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97" r:id="rId5"/>
    <p:sldId id="284" r:id="rId6"/>
    <p:sldId id="425" r:id="rId7"/>
    <p:sldId id="411" r:id="rId8"/>
    <p:sldId id="428" r:id="rId9"/>
    <p:sldId id="426" r:id="rId10"/>
    <p:sldId id="429" r:id="rId11"/>
    <p:sldId id="431" r:id="rId12"/>
    <p:sldId id="432" r:id="rId13"/>
    <p:sldId id="433" r:id="rId14"/>
    <p:sldId id="436" r:id="rId15"/>
    <p:sldId id="437" r:id="rId16"/>
    <p:sldId id="435" r:id="rId17"/>
    <p:sldId id="442" r:id="rId18"/>
    <p:sldId id="441" r:id="rId19"/>
    <p:sldId id="430" r:id="rId20"/>
    <p:sldId id="439" r:id="rId21"/>
    <p:sldId id="440" r:id="rId22"/>
    <p:sldId id="422" r:id="rId23"/>
    <p:sldId id="538" r:id="rId24"/>
    <p:sldId id="278" r:id="rId2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CAEE07B-BA8C-4F3B-A827-5B927FB2668A}">
          <p14:sldIdLst>
            <p14:sldId id="297"/>
            <p14:sldId id="284"/>
            <p14:sldId id="425"/>
            <p14:sldId id="411"/>
            <p14:sldId id="428"/>
            <p14:sldId id="426"/>
            <p14:sldId id="429"/>
            <p14:sldId id="431"/>
            <p14:sldId id="432"/>
            <p14:sldId id="433"/>
            <p14:sldId id="436"/>
            <p14:sldId id="437"/>
            <p14:sldId id="435"/>
            <p14:sldId id="442"/>
            <p14:sldId id="441"/>
            <p14:sldId id="430"/>
            <p14:sldId id="439"/>
            <p14:sldId id="440"/>
            <p14:sldId id="422"/>
            <p14:sldId id="538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B058"/>
    <a:srgbClr val="E9277F"/>
    <a:srgbClr val="F6F6F6"/>
    <a:srgbClr val="F5F5F5"/>
    <a:srgbClr val="FDC92F"/>
    <a:srgbClr val="E53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22" autoAdjust="0"/>
  </p:normalViewPr>
  <p:slideViewPr>
    <p:cSldViewPr snapToGrid="0">
      <p:cViewPr varScale="1">
        <p:scale>
          <a:sx n="103" d="100"/>
          <a:sy n="103" d="100"/>
        </p:scale>
        <p:origin x="7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wen Trafford" userId="e520b4bf-a196-48b7-bc10-b1590a457daa" providerId="ADAL" clId="{B37ECA7E-04A4-4D3B-A16C-7048EA896A11}"/>
    <pc:docChg chg="delSld modSection">
      <pc:chgData name="Ewen Trafford" userId="e520b4bf-a196-48b7-bc10-b1590a457daa" providerId="ADAL" clId="{B37ECA7E-04A4-4D3B-A16C-7048EA896A11}" dt="2023-04-28T16:09:43.895" v="0" actId="47"/>
      <pc:docMkLst>
        <pc:docMk/>
      </pc:docMkLst>
      <pc:sldChg chg="del">
        <pc:chgData name="Ewen Trafford" userId="e520b4bf-a196-48b7-bc10-b1590a457daa" providerId="ADAL" clId="{B37ECA7E-04A4-4D3B-A16C-7048EA896A11}" dt="2023-04-28T16:09:43.895" v="0" actId="47"/>
        <pc:sldMkLst>
          <pc:docMk/>
          <pc:sldMk cId="1459495211" sldId="41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4682F-F51F-AB45-987C-E929843F021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6FF4A-AB65-7D45-A481-EBCF32640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83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1C7F613-5B79-674E-8CAB-8F5D864B8D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043" y="3252721"/>
            <a:ext cx="12213536" cy="36052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E35266-84C1-5644-A21D-EEB4AE06D375}"/>
              </a:ext>
            </a:extLst>
          </p:cNvPr>
          <p:cNvSpPr txBox="1"/>
          <p:nvPr userDrawn="1"/>
        </p:nvSpPr>
        <p:spPr>
          <a:xfrm>
            <a:off x="9540240" y="6571139"/>
            <a:ext cx="2580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 | nutrition.org.uk</a:t>
            </a:r>
          </a:p>
          <a:p>
            <a:pPr algn="l"/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3CBB80CD-7D10-D649-B898-1A94566AE7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0960" y="280400"/>
            <a:ext cx="2783840" cy="8699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7884971-042A-8842-A5FE-6AC434B5DC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146" y="858911"/>
            <a:ext cx="8235927" cy="1739433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GB"/>
              <a:t>Title </a:t>
            </a:r>
            <a:br>
              <a:rPr lang="en-GB"/>
            </a:br>
            <a:r>
              <a:rPr lang="en-GB"/>
              <a:t>slide 1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AD69F52-471A-AF48-82FB-76FC62444E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148" y="2871635"/>
            <a:ext cx="8235926" cy="55736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Sub-title, if needed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98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4B40599-B26E-234A-B113-BE7AECCA87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Section Divider: Pink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C3358C-CFBA-594F-9642-86C913598C4F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 sz="100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603A102-005B-A642-8126-E5C93FF430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5486" y="6047718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0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9CB8AE5-F581-1548-82EF-6DEBC30236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1" y="703384"/>
            <a:ext cx="10589793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C598F20-CF77-594C-B8EF-91FDE3724D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1" y="1833280"/>
            <a:ext cx="10589794" cy="3892146"/>
          </a:xfrm>
        </p:spPr>
        <p:txBody>
          <a:bodyPr>
            <a:normAutofit/>
          </a:bodyPr>
          <a:lstStyle>
            <a:lvl1pPr marL="0" marR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marL="0" marR="0" lvl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marL="0" marR="0" lvl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GB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CD8FC27C-19DF-F446-8A12-5E1D798FFD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D34761-13C2-1219-A253-B29DCB66AC27}"/>
              </a:ext>
            </a:extLst>
          </p:cNvPr>
          <p:cNvSpPr txBox="1"/>
          <p:nvPr userDrawn="1"/>
        </p:nvSpPr>
        <p:spPr>
          <a:xfrm>
            <a:off x="132079" y="6553273"/>
            <a:ext cx="10361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		www.nutrition.org.uk		www.foodafactoflife.org.uk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64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9CB8AE5-F581-1548-82EF-6DEBC30236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1" y="703384"/>
            <a:ext cx="10589793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C598F20-CF77-594C-B8EF-91FDE3724D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1" y="2262470"/>
            <a:ext cx="10589794" cy="3892146"/>
          </a:xfrm>
        </p:spPr>
        <p:txBody>
          <a:bodyPr>
            <a:normAutofit/>
          </a:bodyPr>
          <a:lstStyle>
            <a:lvl1pPr marL="0" marR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marL="0" marR="0" lvl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marL="0" marR="0" lvl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7E3206-C3B6-1A44-AA3D-E2BC0EA729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8891" y="1640932"/>
            <a:ext cx="10589793" cy="375651"/>
          </a:xfrm>
        </p:spPr>
        <p:txBody>
          <a:bodyPr/>
          <a:lstStyle>
            <a:lvl1pPr marL="11113" indent="-11113">
              <a:buNone/>
              <a:tabLst/>
              <a:defRPr sz="2000" b="1"/>
            </a:lvl1pPr>
          </a:lstStyle>
          <a:p>
            <a:pPr lvl="0"/>
            <a:r>
              <a:rPr lang="en-GB"/>
              <a:t>Subhead</a:t>
            </a:r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CD8FC27C-19DF-F446-8A12-5E1D798FFD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9235C5-0B6D-3EA6-AEEC-B6BECE086860}"/>
              </a:ext>
            </a:extLst>
          </p:cNvPr>
          <p:cNvSpPr txBox="1"/>
          <p:nvPr userDrawn="1"/>
        </p:nvSpPr>
        <p:spPr>
          <a:xfrm>
            <a:off x="132079" y="6553273"/>
            <a:ext cx="10361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		www.nutrition.org.uk		www.foodafactoflife.org.uk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35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DFA835BA-20C5-DA4B-8518-72E783AD0B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01070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ACC9805-01DC-7F49-A819-B4690A2FA3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8892" y="1834018"/>
            <a:ext cx="4771444" cy="4285427"/>
          </a:xfrm>
        </p:spPr>
        <p:txBody>
          <a:bodyPr/>
          <a:lstStyle>
            <a:lvl1pPr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4E5D589-72E0-BD4A-9A78-F78AE9ABE9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FA27620-FB01-0149-B9D3-F57234CDF1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11A4EA-E3A2-3EA2-7C68-BBC7F58C18FE}"/>
              </a:ext>
            </a:extLst>
          </p:cNvPr>
          <p:cNvSpPr txBox="1"/>
          <p:nvPr userDrawn="1"/>
        </p:nvSpPr>
        <p:spPr>
          <a:xfrm>
            <a:off x="132079" y="6553273"/>
            <a:ext cx="10361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		www.nutrition.org.uk		www.foodafactoflife.org.uk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16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E0FEC7D7-9264-BA40-ADD8-F31B31399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ACC9805-01DC-7F49-A819-B4690A2FA3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70656" y="1834018"/>
            <a:ext cx="4771444" cy="4285427"/>
          </a:xfrm>
        </p:spPr>
        <p:txBody>
          <a:bodyPr/>
          <a:lstStyle>
            <a:lvl1pPr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4E5D589-72E0-BD4A-9A78-F78AE9ABE9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1C45D34-B6D0-5F49-9E27-5CA854B76A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3181E8-7F8C-B5C3-7155-3C88854907B4}"/>
              </a:ext>
            </a:extLst>
          </p:cNvPr>
          <p:cNvSpPr txBox="1"/>
          <p:nvPr userDrawn="1"/>
        </p:nvSpPr>
        <p:spPr>
          <a:xfrm>
            <a:off x="132079" y="6553273"/>
            <a:ext cx="10361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		www.nutrition.org.uk		www.foodafactoflife.org.uk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25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+ image r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E0FEC7D7-9264-BA40-ADD8-F31B31399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ACC9805-01DC-7F49-A819-B4690A2FA3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70656" y="1879635"/>
            <a:ext cx="4771444" cy="3962365"/>
          </a:xfrm>
          <a:ln w="190500" cap="sq">
            <a:solidFill>
              <a:schemeClr val="accent1"/>
            </a:solidFill>
            <a:miter lim="800000"/>
          </a:ln>
        </p:spPr>
        <p:txBody>
          <a:bodyPr/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4E5D589-72E0-BD4A-9A78-F78AE9ABE9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8F5FC17-0365-7844-9C68-88F0B600D5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6401AE-6B8D-FE29-087E-060B6124C180}"/>
              </a:ext>
            </a:extLst>
          </p:cNvPr>
          <p:cNvSpPr txBox="1"/>
          <p:nvPr userDrawn="1"/>
        </p:nvSpPr>
        <p:spPr>
          <a:xfrm>
            <a:off x="132079" y="6553273"/>
            <a:ext cx="10361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        www.nutrition.org.uk        www.foodafactoflife.org.uk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77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content + image right gre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47FCD96-9DEF-DE43-BA7E-C3EA2FA521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ACC9805-01DC-7F49-A819-B4690A2FA3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70656" y="1905361"/>
            <a:ext cx="4771444" cy="3987439"/>
          </a:xfrm>
          <a:ln w="190500" cap="sq">
            <a:solidFill>
              <a:srgbClr val="F6F6F6"/>
            </a:solidFill>
            <a:miter lim="800000"/>
          </a:ln>
        </p:spPr>
        <p:txBody>
          <a:bodyPr/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4E5D589-72E0-BD4A-9A78-F78AE9ABE9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8431-98DC-F74F-AD3C-93A76AF496B4}"/>
              </a:ext>
            </a:extLst>
          </p:cNvPr>
          <p:cNvSpPr txBox="1"/>
          <p:nvPr userDrawn="1"/>
        </p:nvSpPr>
        <p:spPr>
          <a:xfrm>
            <a:off x="132079" y="6553273"/>
            <a:ext cx="10361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		www.nutrition.org.uk		www.foodafactoflife.org.uk</a:t>
            </a:r>
          </a:p>
          <a:p>
            <a:pPr algn="l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124E91D-A653-B74B-BE48-879C965B26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04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ular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18FA1AB0-DE6E-8A41-BDC7-E4CBA48F7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AD4FA7-47A2-A845-AFB6-2F5B7E4EFB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8482" y="1834018"/>
            <a:ext cx="4294064" cy="4285427"/>
          </a:xfrm>
          <a:custGeom>
            <a:avLst/>
            <a:gdLst>
              <a:gd name="connsiteX0" fmla="*/ 2147032 w 4294064"/>
              <a:gd name="connsiteY0" fmla="*/ 0 h 4285427"/>
              <a:gd name="connsiteX1" fmla="*/ 4294064 w 4294064"/>
              <a:gd name="connsiteY1" fmla="*/ 2147032 h 4285427"/>
              <a:gd name="connsiteX2" fmla="*/ 2366554 w 4294064"/>
              <a:gd name="connsiteY2" fmla="*/ 4282979 h 4285427"/>
              <a:gd name="connsiteX3" fmla="*/ 2318076 w 4294064"/>
              <a:gd name="connsiteY3" fmla="*/ 4285427 h 4285427"/>
              <a:gd name="connsiteX4" fmla="*/ 1975989 w 4294064"/>
              <a:gd name="connsiteY4" fmla="*/ 4285427 h 4285427"/>
              <a:gd name="connsiteX5" fmla="*/ 1927510 w 4294064"/>
              <a:gd name="connsiteY5" fmla="*/ 4282979 h 4285427"/>
              <a:gd name="connsiteX6" fmla="*/ 0 w 4294064"/>
              <a:gd name="connsiteY6" fmla="*/ 2147032 h 4285427"/>
              <a:gd name="connsiteX7" fmla="*/ 2147032 w 4294064"/>
              <a:gd name="connsiteY7" fmla="*/ 0 h 428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4064" h="4285427">
                <a:moveTo>
                  <a:pt x="2147032" y="0"/>
                </a:moveTo>
                <a:cubicBezTo>
                  <a:pt x="3332805" y="0"/>
                  <a:pt x="4294064" y="961259"/>
                  <a:pt x="4294064" y="2147032"/>
                </a:cubicBezTo>
                <a:cubicBezTo>
                  <a:pt x="4294064" y="3258694"/>
                  <a:pt x="3449207" y="4173030"/>
                  <a:pt x="2366554" y="4282979"/>
                </a:cubicBezTo>
                <a:lnTo>
                  <a:pt x="2318076" y="4285427"/>
                </a:lnTo>
                <a:lnTo>
                  <a:pt x="1975989" y="4285427"/>
                </a:lnTo>
                <a:lnTo>
                  <a:pt x="1927510" y="4282979"/>
                </a:lnTo>
                <a:cubicBezTo>
                  <a:pt x="844857" y="4173030"/>
                  <a:pt x="0" y="3258694"/>
                  <a:pt x="0" y="2147032"/>
                </a:cubicBezTo>
                <a:cubicBezTo>
                  <a:pt x="0" y="961259"/>
                  <a:pt x="961259" y="0"/>
                  <a:pt x="2147032" y="0"/>
                </a:cubicBezTo>
                <a:close/>
              </a:path>
            </a:pathLst>
          </a:custGeom>
          <a:ln w="190500">
            <a:noFill/>
          </a:ln>
        </p:spPr>
        <p:txBody>
          <a:bodyPr wrap="square">
            <a:noAutofit/>
          </a:bodyPr>
          <a:lstStyle>
            <a:lvl1pPr marL="11113" indent="-11113" algn="ctr">
              <a:buNone/>
              <a:tabLst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FA5C25-ADFE-0D4F-9B70-A516087F663B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94690D0-2C27-B64D-8701-E213B20411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9D611DF-85CD-6E49-B337-A5250CB1AF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D37E584-C520-4E4D-B02C-C269E530C1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628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rcular pic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18FA1AB0-DE6E-8A41-BDC7-E4CBA48F7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AD4FA7-47A2-A845-AFB6-2F5B7E4EFB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8482" y="1834018"/>
            <a:ext cx="4294064" cy="4285427"/>
          </a:xfrm>
          <a:custGeom>
            <a:avLst/>
            <a:gdLst>
              <a:gd name="connsiteX0" fmla="*/ 2147032 w 4294064"/>
              <a:gd name="connsiteY0" fmla="*/ 0 h 4285427"/>
              <a:gd name="connsiteX1" fmla="*/ 4294064 w 4294064"/>
              <a:gd name="connsiteY1" fmla="*/ 2147032 h 4285427"/>
              <a:gd name="connsiteX2" fmla="*/ 2366554 w 4294064"/>
              <a:gd name="connsiteY2" fmla="*/ 4282979 h 4285427"/>
              <a:gd name="connsiteX3" fmla="*/ 2318076 w 4294064"/>
              <a:gd name="connsiteY3" fmla="*/ 4285427 h 4285427"/>
              <a:gd name="connsiteX4" fmla="*/ 1975989 w 4294064"/>
              <a:gd name="connsiteY4" fmla="*/ 4285427 h 4285427"/>
              <a:gd name="connsiteX5" fmla="*/ 1927510 w 4294064"/>
              <a:gd name="connsiteY5" fmla="*/ 4282979 h 4285427"/>
              <a:gd name="connsiteX6" fmla="*/ 0 w 4294064"/>
              <a:gd name="connsiteY6" fmla="*/ 2147032 h 4285427"/>
              <a:gd name="connsiteX7" fmla="*/ 2147032 w 4294064"/>
              <a:gd name="connsiteY7" fmla="*/ 0 h 428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4064" h="4285427">
                <a:moveTo>
                  <a:pt x="2147032" y="0"/>
                </a:moveTo>
                <a:cubicBezTo>
                  <a:pt x="3332805" y="0"/>
                  <a:pt x="4294064" y="961259"/>
                  <a:pt x="4294064" y="2147032"/>
                </a:cubicBezTo>
                <a:cubicBezTo>
                  <a:pt x="4294064" y="3258694"/>
                  <a:pt x="3449207" y="4173030"/>
                  <a:pt x="2366554" y="4282979"/>
                </a:cubicBezTo>
                <a:lnTo>
                  <a:pt x="2318076" y="4285427"/>
                </a:lnTo>
                <a:lnTo>
                  <a:pt x="1975989" y="4285427"/>
                </a:lnTo>
                <a:lnTo>
                  <a:pt x="1927510" y="4282979"/>
                </a:lnTo>
                <a:cubicBezTo>
                  <a:pt x="844857" y="4173030"/>
                  <a:pt x="0" y="3258694"/>
                  <a:pt x="0" y="2147032"/>
                </a:cubicBezTo>
                <a:cubicBezTo>
                  <a:pt x="0" y="961259"/>
                  <a:pt x="961259" y="0"/>
                  <a:pt x="2147032" y="0"/>
                </a:cubicBezTo>
                <a:close/>
              </a:path>
            </a:pathLst>
          </a:custGeom>
          <a:ln w="190500">
            <a:solidFill>
              <a:schemeClr val="accent1"/>
            </a:solidFill>
          </a:ln>
        </p:spPr>
        <p:txBody>
          <a:bodyPr wrap="square">
            <a:noAutofit/>
          </a:bodyPr>
          <a:lstStyle>
            <a:lvl1pPr marL="11113" indent="-11113" algn="ctr">
              <a:buNone/>
              <a:tabLst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7BAF6F-BDE8-424A-BFCD-5AE8C7FCB1BB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869670A-24AC-684F-A8D4-0038316B22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5C53BA8-D198-1F41-8A67-8D3E591EA5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494D0B1-5AAE-6C48-92C2-DB80568AFF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23502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rcular pic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AD4FA7-47A2-A845-AFB6-2F5B7E4EFB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8482" y="1834018"/>
            <a:ext cx="4294064" cy="4285427"/>
          </a:xfrm>
          <a:custGeom>
            <a:avLst/>
            <a:gdLst>
              <a:gd name="connsiteX0" fmla="*/ 2147032 w 4294064"/>
              <a:gd name="connsiteY0" fmla="*/ 0 h 4285427"/>
              <a:gd name="connsiteX1" fmla="*/ 4294064 w 4294064"/>
              <a:gd name="connsiteY1" fmla="*/ 2147032 h 4285427"/>
              <a:gd name="connsiteX2" fmla="*/ 2366554 w 4294064"/>
              <a:gd name="connsiteY2" fmla="*/ 4282979 h 4285427"/>
              <a:gd name="connsiteX3" fmla="*/ 2318076 w 4294064"/>
              <a:gd name="connsiteY3" fmla="*/ 4285427 h 4285427"/>
              <a:gd name="connsiteX4" fmla="*/ 1975989 w 4294064"/>
              <a:gd name="connsiteY4" fmla="*/ 4285427 h 4285427"/>
              <a:gd name="connsiteX5" fmla="*/ 1927510 w 4294064"/>
              <a:gd name="connsiteY5" fmla="*/ 4282979 h 4285427"/>
              <a:gd name="connsiteX6" fmla="*/ 0 w 4294064"/>
              <a:gd name="connsiteY6" fmla="*/ 2147032 h 4285427"/>
              <a:gd name="connsiteX7" fmla="*/ 2147032 w 4294064"/>
              <a:gd name="connsiteY7" fmla="*/ 0 h 428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4064" h="4285427">
                <a:moveTo>
                  <a:pt x="2147032" y="0"/>
                </a:moveTo>
                <a:cubicBezTo>
                  <a:pt x="3332805" y="0"/>
                  <a:pt x="4294064" y="961259"/>
                  <a:pt x="4294064" y="2147032"/>
                </a:cubicBezTo>
                <a:cubicBezTo>
                  <a:pt x="4294064" y="3258694"/>
                  <a:pt x="3449207" y="4173030"/>
                  <a:pt x="2366554" y="4282979"/>
                </a:cubicBezTo>
                <a:lnTo>
                  <a:pt x="2318076" y="4285427"/>
                </a:lnTo>
                <a:lnTo>
                  <a:pt x="1975989" y="4285427"/>
                </a:lnTo>
                <a:lnTo>
                  <a:pt x="1927510" y="4282979"/>
                </a:lnTo>
                <a:cubicBezTo>
                  <a:pt x="844857" y="4173030"/>
                  <a:pt x="0" y="3258694"/>
                  <a:pt x="0" y="2147032"/>
                </a:cubicBezTo>
                <a:cubicBezTo>
                  <a:pt x="0" y="961259"/>
                  <a:pt x="961259" y="0"/>
                  <a:pt x="2147032" y="0"/>
                </a:cubicBezTo>
                <a:close/>
              </a:path>
            </a:pathLst>
          </a:custGeom>
          <a:ln w="215900">
            <a:solidFill>
              <a:srgbClr val="F5F5F5"/>
            </a:solidFill>
          </a:ln>
        </p:spPr>
        <p:txBody>
          <a:bodyPr wrap="square">
            <a:noAutofit/>
          </a:bodyPr>
          <a:lstStyle>
            <a:lvl1pPr marL="11113" indent="-11113" algn="ctr">
              <a:buNone/>
              <a:tabLst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715D3D-5C55-EF45-8531-8B14A9750D09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2EA6210-B64A-0243-B2E4-6166391F7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82B3DA0-339D-3444-B01F-117433928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EC9E70D-1379-3B4C-96FA-964C6C0666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3773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BC76CB4F-648F-CD48-B7D2-4F2F7BF1ED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70357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4313CC4-3183-4549-8567-8ED92738F2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339653" y="2035963"/>
            <a:ext cx="6864627" cy="28448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8810A1B-9991-D644-B0FB-D05D6A589A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146" y="858911"/>
            <a:ext cx="8829420" cy="1739433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GB"/>
              <a:t>Title </a:t>
            </a:r>
            <a:br>
              <a:rPr lang="en-GB"/>
            </a:br>
            <a:r>
              <a:rPr lang="en-GB"/>
              <a:t>slide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3335796-8577-6A4F-8D57-F60569700A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147" y="2871635"/>
            <a:ext cx="8829419" cy="10631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Sub-title, if needed 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A3A49B-7239-384B-A3B0-8600CA8D6427}"/>
              </a:ext>
            </a:extLst>
          </p:cNvPr>
          <p:cNvSpPr txBox="1"/>
          <p:nvPr userDrawn="1"/>
        </p:nvSpPr>
        <p:spPr>
          <a:xfrm>
            <a:off x="9540240" y="6571139"/>
            <a:ext cx="2580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 | nutrition.org.uk</a:t>
            </a:r>
          </a:p>
          <a:p>
            <a:pPr algn="l"/>
            <a:endParaRPr lang="en-US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761032D2-8F41-5A4F-94F0-4094E2786C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" y="5212026"/>
            <a:ext cx="3402048" cy="106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71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rcular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F6FA56D-706C-8D4C-8422-725431357A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69937" y="1938969"/>
            <a:ext cx="4341915" cy="4016524"/>
          </a:xfrm>
          <a:custGeom>
            <a:avLst/>
            <a:gdLst>
              <a:gd name="connsiteX0" fmla="*/ 2081674 w 4002710"/>
              <a:gd name="connsiteY0" fmla="*/ 3645586 h 3645586"/>
              <a:gd name="connsiteX1" fmla="*/ 2001355 w 4002710"/>
              <a:gd name="connsiteY1" fmla="*/ 3641738 h 3645586"/>
              <a:gd name="connsiteX2" fmla="*/ 1921036 w 4002710"/>
              <a:gd name="connsiteY2" fmla="*/ 3645586 h 3645586"/>
              <a:gd name="connsiteX3" fmla="*/ 0 w 4002710"/>
              <a:gd name="connsiteY3" fmla="*/ 3645586 h 3645586"/>
              <a:gd name="connsiteX4" fmla="*/ 0 w 4002710"/>
              <a:gd name="connsiteY4" fmla="*/ 1822793 h 3645586"/>
              <a:gd name="connsiteX5" fmla="*/ 1921036 w 4002710"/>
              <a:gd name="connsiteY5" fmla="*/ 0 h 3645586"/>
              <a:gd name="connsiteX6" fmla="*/ 2001355 w 4002710"/>
              <a:gd name="connsiteY6" fmla="*/ 3849 h 3645586"/>
              <a:gd name="connsiteX7" fmla="*/ 2081674 w 4002710"/>
              <a:gd name="connsiteY7" fmla="*/ 0 h 3645586"/>
              <a:gd name="connsiteX8" fmla="*/ 4002710 w 4002710"/>
              <a:gd name="connsiteY8" fmla="*/ 0 h 3645586"/>
              <a:gd name="connsiteX9" fmla="*/ 4002710 w 4002710"/>
              <a:gd name="connsiteY9" fmla="*/ 1822793 h 3645586"/>
              <a:gd name="connsiteX10" fmla="*/ 2081674 w 4002710"/>
              <a:gd name="connsiteY10" fmla="*/ 3645586 h 364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2710" h="3645586">
                <a:moveTo>
                  <a:pt x="2081674" y="3645586"/>
                </a:moveTo>
                <a:lnTo>
                  <a:pt x="2001355" y="3641738"/>
                </a:lnTo>
                <a:lnTo>
                  <a:pt x="1921036" y="3645586"/>
                </a:lnTo>
                <a:lnTo>
                  <a:pt x="0" y="3645586"/>
                </a:lnTo>
                <a:lnTo>
                  <a:pt x="0" y="1822793"/>
                </a:lnTo>
                <a:cubicBezTo>
                  <a:pt x="0" y="816092"/>
                  <a:pt x="860077" y="0"/>
                  <a:pt x="1921036" y="0"/>
                </a:cubicBezTo>
                <a:lnTo>
                  <a:pt x="2001355" y="3849"/>
                </a:lnTo>
                <a:lnTo>
                  <a:pt x="2081674" y="0"/>
                </a:lnTo>
                <a:lnTo>
                  <a:pt x="4002710" y="0"/>
                </a:lnTo>
                <a:lnTo>
                  <a:pt x="4002710" y="1822793"/>
                </a:lnTo>
                <a:cubicBezTo>
                  <a:pt x="4002710" y="2829494"/>
                  <a:pt x="3142633" y="3645586"/>
                  <a:pt x="2081674" y="3645586"/>
                </a:cubicBezTo>
                <a:close/>
              </a:path>
            </a:pathLst>
          </a:custGeom>
          <a:ln w="0">
            <a:solidFill>
              <a:srgbClr val="F5F5F5"/>
            </a:solidFill>
            <a:miter lim="800000"/>
          </a:ln>
        </p:spPr>
        <p:txBody>
          <a:bodyPr wrap="square">
            <a:noAutofit/>
          </a:bodyPr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F02296-880B-F147-8804-3CB6DE81CA6A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EA46E459-BF6B-5744-8FF0-44226A143D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8B08707-7DF8-1A48-8400-1670F60A83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B3632B6-CF32-0F40-8DF7-CF2D1667CE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44108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ircular pic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18FA1AB0-DE6E-8A41-BDC7-E4CBA48F7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08E9F13-4186-1441-99B0-F05129A3EE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69937" y="1938969"/>
            <a:ext cx="4341915" cy="4016524"/>
          </a:xfrm>
          <a:custGeom>
            <a:avLst/>
            <a:gdLst>
              <a:gd name="connsiteX0" fmla="*/ 2081674 w 4002710"/>
              <a:gd name="connsiteY0" fmla="*/ 3645586 h 3645586"/>
              <a:gd name="connsiteX1" fmla="*/ 2001355 w 4002710"/>
              <a:gd name="connsiteY1" fmla="*/ 3641738 h 3645586"/>
              <a:gd name="connsiteX2" fmla="*/ 1921036 w 4002710"/>
              <a:gd name="connsiteY2" fmla="*/ 3645586 h 3645586"/>
              <a:gd name="connsiteX3" fmla="*/ 0 w 4002710"/>
              <a:gd name="connsiteY3" fmla="*/ 3645586 h 3645586"/>
              <a:gd name="connsiteX4" fmla="*/ 0 w 4002710"/>
              <a:gd name="connsiteY4" fmla="*/ 1822793 h 3645586"/>
              <a:gd name="connsiteX5" fmla="*/ 1921036 w 4002710"/>
              <a:gd name="connsiteY5" fmla="*/ 0 h 3645586"/>
              <a:gd name="connsiteX6" fmla="*/ 2001355 w 4002710"/>
              <a:gd name="connsiteY6" fmla="*/ 3849 h 3645586"/>
              <a:gd name="connsiteX7" fmla="*/ 2081674 w 4002710"/>
              <a:gd name="connsiteY7" fmla="*/ 0 h 3645586"/>
              <a:gd name="connsiteX8" fmla="*/ 4002710 w 4002710"/>
              <a:gd name="connsiteY8" fmla="*/ 0 h 3645586"/>
              <a:gd name="connsiteX9" fmla="*/ 4002710 w 4002710"/>
              <a:gd name="connsiteY9" fmla="*/ 1822793 h 3645586"/>
              <a:gd name="connsiteX10" fmla="*/ 2081674 w 4002710"/>
              <a:gd name="connsiteY10" fmla="*/ 3645586 h 364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2710" h="3645586">
                <a:moveTo>
                  <a:pt x="2081674" y="3645586"/>
                </a:moveTo>
                <a:lnTo>
                  <a:pt x="2001355" y="3641738"/>
                </a:lnTo>
                <a:lnTo>
                  <a:pt x="1921036" y="3645586"/>
                </a:lnTo>
                <a:lnTo>
                  <a:pt x="0" y="3645586"/>
                </a:lnTo>
                <a:lnTo>
                  <a:pt x="0" y="1822793"/>
                </a:lnTo>
                <a:cubicBezTo>
                  <a:pt x="0" y="816092"/>
                  <a:pt x="860077" y="0"/>
                  <a:pt x="1921036" y="0"/>
                </a:cubicBezTo>
                <a:lnTo>
                  <a:pt x="2001355" y="3849"/>
                </a:lnTo>
                <a:lnTo>
                  <a:pt x="2081674" y="0"/>
                </a:lnTo>
                <a:lnTo>
                  <a:pt x="4002710" y="0"/>
                </a:lnTo>
                <a:lnTo>
                  <a:pt x="4002710" y="1822793"/>
                </a:lnTo>
                <a:cubicBezTo>
                  <a:pt x="4002710" y="2829494"/>
                  <a:pt x="3142633" y="3645586"/>
                  <a:pt x="2081674" y="3645586"/>
                </a:cubicBezTo>
                <a:close/>
              </a:path>
            </a:pathLst>
          </a:custGeom>
          <a:ln w="215900">
            <a:solidFill>
              <a:srgbClr val="53B058"/>
            </a:solidFill>
            <a:miter lim="800000"/>
          </a:ln>
        </p:spPr>
        <p:txBody>
          <a:bodyPr wrap="square">
            <a:noAutofit/>
          </a:bodyPr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97FF6A-0F69-F94B-B2C1-43C897CABE2C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DEB4DBCE-B832-8D48-BC29-7252E4F026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9B326CD-D89D-1F42-A6FE-E73612278C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4FB47E8-4F76-9E44-A277-AAA9A141F0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31014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rcular pic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2FC776B-FB98-664E-8161-25A520752A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69937" y="1938969"/>
            <a:ext cx="4341915" cy="4016524"/>
          </a:xfrm>
          <a:custGeom>
            <a:avLst/>
            <a:gdLst>
              <a:gd name="connsiteX0" fmla="*/ 2081674 w 4002710"/>
              <a:gd name="connsiteY0" fmla="*/ 3645586 h 3645586"/>
              <a:gd name="connsiteX1" fmla="*/ 2001355 w 4002710"/>
              <a:gd name="connsiteY1" fmla="*/ 3641738 h 3645586"/>
              <a:gd name="connsiteX2" fmla="*/ 1921036 w 4002710"/>
              <a:gd name="connsiteY2" fmla="*/ 3645586 h 3645586"/>
              <a:gd name="connsiteX3" fmla="*/ 0 w 4002710"/>
              <a:gd name="connsiteY3" fmla="*/ 3645586 h 3645586"/>
              <a:gd name="connsiteX4" fmla="*/ 0 w 4002710"/>
              <a:gd name="connsiteY4" fmla="*/ 1822793 h 3645586"/>
              <a:gd name="connsiteX5" fmla="*/ 1921036 w 4002710"/>
              <a:gd name="connsiteY5" fmla="*/ 0 h 3645586"/>
              <a:gd name="connsiteX6" fmla="*/ 2001355 w 4002710"/>
              <a:gd name="connsiteY6" fmla="*/ 3849 h 3645586"/>
              <a:gd name="connsiteX7" fmla="*/ 2081674 w 4002710"/>
              <a:gd name="connsiteY7" fmla="*/ 0 h 3645586"/>
              <a:gd name="connsiteX8" fmla="*/ 4002710 w 4002710"/>
              <a:gd name="connsiteY8" fmla="*/ 0 h 3645586"/>
              <a:gd name="connsiteX9" fmla="*/ 4002710 w 4002710"/>
              <a:gd name="connsiteY9" fmla="*/ 1822793 h 3645586"/>
              <a:gd name="connsiteX10" fmla="*/ 2081674 w 4002710"/>
              <a:gd name="connsiteY10" fmla="*/ 3645586 h 364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2710" h="3645586">
                <a:moveTo>
                  <a:pt x="2081674" y="3645586"/>
                </a:moveTo>
                <a:lnTo>
                  <a:pt x="2001355" y="3641738"/>
                </a:lnTo>
                <a:lnTo>
                  <a:pt x="1921036" y="3645586"/>
                </a:lnTo>
                <a:lnTo>
                  <a:pt x="0" y="3645586"/>
                </a:lnTo>
                <a:lnTo>
                  <a:pt x="0" y="1822793"/>
                </a:lnTo>
                <a:cubicBezTo>
                  <a:pt x="0" y="816092"/>
                  <a:pt x="860077" y="0"/>
                  <a:pt x="1921036" y="0"/>
                </a:cubicBezTo>
                <a:lnTo>
                  <a:pt x="2001355" y="3849"/>
                </a:lnTo>
                <a:lnTo>
                  <a:pt x="2081674" y="0"/>
                </a:lnTo>
                <a:lnTo>
                  <a:pt x="4002710" y="0"/>
                </a:lnTo>
                <a:lnTo>
                  <a:pt x="4002710" y="1822793"/>
                </a:lnTo>
                <a:cubicBezTo>
                  <a:pt x="4002710" y="2829494"/>
                  <a:pt x="3142633" y="3645586"/>
                  <a:pt x="2081674" y="3645586"/>
                </a:cubicBezTo>
                <a:close/>
              </a:path>
            </a:pathLst>
          </a:custGeom>
          <a:ln w="215900">
            <a:solidFill>
              <a:srgbClr val="F5F5F5"/>
            </a:solidFill>
            <a:miter lim="800000"/>
          </a:ln>
        </p:spPr>
        <p:txBody>
          <a:bodyPr wrap="square">
            <a:noAutofit/>
          </a:bodyPr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A7B9A1-7C66-864F-89E8-C6ADB63E1A29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2D6DCD96-2F61-5F46-B2C3-4ECD1ECE01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B73CA2F-4623-4D4B-A47D-FF9678A7F1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728EC04-FB54-D045-B426-EEE6223048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13918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6CB4C33-DED6-0041-ABA7-C28726156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13" y="0"/>
            <a:ext cx="12192000" cy="6870357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8C00819-1863-6940-A124-E327526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2563125"/>
            <a:ext cx="4969058" cy="366539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12700" indent="211138">
              <a:tabLst/>
              <a:defRPr/>
            </a:lvl2pPr>
            <a:lvl3pPr marL="250825" indent="-250825">
              <a:tabLst/>
              <a:defRPr/>
            </a:lvl3pPr>
          </a:lstStyle>
          <a:p>
            <a:pPr lvl="0"/>
            <a:r>
              <a:rPr lang="en-US"/>
              <a:t>Bullet point 1</a:t>
            </a:r>
          </a:p>
          <a:p>
            <a:pPr lvl="0"/>
            <a:r>
              <a:rPr lang="en-US"/>
              <a:t>Bullet point 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3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BB5041-5687-9144-842B-22626597F7F1}"/>
              </a:ext>
            </a:extLst>
          </p:cNvPr>
          <p:cNvCxnSpPr/>
          <p:nvPr userDrawn="1"/>
        </p:nvCxnSpPr>
        <p:spPr>
          <a:xfrm>
            <a:off x="6122502" y="2563124"/>
            <a:ext cx="0" cy="36653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B16F0E1-97B4-594E-9C49-8B7B22F185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892" y="1796338"/>
            <a:ext cx="10727572" cy="375651"/>
          </a:xfrm>
        </p:spPr>
        <p:txBody>
          <a:bodyPr/>
          <a:lstStyle>
            <a:lvl1pPr marL="11113" indent="-11113">
              <a:buNone/>
              <a:tabLst/>
              <a:defRPr sz="2000" b="1"/>
            </a:lvl1pPr>
          </a:lstStyle>
          <a:p>
            <a:pPr lvl="0"/>
            <a:r>
              <a:rPr lang="en-GB"/>
              <a:t>Subhead</a:t>
            </a:r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3A390E3-140E-E547-9E8B-4D9B3D18BD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400" y="2575206"/>
            <a:ext cx="5027062" cy="366539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12700" indent="211138">
              <a:tabLst/>
              <a:defRPr/>
            </a:lvl2pPr>
            <a:lvl3pPr marL="250825" indent="-250825">
              <a:tabLst/>
              <a:defRPr/>
            </a:lvl3pPr>
          </a:lstStyle>
          <a:p>
            <a:pPr lvl="0"/>
            <a:r>
              <a:rPr lang="en-US"/>
              <a:t>Bullet point 1</a:t>
            </a:r>
          </a:p>
          <a:p>
            <a:pPr lvl="0"/>
            <a:r>
              <a:rPr lang="en-US"/>
              <a:t>Bullet point 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3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267F82-1D76-804E-973A-8BD5C66E480F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75FED602-3608-C440-81BC-8A58012E92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E5CF72D-FEFF-9545-B378-3B5DC80864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07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919DBBC8-A3C9-A74F-BB81-8A62310F9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035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3F634-82E2-4B47-98BE-CD0967D974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827" y="2563125"/>
            <a:ext cx="3093312" cy="366539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12700" indent="211138">
              <a:tabLst/>
              <a:defRPr/>
            </a:lvl2pPr>
            <a:lvl3pPr marL="250825" indent="-250825">
              <a:tabLst/>
              <a:defRPr/>
            </a:lvl3pPr>
          </a:lstStyle>
          <a:p>
            <a:pPr lvl="0"/>
            <a:r>
              <a:rPr lang="en-US"/>
              <a:t>Bullet point 1</a:t>
            </a:r>
          </a:p>
          <a:p>
            <a:pPr lvl="0"/>
            <a:r>
              <a:rPr lang="en-US"/>
              <a:t>Bullet point 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3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856031A-581E-C943-808C-901EA96AC8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7405" y="2563125"/>
            <a:ext cx="3145251" cy="366539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12700" indent="211138">
              <a:tabLst/>
              <a:defRPr/>
            </a:lvl2pPr>
            <a:lvl3pPr marL="250825" indent="-250825">
              <a:tabLst/>
              <a:defRPr/>
            </a:lvl3pPr>
          </a:lstStyle>
          <a:p>
            <a:pPr lvl="0"/>
            <a:r>
              <a:rPr lang="en-US"/>
              <a:t>Bullet point 1</a:t>
            </a:r>
          </a:p>
          <a:p>
            <a:pPr lvl="0"/>
            <a:r>
              <a:rPr lang="en-US"/>
              <a:t>Bullet point 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3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1FD0595-D54C-E24E-A8CB-E3E68A7946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3922" y="2563124"/>
            <a:ext cx="3145251" cy="366539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12700" indent="211138">
              <a:tabLst/>
              <a:defRPr/>
            </a:lvl2pPr>
            <a:lvl3pPr marL="250825" indent="-250825">
              <a:tabLst/>
              <a:defRPr/>
            </a:lvl3pPr>
          </a:lstStyle>
          <a:p>
            <a:pPr lvl="0"/>
            <a:r>
              <a:rPr lang="en-US"/>
              <a:t>Bullet point 1</a:t>
            </a:r>
          </a:p>
          <a:p>
            <a:pPr lvl="0"/>
            <a:r>
              <a:rPr lang="en-US"/>
              <a:t>Bullet point 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3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489203-48C7-F54C-8920-EA20CDF631BF}"/>
              </a:ext>
            </a:extLst>
          </p:cNvPr>
          <p:cNvCxnSpPr/>
          <p:nvPr userDrawn="1"/>
        </p:nvCxnSpPr>
        <p:spPr>
          <a:xfrm>
            <a:off x="4174434" y="2563124"/>
            <a:ext cx="0" cy="36653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AF4720-9450-BD4A-A2D6-2D17BE596D7C}"/>
              </a:ext>
            </a:extLst>
          </p:cNvPr>
          <p:cNvCxnSpPr/>
          <p:nvPr userDrawn="1"/>
        </p:nvCxnSpPr>
        <p:spPr>
          <a:xfrm>
            <a:off x="7931425" y="2563123"/>
            <a:ext cx="0" cy="36653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5BDEDA3-9C0B-2D41-BD95-C8EAC73CB0CE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/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E738B259-EB2F-7244-9170-5F932993ED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9AF931A-9886-1042-B92F-216BAF6998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892" y="1796338"/>
            <a:ext cx="10727572" cy="375651"/>
          </a:xfrm>
        </p:spPr>
        <p:txBody>
          <a:bodyPr/>
          <a:lstStyle>
            <a:lvl1pPr marL="11113" indent="-11113">
              <a:buNone/>
              <a:tabLst/>
              <a:defRPr sz="2000" b="1"/>
            </a:lvl1pPr>
          </a:lstStyle>
          <a:p>
            <a:pPr lvl="0"/>
            <a:r>
              <a:rPr lang="en-GB"/>
              <a:t>Subhead</a:t>
            </a:r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926E213-08BB-664B-B1AE-978F00DD8A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99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555449"/>
            <a:ext cx="12213536" cy="8720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Thank you</a:t>
            </a:r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1C7F613-5B79-674E-8CAB-8F5D864B8D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043" y="3252721"/>
            <a:ext cx="12213536" cy="36052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E94BFF-B5AB-E943-9CFC-F78F07288D42}"/>
              </a:ext>
            </a:extLst>
          </p:cNvPr>
          <p:cNvSpPr txBox="1"/>
          <p:nvPr userDrawn="1"/>
        </p:nvSpPr>
        <p:spPr>
          <a:xfrm>
            <a:off x="9530079" y="6553273"/>
            <a:ext cx="25603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 | nutrition.org.uk</a:t>
            </a:r>
          </a:p>
          <a:p>
            <a:pPr algn="l"/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B6489C5-A1D5-854E-A4C3-7C65D5414A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3398" y="237797"/>
            <a:ext cx="49244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90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EBA110A-BAEB-0141-973A-FEA95AAEC7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56937"/>
            <a:ext cx="12213536" cy="872063"/>
          </a:xfrm>
        </p:spPr>
        <p:txBody>
          <a:bodyPr anchor="b"/>
          <a:lstStyle>
            <a:lvl1pPr algn="ctr">
              <a:defRPr sz="6000">
                <a:solidFill>
                  <a:srgbClr val="53B058"/>
                </a:solidFill>
              </a:defRPr>
            </a:lvl1pPr>
          </a:lstStyle>
          <a:p>
            <a:r>
              <a:rPr lang="en-GB"/>
              <a:t>Thank you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FE22AF-0330-2E42-9C9B-80BD71BF264F}"/>
              </a:ext>
            </a:extLst>
          </p:cNvPr>
          <p:cNvSpPr txBox="1"/>
          <p:nvPr userDrawn="1"/>
        </p:nvSpPr>
        <p:spPr>
          <a:xfrm>
            <a:off x="132079" y="6553273"/>
            <a:ext cx="25603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40DADFA-8F30-C641-B0C6-AE73CFAC37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59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66A6321-CBAF-2A40-8801-01BE35D3A9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9010" y="-332154"/>
            <a:ext cx="12192000" cy="71901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424188-BEB1-9E4C-8C10-2E7F33C47095}"/>
              </a:ext>
            </a:extLst>
          </p:cNvPr>
          <p:cNvSpPr txBox="1"/>
          <p:nvPr userDrawn="1"/>
        </p:nvSpPr>
        <p:spPr>
          <a:xfrm>
            <a:off x="132079" y="6553273"/>
            <a:ext cx="25603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18ACBB8-3624-6048-8969-2D44ADD00A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84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037999-8E9D-CB42-AFEF-527263847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64A9D-E9B5-7A42-A727-3F19B36C0956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358F46-BC37-4F4E-861D-6428C6E41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87616-CD83-D745-AF7C-66B5A3E7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97D5-0B3E-114F-A06B-FEADF0846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5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98D0707-8F8F-B146-8C52-B561FD0917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012"/>
          <a:stretch/>
        </p:blipFill>
        <p:spPr>
          <a:xfrm>
            <a:off x="4053840" y="-40640"/>
            <a:ext cx="8138160" cy="68856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146" y="848751"/>
            <a:ext cx="10025934" cy="1739433"/>
          </a:xfrm>
        </p:spPr>
        <p:txBody>
          <a:bodyPr anchor="b"/>
          <a:lstStyle>
            <a:lvl1pPr algn="l">
              <a:defRPr sz="6000">
                <a:solidFill>
                  <a:srgbClr val="53B058"/>
                </a:solidFill>
              </a:defRPr>
            </a:lvl1pPr>
          </a:lstStyle>
          <a:p>
            <a:r>
              <a:rPr lang="en-GB"/>
              <a:t>Title </a:t>
            </a:r>
            <a:br>
              <a:rPr lang="en-GB"/>
            </a:br>
            <a:r>
              <a:rPr lang="en-GB"/>
              <a:t>slide 3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85A77F-4613-6A49-889D-044A5256C1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147" y="2861475"/>
            <a:ext cx="10025933" cy="10631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Sub-title, if needed </a:t>
            </a:r>
            <a:endParaRPr lang="en-US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3DBE9F0C-B0C1-364F-9445-D831842771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" y="5212026"/>
            <a:ext cx="3402048" cy="10631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301A21-E7B2-3447-BA9B-2E25416FEAE5}"/>
              </a:ext>
            </a:extLst>
          </p:cNvPr>
          <p:cNvSpPr txBox="1"/>
          <p:nvPr userDrawn="1"/>
        </p:nvSpPr>
        <p:spPr>
          <a:xfrm>
            <a:off x="9540240" y="6571139"/>
            <a:ext cx="2580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 | nutrition.org.uk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1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1552112-1EDA-1348-9A06-E85F696280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rgbClr val="53B058"/>
                </a:solidFill>
              </a:defRPr>
            </a:lvl1pPr>
          </a:lstStyle>
          <a:p>
            <a:r>
              <a:rPr lang="en-GB"/>
              <a:t>Section Divider: Plain</a:t>
            </a:r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F4F6C8F-7E06-2345-BC0E-0D391D5C91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B190E9-2A10-12F8-9DCF-F59EA053CA10}"/>
              </a:ext>
            </a:extLst>
          </p:cNvPr>
          <p:cNvSpPr txBox="1"/>
          <p:nvPr userDrawn="1"/>
        </p:nvSpPr>
        <p:spPr>
          <a:xfrm>
            <a:off x="132079" y="6553273"/>
            <a:ext cx="10361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2022		www.nutrition.org.uk		www.foodafactoflife.org.uk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4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AB137F7-4470-674A-B763-E69F613E29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169" y="0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Section Divider: Blocks</a:t>
            </a:r>
            <a:endParaRPr lang="en-US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A7485E-FABC-9C45-807C-45B10991B7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339" y="4994031"/>
            <a:ext cx="12024984" cy="1875692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20313A8-413D-A444-A021-CB153809DA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3329" y="275411"/>
            <a:ext cx="534991" cy="5349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944D1F-16E2-1C42-BC01-40BDA1B0C498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759517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A7948B9-E2D7-0C46-BBD5-8A8901B48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09"/>
          <a:stretch/>
        </p:blipFill>
        <p:spPr>
          <a:xfrm>
            <a:off x="0" y="0"/>
            <a:ext cx="12192000" cy="68783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Section Divider: Green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00FF99-9F59-0540-BF93-0DA39ED3074D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 sz="100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06CF6AA-2ABC-A442-9DCD-CD50B26D3C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5486" y="6047718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1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divider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1B6609C-F2CE-8D4A-8125-64CCCDB288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8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Section Divider: Tan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E67CE2-3041-1547-9F0B-C855A7A3F576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 sz="100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2E77DFA-D338-1E4E-9FCD-DFD64BA6C3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5486" y="6047718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2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485F87BC-EFDD-D244-85B2-858EE64E20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347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Section Divider: Yellow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2E68D0-1A0A-0841-8342-AD55AE73F016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 sz="100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1D5AF871-7C29-084E-8C12-C2368388D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5486" y="6047718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3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349783A-3F3D-2048-A533-417AE864E6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3"/>
          <a:stretch/>
        </p:blipFill>
        <p:spPr>
          <a:xfrm>
            <a:off x="0" y="-54429"/>
            <a:ext cx="12192000" cy="69124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Section Divider: Blue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CF2284-C5F6-F247-990C-4AF26C41B122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 sz="100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E6954E2-285B-2B47-92D3-F16E53FA2A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5486" y="6047718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7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6C4D72-AE0F-FE4B-B6A5-4581A0B2D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E3A59-2058-7442-9528-A596EE7C5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8C908-3946-184B-98CF-F23A68BC41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64A9D-E9B5-7A42-A727-3F19B36C0956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0DA2C-8883-AF4F-98A4-CB3E52833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AD9E1-5C2C-4043-83EB-2BF8C8F73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F97D5-0B3E-114F-A06B-FEADF0846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5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62" r:id="rId4"/>
    <p:sldLayoutId id="2147483663" r:id="rId5"/>
    <p:sldLayoutId id="2147483674" r:id="rId6"/>
    <p:sldLayoutId id="2147483677" r:id="rId7"/>
    <p:sldLayoutId id="2147483675" r:id="rId8"/>
    <p:sldLayoutId id="2147483678" r:id="rId9"/>
    <p:sldLayoutId id="2147483679" r:id="rId10"/>
    <p:sldLayoutId id="2147483664" r:id="rId11"/>
    <p:sldLayoutId id="2147483687" r:id="rId12"/>
    <p:sldLayoutId id="2147483666" r:id="rId13"/>
    <p:sldLayoutId id="2147483670" r:id="rId14"/>
    <p:sldLayoutId id="2147483681" r:id="rId15"/>
    <p:sldLayoutId id="2147483682" r:id="rId16"/>
    <p:sldLayoutId id="2147483665" r:id="rId17"/>
    <p:sldLayoutId id="2147483683" r:id="rId18"/>
    <p:sldLayoutId id="2147483680" r:id="rId19"/>
    <p:sldLayoutId id="2147483684" r:id="rId20"/>
    <p:sldLayoutId id="2147483685" r:id="rId21"/>
    <p:sldLayoutId id="2147483686" r:id="rId22"/>
    <p:sldLayoutId id="2147483673" r:id="rId23"/>
    <p:sldLayoutId id="2147483667" r:id="rId24"/>
    <p:sldLayoutId id="2147483668" r:id="rId25"/>
    <p:sldLayoutId id="2147483669" r:id="rId26"/>
    <p:sldLayoutId id="2147483671" r:id="rId27"/>
    <p:sldLayoutId id="2147483655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foodafactoflife.org.uk/media/2450/my-lunch-worksheet-ws-57he3.docx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media/2617/what-is-it-made-from-ws-711he2.docx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png"/><Relationship Id="rId5" Type="http://schemas.openxmlformats.org/officeDocument/2006/relationships/hyperlink" Target="https://www.foodafactoflife.org.uk/media/2620/meals-and-snacks-ppt-711he2.pptx" TargetMode="Externa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www.foodafactoflife.org.uk/media/9544/energy-cards-c-711he3-1.docx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hyperlink" Target="https://www.foodafactoflife.org.uk/media/2963/nutrient-cards-c-711he4.docx" TargetMode="External"/><Relationship Id="rId7" Type="http://schemas.openxmlformats.org/officeDocument/2006/relationships/image" Target="../media/image48.png"/><Relationship Id="rId2" Type="http://schemas.openxmlformats.org/officeDocument/2006/relationships/hyperlink" Target="https://www.foodafactoflife.org.uk/media/2699/nutrients-3-ppt-711he4.pptx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5-7-years/primary-food-projects-new/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odafactoflife.org.uk/5-7-years/primary-food-projects-new/grab-and-go-10-11-years/" TargetMode="External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7-11-years/healthy-eating-7-11-years/" TargetMode="External"/><Relationship Id="rId7" Type="http://schemas.openxmlformats.org/officeDocument/2006/relationships/hyperlink" Target="https://www.foodafactoflife.org.uk/7-11-years/activity-packs-7-11-years/challenge-activities-7-11-years/" TargetMode="External"/><Relationship Id="rId2" Type="http://schemas.openxmlformats.org/officeDocument/2006/relationships/hyperlink" Target="https://www.foodafactoflife.org.uk/5-7-years/healthy-eating-5-7-years/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foodafactoflife.org.uk/5-7-years/activity-packs-5-7-years/challenge-activities-5-7-years/" TargetMode="External"/><Relationship Id="rId5" Type="http://schemas.openxmlformats.org/officeDocument/2006/relationships/hyperlink" Target="https://www.foodafactoflife.org.uk/7-11-years/activity-packs-7-11-years/victorians-thematic-pack-7-11-years/" TargetMode="External"/><Relationship Id="rId4" Type="http://schemas.openxmlformats.org/officeDocument/2006/relationships/hyperlink" Target="https://www.foodafactoflife.org.uk/5-7-years/primary-food-projects-new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foodafactoflife" TargetMode="External"/><Relationship Id="rId2" Type="http://schemas.openxmlformats.org/officeDocument/2006/relationships/hyperlink" Target="http://www.foodafactoflife.org.uk/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foodafactoflife.org.uk/teaching-primary-food-and-nutrition/" TargetMode="External"/><Relationship Id="rId5" Type="http://schemas.openxmlformats.org/officeDocument/2006/relationships/image" Target="../media/image57.png"/><Relationship Id="rId4" Type="http://schemas.openxmlformats.org/officeDocument/2006/relationships/hyperlink" Target="mailto:education@nutrition.org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s://www.foodafactoflife.org.uk/teaching-primary-food-and-nutrition/training/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forms.office.com/Pages/ResponsePage.aspx?id=b0ZZUkanWEu0vLq3o74TJF5DREgstTNLv_GYcIG50ghUMDNNTzlMODMwOFAwUjRXTzZXRk1MTkNQQiQlQCN0PWcu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teaching-primary-food-and-nutrition/" TargetMode="Externa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gov.uk/government/publications/the-eatwell-guide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foodafactoflife.org.uk/professional-development/ppd-toolkit/primary/food-teaching-progression-5-11-years/" TargetMode="Externa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odafactoflife.org.uk/7-11-years/healthy-eating-7-11-years/healthy-eating-interactive-resources-7-11-years/" TargetMode="External"/><Relationship Id="rId3" Type="http://schemas.openxmlformats.org/officeDocument/2006/relationships/image" Target="../media/image32.png"/><Relationship Id="rId7" Type="http://schemas.openxmlformats.org/officeDocument/2006/relationships/hyperlink" Target="https://www.foodafactoflife.org.uk/media/2350/the-eatwell-guide-food-cards-c-316.docx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foodafactoflife.org.uk/media/2447/the-eatwell-guide-worksheet-ws-57he3.docx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1674F-D3DB-9C4A-887A-D21ADA091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396" y="1104172"/>
            <a:ext cx="10041592" cy="2324828"/>
          </a:xfrm>
        </p:spPr>
        <p:txBody>
          <a:bodyPr>
            <a:normAutofit/>
          </a:bodyPr>
          <a:lstStyle/>
          <a:p>
            <a:r>
              <a:rPr lang="en-GB" sz="3500" b="1" dirty="0">
                <a:solidFill>
                  <a:srgbClr val="53B058"/>
                </a:solidFill>
              </a:rPr>
              <a:t>Supporting healthy eating</a:t>
            </a:r>
            <a:br>
              <a:rPr lang="en-US" sz="3500" dirty="0">
                <a:solidFill>
                  <a:srgbClr val="53B058"/>
                </a:solidFill>
              </a:rPr>
            </a:br>
            <a:endParaRPr lang="en-US" sz="3500" dirty="0">
              <a:solidFill>
                <a:srgbClr val="53B058"/>
              </a:solidFill>
              <a:highlight>
                <a:srgbClr val="FFFF00"/>
              </a:highligh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1048B5-F307-A244-8D81-9CDADDD01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396" y="3111738"/>
            <a:ext cx="8829419" cy="1174099"/>
          </a:xfrm>
        </p:spPr>
        <p:txBody>
          <a:bodyPr>
            <a:normAutofit/>
          </a:bodyPr>
          <a:lstStyle/>
          <a:p>
            <a:r>
              <a:rPr lang="en-US" sz="2000" dirty="0"/>
              <a:t>Claire Theobald, Education Services Manager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221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A7459E7-0E2D-AD1E-D79B-DE4A5F90A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683" y="452572"/>
            <a:ext cx="10433050" cy="692150"/>
          </a:xfrm>
        </p:spPr>
        <p:txBody>
          <a:bodyPr>
            <a:noAutofit/>
          </a:bodyPr>
          <a:lstStyle/>
          <a:p>
            <a:r>
              <a:rPr lang="en-GB" sz="3600" b="1" dirty="0"/>
              <a:t>Applying Eatwell Guide knowledge</a:t>
            </a:r>
            <a:endParaRPr lang="en-US" sz="3200" b="1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4C7DA64-E3A3-95BD-02A6-E407168663B7}"/>
              </a:ext>
            </a:extLst>
          </p:cNvPr>
          <p:cNvSpPr txBox="1">
            <a:spLocks/>
          </p:cNvSpPr>
          <p:nvPr/>
        </p:nvSpPr>
        <p:spPr>
          <a:xfrm>
            <a:off x="569199" y="955629"/>
            <a:ext cx="8862184" cy="925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52BF65-06F7-EEB7-B22C-B635354E0071}"/>
              </a:ext>
            </a:extLst>
          </p:cNvPr>
          <p:cNvSpPr txBox="1"/>
          <p:nvPr/>
        </p:nvSpPr>
        <p:spPr>
          <a:xfrm>
            <a:off x="497280" y="1281193"/>
            <a:ext cx="11051551" cy="770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I can </a:t>
            </a: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put together a simple, balanced meal (and include a drink) by choosing foods from the Eatwell Guide.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727F73-FCDB-1A7D-9844-835E163FDC11}"/>
              </a:ext>
            </a:extLst>
          </p:cNvPr>
          <p:cNvSpPr txBox="1"/>
          <p:nvPr/>
        </p:nvSpPr>
        <p:spPr>
          <a:xfrm>
            <a:off x="1213950" y="5909842"/>
            <a:ext cx="20096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400" dirty="0">
                <a:hlinkClick r:id="rId2"/>
              </a:rPr>
              <a:t>My lunch worksheet</a:t>
            </a:r>
            <a:endParaRPr lang="en-GB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EBE6D7-7F6A-C647-88C6-AD9CF5779A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9"/>
          <a:stretch/>
        </p:blipFill>
        <p:spPr>
          <a:xfrm>
            <a:off x="959800" y="2237316"/>
            <a:ext cx="2517917" cy="36048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706CC9-41C9-8EE2-513D-AA52E1DC73F3}"/>
              </a:ext>
            </a:extLst>
          </p:cNvPr>
          <p:cNvSpPr txBox="1"/>
          <p:nvPr/>
        </p:nvSpPr>
        <p:spPr>
          <a:xfrm>
            <a:off x="4029481" y="2467601"/>
            <a:ext cx="4377129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Plan or make a meal or dish</a:t>
            </a:r>
            <a:endParaRPr lang="en-GB" sz="2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 descr="A picture containing doughnut, donut, food, paper&#10;&#10;Description automatically generated">
            <a:extLst>
              <a:ext uri="{FF2B5EF4-FFF2-40B4-BE49-F238E27FC236}">
                <a16:creationId xmlns:a16="http://schemas.microsoft.com/office/drawing/2014/main" id="{6B80CE22-A97E-E7E2-15B2-49F6B04CC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942" y="3093767"/>
            <a:ext cx="3358955" cy="2740907"/>
          </a:xfrm>
          <a:prstGeom prst="rect">
            <a:avLst/>
          </a:prstGeom>
        </p:spPr>
      </p:pic>
      <p:pic>
        <p:nvPicPr>
          <p:cNvPr id="26" name="Picture 25" descr="A picture containing vegetable, open&#10;&#10;Description automatically generated">
            <a:extLst>
              <a:ext uri="{FF2B5EF4-FFF2-40B4-BE49-F238E27FC236}">
                <a16:creationId xmlns:a16="http://schemas.microsoft.com/office/drawing/2014/main" id="{5100F8A5-2EAC-14DE-BA96-0667E5B659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831" t="8479" r="24453" b="9244"/>
          <a:stretch/>
        </p:blipFill>
        <p:spPr>
          <a:xfrm>
            <a:off x="7010745" y="3824131"/>
            <a:ext cx="2420638" cy="290587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AD50B03-F2D8-D8F5-D84C-39F2E2B7DB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6" b="14287"/>
          <a:stretch/>
        </p:blipFill>
        <p:spPr>
          <a:xfrm>
            <a:off x="8238531" y="1881051"/>
            <a:ext cx="3475897" cy="225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3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A7459E7-0E2D-AD1E-D79B-DE4A5F90A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768" y="404637"/>
            <a:ext cx="10433050" cy="692150"/>
          </a:xfrm>
        </p:spPr>
        <p:txBody>
          <a:bodyPr>
            <a:noAutofit/>
          </a:bodyPr>
          <a:lstStyle/>
          <a:p>
            <a:r>
              <a:rPr lang="en-GB" sz="3600" b="1" dirty="0"/>
              <a:t>Applying Eatwell Guide knowledge</a:t>
            </a:r>
            <a:endParaRPr lang="en-US" sz="3200" b="1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4C7DA64-E3A3-95BD-02A6-E407168663B7}"/>
              </a:ext>
            </a:extLst>
          </p:cNvPr>
          <p:cNvSpPr txBox="1">
            <a:spLocks/>
          </p:cNvSpPr>
          <p:nvPr/>
        </p:nvSpPr>
        <p:spPr>
          <a:xfrm>
            <a:off x="569199" y="955629"/>
            <a:ext cx="8862184" cy="925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FD33BB-E168-10E8-5CB9-21546CDE2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707" y="2847399"/>
            <a:ext cx="4247327" cy="29496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7074D3-5185-D0BB-FE05-2AF533341D7E}"/>
              </a:ext>
            </a:extLst>
          </p:cNvPr>
          <p:cNvSpPr txBox="1"/>
          <p:nvPr/>
        </p:nvSpPr>
        <p:spPr>
          <a:xfrm>
            <a:off x="6749478" y="5962732"/>
            <a:ext cx="30359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400" dirty="0">
                <a:hlinkClick r:id="rId3"/>
              </a:rPr>
              <a:t>What’s it made from? worksheet</a:t>
            </a:r>
            <a:endParaRPr lang="en-GB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419BC5-E5C8-8ED4-76C7-DC877E9F0EDE}"/>
              </a:ext>
            </a:extLst>
          </p:cNvPr>
          <p:cNvSpPr txBox="1"/>
          <p:nvPr/>
        </p:nvSpPr>
        <p:spPr>
          <a:xfrm>
            <a:off x="6318806" y="2252534"/>
            <a:ext cx="3318553" cy="389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Analysing composite dishes</a:t>
            </a:r>
            <a:endParaRPr lang="en-GB" sz="2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59BE92-8195-FC2B-1832-9D50014701F5}"/>
              </a:ext>
            </a:extLst>
          </p:cNvPr>
          <p:cNvSpPr txBox="1"/>
          <p:nvPr/>
        </p:nvSpPr>
        <p:spPr>
          <a:xfrm>
            <a:off x="299768" y="1160048"/>
            <a:ext cx="11756847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 can identify and classify ingredients in composite dishes according to the </a:t>
            </a: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Eatwell Guide </a:t>
            </a:r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food groups.  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0010718-EF8D-B055-5EB7-335989AB6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101" y="1881050"/>
            <a:ext cx="3373984" cy="19128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1CE11FA-ED06-7DEF-61B6-5939B02BE5C1}"/>
              </a:ext>
            </a:extLst>
          </p:cNvPr>
          <p:cNvSpPr txBox="1"/>
          <p:nvPr/>
        </p:nvSpPr>
        <p:spPr>
          <a:xfrm>
            <a:off x="2059808" y="5969774"/>
            <a:ext cx="3581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400" dirty="0">
                <a:hlinkClick r:id="rId5"/>
              </a:rPr>
              <a:t>Meals and snacks presentation </a:t>
            </a:r>
            <a:endParaRPr lang="en-GB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E3E16B-7095-C20D-54A2-5A7D7F8A9C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4301" y="3942580"/>
            <a:ext cx="3305730" cy="18721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6096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A7459E7-0E2D-AD1E-D79B-DE4A5F90A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683" y="452572"/>
            <a:ext cx="10433050" cy="692150"/>
          </a:xfrm>
        </p:spPr>
        <p:txBody>
          <a:bodyPr>
            <a:noAutofit/>
          </a:bodyPr>
          <a:lstStyle/>
          <a:p>
            <a:r>
              <a:rPr lang="en-GB" sz="3600" b="1" dirty="0"/>
              <a:t>Understanding energy and portion size</a:t>
            </a:r>
            <a:endParaRPr lang="en-US" sz="3200" b="1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4C7DA64-E3A3-95BD-02A6-E407168663B7}"/>
              </a:ext>
            </a:extLst>
          </p:cNvPr>
          <p:cNvSpPr txBox="1">
            <a:spLocks/>
          </p:cNvSpPr>
          <p:nvPr/>
        </p:nvSpPr>
        <p:spPr>
          <a:xfrm>
            <a:off x="569199" y="955629"/>
            <a:ext cx="8862184" cy="925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52BF65-06F7-EEB7-B22C-B635354E0071}"/>
              </a:ext>
            </a:extLst>
          </p:cNvPr>
          <p:cNvSpPr txBox="1"/>
          <p:nvPr/>
        </p:nvSpPr>
        <p:spPr>
          <a:xfrm>
            <a:off x="433792" y="1226985"/>
            <a:ext cx="9972764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I know that different amounts of food (portions) provide different amounts of energy.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727F73-FCDB-1A7D-9844-835E163FDC11}"/>
              </a:ext>
            </a:extLst>
          </p:cNvPr>
          <p:cNvSpPr txBox="1"/>
          <p:nvPr/>
        </p:nvSpPr>
        <p:spPr>
          <a:xfrm>
            <a:off x="569199" y="5886827"/>
            <a:ext cx="13611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400" dirty="0">
                <a:hlinkClick r:id="rId2"/>
              </a:rPr>
              <a:t>Energy cards</a:t>
            </a:r>
            <a:endParaRPr lang="en-GB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6A15BF-5A11-3645-E991-0B6B0EEF9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17" y="1881051"/>
            <a:ext cx="2192246" cy="31782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15B1F3-90E9-AC65-8EEE-57919B6C3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736" y="2020819"/>
            <a:ext cx="2192247" cy="3106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577A08-5DBF-3D6D-38CB-FAFC28147862}"/>
              </a:ext>
            </a:extLst>
          </p:cNvPr>
          <p:cNvSpPr txBox="1"/>
          <p:nvPr/>
        </p:nvSpPr>
        <p:spPr>
          <a:xfrm>
            <a:off x="523271" y="5267163"/>
            <a:ext cx="5793163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Order and discuss!</a:t>
            </a:r>
            <a:endParaRPr lang="en-GB" sz="2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6F513D-A951-A9D1-56AC-312E5BFAD582}"/>
              </a:ext>
            </a:extLst>
          </p:cNvPr>
          <p:cNvSpPr txBox="1"/>
          <p:nvPr/>
        </p:nvSpPr>
        <p:spPr>
          <a:xfrm>
            <a:off x="8961640" y="1900415"/>
            <a:ext cx="2889831" cy="3986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Further energy content: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Energy balance </a:t>
            </a:r>
            <a:b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(in and used)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Measures of energy – kilojoules (kJ) and kilocalories (kcal)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Different energy requirements</a:t>
            </a:r>
            <a:b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A1EF4E-CC1F-BE48-DCD1-C93EC4A2C2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425" y="2180544"/>
            <a:ext cx="2192247" cy="30866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662865-072B-DB00-129E-DF388CC2A7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6901" y="2384108"/>
            <a:ext cx="2115254" cy="30757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23DA82-CBC3-6EC4-B24F-B188B6B26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44" y="1926845"/>
            <a:ext cx="2192247" cy="30866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C58F5E-0737-7C6B-47AE-3553EAECEE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8186" y="2088957"/>
            <a:ext cx="2115254" cy="30757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ACCE5A-BD70-8116-4DF9-214B18A7D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030" y="2256936"/>
            <a:ext cx="2192247" cy="3106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341123-4214-0123-9829-A307282C4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550" y="2452809"/>
            <a:ext cx="2192246" cy="31782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997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A7459E7-0E2D-AD1E-D79B-DE4A5F90A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683" y="452572"/>
            <a:ext cx="10433050" cy="692150"/>
          </a:xfrm>
        </p:spPr>
        <p:txBody>
          <a:bodyPr>
            <a:noAutofit/>
          </a:bodyPr>
          <a:lstStyle/>
          <a:p>
            <a:r>
              <a:rPr lang="en-GB" sz="3600" b="1" dirty="0"/>
              <a:t>Knowing about nutrients </a:t>
            </a:r>
            <a:endParaRPr lang="en-US" sz="3200" b="1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4C7DA64-E3A3-95BD-02A6-E407168663B7}"/>
              </a:ext>
            </a:extLst>
          </p:cNvPr>
          <p:cNvSpPr txBox="1">
            <a:spLocks/>
          </p:cNvSpPr>
          <p:nvPr/>
        </p:nvSpPr>
        <p:spPr>
          <a:xfrm>
            <a:off x="569199" y="955629"/>
            <a:ext cx="8862184" cy="925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52BF65-06F7-EEB7-B22C-B635354E0071}"/>
              </a:ext>
            </a:extLst>
          </p:cNvPr>
          <p:cNvSpPr txBox="1"/>
          <p:nvPr/>
        </p:nvSpPr>
        <p:spPr>
          <a:xfrm>
            <a:off x="433792" y="1226985"/>
            <a:ext cx="11340392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 can explain the basic function of each nutrient (carbohydrate, protein, fat, vitamins and minerals).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727F73-FCDB-1A7D-9844-835E163FDC11}"/>
              </a:ext>
            </a:extLst>
          </p:cNvPr>
          <p:cNvSpPr txBox="1"/>
          <p:nvPr/>
        </p:nvSpPr>
        <p:spPr>
          <a:xfrm>
            <a:off x="651393" y="5902371"/>
            <a:ext cx="21123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400" dirty="0">
                <a:hlinkClick r:id="rId2"/>
              </a:rPr>
              <a:t>Nutrients presentation</a:t>
            </a:r>
            <a:endParaRPr lang="en-GB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577A08-5DBF-3D6D-38CB-FAFC28147862}"/>
              </a:ext>
            </a:extLst>
          </p:cNvPr>
          <p:cNvSpPr txBox="1"/>
          <p:nvPr/>
        </p:nvSpPr>
        <p:spPr>
          <a:xfrm>
            <a:off x="9148902" y="2452930"/>
            <a:ext cx="2371870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Order and discuss</a:t>
            </a:r>
            <a:endParaRPr lang="en-GB" sz="2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3D5595-1591-D2F1-9442-C360708A74AA}"/>
              </a:ext>
            </a:extLst>
          </p:cNvPr>
          <p:cNvSpPr txBox="1"/>
          <p:nvPr/>
        </p:nvSpPr>
        <p:spPr>
          <a:xfrm>
            <a:off x="7409779" y="5905230"/>
            <a:ext cx="13611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400" dirty="0">
                <a:hlinkClick r:id="rId3"/>
              </a:rPr>
              <a:t>Nutrient cards</a:t>
            </a:r>
            <a:endParaRPr lang="en-GB" sz="1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B8ECF51-5753-DA2E-22CA-6C9699E66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435" y="2145437"/>
            <a:ext cx="4074720" cy="22869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5EB239B-65C9-49C8-3B96-FCF39C282EC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722" y="2145437"/>
            <a:ext cx="2566447" cy="17750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0758F52-E0C2-E327-DDE5-0D2F3EE9AE9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991" y="4089409"/>
            <a:ext cx="2505997" cy="17750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EDBB55B-53F3-66AF-1A64-B56D470213B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1486" y="3021645"/>
            <a:ext cx="2561513" cy="17977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27DA2F-0CD3-0FF0-6C04-CECDF6779F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5989" y="3113126"/>
            <a:ext cx="4074720" cy="23007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6073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4EDBB55B-53F3-66AF-1A64-B56D470213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064" y="1304781"/>
            <a:ext cx="3856494" cy="27066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A7459E7-0E2D-AD1E-D79B-DE4A5F90A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683" y="452572"/>
            <a:ext cx="10433050" cy="692150"/>
          </a:xfrm>
        </p:spPr>
        <p:txBody>
          <a:bodyPr>
            <a:noAutofit/>
          </a:bodyPr>
          <a:lstStyle/>
          <a:p>
            <a:r>
              <a:rPr lang="en-GB" sz="3600" b="1" dirty="0"/>
              <a:t>Order highest to lowest in carbohydrate</a:t>
            </a:r>
            <a:endParaRPr lang="en-US" sz="3200" b="1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4C7DA64-E3A3-95BD-02A6-E407168663B7}"/>
              </a:ext>
            </a:extLst>
          </p:cNvPr>
          <p:cNvSpPr txBox="1">
            <a:spLocks/>
          </p:cNvSpPr>
          <p:nvPr/>
        </p:nvSpPr>
        <p:spPr>
          <a:xfrm>
            <a:off x="569199" y="955629"/>
            <a:ext cx="8862184" cy="925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EB239B-65C9-49C8-3B96-FCF39C282E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8539" y="1304781"/>
            <a:ext cx="3964983" cy="27423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0758F52-E0C2-E327-DDE5-0D2F3EE9AE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629" y="3745245"/>
            <a:ext cx="3871592" cy="27423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3176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A7459E7-0E2D-AD1E-D79B-DE4A5F90A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683" y="452572"/>
            <a:ext cx="10433050" cy="692150"/>
          </a:xfrm>
        </p:spPr>
        <p:txBody>
          <a:bodyPr>
            <a:noAutofit/>
          </a:bodyPr>
          <a:lstStyle/>
          <a:p>
            <a:r>
              <a:rPr lang="en-GB" sz="3600" b="1" dirty="0"/>
              <a:t>Knowing about nutrients </a:t>
            </a:r>
            <a:endParaRPr lang="en-US" sz="3200" b="1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4C7DA64-E3A3-95BD-02A6-E407168663B7}"/>
              </a:ext>
            </a:extLst>
          </p:cNvPr>
          <p:cNvSpPr txBox="1">
            <a:spLocks/>
          </p:cNvSpPr>
          <p:nvPr/>
        </p:nvSpPr>
        <p:spPr>
          <a:xfrm>
            <a:off x="569199" y="955629"/>
            <a:ext cx="8862184" cy="925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435018-CE63-7010-F181-CD6B50486A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4482" y="1654137"/>
            <a:ext cx="1988673" cy="13754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5EAEA0-CC49-6022-D2EB-389E290B76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147" y="1645267"/>
            <a:ext cx="1959824" cy="13882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A1FEEA-4E50-8A6B-A2FE-E30ACBB812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666" y="1654138"/>
            <a:ext cx="1959824" cy="13754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E72AE7B-49B6-E43C-DF13-75E1D6679BA4}"/>
              </a:ext>
            </a:extLst>
          </p:cNvPr>
          <p:cNvSpPr txBox="1">
            <a:spLocks/>
          </p:cNvSpPr>
          <p:nvPr/>
        </p:nvSpPr>
        <p:spPr>
          <a:xfrm>
            <a:off x="692364" y="2388815"/>
            <a:ext cx="2797770" cy="485939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Carbohydrate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3247788-55E6-8B21-997F-804C788AD542}"/>
              </a:ext>
            </a:extLst>
          </p:cNvPr>
          <p:cNvSpPr txBox="1">
            <a:spLocks/>
          </p:cNvSpPr>
          <p:nvPr/>
        </p:nvSpPr>
        <p:spPr>
          <a:xfrm>
            <a:off x="692364" y="3817869"/>
            <a:ext cx="2797770" cy="485939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>
                <a:solidFill>
                  <a:schemeClr val="tx1"/>
                </a:solidFill>
              </a:rPr>
              <a:t>Calcium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93547E4-EAC6-350A-37FE-014BC16EA2BB}"/>
              </a:ext>
            </a:extLst>
          </p:cNvPr>
          <p:cNvSpPr txBox="1">
            <a:spLocks/>
          </p:cNvSpPr>
          <p:nvPr/>
        </p:nvSpPr>
        <p:spPr>
          <a:xfrm>
            <a:off x="752952" y="5445727"/>
            <a:ext cx="2797770" cy="485939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>
                <a:solidFill>
                  <a:schemeClr val="tx1"/>
                </a:solidFill>
              </a:rPr>
              <a:t>Fibre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7DDAD7-F699-2002-DAF2-BF3056D149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5009" y="3322360"/>
            <a:ext cx="1988673" cy="13754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DE5256-CBC7-ECE4-1793-501FBC0DBF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167" y="3309613"/>
            <a:ext cx="1959824" cy="13882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32D641-A471-E49F-DD07-87667598A6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572" y="3329490"/>
            <a:ext cx="1959824" cy="13754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D94053-BBEF-8FC9-44A5-766FE4AC3A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572" y="4976094"/>
            <a:ext cx="1988673" cy="13754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52C6ABA-CB6A-B8E0-0EAB-6E96D3D49E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858" y="5000966"/>
            <a:ext cx="1959824" cy="13882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9F3AED4-4E2D-C66A-47F2-1E9C88595C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632" y="4986786"/>
            <a:ext cx="1959824" cy="13754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495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A7459E7-0E2D-AD1E-D79B-DE4A5F90A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290" y="712794"/>
            <a:ext cx="11383419" cy="692150"/>
          </a:xfrm>
        </p:spPr>
        <p:txBody>
          <a:bodyPr>
            <a:noAutofit/>
          </a:bodyPr>
          <a:lstStyle/>
          <a:p>
            <a:r>
              <a:rPr lang="en-GB" sz="3200" b="1" dirty="0"/>
              <a:t>Supporting health eating knowledge and application</a:t>
            </a:r>
            <a:br>
              <a:rPr lang="en-GB" sz="3600" b="1" dirty="0"/>
            </a:br>
            <a:endParaRPr lang="en-US" sz="3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0335-EC0E-CD15-160A-A338EE81089B}"/>
              </a:ext>
            </a:extLst>
          </p:cNvPr>
          <p:cNvSpPr txBox="1">
            <a:spLocks/>
          </p:cNvSpPr>
          <p:nvPr/>
        </p:nvSpPr>
        <p:spPr>
          <a:xfrm>
            <a:off x="657894" y="945980"/>
            <a:ext cx="8862184" cy="2257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CD1D97-25CC-3B3D-4B76-F4D444EAF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34" y="1871315"/>
            <a:ext cx="6330393" cy="41474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D60A71-751F-DA93-1DD6-E4B832FD2E65}"/>
              </a:ext>
            </a:extLst>
          </p:cNvPr>
          <p:cNvSpPr txBox="1"/>
          <p:nvPr/>
        </p:nvSpPr>
        <p:spPr>
          <a:xfrm>
            <a:off x="7174584" y="1778118"/>
            <a:ext cx="4287603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Six food projects to support a progressive approach to teaching and learning about healthy eating, cooking and where food comes from.</a:t>
            </a:r>
          </a:p>
          <a:p>
            <a:pPr indent="0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Each project 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Overview, objectives and curriculum links;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six lesson plans;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links to supporting resources on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Food – a fact of life –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worksheets, recipes, presentations.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Primary projects (area link)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A841FA-E79C-E00F-5885-20CF186948BA}"/>
              </a:ext>
            </a:extLst>
          </p:cNvPr>
          <p:cNvSpPr txBox="1"/>
          <p:nvPr/>
        </p:nvSpPr>
        <p:spPr>
          <a:xfrm>
            <a:off x="404290" y="1238020"/>
            <a:ext cx="2903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b="1" dirty="0"/>
              <a:t>Primary food projects </a:t>
            </a:r>
          </a:p>
        </p:txBody>
      </p:sp>
    </p:spTree>
    <p:extLst>
      <p:ext uri="{BB962C8B-B14F-4D97-AF65-F5344CB8AC3E}">
        <p14:creationId xmlns:p14="http://schemas.microsoft.com/office/powerpoint/2010/main" val="1194370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A7459E7-0E2D-AD1E-D79B-DE4A5F90A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233" y="823886"/>
            <a:ext cx="11040599" cy="692150"/>
          </a:xfrm>
        </p:spPr>
        <p:txBody>
          <a:bodyPr>
            <a:noAutofit/>
          </a:bodyPr>
          <a:lstStyle/>
          <a:p>
            <a:r>
              <a:rPr lang="en-GB" sz="3600" b="1" dirty="0"/>
              <a:t>Grab and go!</a:t>
            </a:r>
            <a:br>
              <a:rPr lang="en-GB" sz="3600" b="1" dirty="0"/>
            </a:br>
            <a:endParaRPr lang="en-US" sz="3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0335-EC0E-CD15-160A-A338EE81089B}"/>
              </a:ext>
            </a:extLst>
          </p:cNvPr>
          <p:cNvSpPr txBox="1">
            <a:spLocks/>
          </p:cNvSpPr>
          <p:nvPr/>
        </p:nvSpPr>
        <p:spPr>
          <a:xfrm>
            <a:off x="647620" y="987077"/>
            <a:ext cx="8862184" cy="2257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3932B9-8CFB-EB58-6145-2F29F143C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33" y="1656351"/>
            <a:ext cx="3593167" cy="20188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10C976-8344-95FF-274E-243FF073B6E1}"/>
              </a:ext>
            </a:extLst>
          </p:cNvPr>
          <p:cNvSpPr txBox="1"/>
          <p:nvPr/>
        </p:nvSpPr>
        <p:spPr>
          <a:xfrm>
            <a:off x="534645" y="1078620"/>
            <a:ext cx="110405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i="0" dirty="0">
                <a:solidFill>
                  <a:srgbClr val="263143"/>
                </a:solidFill>
                <a:effectLst/>
              </a:rPr>
              <a:t>Designing and making a healthier all-in-one style product to be eaten </a:t>
            </a:r>
            <a:r>
              <a:rPr lang="en-GB" sz="2000" b="0" i="1" dirty="0">
                <a:solidFill>
                  <a:srgbClr val="263143"/>
                </a:solidFill>
                <a:effectLst/>
              </a:rPr>
              <a:t>on the go</a:t>
            </a:r>
            <a:r>
              <a:rPr lang="en-GB" sz="2000" b="0" i="0" dirty="0">
                <a:solidFill>
                  <a:srgbClr val="263143"/>
                </a:solidFill>
                <a:effectLst/>
              </a:rPr>
              <a:t>.</a:t>
            </a:r>
            <a:endParaRPr lang="en-GB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958D48-D033-DE5C-CEAF-113B0810B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494" y="1677180"/>
            <a:ext cx="3594205" cy="20188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0737D9-68D8-4E13-FBD4-3ABD7F286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45" y="3924745"/>
            <a:ext cx="3613692" cy="20188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30A792-6A42-28BF-0A00-63809DCF4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4793" y="1672093"/>
            <a:ext cx="3666702" cy="20965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19D645A-E455-B338-1AAE-DB6CD87DE1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0545" y="3924744"/>
            <a:ext cx="3623540" cy="20188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21AF498-1CB4-D87D-2708-1C2135FF60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93" y="3906941"/>
            <a:ext cx="3588441" cy="2046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24454F1-C5BF-372F-06BE-51A92FCFCB54}"/>
              </a:ext>
            </a:extLst>
          </p:cNvPr>
          <p:cNvSpPr txBox="1"/>
          <p:nvPr/>
        </p:nvSpPr>
        <p:spPr>
          <a:xfrm>
            <a:off x="483233" y="602256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Grab and go primary project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43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A7459E7-0E2D-AD1E-D79B-DE4A5F90A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700" y="479610"/>
            <a:ext cx="11040599" cy="692150"/>
          </a:xfrm>
        </p:spPr>
        <p:txBody>
          <a:bodyPr>
            <a:noAutofit/>
          </a:bodyPr>
          <a:lstStyle/>
          <a:p>
            <a:r>
              <a:rPr lang="en-GB" sz="3600" b="1" dirty="0"/>
              <a:t>Resources links</a:t>
            </a:r>
            <a:endParaRPr lang="en-US" sz="3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0335-EC0E-CD15-160A-A338EE81089B}"/>
              </a:ext>
            </a:extLst>
          </p:cNvPr>
          <p:cNvSpPr txBox="1">
            <a:spLocks/>
          </p:cNvSpPr>
          <p:nvPr/>
        </p:nvSpPr>
        <p:spPr>
          <a:xfrm>
            <a:off x="575700" y="1541630"/>
            <a:ext cx="10910808" cy="4515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200" b="1" dirty="0"/>
              <a:t>Main resources to support healthy eating knowledge and application </a:t>
            </a:r>
          </a:p>
          <a:p>
            <a:r>
              <a:rPr lang="en-GB" sz="2200" dirty="0">
                <a:hlinkClick r:id="rId2"/>
              </a:rPr>
              <a:t>Healthy eating lessons and resources, 5-7 years</a:t>
            </a:r>
            <a:endParaRPr lang="en-GB" sz="2200" dirty="0"/>
          </a:p>
          <a:p>
            <a:r>
              <a:rPr lang="en-GB" sz="2200" dirty="0">
                <a:hlinkClick r:id="rId3"/>
              </a:rPr>
              <a:t>Heathy eating lessons and resources, 7-11 years</a:t>
            </a:r>
            <a:endParaRPr lang="en-GB" sz="2200" dirty="0"/>
          </a:p>
          <a:p>
            <a:r>
              <a:rPr lang="en-GB" sz="2200" dirty="0">
                <a:hlinkClick r:id="rId4"/>
              </a:rPr>
              <a:t>Primary food projects, 5-11 years</a:t>
            </a:r>
            <a:endParaRPr lang="en-GB" sz="22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/>
              <a:t>Other resources</a:t>
            </a:r>
          </a:p>
          <a:p>
            <a:r>
              <a:rPr lang="en-US" sz="2200" dirty="0">
                <a:hlinkClick r:id="rId5"/>
              </a:rPr>
              <a:t>Victorians thematic pack </a:t>
            </a:r>
            <a:r>
              <a:rPr lang="en-US" sz="2200" dirty="0"/>
              <a:t>(Victorian food in the Eatwell Guide)</a:t>
            </a:r>
          </a:p>
          <a:p>
            <a:r>
              <a:rPr lang="en-US" sz="2200" dirty="0">
                <a:hlinkClick r:id="rId6"/>
              </a:rPr>
              <a:t>Challenge pack: Lunchtime learning </a:t>
            </a:r>
            <a:r>
              <a:rPr lang="en-US" sz="2200" dirty="0"/>
              <a:t>(</a:t>
            </a:r>
            <a:r>
              <a:rPr lang="en-GB" sz="2200" dirty="0"/>
              <a:t>plan and make a healthy sandwich lunch)</a:t>
            </a:r>
          </a:p>
          <a:p>
            <a:r>
              <a:rPr lang="en-GB" sz="2200" dirty="0">
                <a:hlinkClick r:id="rId7"/>
              </a:rPr>
              <a:t>Challenge pack: Be health, be active </a:t>
            </a:r>
            <a:r>
              <a:rPr lang="en-GB" sz="2200" dirty="0"/>
              <a:t>(plan and create a display for your school dining room or entrance to encourage the school community to be healthy and active)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25609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0014-BD46-FB5F-2E3A-1D5C1D972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862" y="1090343"/>
            <a:ext cx="11610538" cy="720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GB" sz="3600" b="1"/>
              <a:t>Keep up to date with our free resources and training </a:t>
            </a:r>
            <a:br>
              <a:rPr lang="en-GB"/>
            </a:b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125C01-D6FC-EF26-1778-5A4B509E1DE2}"/>
              </a:ext>
            </a:extLst>
          </p:cNvPr>
          <p:cNvSpPr txBox="1">
            <a:spLocks/>
          </p:cNvSpPr>
          <p:nvPr/>
        </p:nvSpPr>
        <p:spPr>
          <a:xfrm>
            <a:off x="572329" y="1821682"/>
            <a:ext cx="5399115" cy="22679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/>
              <a:t>Education News </a:t>
            </a:r>
            <a:r>
              <a:rPr lang="en-GB" sz="2000" dirty="0"/>
              <a:t>(monthly email update)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Sign up on the homepage: </a:t>
            </a:r>
            <a:r>
              <a:rPr lang="en-GB" sz="2000" b="1" dirty="0">
                <a:hlinkClick r:id="rId2"/>
              </a:rPr>
              <a:t>www.foodafactoflife.org.uk</a:t>
            </a:r>
            <a:r>
              <a:rPr lang="en-GB" sz="2000" b="1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/>
              <a:t>Follow us on Twitter @Foodafactoflife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hlinkClick r:id="rId3"/>
              </a:rPr>
              <a:t>https://twitter.com/foodafactoflife</a:t>
            </a:r>
            <a:r>
              <a:rPr lang="en-GB" sz="2000" b="1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/>
              <a:t>Keep in touch: </a:t>
            </a:r>
            <a:r>
              <a:rPr lang="en-GB" sz="2000" b="1" dirty="0">
                <a:hlinkClick r:id="rId4"/>
              </a:rPr>
              <a:t>education@nutrition.org.uk</a:t>
            </a:r>
            <a:r>
              <a:rPr lang="en-GB" sz="2000" b="1" dirty="0"/>
              <a:t> </a:t>
            </a:r>
            <a:endParaRPr lang="en-US" sz="2000" b="1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39AEFD5-3BE5-3914-1999-235E1D9B4D61}"/>
              </a:ext>
            </a:extLst>
          </p:cNvPr>
          <p:cNvSpPr txBox="1">
            <a:spLocks/>
          </p:cNvSpPr>
          <p:nvPr/>
        </p:nvSpPr>
        <p:spPr>
          <a:xfrm>
            <a:off x="660838" y="2168912"/>
            <a:ext cx="4452019" cy="3914363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GB" sz="2000"/>
          </a:p>
          <a:p>
            <a:pPr marL="0" indent="0">
              <a:buFont typeface="Arial" charset="0"/>
              <a:buNone/>
            </a:pPr>
            <a:endParaRPr lang="en-GB" sz="2000"/>
          </a:p>
          <a:p>
            <a:pPr marL="0" indent="0">
              <a:buFont typeface="Arial" charset="0"/>
              <a:buNone/>
            </a:pPr>
            <a:endParaRPr lang="en-US" sz="2000"/>
          </a:p>
        </p:txBody>
      </p:sp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0FE4E8F-C63C-9636-4F38-66ACEDE40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0789" y="1788017"/>
            <a:ext cx="2858015" cy="32596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401A96A7-CF99-108A-9CD4-BD3D80B7A803}"/>
              </a:ext>
            </a:extLst>
          </p:cNvPr>
          <p:cNvSpPr txBox="1">
            <a:spLocks/>
          </p:cNvSpPr>
          <p:nvPr/>
        </p:nvSpPr>
        <p:spPr>
          <a:xfrm>
            <a:off x="479862" y="5554932"/>
            <a:ext cx="9825118" cy="6628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/>
              <a:t>Do you know anyone who would find the TPFN programme useful?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They can visit </a:t>
            </a:r>
            <a:r>
              <a:rPr lang="en-GB" sz="2000" i="1" dirty="0">
                <a:hlinkClick r:id="rId6"/>
              </a:rPr>
              <a:t>Food – a fact of life</a:t>
            </a:r>
            <a:r>
              <a:rPr lang="en-GB" sz="2000" i="1" dirty="0"/>
              <a:t>, </a:t>
            </a:r>
            <a:r>
              <a:rPr lang="en-GB" sz="2000" dirty="0"/>
              <a:t>search ‘TPFN’ and register for free!</a:t>
            </a:r>
            <a:br>
              <a:rPr lang="en-GB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460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259AD-8722-6E48-9C92-74E659293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625" y="954492"/>
            <a:ext cx="10433208" cy="691661"/>
          </a:xfrm>
        </p:spPr>
        <p:txBody>
          <a:bodyPr>
            <a:noAutofit/>
          </a:bodyPr>
          <a:lstStyle/>
          <a:p>
            <a:r>
              <a:rPr lang="en-GB" sz="3600" b="1" dirty="0"/>
              <a:t>This session will cover:</a:t>
            </a:r>
            <a:endParaRPr lang="en-US" sz="3200" b="1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C2BD26F-F891-DC7B-FCA3-81C101E4FFA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/>
        </p:blipFill>
        <p:spPr>
          <a:xfrm>
            <a:off x="7556580" y="2191814"/>
            <a:ext cx="3720640" cy="247437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8F4AD0-E676-0E46-B35E-30E46BB1FF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625" y="2015900"/>
            <a:ext cx="6211188" cy="4025699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Eatwell Guide, the UK’s healthy eating model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Progression when teaching about healthy eating and its application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Selecting teaching resources that reflect current evidence-based healthy eating advice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Providing pupils with the opportunity to apply their knowledge of healthy eating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Links to </a:t>
            </a:r>
            <a:r>
              <a:rPr lang="en-GB" sz="2000" i="1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Food – a fact of life</a:t>
            </a:r>
            <a:r>
              <a:rPr lang="en-GB" sz="2000" i="1" dirty="0">
                <a:solidFill>
                  <a:srgbClr val="007B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b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33890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259AD-8722-6E48-9C92-74E659293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625" y="511667"/>
            <a:ext cx="10433208" cy="691661"/>
          </a:xfrm>
        </p:spPr>
        <p:txBody>
          <a:bodyPr>
            <a:noAutofit/>
          </a:bodyPr>
          <a:lstStyle/>
          <a:p>
            <a:r>
              <a:rPr lang="en-GB" sz="3600" b="1"/>
              <a:t>Thank you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8F4AD0-E676-0E46-B35E-30E46BB1FF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543" y="1660858"/>
            <a:ext cx="7660507" cy="4025699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Arial" pitchFamily="34"/>
                <a:cs typeface="Arial" pitchFamily="34"/>
              </a:rPr>
              <a:t>Please complete the webinar evaluation. If you are watching a recording of this webinar, you will find a link to the evaluation at the end of the PPT presentation </a:t>
            </a:r>
            <a:r>
              <a:rPr lang="en-GB" sz="2000" b="1" dirty="0">
                <a:solidFill>
                  <a:srgbClr val="53B058"/>
                </a:solidFill>
                <a:latin typeface="Arial" pitchFamily="34"/>
                <a:cs typeface="Arial" pitchFamily="3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sz="2000" b="1" dirty="0">
                <a:latin typeface="Arial" pitchFamily="34"/>
                <a:cs typeface="Arial" pitchFamily="34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E1163D-B7C5-F62F-34CA-043CCD4924B2}"/>
              </a:ext>
            </a:extLst>
          </p:cNvPr>
          <p:cNvSpPr txBox="1"/>
          <p:nvPr/>
        </p:nvSpPr>
        <p:spPr>
          <a:xfrm>
            <a:off x="679624" y="4319462"/>
            <a:ext cx="76605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itchFamily="34"/>
                <a:cs typeface="Arial" pitchFamily="34"/>
              </a:rPr>
              <a:t>You will receive a link to the certificate once you have completed the evaluation. Please download the certificate, add your name and print it out for your records.</a:t>
            </a:r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ED747-D5CA-B15A-3473-228B2B344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559" y="1615208"/>
            <a:ext cx="2973272" cy="4219092"/>
          </a:xfrm>
          <a:prstGeom prst="rect">
            <a:avLst/>
          </a:prstGeom>
          <a:ln w="25400">
            <a:solidFill>
              <a:srgbClr val="53B058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8FB538-DBCA-68B4-A069-61B14C7D00FE}"/>
              </a:ext>
            </a:extLst>
          </p:cNvPr>
          <p:cNvSpPr txBox="1"/>
          <p:nvPr/>
        </p:nvSpPr>
        <p:spPr>
          <a:xfrm>
            <a:off x="751543" y="3075057"/>
            <a:ext cx="7053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>
                <a:solidFill>
                  <a:srgbClr val="53B05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Supporting primary pupils to apply their healthy eating knowledge</a:t>
            </a:r>
            <a:endParaRPr lang="en-GB" sz="2000" b="1" dirty="0">
              <a:solidFill>
                <a:srgbClr val="53B0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69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C189-ADE1-9245-9053-9E690E565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768" y="1032935"/>
            <a:ext cx="12213536" cy="872063"/>
          </a:xfrm>
        </p:spPr>
        <p:txBody>
          <a:bodyPr>
            <a:normAutofit fontScale="90000"/>
          </a:bodyPr>
          <a:lstStyle/>
          <a:p>
            <a:r>
              <a:rPr lang="en-US" b="1"/>
              <a:t>Thank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F304BE-9D4D-AF64-4639-87A3F03E274C}"/>
              </a:ext>
            </a:extLst>
          </p:cNvPr>
          <p:cNvSpPr txBox="1"/>
          <p:nvPr/>
        </p:nvSpPr>
        <p:spPr>
          <a:xfrm>
            <a:off x="215758" y="2429964"/>
            <a:ext cx="1176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For further information about TPFN training or to find recordings of previous webinars and workshops, </a:t>
            </a:r>
            <a:br>
              <a:rPr lang="en-GB" dirty="0"/>
            </a:br>
            <a:r>
              <a:rPr lang="en-GB" dirty="0"/>
              <a:t>click </a:t>
            </a:r>
            <a:r>
              <a:rPr lang="en-GB" dirty="0">
                <a:hlinkClick r:id="rId2"/>
              </a:rPr>
              <a:t>here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3333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C900F7E3-F6E5-F90C-57B0-020A2129E42B}"/>
              </a:ext>
            </a:extLst>
          </p:cNvPr>
          <p:cNvSpPr txBox="1">
            <a:spLocks/>
          </p:cNvSpPr>
          <p:nvPr/>
        </p:nvSpPr>
        <p:spPr>
          <a:xfrm>
            <a:off x="569199" y="1165846"/>
            <a:ext cx="4444590" cy="6921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/>
              <a:t>What is it?</a:t>
            </a:r>
            <a:br>
              <a:rPr lang="en-GB" sz="2000" b="1" dirty="0"/>
            </a:br>
            <a:endParaRPr lang="en-GB" sz="2000" b="1" dirty="0"/>
          </a:p>
          <a:p>
            <a:r>
              <a:rPr lang="en-GB" sz="2000" dirty="0"/>
              <a:t>UK healthy eating model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Defines the government recommendations on eating healthily and achieving a balanced diet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Applies to most people over the age of 2 years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A7459E7-0E2D-AD1E-D79B-DE4A5F90A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199" y="473696"/>
            <a:ext cx="10433050" cy="692150"/>
          </a:xfrm>
        </p:spPr>
        <p:txBody>
          <a:bodyPr>
            <a:noAutofit/>
          </a:bodyPr>
          <a:lstStyle/>
          <a:p>
            <a:r>
              <a:rPr lang="en-GB" sz="3600" b="1" dirty="0"/>
              <a:t>The Eatwell Guide</a:t>
            </a:r>
            <a:endParaRPr lang="en-US" sz="3200" b="1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C1E0C33-483B-D60E-FA07-88195D2E4479}"/>
              </a:ext>
            </a:extLst>
          </p:cNvPr>
          <p:cNvSpPr txBox="1">
            <a:spLocks/>
          </p:cNvSpPr>
          <p:nvPr/>
        </p:nvSpPr>
        <p:spPr>
          <a:xfrm>
            <a:off x="393450" y="5807156"/>
            <a:ext cx="11405099" cy="5147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/>
              <a:t>Visit </a:t>
            </a:r>
            <a:r>
              <a:rPr lang="en-GB" sz="1400" b="1" dirty="0">
                <a:hlinkClick r:id="rId2"/>
              </a:rPr>
              <a:t>GOV.UK </a:t>
            </a:r>
            <a:r>
              <a:rPr lang="en-GB" sz="1400" dirty="0"/>
              <a:t>for more information (including the image of the model and a guide to its application).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4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1C9AE6-E3E7-34CF-E94A-BF66DE6FED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3" t="1361" r="478" b="2294"/>
          <a:stretch/>
        </p:blipFill>
        <p:spPr>
          <a:xfrm>
            <a:off x="5075726" y="1509224"/>
            <a:ext cx="5522539" cy="38395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17E1C-1F97-B63E-A14F-2C2EF0140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4261" y="2528174"/>
            <a:ext cx="2695646" cy="38310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532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8F4AD0-E676-0E46-B35E-30E46BB1FF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0635" y="1416150"/>
            <a:ext cx="10187229" cy="4025699"/>
          </a:xfrm>
        </p:spPr>
        <p:txBody>
          <a:bodyPr>
            <a:normAutofit/>
          </a:bodyPr>
          <a:lstStyle/>
          <a:p>
            <a:endParaRPr lang="en-GB" sz="2200" b="1" dirty="0"/>
          </a:p>
          <a:p>
            <a:pPr algn="ctr"/>
            <a:br>
              <a:rPr lang="en-GB" sz="2800" b="1" dirty="0"/>
            </a:br>
            <a:r>
              <a:rPr lang="en-GB" sz="4400" b="1" dirty="0">
                <a:solidFill>
                  <a:srgbClr val="53B058"/>
                </a:solidFill>
              </a:rPr>
              <a:t>‘Have a healthy, balanced diet’… </a:t>
            </a:r>
          </a:p>
          <a:p>
            <a:pPr algn="ctr"/>
            <a:r>
              <a:rPr lang="en-GB" sz="4400" b="1" dirty="0"/>
              <a:t>But how?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7810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F17AB41-DDC3-0711-C9E5-AB4581098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48" y="438436"/>
            <a:ext cx="9690832" cy="720000"/>
          </a:xfrm>
        </p:spPr>
        <p:txBody>
          <a:bodyPr>
            <a:normAutofit/>
          </a:bodyPr>
          <a:lstStyle/>
          <a:p>
            <a:r>
              <a:rPr lang="en-US" sz="3600" b="1" dirty="0"/>
              <a:t>Teaching about the Eatwell Guide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288875-D448-647B-242D-B6FB21B9F2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6" b="14287"/>
          <a:stretch/>
        </p:blipFill>
        <p:spPr>
          <a:xfrm>
            <a:off x="3782893" y="1667149"/>
            <a:ext cx="5854747" cy="37900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46622B-EF4C-9DBB-EEBA-24A9CCBE7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323" y="4337944"/>
            <a:ext cx="1250249" cy="113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C03D6B-35CF-FFAB-3517-815DE4C9F1E1}"/>
              </a:ext>
            </a:extLst>
          </p:cNvPr>
          <p:cNvSpPr txBox="1"/>
          <p:nvPr/>
        </p:nvSpPr>
        <p:spPr>
          <a:xfrm>
            <a:off x="3233469" y="1692906"/>
            <a:ext cx="17365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Fruit and vegetables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629A7F-3B30-31B6-ABDC-3D273C950947}"/>
              </a:ext>
            </a:extLst>
          </p:cNvPr>
          <p:cNvSpPr txBox="1"/>
          <p:nvPr/>
        </p:nvSpPr>
        <p:spPr>
          <a:xfrm>
            <a:off x="8539717" y="1678067"/>
            <a:ext cx="27129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Potatoes, bread, rice, pasta and other starchy carbohydrates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8A794F-6CC2-A693-ED64-F3428FCDB200}"/>
              </a:ext>
            </a:extLst>
          </p:cNvPr>
          <p:cNvSpPr txBox="1"/>
          <p:nvPr/>
        </p:nvSpPr>
        <p:spPr>
          <a:xfrm>
            <a:off x="3964539" y="5432706"/>
            <a:ext cx="30428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Beans, pulses, fish, eggs, meat and other proteins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43EF6A-33D6-E063-BC20-77947AD945C9}"/>
              </a:ext>
            </a:extLst>
          </p:cNvPr>
          <p:cNvSpPr txBox="1"/>
          <p:nvPr/>
        </p:nvSpPr>
        <p:spPr>
          <a:xfrm>
            <a:off x="7528339" y="5342739"/>
            <a:ext cx="13832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Dairy and alternatives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AFDE64-36A4-7410-55B2-5F224ABC0490}"/>
              </a:ext>
            </a:extLst>
          </p:cNvPr>
          <p:cNvSpPr txBox="1"/>
          <p:nvPr/>
        </p:nvSpPr>
        <p:spPr>
          <a:xfrm>
            <a:off x="9367860" y="3959661"/>
            <a:ext cx="2023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Oils and spreads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9BF647A-8F5A-468F-CBB1-CA180C7320CB}"/>
              </a:ext>
            </a:extLst>
          </p:cNvPr>
          <p:cNvCxnSpPr>
            <a:cxnSpLocks/>
          </p:cNvCxnSpPr>
          <p:nvPr/>
        </p:nvCxnSpPr>
        <p:spPr>
          <a:xfrm flipV="1">
            <a:off x="8455785" y="4829546"/>
            <a:ext cx="923269" cy="6693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E5DC619-2376-6B57-6705-4FE5AC7D6AA3}"/>
              </a:ext>
            </a:extLst>
          </p:cNvPr>
          <p:cNvSpPr txBox="1"/>
          <p:nvPr/>
        </p:nvSpPr>
        <p:spPr>
          <a:xfrm>
            <a:off x="622201" y="3679288"/>
            <a:ext cx="23793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Foods high in fat, salt and sugars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4D1C97-71D2-370E-2234-829D53E7B1B1}"/>
              </a:ext>
            </a:extLst>
          </p:cNvPr>
          <p:cNvGrpSpPr/>
          <p:nvPr/>
        </p:nvGrpSpPr>
        <p:grpSpPr>
          <a:xfrm>
            <a:off x="778554" y="4440175"/>
            <a:ext cx="1811024" cy="1014915"/>
            <a:chOff x="5616575" y="4176713"/>
            <a:chExt cx="3452813" cy="2130425"/>
          </a:xfrm>
        </p:grpSpPr>
        <p:pic>
          <p:nvPicPr>
            <p:cNvPr id="18" name="Picture 17" descr="Eatwell guide 2016 sugary items-1.psd">
              <a:extLst>
                <a:ext uri="{FF2B5EF4-FFF2-40B4-BE49-F238E27FC236}">
                  <a16:creationId xmlns:a16="http://schemas.microsoft.com/office/drawing/2014/main" id="{70CEBBA2-562E-80ED-99B4-91E720AA2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9713" y="4187825"/>
              <a:ext cx="1103312" cy="149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 descr="Eatwell guide 2016 sugary items-2.psd">
              <a:extLst>
                <a:ext uri="{FF2B5EF4-FFF2-40B4-BE49-F238E27FC236}">
                  <a16:creationId xmlns:a16="http://schemas.microsoft.com/office/drawing/2014/main" id="{5668CDF6-4A23-EC63-A973-5CFB2FFDF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3550" y="4176713"/>
              <a:ext cx="1168400" cy="135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 descr="Eatwell guide 2016 sugary items-4.psd">
              <a:extLst>
                <a:ext uri="{FF2B5EF4-FFF2-40B4-BE49-F238E27FC236}">
                  <a16:creationId xmlns:a16="http://schemas.microsoft.com/office/drawing/2014/main" id="{BD03E81E-0D17-0915-091E-003C15E8D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650" y="5283200"/>
              <a:ext cx="989013" cy="1023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 descr="Eatwell guide 2016 sugary items-5.psd">
              <a:extLst>
                <a:ext uri="{FF2B5EF4-FFF2-40B4-BE49-F238E27FC236}">
                  <a16:creationId xmlns:a16="http://schemas.microsoft.com/office/drawing/2014/main" id="{A28125D7-0964-36DA-7EE4-37D9AB8DB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8513" y="5119688"/>
              <a:ext cx="1196975" cy="1120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 descr="Eatwell guide 2016 sugary items-6.psd">
              <a:extLst>
                <a:ext uri="{FF2B5EF4-FFF2-40B4-BE49-F238E27FC236}">
                  <a16:creationId xmlns:a16="http://schemas.microsoft.com/office/drawing/2014/main" id="{D0BE5FD9-3C7E-A2CE-921E-D11F0CB56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9163" y="4854575"/>
              <a:ext cx="1196975" cy="93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 descr="Eatwell guide 2016 sugary items-7.psd">
              <a:extLst>
                <a:ext uri="{FF2B5EF4-FFF2-40B4-BE49-F238E27FC236}">
                  <a16:creationId xmlns:a16="http://schemas.microsoft.com/office/drawing/2014/main" id="{1956A3AF-37A5-363E-84F2-BAB30E2C8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6575" y="5348288"/>
              <a:ext cx="1196975" cy="93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 descr="Eatwell guide 2016 sugary items-3.psd">
              <a:extLst>
                <a:ext uri="{FF2B5EF4-FFF2-40B4-BE49-F238E27FC236}">
                  <a16:creationId xmlns:a16="http://schemas.microsoft.com/office/drawing/2014/main" id="{F3C35AA5-14C7-6A42-BDE0-6F7B025E1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3350" y="5380038"/>
              <a:ext cx="1316038" cy="927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Rounded Rectangular Callout 5">
            <a:extLst>
              <a:ext uri="{FF2B5EF4-FFF2-40B4-BE49-F238E27FC236}">
                <a16:creationId xmlns:a16="http://schemas.microsoft.com/office/drawing/2014/main" id="{B8A3EA2F-EA63-24D1-6AF5-6CC5DA2FEEDA}"/>
              </a:ext>
            </a:extLst>
          </p:cNvPr>
          <p:cNvSpPr/>
          <p:nvPr/>
        </p:nvSpPr>
        <p:spPr>
          <a:xfrm>
            <a:off x="2046102" y="1619183"/>
            <a:ext cx="2958941" cy="1054549"/>
          </a:xfrm>
          <a:prstGeom prst="wedgeRoundRectCallout">
            <a:avLst>
              <a:gd name="adj1" fmla="val 44032"/>
              <a:gd name="adj2" fmla="val 78320"/>
              <a:gd name="adj3" fmla="val 16667"/>
            </a:avLst>
          </a:prstGeom>
          <a:ln w="38100">
            <a:solidFill>
              <a:srgbClr val="33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 at least five portions every day.</a:t>
            </a:r>
          </a:p>
        </p:txBody>
      </p:sp>
      <p:sp>
        <p:nvSpPr>
          <p:cNvPr id="27" name="Rounded Rectangular Callout 5">
            <a:extLst>
              <a:ext uri="{FF2B5EF4-FFF2-40B4-BE49-F238E27FC236}">
                <a16:creationId xmlns:a16="http://schemas.microsoft.com/office/drawing/2014/main" id="{5991961F-0AB7-C6A1-9F30-8BB86D1FEE80}"/>
              </a:ext>
            </a:extLst>
          </p:cNvPr>
          <p:cNvSpPr/>
          <p:nvPr/>
        </p:nvSpPr>
        <p:spPr>
          <a:xfrm>
            <a:off x="7645928" y="1581448"/>
            <a:ext cx="3760626" cy="1366633"/>
          </a:xfrm>
          <a:prstGeom prst="wedgeRoundRectCallout">
            <a:avLst>
              <a:gd name="adj1" fmla="val -43464"/>
              <a:gd name="adj2" fmla="val 79203"/>
              <a:gd name="adj3" fmla="val 16667"/>
            </a:avLst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 a food from this group at every meal time. </a:t>
            </a:r>
          </a:p>
          <a:p>
            <a:pPr algn="ctr"/>
            <a:r>
              <a:rPr lang="en-GB" sz="2000" b="1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wholegrain varieties</a:t>
            </a:r>
            <a:r>
              <a:rPr lang="en-GB" sz="2000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Rounded Rectangular Callout 7">
            <a:extLst>
              <a:ext uri="{FF2B5EF4-FFF2-40B4-BE49-F238E27FC236}">
                <a16:creationId xmlns:a16="http://schemas.microsoft.com/office/drawing/2014/main" id="{3C012429-4D60-21DB-FD9B-4B08E916EC4F}"/>
              </a:ext>
            </a:extLst>
          </p:cNvPr>
          <p:cNvSpPr/>
          <p:nvPr/>
        </p:nvSpPr>
        <p:spPr>
          <a:xfrm>
            <a:off x="4238223" y="5287744"/>
            <a:ext cx="2646374" cy="1054549"/>
          </a:xfrm>
          <a:prstGeom prst="wedgeRoundRectCallout">
            <a:avLst>
              <a:gd name="adj1" fmla="val 25790"/>
              <a:gd name="adj2" fmla="val -75731"/>
              <a:gd name="adj3" fmla="val 16667"/>
            </a:avLst>
          </a:prstGeom>
          <a:ln w="38100">
            <a:solidFill>
              <a:srgbClr val="ED217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ED21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 some foods from this group every day. </a:t>
            </a:r>
          </a:p>
        </p:txBody>
      </p:sp>
      <p:sp>
        <p:nvSpPr>
          <p:cNvPr id="29" name="Rounded Rectangular Callout 7">
            <a:extLst>
              <a:ext uri="{FF2B5EF4-FFF2-40B4-BE49-F238E27FC236}">
                <a16:creationId xmlns:a16="http://schemas.microsoft.com/office/drawing/2014/main" id="{14319B39-5A90-EA4C-6A0E-C11D0133DC31}"/>
              </a:ext>
            </a:extLst>
          </p:cNvPr>
          <p:cNvSpPr/>
          <p:nvPr/>
        </p:nvSpPr>
        <p:spPr>
          <a:xfrm>
            <a:off x="7364592" y="5394996"/>
            <a:ext cx="2003268" cy="1024567"/>
          </a:xfrm>
          <a:prstGeom prst="wedgeRoundRectCallout">
            <a:avLst>
              <a:gd name="adj1" fmla="val -32960"/>
              <a:gd name="adj2" fmla="val -78066"/>
              <a:gd name="adj3" fmla="val 16667"/>
            </a:avLst>
          </a:prstGeom>
          <a:ln w="38100">
            <a:solidFill>
              <a:srgbClr val="4C8CC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GB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rgbClr val="4C8C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some of these foods every day.</a:t>
            </a:r>
          </a:p>
          <a:p>
            <a:pPr algn="ctr"/>
            <a:endParaRPr lang="en-GB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ular Callout 6">
            <a:extLst>
              <a:ext uri="{FF2B5EF4-FFF2-40B4-BE49-F238E27FC236}">
                <a16:creationId xmlns:a16="http://schemas.microsoft.com/office/drawing/2014/main" id="{7AC43C26-ABC0-23A9-BF7E-67C2864FABEB}"/>
              </a:ext>
            </a:extLst>
          </p:cNvPr>
          <p:cNvSpPr/>
          <p:nvPr/>
        </p:nvSpPr>
        <p:spPr>
          <a:xfrm>
            <a:off x="9549692" y="3207857"/>
            <a:ext cx="1929637" cy="1130087"/>
          </a:xfrm>
          <a:prstGeom prst="wedgeRoundRectCallout">
            <a:avLst>
              <a:gd name="adj1" fmla="val -19291"/>
              <a:gd name="adj2" fmla="val 63229"/>
              <a:gd name="adj3" fmla="val 16667"/>
            </a:avLst>
          </a:prstGeom>
          <a:ln w="381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 in small amounts.</a:t>
            </a:r>
          </a:p>
          <a:p>
            <a:pPr algn="ctr"/>
            <a:endParaRPr lang="en-GB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ular Callout 10">
            <a:extLst>
              <a:ext uri="{FF2B5EF4-FFF2-40B4-BE49-F238E27FC236}">
                <a16:creationId xmlns:a16="http://schemas.microsoft.com/office/drawing/2014/main" id="{25B3C574-EFBF-B109-A086-D2F1D284C88F}"/>
              </a:ext>
            </a:extLst>
          </p:cNvPr>
          <p:cNvSpPr/>
          <p:nvPr/>
        </p:nvSpPr>
        <p:spPr>
          <a:xfrm>
            <a:off x="186901" y="2888894"/>
            <a:ext cx="3418151" cy="1453643"/>
          </a:xfrm>
          <a:prstGeom prst="wedgeRoundRectCallout">
            <a:avLst>
              <a:gd name="adj1" fmla="val -16569"/>
              <a:gd name="adj2" fmla="val 61714"/>
              <a:gd name="adj3" fmla="val 16667"/>
            </a:avLst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need these types of foods to be healthy. If we have them, it should be less often and in small amounts.</a:t>
            </a:r>
            <a:endParaRPr lang="en-GB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90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C900F7E3-F6E5-F90C-57B0-020A2129E42B}"/>
              </a:ext>
            </a:extLst>
          </p:cNvPr>
          <p:cNvSpPr txBox="1">
            <a:spLocks/>
          </p:cNvSpPr>
          <p:nvPr/>
        </p:nvSpPr>
        <p:spPr>
          <a:xfrm>
            <a:off x="692488" y="1086898"/>
            <a:ext cx="3971979" cy="925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effectLst/>
                <a:latin typeface="+mj-lt"/>
              </a:rPr>
              <a:t>Food and nutrition education roadmap – Healthy eating</a:t>
            </a:r>
          </a:p>
          <a:p>
            <a:r>
              <a:rPr lang="en-GB" sz="2000" dirty="0"/>
              <a:t>Tracks progression in healthy eating teaching and learning from age 3 – 16 years</a:t>
            </a:r>
          </a:p>
          <a:p>
            <a:r>
              <a:rPr lang="en-GB" sz="2000" dirty="0"/>
              <a:t>Underpins the structure of the </a:t>
            </a:r>
            <a:r>
              <a:rPr lang="en-GB" sz="2000" i="1" dirty="0"/>
              <a:t>Food – a fact of life </a:t>
            </a:r>
            <a:r>
              <a:rPr lang="en-GB" sz="2000" dirty="0"/>
              <a:t>website resources</a:t>
            </a:r>
          </a:p>
          <a:p>
            <a:r>
              <a:rPr lang="en-GB" sz="2000" dirty="0"/>
              <a:t>Interactive – links on the roadmap to related lessons notes and resources</a:t>
            </a:r>
          </a:p>
          <a:p>
            <a:r>
              <a:rPr lang="en-GB" sz="2000" dirty="0"/>
              <a:t>Launching mid-May 2023 on </a:t>
            </a:r>
            <a:r>
              <a:rPr lang="en-GB" sz="2000" i="1" dirty="0"/>
              <a:t>Food – a fact of life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2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2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A7459E7-0E2D-AD1E-D79B-DE4A5F90A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199" y="473696"/>
            <a:ext cx="10433050" cy="692150"/>
          </a:xfrm>
        </p:spPr>
        <p:txBody>
          <a:bodyPr>
            <a:noAutofit/>
          </a:bodyPr>
          <a:lstStyle/>
          <a:p>
            <a:r>
              <a:rPr lang="en-GB" sz="3600" b="1" dirty="0"/>
              <a:t>Progression when teaching healthy eating</a:t>
            </a:r>
            <a:endParaRPr lang="en-US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D61A32-628D-7D0E-5CDE-1CE21390DF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5" t="1269"/>
          <a:stretch/>
        </p:blipFill>
        <p:spPr>
          <a:xfrm>
            <a:off x="4727446" y="1631803"/>
            <a:ext cx="6274803" cy="41730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F694D5-CC29-B1B3-A58F-8A850F3B468D}"/>
              </a:ext>
            </a:extLst>
          </p:cNvPr>
          <p:cNvSpPr txBox="1"/>
          <p:nvPr/>
        </p:nvSpPr>
        <p:spPr>
          <a:xfrm>
            <a:off x="692488" y="5960601"/>
            <a:ext cx="60977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400" i="1" dirty="0">
                <a:hlinkClick r:id="rId3"/>
              </a:rPr>
              <a:t>Food – a fact of life </a:t>
            </a:r>
            <a:r>
              <a:rPr lang="en-GB" sz="1400" dirty="0">
                <a:hlinkClick r:id="rId3"/>
              </a:rPr>
              <a:t>(Roadmaps arriving 15 May 2023)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94922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C900F7E3-F6E5-F90C-57B0-020A2129E42B}"/>
              </a:ext>
            </a:extLst>
          </p:cNvPr>
          <p:cNvSpPr txBox="1">
            <a:spLocks/>
          </p:cNvSpPr>
          <p:nvPr/>
        </p:nvSpPr>
        <p:spPr>
          <a:xfrm>
            <a:off x="661665" y="1165846"/>
            <a:ext cx="3858964" cy="925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/>
              <a:t>Food teaching progression chart (5-11 years)</a:t>
            </a:r>
          </a:p>
          <a:p>
            <a:r>
              <a:rPr lang="en-GB" sz="2000" dirty="0"/>
              <a:t>Specifically for primary schools</a:t>
            </a:r>
          </a:p>
          <a:p>
            <a:r>
              <a:rPr lang="en-GB" sz="2000" dirty="0"/>
              <a:t>Details the progression for teaching about healthy eating (cooking and where food comes from)</a:t>
            </a:r>
          </a:p>
          <a:p>
            <a:r>
              <a:rPr lang="en-GB" sz="2000" dirty="0"/>
              <a:t>Basis of the </a:t>
            </a:r>
            <a:r>
              <a:rPr lang="en-GB" sz="2000" i="1" dirty="0"/>
              <a:t>Food – a fact of life</a:t>
            </a:r>
            <a:r>
              <a:rPr lang="en-GB" sz="2000" dirty="0"/>
              <a:t> structure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200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2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dirty="0">
                <a:hlinkClick r:id="rId2"/>
              </a:rPr>
              <a:t>Food teaching progression chart (5-11 years)</a:t>
            </a:r>
            <a:endParaRPr lang="en-GB" sz="14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2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A7459E7-0E2D-AD1E-D79B-DE4A5F90A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199" y="473696"/>
            <a:ext cx="10433050" cy="692150"/>
          </a:xfrm>
        </p:spPr>
        <p:txBody>
          <a:bodyPr>
            <a:noAutofit/>
          </a:bodyPr>
          <a:lstStyle/>
          <a:p>
            <a:r>
              <a:rPr lang="en-GB" sz="3600" b="1" dirty="0"/>
              <a:t>Progression when teaching healthy eating</a:t>
            </a:r>
            <a:endParaRPr lang="en-US" sz="32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D41CFD-8EC6-6666-217F-39D8C2F1C9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73" y="1525816"/>
            <a:ext cx="6214176" cy="44537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8210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5D6D3BA-32C0-D140-1288-C90A2022F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03" y="1518452"/>
            <a:ext cx="6437776" cy="44719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A7459E7-0E2D-AD1E-D79B-DE4A5F90A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716" y="339148"/>
            <a:ext cx="10433050" cy="692150"/>
          </a:xfrm>
        </p:spPr>
        <p:txBody>
          <a:bodyPr>
            <a:noAutofit/>
          </a:bodyPr>
          <a:lstStyle/>
          <a:p>
            <a:r>
              <a:rPr lang="en-GB" sz="3600" b="1" dirty="0"/>
              <a:t>What do children need to know?</a:t>
            </a:r>
            <a:endParaRPr lang="en-US" sz="3200" b="1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5B1C50D-4A55-9F26-5497-293D46A2C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094278"/>
              </p:ext>
            </p:extLst>
          </p:nvPr>
        </p:nvGraphicFramePr>
        <p:xfrm>
          <a:off x="0" y="1339704"/>
          <a:ext cx="12192002" cy="46507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6930">
                  <a:extLst>
                    <a:ext uri="{9D8B030D-6E8A-4147-A177-3AD203B41FA5}">
                      <a16:colId xmlns:a16="http://schemas.microsoft.com/office/drawing/2014/main" val="1859698662"/>
                    </a:ext>
                  </a:extLst>
                </a:gridCol>
                <a:gridCol w="1872512">
                  <a:extLst>
                    <a:ext uri="{9D8B030D-6E8A-4147-A177-3AD203B41FA5}">
                      <a16:colId xmlns:a16="http://schemas.microsoft.com/office/drawing/2014/main" val="1067239735"/>
                    </a:ext>
                  </a:extLst>
                </a:gridCol>
                <a:gridCol w="1872512">
                  <a:extLst>
                    <a:ext uri="{9D8B030D-6E8A-4147-A177-3AD203B41FA5}">
                      <a16:colId xmlns:a16="http://schemas.microsoft.com/office/drawing/2014/main" val="2381159550"/>
                    </a:ext>
                  </a:extLst>
                </a:gridCol>
                <a:gridCol w="1872512">
                  <a:extLst>
                    <a:ext uri="{9D8B030D-6E8A-4147-A177-3AD203B41FA5}">
                      <a16:colId xmlns:a16="http://schemas.microsoft.com/office/drawing/2014/main" val="3117543197"/>
                    </a:ext>
                  </a:extLst>
                </a:gridCol>
                <a:gridCol w="1872512">
                  <a:extLst>
                    <a:ext uri="{9D8B030D-6E8A-4147-A177-3AD203B41FA5}">
                      <a16:colId xmlns:a16="http://schemas.microsoft.com/office/drawing/2014/main" val="3392524690"/>
                    </a:ext>
                  </a:extLst>
                </a:gridCol>
                <a:gridCol w="1872512">
                  <a:extLst>
                    <a:ext uri="{9D8B030D-6E8A-4147-A177-3AD203B41FA5}">
                      <a16:colId xmlns:a16="http://schemas.microsoft.com/office/drawing/2014/main" val="4289659707"/>
                    </a:ext>
                  </a:extLst>
                </a:gridCol>
                <a:gridCol w="1872512">
                  <a:extLst>
                    <a:ext uri="{9D8B030D-6E8A-4147-A177-3AD203B41FA5}">
                      <a16:colId xmlns:a16="http://schemas.microsoft.com/office/drawing/2014/main" val="3631906036"/>
                    </a:ext>
                  </a:extLst>
                </a:gridCol>
              </a:tblGrid>
              <a:tr h="635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5-6 years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6-7 years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7-8 years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8-9 years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9-10 years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10-11 years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0165425"/>
                  </a:ext>
                </a:extLst>
              </a:tr>
              <a:tr h="550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Healthy eating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Food and water are need for life.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The Eatwell Guide basics.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The Eatwell Guide around the world.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The Eatwell Guide proportions.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Energy from food and drink.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Nutrients, water and fibre.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0884566"/>
                  </a:ext>
                </a:extLst>
              </a:tr>
              <a:tr h="34288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…people need food and drink to stay alive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…we need more of some foods than others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…everyone should eat at least 5 portions of fruit and vegetables every day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…sort a selection of foods into the five Eatwell Guide food groups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…put together a simple, balanced meal (and include a drink) by choosing foods from the</a:t>
                      </a:r>
                      <a:r>
                        <a:rPr lang="en-GB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Eatwell Guide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…what is eaten in different countries around the world can look different but it usually includes combinations of foods from the same the Eatwell Guide groups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…the different proportions of the</a:t>
                      </a:r>
                      <a:r>
                        <a:rPr lang="en-GB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Eatwell Guide reflect the proportions of foods which should be eaten from each group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…use the</a:t>
                      </a:r>
                      <a:r>
                        <a:rPr lang="en-GB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Eatwell Guide model and messages to help make healthy choices and plan healthy meals and menus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…different </a:t>
                      </a:r>
                    </a:p>
                    <a:p>
                      <a:pPr algn="l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amounts of food (portions) provide different amounts of energy</a:t>
                      </a:r>
                    </a:p>
                    <a:p>
                      <a:pPr algn="l"/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…to be healthy, energy balance should be achieved (over a period of time)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nutrients - carbohydrate, protein, fat, vitamins and minerals - as well as fibre and water to be healthy</a:t>
                      </a:r>
                      <a:b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…function of each nutrient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…interpret the nutrition panel on food packaging and use it to help me make food choices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4780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98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A7459E7-0E2D-AD1E-D79B-DE4A5F90A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199" y="473696"/>
            <a:ext cx="10433050" cy="692150"/>
          </a:xfrm>
        </p:spPr>
        <p:txBody>
          <a:bodyPr>
            <a:noAutofit/>
          </a:bodyPr>
          <a:lstStyle/>
          <a:p>
            <a:r>
              <a:rPr lang="en-GB" sz="3600" b="1" dirty="0"/>
              <a:t>Food groups</a:t>
            </a:r>
            <a:endParaRPr lang="en-US" sz="3200" b="1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4C7DA64-E3A3-95BD-02A6-E407168663B7}"/>
              </a:ext>
            </a:extLst>
          </p:cNvPr>
          <p:cNvSpPr txBox="1">
            <a:spLocks/>
          </p:cNvSpPr>
          <p:nvPr/>
        </p:nvSpPr>
        <p:spPr>
          <a:xfrm>
            <a:off x="569199" y="955629"/>
            <a:ext cx="8862184" cy="925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52BF65-06F7-EEB7-B22C-B635354E0071}"/>
              </a:ext>
            </a:extLst>
          </p:cNvPr>
          <p:cNvSpPr txBox="1"/>
          <p:nvPr/>
        </p:nvSpPr>
        <p:spPr>
          <a:xfrm>
            <a:off x="569198" y="1210238"/>
            <a:ext cx="10167295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can sort a selection of foods into the five Eatwell Guide food groups.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30C9A4-8480-0CEC-234E-8B497C3EC8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609" y="2028615"/>
            <a:ext cx="2834136" cy="29139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A694E4-519F-3F01-622D-271CD90F0C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6503" y="2822992"/>
            <a:ext cx="2834136" cy="27548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D1B226-E733-B99C-C8FA-A923ADE74C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4059">
            <a:off x="9266608" y="1739585"/>
            <a:ext cx="2138178" cy="30346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17F404-1A6C-0B2D-BC41-2DBB2E567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4266" y="3091928"/>
            <a:ext cx="3511077" cy="24345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48DE1E-55C8-8D11-A09A-0D42A73FF4CF}"/>
              </a:ext>
            </a:extLst>
          </p:cNvPr>
          <p:cNvSpPr txBox="1"/>
          <p:nvPr/>
        </p:nvSpPr>
        <p:spPr>
          <a:xfrm>
            <a:off x="7454394" y="5689121"/>
            <a:ext cx="3188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400" dirty="0">
                <a:hlinkClick r:id="rId6"/>
              </a:rPr>
              <a:t>The Eatwell Guide worksheet </a:t>
            </a:r>
            <a:br>
              <a:rPr lang="en-GB" sz="1400" dirty="0"/>
            </a:br>
            <a:r>
              <a:rPr lang="en-GB" sz="1400" dirty="0"/>
              <a:t>and </a:t>
            </a:r>
            <a:r>
              <a:rPr lang="en-GB" sz="1400" dirty="0">
                <a:hlinkClick r:id="rId7"/>
              </a:rPr>
              <a:t>The Eatwell Guide food cards</a:t>
            </a:r>
            <a:endParaRPr lang="en-GB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706CC9-41C9-8EE2-513D-AA52E1DC73F3}"/>
              </a:ext>
            </a:extLst>
          </p:cNvPr>
          <p:cNvSpPr txBox="1"/>
          <p:nvPr/>
        </p:nvSpPr>
        <p:spPr>
          <a:xfrm>
            <a:off x="6633698" y="2520183"/>
            <a:ext cx="2834136" cy="398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Cut and stick, or race!</a:t>
            </a:r>
            <a:endParaRPr lang="en-GB" sz="2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727F73-FCDB-1A7D-9844-835E163FDC11}"/>
              </a:ext>
            </a:extLst>
          </p:cNvPr>
          <p:cNvSpPr txBox="1"/>
          <p:nvPr/>
        </p:nvSpPr>
        <p:spPr>
          <a:xfrm>
            <a:off x="631004" y="5730636"/>
            <a:ext cx="3581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400" dirty="0">
                <a:hlinkClick r:id="rId8"/>
              </a:rPr>
              <a:t>The Eatwell Challenge (interactive game)</a:t>
            </a:r>
            <a:endParaRPr lang="en-GB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849BB1-934C-CBDE-6E59-1C5064B44260}"/>
              </a:ext>
            </a:extLst>
          </p:cNvPr>
          <p:cNvSpPr txBox="1"/>
          <p:nvPr/>
        </p:nvSpPr>
        <p:spPr>
          <a:xfrm>
            <a:off x="671609" y="4988019"/>
            <a:ext cx="2834136" cy="398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Drag and drop</a:t>
            </a:r>
            <a:endParaRPr lang="en-GB" sz="2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425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NF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53B058"/>
      </a:accent1>
      <a:accent2>
        <a:srgbClr val="E53812"/>
      </a:accent2>
      <a:accent3>
        <a:srgbClr val="FDC92F"/>
      </a:accent3>
      <a:accent4>
        <a:srgbClr val="DB7850"/>
      </a:accent4>
      <a:accent5>
        <a:srgbClr val="226E9D"/>
      </a:accent5>
      <a:accent6>
        <a:srgbClr val="EC696D"/>
      </a:accent6>
      <a:hlink>
        <a:srgbClr val="0563C1"/>
      </a:hlink>
      <a:folHlink>
        <a:srgbClr val="EB67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NF-PPT-Core_Final" id="{AD3BEF57-7A73-47C5-B7D9-06433EB0FEA4}" vid="{F059A07C-06E5-44E5-B6A2-3BA7FD668F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7" ma:contentTypeDescription="Create a new document." ma:contentTypeScope="" ma:versionID="f2c597ebce0aa0fd5759700e14dd3ad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7039d98634059a90188b6cb8bc5e987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c53071f4-7f44-43fd-895c-8e7b6a3746b0" xsi:nil="true"/>
    <TaxCatchAll xmlns="ead97cfe-a968-427f-b02b-893e6ba0355a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3F1269-12CB-4DC7-B489-454ED5B982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C2E038-600F-4C90-9DBC-4CC956EB9F38}">
  <ds:schemaRefs>
    <ds:schemaRef ds:uri="c53071f4-7f44-43fd-895c-8e7b6a3746b0"/>
    <ds:schemaRef ds:uri="ead97cfe-a968-427f-b02b-893e6ba0355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72607A0-CB04-499A-863B-3B807C1C2487}">
  <ds:schemaRefs>
    <ds:schemaRef ds:uri="c53071f4-7f44-43fd-895c-8e7b6a3746b0"/>
    <ds:schemaRef ds:uri="ead97cfe-a968-427f-b02b-893e6ba0355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BNF-PPT-Core_Final</Template>
  <TotalTime>445</TotalTime>
  <Words>1231</Words>
  <Application>Microsoft Office PowerPoint</Application>
  <PresentationFormat>Widescreen</PresentationFormat>
  <Paragraphs>160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Georgia</vt:lpstr>
      <vt:lpstr>Symbol</vt:lpstr>
      <vt:lpstr>Office Theme</vt:lpstr>
      <vt:lpstr>Supporting healthy eating </vt:lpstr>
      <vt:lpstr>This session will cover:</vt:lpstr>
      <vt:lpstr>The Eatwell Guide</vt:lpstr>
      <vt:lpstr>PowerPoint Presentation</vt:lpstr>
      <vt:lpstr>Teaching about the Eatwell Guide</vt:lpstr>
      <vt:lpstr>Progression when teaching healthy eating</vt:lpstr>
      <vt:lpstr>Progression when teaching healthy eating</vt:lpstr>
      <vt:lpstr>What do children need to know?</vt:lpstr>
      <vt:lpstr>Food groups</vt:lpstr>
      <vt:lpstr>Applying Eatwell Guide knowledge</vt:lpstr>
      <vt:lpstr>Applying Eatwell Guide knowledge</vt:lpstr>
      <vt:lpstr>Understanding energy and portion size</vt:lpstr>
      <vt:lpstr>Knowing about nutrients </vt:lpstr>
      <vt:lpstr>Order highest to lowest in carbohydrate</vt:lpstr>
      <vt:lpstr>Knowing about nutrients </vt:lpstr>
      <vt:lpstr>Supporting health eating knowledge and application </vt:lpstr>
      <vt:lpstr>Grab and go! </vt:lpstr>
      <vt:lpstr>Resources links</vt:lpstr>
      <vt:lpstr>Keep up to date with our free resources and training  </vt:lpstr>
      <vt:lpstr>Thank you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Theobald</dc:creator>
  <cp:lastModifiedBy>Ewen Trafford</cp:lastModifiedBy>
  <cp:revision>2</cp:revision>
  <cp:lastPrinted>2023-01-24T15:43:44Z</cp:lastPrinted>
  <dcterms:created xsi:type="dcterms:W3CDTF">2022-05-24T11:10:22Z</dcterms:created>
  <dcterms:modified xsi:type="dcterms:W3CDTF">2023-04-28T16:09:51Z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  <property fmtid="{D5CDD505-2E9C-101B-9397-08002B2CF9AE}" pid="3" name="MediaServiceImageTags">
    <vt:lpwstr/>
  </property>
</Properties>
</file>