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1"/>
  </p:notesMasterIdLst>
  <p:sldIdLst>
    <p:sldId id="256" r:id="rId8"/>
    <p:sldId id="271" r:id="rId9"/>
    <p:sldId id="259" r:id="rId10"/>
    <p:sldId id="262" r:id="rId11"/>
    <p:sldId id="263" r:id="rId12"/>
    <p:sldId id="269" r:id="rId13"/>
    <p:sldId id="264" r:id="rId14"/>
    <p:sldId id="265" r:id="rId15"/>
    <p:sldId id="270" r:id="rId16"/>
    <p:sldId id="268" r:id="rId17"/>
    <p:sldId id="266" r:id="rId18"/>
    <p:sldId id="27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F672-595E-41BE-BCE1-AD77BA8C067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9CB37-83B5-4E87-8F1F-96DB2A0B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does bread come from?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9525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Flour is mixed with other ingredients to make bread.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It is then baked.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Content Placeholder 5" descr="10 KneedingBread.jpg"/>
          <p:cNvPicPr>
            <a:picLocks noChangeAspect="1"/>
          </p:cNvPicPr>
          <p:nvPr/>
        </p:nvPicPr>
        <p:blipFill rotWithShape="1">
          <a:blip r:embed="rId2" cstate="print"/>
          <a:srcRect l="27722"/>
          <a:stretch/>
        </p:blipFill>
        <p:spPr>
          <a:xfrm>
            <a:off x="7350825" y="1956849"/>
            <a:ext cx="4460713" cy="411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08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Enjoy!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70" y="1646926"/>
            <a:ext cx="6999504" cy="46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"/>
          <a:stretch/>
        </p:blipFill>
        <p:spPr>
          <a:xfrm>
            <a:off x="9199825" y="3350212"/>
            <a:ext cx="2894639" cy="2109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2500962" y="3329208"/>
            <a:ext cx="3369591" cy="194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234424" y="2283798"/>
            <a:ext cx="2266538" cy="30800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66572" y="4299616"/>
            <a:ext cx="53439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6303396" y="3143151"/>
            <a:ext cx="2592497" cy="231293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835947" y="4310261"/>
            <a:ext cx="53439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75812" y="4318293"/>
            <a:ext cx="53439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5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does bread come from?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B8D67-D956-7ACF-5112-46D74D33F926}"/>
              </a:ext>
            </a:extLst>
          </p:cNvPr>
          <p:cNvSpPr txBox="1"/>
          <p:nvPr/>
        </p:nvSpPr>
        <p:spPr>
          <a:xfrm>
            <a:off x="451470" y="6017203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Where does bread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Let’s find out!</a:t>
            </a:r>
          </a:p>
        </p:txBody>
      </p:sp>
      <p:pic>
        <p:nvPicPr>
          <p:cNvPr id="1026" name="Picture 2" descr="S:\Shared\EDUCATION TEAM FILES\Photographs Oct 2018 onwards\shutterstock_82501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44" y="2490702"/>
            <a:ext cx="5321046" cy="36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8279" r="9023" b="10758"/>
          <a:stretch/>
        </p:blipFill>
        <p:spPr>
          <a:xfrm>
            <a:off x="1288027" y="3285717"/>
            <a:ext cx="4590258" cy="28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Where does bread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Wheat is planted.</a:t>
            </a:r>
          </a:p>
        </p:txBody>
      </p:sp>
      <p:pic>
        <p:nvPicPr>
          <p:cNvPr id="6" name="Picture 5" descr="A red tractor in a field&#10;&#10;Description automatically generated with medium confidence">
            <a:extLst>
              <a:ext uri="{FF2B5EF4-FFF2-40B4-BE49-F238E27FC236}">
                <a16:creationId xmlns:a16="http://schemas.microsoft.com/office/drawing/2014/main" id="{0FA2C086-A3D1-FCF8-E2E9-C63C0BEB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95" y="2412065"/>
            <a:ext cx="5472450" cy="36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Growing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5527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rain and sun help the wheat to grow.</a:t>
            </a:r>
          </a:p>
        </p:txBody>
      </p:sp>
      <p:pic>
        <p:nvPicPr>
          <p:cNvPr id="4" name="Picture 2" descr="\\BNF01\Home\ctheobald\Documents\GRAIN CHAIN images\Ripe wheat - close 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/>
          <a:stretch/>
        </p:blipFill>
        <p:spPr bwMode="auto">
          <a:xfrm>
            <a:off x="7529622" y="2283798"/>
            <a:ext cx="4315626" cy="3724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Combining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590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combine harvester gathers the wheat from the field.</a:t>
            </a:r>
          </a:p>
          <a:p>
            <a:pPr marL="0" indent="0">
              <a:buNone/>
            </a:pPr>
            <a:r>
              <a:rPr lang="en-GB" sz="2800" dirty="0"/>
              <a:t>It then separates the grain from the rest of the wheat plant.</a:t>
            </a:r>
          </a:p>
        </p:txBody>
      </p:sp>
      <p:pic>
        <p:nvPicPr>
          <p:cNvPr id="4" name="Content Placeholder 6" descr="4 Harvesting.jpg"/>
          <p:cNvPicPr>
            <a:picLocks noChangeAspect="1"/>
          </p:cNvPicPr>
          <p:nvPr/>
        </p:nvPicPr>
        <p:blipFill rotWithShape="1">
          <a:blip r:embed="rId2" cstate="print"/>
          <a:srcRect r="27347"/>
          <a:stretch/>
        </p:blipFill>
        <p:spPr>
          <a:xfrm>
            <a:off x="7548742" y="2072660"/>
            <a:ext cx="4363207" cy="391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The grain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616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This is the grain from the wheat plant.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3328092" y="3641654"/>
            <a:ext cx="4742037" cy="2731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8780514" y="2050357"/>
            <a:ext cx="3103570" cy="42175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500257" y="3526971"/>
            <a:ext cx="1465613" cy="6321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8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Baling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4839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leftover parts of the wheat plant are gathered together and made into straw bales. 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This straw is used for animal bedding.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7163"/>
          <a:stretch/>
        </p:blipFill>
        <p:spPr>
          <a:xfrm>
            <a:off x="7607809" y="2013446"/>
            <a:ext cx="4281484" cy="386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809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grain is taken to a mill. 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Machines ‘mill’ the grain.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grain is washed, crushed and sieved to make flour.</a:t>
            </a:r>
          </a:p>
        </p:txBody>
      </p:sp>
      <p:pic>
        <p:nvPicPr>
          <p:cNvPr id="4" name="Content Placeholder 5" descr="8 Smooth roller mill.jpg"/>
          <p:cNvPicPr>
            <a:picLocks noChangeAspect="1"/>
          </p:cNvPicPr>
          <p:nvPr/>
        </p:nvPicPr>
        <p:blipFill rotWithShape="1">
          <a:blip r:embed="rId2" cstate="print"/>
          <a:srcRect r="19110"/>
          <a:stretch/>
        </p:blipFill>
        <p:spPr>
          <a:xfrm>
            <a:off x="7315200" y="2476303"/>
            <a:ext cx="4520092" cy="371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809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flour is packed into bags.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6792686" y="1721922"/>
            <a:ext cx="4986948" cy="4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0" ma:contentTypeDescription="Create a new document." ma:contentTypeScope="" ma:versionID="c5c98a55917ccde4ddfc5ee965a8addc">
  <xsd:schema xmlns:xsd="http://www.w3.org/2001/XMLSchema" xmlns:xs="http://www.w3.org/2001/XMLSchema" xmlns:p="http://schemas.microsoft.com/office/2006/metadata/properties" xmlns:ns3="8409cf61-8f5f-4421-9a3e-169c7d6c7b55" targetNamespace="http://schemas.microsoft.com/office/2006/metadata/properties" ma:root="true" ma:fieldsID="7be39e7d375db3d5108834e686031dae" ns3:_="">
    <xsd:import namespace="8409cf61-8f5f-4421-9a3e-169c7d6c7b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8AE3A-0735-452E-B811-5CD14C45DA0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8409cf61-8f5f-4421-9a3e-169c7d6c7b5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182146-CAD1-41F7-92A8-81DB2CB4B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07D316-3928-4CD2-A3A2-B2EDFC7E6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190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3_Custom Design</vt:lpstr>
      <vt:lpstr>Where does bread come from?</vt:lpstr>
      <vt:lpstr>Where does bread come from?</vt:lpstr>
      <vt:lpstr>Where does bread come from?</vt:lpstr>
      <vt:lpstr>Growing</vt:lpstr>
      <vt:lpstr>Combining</vt:lpstr>
      <vt:lpstr>The grain</vt:lpstr>
      <vt:lpstr>Baling</vt:lpstr>
      <vt:lpstr>Milling</vt:lpstr>
      <vt:lpstr>Flour</vt:lpstr>
      <vt:lpstr>Making bread</vt:lpstr>
      <vt:lpstr>Bread</vt:lpstr>
      <vt:lpstr>Summary</vt:lpstr>
      <vt:lpstr>Where does bread come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32</cp:revision>
  <dcterms:created xsi:type="dcterms:W3CDTF">2018-10-10T09:22:08Z</dcterms:created>
  <dcterms:modified xsi:type="dcterms:W3CDTF">2022-10-06T16:49:16Z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