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76" r:id="rId6"/>
    <p:sldId id="277" r:id="rId7"/>
    <p:sldId id="278" r:id="rId8"/>
    <p:sldId id="279" r:id="rId9"/>
    <p:sldId id="280" r:id="rId10"/>
    <p:sldId id="281" r:id="rId11"/>
    <p:sldId id="282" r:id="rId12"/>
    <p:sldId id="283" r:id="rId13"/>
    <p:sldId id="284" r:id="rId14"/>
    <p:sldId id="285" r:id="rId15"/>
    <p:sldId id="274" r:id="rId16"/>
    <p:sldId id="287" r:id="rId17"/>
    <p:sldId id="275" r:id="rId18"/>
    <p:sldId id="286" r:id="rId19"/>
    <p:sldId id="26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9F3F"/>
    <a:srgbClr val="FCE3C2"/>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7706A2-A8F8-4D72-A07E-540C500CB370}" v="1" dt="2024-05-21T09:51:16.6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28" Type="http://schemas.openxmlformats.org/officeDocument/2006/relationships/customXml" Target="../customXml/item2.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297706A2-A8F8-4D72-A07E-540C500CB370}"/>
    <pc:docChg chg="custSel modSld modMainMaster">
      <pc:chgData name="Alexander White" userId="3da70261-e0e7-408d-aace-eb577feade9e" providerId="ADAL" clId="{297706A2-A8F8-4D72-A07E-540C500CB370}" dt="2024-05-22T14:41:08.319" v="19" actId="1076"/>
      <pc:docMkLst>
        <pc:docMk/>
      </pc:docMkLst>
      <pc:sldChg chg="addSp modSp">
        <pc:chgData name="Alexander White" userId="3da70261-e0e7-408d-aace-eb577feade9e" providerId="ADAL" clId="{297706A2-A8F8-4D72-A07E-540C500CB370}" dt="2024-05-21T09:51:16.646" v="16"/>
        <pc:sldMkLst>
          <pc:docMk/>
          <pc:sldMk cId="2302005153" sldId="261"/>
        </pc:sldMkLst>
        <pc:spChg chg="add mod">
          <ac:chgData name="Alexander White" userId="3da70261-e0e7-408d-aace-eb577feade9e" providerId="ADAL" clId="{297706A2-A8F8-4D72-A07E-540C500CB370}" dt="2024-05-21T09:51:16.646" v="16"/>
          <ac:spMkLst>
            <pc:docMk/>
            <pc:sldMk cId="2302005153" sldId="261"/>
            <ac:spMk id="4" creationId="{12C7B0FA-9A39-325D-CA86-1B8550DA3979}"/>
          </ac:spMkLst>
        </pc:spChg>
      </pc:sldChg>
      <pc:sldChg chg="modSp mod">
        <pc:chgData name="Alexander White" userId="3da70261-e0e7-408d-aace-eb577feade9e" providerId="ADAL" clId="{297706A2-A8F8-4D72-A07E-540C500CB370}" dt="2024-05-22T14:39:38.779" v="17" actId="1076"/>
        <pc:sldMkLst>
          <pc:docMk/>
          <pc:sldMk cId="2379717058" sldId="278"/>
        </pc:sldMkLst>
        <pc:picChg chg="mod">
          <ac:chgData name="Alexander White" userId="3da70261-e0e7-408d-aace-eb577feade9e" providerId="ADAL" clId="{297706A2-A8F8-4D72-A07E-540C500CB370}" dt="2024-05-22T14:39:38.779" v="17" actId="1076"/>
          <ac:picMkLst>
            <pc:docMk/>
            <pc:sldMk cId="2379717058" sldId="278"/>
            <ac:picMk id="4" creationId="{00000000-0000-0000-0000-000000000000}"/>
          </ac:picMkLst>
        </pc:picChg>
      </pc:sldChg>
      <pc:sldChg chg="modSp mod">
        <pc:chgData name="Alexander White" userId="3da70261-e0e7-408d-aace-eb577feade9e" providerId="ADAL" clId="{297706A2-A8F8-4D72-A07E-540C500CB370}" dt="2024-05-22T14:40:57.215" v="18" actId="33524"/>
        <pc:sldMkLst>
          <pc:docMk/>
          <pc:sldMk cId="2379717058" sldId="285"/>
        </pc:sldMkLst>
        <pc:spChg chg="mod">
          <ac:chgData name="Alexander White" userId="3da70261-e0e7-408d-aace-eb577feade9e" providerId="ADAL" clId="{297706A2-A8F8-4D72-A07E-540C500CB370}" dt="2024-05-22T14:40:57.215" v="18" actId="33524"/>
          <ac:spMkLst>
            <pc:docMk/>
            <pc:sldMk cId="2379717058" sldId="285"/>
            <ac:spMk id="3" creationId="{00000000-0000-0000-0000-000000000000}"/>
          </ac:spMkLst>
        </pc:spChg>
      </pc:sldChg>
      <pc:sldChg chg="modSp mod">
        <pc:chgData name="Alexander White" userId="3da70261-e0e7-408d-aace-eb577feade9e" providerId="ADAL" clId="{297706A2-A8F8-4D72-A07E-540C500CB370}" dt="2024-05-22T14:41:08.319" v="19" actId="1076"/>
        <pc:sldMkLst>
          <pc:docMk/>
          <pc:sldMk cId="1594365452" sldId="286"/>
        </pc:sldMkLst>
        <pc:spChg chg="mod">
          <ac:chgData name="Alexander White" userId="3da70261-e0e7-408d-aace-eb577feade9e" providerId="ADAL" clId="{297706A2-A8F8-4D72-A07E-540C500CB370}" dt="2024-05-22T14:41:08.319" v="19" actId="1076"/>
          <ac:spMkLst>
            <pc:docMk/>
            <pc:sldMk cId="1594365452" sldId="286"/>
            <ac:spMk id="9" creationId="{00000000-0000-0000-0000-000000000000}"/>
          </ac:spMkLst>
        </pc:spChg>
      </pc:sldChg>
      <pc:sldMasterChg chg="modSp mod">
        <pc:chgData name="Alexander White" userId="3da70261-e0e7-408d-aace-eb577feade9e" providerId="ADAL" clId="{297706A2-A8F8-4D72-A07E-540C500CB370}" dt="2024-05-21T09:50:59.071" v="3" actId="20577"/>
        <pc:sldMasterMkLst>
          <pc:docMk/>
          <pc:sldMasterMk cId="1328885048" sldId="2147483648"/>
        </pc:sldMasterMkLst>
        <pc:spChg chg="mod">
          <ac:chgData name="Alexander White" userId="3da70261-e0e7-408d-aace-eb577feade9e" providerId="ADAL" clId="{297706A2-A8F8-4D72-A07E-540C500CB370}" dt="2024-05-21T09:50:59.071" v="3" actId="20577"/>
          <ac:spMkLst>
            <pc:docMk/>
            <pc:sldMasterMk cId="1328885048" sldId="2147483648"/>
            <ac:spMk id="9" creationId="{00000000-0000-0000-0000-000000000000}"/>
          </ac:spMkLst>
        </pc:spChg>
      </pc:sldMasterChg>
      <pc:sldMasterChg chg="modSp mod">
        <pc:chgData name="Alexander White" userId="3da70261-e0e7-408d-aace-eb577feade9e" providerId="ADAL" clId="{297706A2-A8F8-4D72-A07E-540C500CB370}" dt="2024-05-21T09:51:03.176" v="7" actId="20577"/>
        <pc:sldMasterMkLst>
          <pc:docMk/>
          <pc:sldMasterMk cId="1498317190" sldId="2147483650"/>
        </pc:sldMasterMkLst>
        <pc:spChg chg="mod">
          <ac:chgData name="Alexander White" userId="3da70261-e0e7-408d-aace-eb577feade9e" providerId="ADAL" clId="{297706A2-A8F8-4D72-A07E-540C500CB370}" dt="2024-05-21T09:51:03.176" v="7" actId="20577"/>
          <ac:spMkLst>
            <pc:docMk/>
            <pc:sldMasterMk cId="1498317190" sldId="2147483650"/>
            <ac:spMk id="9" creationId="{00000000-0000-0000-0000-000000000000}"/>
          </ac:spMkLst>
        </pc:spChg>
      </pc:sldMasterChg>
      <pc:sldMasterChg chg="modSp mod">
        <pc:chgData name="Alexander White" userId="3da70261-e0e7-408d-aace-eb577feade9e" providerId="ADAL" clId="{297706A2-A8F8-4D72-A07E-540C500CB370}" dt="2024-05-21T09:51:07.770" v="11" actId="20577"/>
        <pc:sldMasterMkLst>
          <pc:docMk/>
          <pc:sldMasterMk cId="1822393236" sldId="2147483652"/>
        </pc:sldMasterMkLst>
        <pc:spChg chg="mod">
          <ac:chgData name="Alexander White" userId="3da70261-e0e7-408d-aace-eb577feade9e" providerId="ADAL" clId="{297706A2-A8F8-4D72-A07E-540C500CB370}" dt="2024-05-21T09:51:07.770" v="11" actId="20577"/>
          <ac:spMkLst>
            <pc:docMk/>
            <pc:sldMasterMk cId="1822393236" sldId="2147483652"/>
            <ac:spMk id="9" creationId="{00000000-0000-0000-0000-000000000000}"/>
          </ac:spMkLst>
        </pc:spChg>
      </pc:sldMasterChg>
      <pc:sldMasterChg chg="modSp mod">
        <pc:chgData name="Alexander White" userId="3da70261-e0e7-408d-aace-eb577feade9e" providerId="ADAL" clId="{297706A2-A8F8-4D72-A07E-540C500CB370}" dt="2024-05-21T09:51:11.676" v="15" actId="20577"/>
        <pc:sldMasterMkLst>
          <pc:docMk/>
          <pc:sldMasterMk cId="1788143608" sldId="2147483656"/>
        </pc:sldMasterMkLst>
        <pc:spChg chg="mod">
          <ac:chgData name="Alexander White" userId="3da70261-e0e7-408d-aace-eb577feade9e" providerId="ADAL" clId="{297706A2-A8F8-4D72-A07E-540C500CB370}" dt="2024-05-21T09:51:11.676" v="15"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jpeg"/><Relationship Id="rId1" Type="http://schemas.openxmlformats.org/officeDocument/2006/relationships/slideLayout" Target="../slideLayouts/slideLayout3.xml"/><Relationship Id="rId4" Type="http://schemas.openxmlformats.org/officeDocument/2006/relationships/image" Target="../media/image18.jpeg"/></Relationships>
</file>

<file path=ppt/slides/_rels/slide16.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Heat exchange </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Convection</a:t>
            </a:r>
          </a:p>
        </p:txBody>
      </p:sp>
      <p:sp>
        <p:nvSpPr>
          <p:cNvPr id="3" name="Subtitle 2"/>
          <p:cNvSpPr>
            <a:spLocks noGrp="1"/>
          </p:cNvSpPr>
          <p:nvPr>
            <p:ph type="subTitle" idx="1"/>
          </p:nvPr>
        </p:nvSpPr>
        <p:spPr/>
        <p:txBody>
          <a:bodyPr/>
          <a:lstStyle/>
          <a:p>
            <a:pPr marL="0" indent="0">
              <a:buNone/>
            </a:pPr>
            <a:r>
              <a:rPr lang="en-GB" sz="2000" dirty="0"/>
              <a:t>Because the molecules of gas or liquid are constantly being heated and keep moving, circular convection currents are created.</a:t>
            </a:r>
          </a:p>
          <a:p>
            <a:pPr marL="0" indent="0">
              <a:buNone/>
            </a:pPr>
            <a:endParaRPr lang="en-GB" sz="2000" dirty="0"/>
          </a:p>
          <a:p>
            <a:pPr marL="0" indent="0">
              <a:buNone/>
            </a:pPr>
            <a:r>
              <a:rPr lang="en-GB" sz="2000" dirty="0"/>
              <a:t>Food which is placed in such a liquid or gas in an enclosed space becomes cooked. This happens because the heat from the convection currents is transferred from the air or liquid, firstly to the outside part of the food then gradually through to the centre.</a:t>
            </a:r>
          </a:p>
          <a:p>
            <a:pPr marL="0" indent="0">
              <a:buNone/>
            </a:pPr>
            <a:endParaRPr lang="en-GB" sz="2000" dirty="0"/>
          </a:p>
          <a:p>
            <a:pPr marL="0" indent="0">
              <a:buNone/>
            </a:pPr>
            <a:r>
              <a:rPr lang="en-GB" sz="2000" dirty="0"/>
              <a:t>For efficient and quicker cooking, convection currents in air need to be kept in an enclosed space such as an oven. As hot air rises, cooler air falls – so the hottest part in an oven is at the top. Some ovens are fan assisted so that the hot air is driven around the oven to keep the temperature even from the bottom to the top.</a:t>
            </a:r>
          </a:p>
        </p:txBody>
      </p:sp>
    </p:spTree>
    <p:extLst>
      <p:ext uri="{BB962C8B-B14F-4D97-AF65-F5344CB8AC3E}">
        <p14:creationId xmlns:p14="http://schemas.microsoft.com/office/powerpoint/2010/main" val="23797170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Convection</a:t>
            </a:r>
          </a:p>
        </p:txBody>
      </p:sp>
      <p:sp>
        <p:nvSpPr>
          <p:cNvPr id="3" name="Subtitle 2"/>
          <p:cNvSpPr>
            <a:spLocks noGrp="1"/>
          </p:cNvSpPr>
          <p:nvPr>
            <p:ph type="subTitle" idx="1"/>
          </p:nvPr>
        </p:nvSpPr>
        <p:spPr>
          <a:xfrm>
            <a:off x="1169276" y="2571092"/>
            <a:ext cx="6393574" cy="3600000"/>
          </a:xfrm>
        </p:spPr>
        <p:txBody>
          <a:bodyPr/>
          <a:lstStyle/>
          <a:p>
            <a:pPr marL="0" indent="0">
              <a:buNone/>
            </a:pPr>
            <a:r>
              <a:rPr lang="en-GB" sz="2000" dirty="0"/>
              <a:t>The processes of convection and conduction may work together in order to exchange heat.  </a:t>
            </a:r>
          </a:p>
          <a:p>
            <a:pPr marL="0" indent="0">
              <a:buNone/>
            </a:pPr>
            <a:endParaRPr lang="en-GB" sz="2000" dirty="0"/>
          </a:p>
          <a:p>
            <a:pPr marL="0" indent="0">
              <a:buNone/>
            </a:pPr>
            <a:r>
              <a:rPr lang="en-GB" sz="2000" dirty="0"/>
              <a:t>For example, first the surface of a baked potato is heated by convection then the heat is conducted through to the centre of the potato.</a:t>
            </a:r>
          </a:p>
          <a:p>
            <a:pPr marL="0" indent="0">
              <a:buNone/>
            </a:pPr>
            <a:endParaRPr lang="en-GB" sz="2000" dirty="0"/>
          </a:p>
          <a:p>
            <a:pPr marL="0" indent="0">
              <a:buNone/>
            </a:pPr>
            <a:r>
              <a:rPr lang="en-GB" sz="2000" dirty="0"/>
              <a:t>Convection can also be used to freeze food, e.g. blasting cold air through peas to freeze them.</a:t>
            </a:r>
          </a:p>
        </p:txBody>
      </p:sp>
      <p:pic>
        <p:nvPicPr>
          <p:cNvPr id="5" name="Picture 4"/>
          <p:cNvPicPr>
            <a:picLocks noChangeAspect="1"/>
          </p:cNvPicPr>
          <p:nvPr/>
        </p:nvPicPr>
        <p:blipFill>
          <a:blip r:embed="rId2"/>
          <a:stretch>
            <a:fillRect/>
          </a:stretch>
        </p:blipFill>
        <p:spPr>
          <a:xfrm>
            <a:off x="8547757" y="4208942"/>
            <a:ext cx="3206360" cy="2172808"/>
          </a:xfrm>
          <a:prstGeom prst="rect">
            <a:avLst/>
          </a:prstGeom>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06117" y="1563798"/>
            <a:ext cx="3048000" cy="2569464"/>
          </a:xfrm>
          <a:prstGeom prst="rect">
            <a:avLst/>
          </a:prstGeom>
        </p:spPr>
      </p:pic>
    </p:spTree>
    <p:extLst>
      <p:ext uri="{BB962C8B-B14F-4D97-AF65-F5344CB8AC3E}">
        <p14:creationId xmlns:p14="http://schemas.microsoft.com/office/powerpoint/2010/main" val="2379717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Radiation</a:t>
            </a:r>
          </a:p>
        </p:txBody>
      </p:sp>
      <p:sp>
        <p:nvSpPr>
          <p:cNvPr id="3" name="Subtitle 2"/>
          <p:cNvSpPr>
            <a:spLocks noGrp="1"/>
          </p:cNvSpPr>
          <p:nvPr>
            <p:ph type="subTitle" idx="1"/>
          </p:nvPr>
        </p:nvSpPr>
        <p:spPr/>
        <p:txBody>
          <a:bodyPr/>
          <a:lstStyle/>
          <a:p>
            <a:pPr marL="0" indent="0">
              <a:buNone/>
            </a:pPr>
            <a:r>
              <a:rPr lang="en-GB" sz="2000" dirty="0"/>
              <a:t>Radiation is energy in the form of rays.  The rays pass through the air until they come into contact with the food, some are absorbed while others are reflected.</a:t>
            </a:r>
          </a:p>
          <a:p>
            <a:pPr marL="0" indent="0">
              <a:buNone/>
            </a:pPr>
            <a:r>
              <a:rPr lang="en-GB" sz="2000" dirty="0"/>
              <a:t>Grilling involves the use of infra-red heat rays created by gas flames, charcoal or glowing electric elements.  </a:t>
            </a:r>
          </a:p>
          <a:p>
            <a:pPr marL="0" indent="0">
              <a:buNone/>
            </a:pPr>
            <a:r>
              <a:rPr lang="en-GB" sz="2000" dirty="0"/>
              <a:t>Heat rays from gas or electric grills travel down onto the food below.</a:t>
            </a:r>
          </a:p>
          <a:p>
            <a:pPr marL="0" indent="0">
              <a:buNone/>
            </a:pPr>
            <a:r>
              <a:rPr lang="en-GB" sz="2000" dirty="0"/>
              <a:t>Heat rays from a charcoal grill or barbeque travel upwards to cook the food placed above on a grid or spit.</a:t>
            </a:r>
          </a:p>
          <a:p>
            <a:pPr marL="0" indent="0">
              <a:buNone/>
            </a:pPr>
            <a:r>
              <a:rPr lang="en-GB" sz="2000" dirty="0"/>
              <a:t>The surface of the food nearest to the rays becomes quickly browned – and regular turning of the food is needed to ensure even cooking.</a:t>
            </a:r>
          </a:p>
        </p:txBody>
      </p:sp>
    </p:spTree>
    <p:extLst>
      <p:ext uri="{BB962C8B-B14F-4D97-AF65-F5344CB8AC3E}">
        <p14:creationId xmlns:p14="http://schemas.microsoft.com/office/powerpoint/2010/main" val="3951353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Radiation</a:t>
            </a:r>
          </a:p>
        </p:txBody>
      </p:sp>
      <p:sp>
        <p:nvSpPr>
          <p:cNvPr id="3" name="Subtitle 2"/>
          <p:cNvSpPr>
            <a:spLocks noGrp="1"/>
          </p:cNvSpPr>
          <p:nvPr>
            <p:ph type="subTitle" idx="1"/>
          </p:nvPr>
        </p:nvSpPr>
        <p:spPr>
          <a:xfrm>
            <a:off x="1169276" y="2571092"/>
            <a:ext cx="6850774" cy="3600000"/>
          </a:xfrm>
        </p:spPr>
        <p:txBody>
          <a:bodyPr/>
          <a:lstStyle/>
          <a:p>
            <a:pPr marL="0" indent="0">
              <a:buNone/>
            </a:pPr>
            <a:r>
              <a:rPr lang="en-GB" sz="2000" dirty="0"/>
              <a:t>Microwaves are electromagnetic radiators of high energy and short wavelengths.  They quickly heat anything containing water, by causing the water present to oscillate (i.e. vibrate) which produces heat.  </a:t>
            </a:r>
          </a:p>
          <a:p>
            <a:pPr marL="0" indent="0">
              <a:buNone/>
            </a:pPr>
            <a:endParaRPr lang="en-GB" sz="2000" dirty="0"/>
          </a:p>
          <a:p>
            <a:pPr marL="0" indent="0">
              <a:buNone/>
            </a:pPr>
            <a:r>
              <a:rPr lang="en-GB" sz="2000" dirty="0"/>
              <a:t>Sun drying is a traditional method of using the sun’s rays to preserve food.</a:t>
            </a:r>
          </a:p>
        </p:txBody>
      </p:sp>
      <p:pic>
        <p:nvPicPr>
          <p:cNvPr id="4" name="Picture 4" descr="Pile of Red Chilli Peppe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020050" y="2462049"/>
            <a:ext cx="4065887" cy="2291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4365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Heat exchange</a:t>
            </a:r>
          </a:p>
        </p:txBody>
      </p:sp>
      <p:pic>
        <p:nvPicPr>
          <p:cNvPr id="5" name="Picture 4"/>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169274" y="2445723"/>
            <a:ext cx="7041276" cy="4047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1353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Heat exchange </a:t>
            </a:r>
          </a:p>
        </p:txBody>
      </p:sp>
      <p:sp>
        <p:nvSpPr>
          <p:cNvPr id="3" name="Subtitle 2"/>
          <p:cNvSpPr>
            <a:spLocks noGrp="1"/>
          </p:cNvSpPr>
          <p:nvPr>
            <p:ph type="subTitle" idx="1"/>
          </p:nvPr>
        </p:nvSpPr>
        <p:spPr/>
        <p:txBody>
          <a:bodyPr/>
          <a:lstStyle/>
          <a:p>
            <a:pPr marL="0" indent="0">
              <a:buNone/>
            </a:pPr>
            <a:r>
              <a:rPr lang="en-GB" sz="2000" dirty="0"/>
              <a:t>One or more methods of heat exchange may be used when cooking different dishes.  Identify the methods used for the following dishes:</a:t>
            </a:r>
          </a:p>
        </p:txBody>
      </p:sp>
      <p:pic>
        <p:nvPicPr>
          <p:cNvPr id="4" name="Picture 2" descr="Image result for Irish beef stew"/>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21061" y="3757276"/>
            <a:ext cx="2867868" cy="163878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189231" y="3280230"/>
            <a:ext cx="2408664"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Beef casserole</a:t>
            </a:r>
            <a:endParaRPr lang="en-GB" dirty="0">
              <a:latin typeface="Arial" panose="020B0604020202020204" pitchFamily="34" charset="0"/>
              <a:cs typeface="Arial" panose="020B0604020202020204" pitchFamily="34" charset="0"/>
            </a:endParaRPr>
          </a:p>
        </p:txBody>
      </p:sp>
      <p:sp>
        <p:nvSpPr>
          <p:cNvPr id="6" name="TextBox 5"/>
          <p:cNvSpPr txBox="1"/>
          <p:nvPr/>
        </p:nvSpPr>
        <p:spPr>
          <a:xfrm>
            <a:off x="4869868" y="3220671"/>
            <a:ext cx="2277676" cy="646331"/>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Chicken and vegetable kebabs</a:t>
            </a:r>
            <a:endParaRPr lang="en-GB" dirty="0">
              <a:latin typeface="Arial" panose="020B0604020202020204" pitchFamily="34" charset="0"/>
              <a:cs typeface="Arial" panose="020B0604020202020204" pitchFamily="34" charset="0"/>
            </a:endParaRPr>
          </a:p>
        </p:txBody>
      </p:sp>
      <p:sp>
        <p:nvSpPr>
          <p:cNvPr id="7" name="TextBox 6"/>
          <p:cNvSpPr txBox="1"/>
          <p:nvPr/>
        </p:nvSpPr>
        <p:spPr>
          <a:xfrm>
            <a:off x="9117090" y="3280230"/>
            <a:ext cx="2408664"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Lamb Rogan josh</a:t>
            </a:r>
            <a:endParaRPr lang="en-GB" dirty="0">
              <a:latin typeface="Arial" panose="020B0604020202020204" pitchFamily="34" charset="0"/>
              <a:cs typeface="Arial" panose="020B0604020202020204" pitchFamily="34" charset="0"/>
            </a:endParaRPr>
          </a:p>
        </p:txBody>
      </p:sp>
      <p:pic>
        <p:nvPicPr>
          <p:cNvPr id="8" name="Picture 7"/>
          <p:cNvPicPr/>
          <p:nvPr/>
        </p:nvPicPr>
        <p:blipFill>
          <a:blip r:embed="rId3" cstate="email">
            <a:extLst>
              <a:ext uri="{28A0092B-C50C-407E-A947-70E740481C1C}">
                <a14:useLocalDpi xmlns:a14="http://schemas.microsoft.com/office/drawing/2010/main"/>
              </a:ext>
            </a:extLst>
          </a:blip>
          <a:srcRect/>
          <a:stretch>
            <a:fillRect/>
          </a:stretch>
        </p:blipFill>
        <p:spPr bwMode="auto">
          <a:xfrm>
            <a:off x="8982109" y="3749923"/>
            <a:ext cx="2144917" cy="1638782"/>
          </a:xfrm>
          <a:prstGeom prst="rect">
            <a:avLst/>
          </a:prstGeom>
          <a:noFill/>
          <a:ln>
            <a:noFill/>
          </a:ln>
        </p:spPr>
      </p:pic>
      <p:sp>
        <p:nvSpPr>
          <p:cNvPr id="9" name="TextBox 8"/>
          <p:cNvSpPr txBox="1"/>
          <p:nvPr/>
        </p:nvSpPr>
        <p:spPr>
          <a:xfrm>
            <a:off x="772042" y="5396058"/>
            <a:ext cx="3504683"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Method of heat transfer: conduction (frying pan, oven dish and food itself) and convection (liquid in the oven).</a:t>
            </a:r>
            <a:endParaRPr lang="en-GB" dirty="0">
              <a:latin typeface="Arial" panose="020B0604020202020204" pitchFamily="34" charset="0"/>
              <a:cs typeface="Arial" panose="020B0604020202020204" pitchFamily="34" charset="0"/>
            </a:endParaRPr>
          </a:p>
        </p:txBody>
      </p:sp>
      <p:sp>
        <p:nvSpPr>
          <p:cNvPr id="10" name="TextBox 9"/>
          <p:cNvSpPr txBox="1"/>
          <p:nvPr/>
        </p:nvSpPr>
        <p:spPr>
          <a:xfrm>
            <a:off x="8838310" y="5388705"/>
            <a:ext cx="2687444"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Method of heat transfer: conduction (saucepan and food itself) and convection (liquid).</a:t>
            </a:r>
            <a:endParaRPr lang="en-GB" dirty="0">
              <a:latin typeface="Arial" panose="020B0604020202020204" pitchFamily="34" charset="0"/>
              <a:cs typeface="Arial" panose="020B0604020202020204" pitchFamily="34" charset="0"/>
            </a:endParaRPr>
          </a:p>
        </p:txBody>
      </p:sp>
      <p:pic>
        <p:nvPicPr>
          <p:cNvPr id="11" name="Picture 10"/>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975132" y="3927459"/>
            <a:ext cx="2067149" cy="1550362"/>
          </a:xfrm>
          <a:prstGeom prst="rect">
            <a:avLst/>
          </a:prstGeom>
        </p:spPr>
      </p:pic>
      <p:sp>
        <p:nvSpPr>
          <p:cNvPr id="12" name="TextBox 11"/>
          <p:cNvSpPr txBox="1"/>
          <p:nvPr/>
        </p:nvSpPr>
        <p:spPr>
          <a:xfrm>
            <a:off x="4817384" y="5540332"/>
            <a:ext cx="2687444"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Method of heat transfer:  radiation (surface) and conduction (</a:t>
            </a:r>
            <a:r>
              <a:rPr lang="en-US" dirty="0" err="1">
                <a:latin typeface="Arial" panose="020B0604020202020204" pitchFamily="34" charset="0"/>
                <a:cs typeface="Arial" panose="020B0604020202020204" pitchFamily="34" charset="0"/>
              </a:rPr>
              <a:t>centre</a:t>
            </a:r>
            <a:r>
              <a:rPr lang="en-US" dirty="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4365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Heat exchange </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12C7B0FA-9A39-325D-CA86-1B8550DA3979}"/>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Heat exchange </a:t>
            </a:r>
            <a:br>
              <a:rPr lang="en-US" dirty="0"/>
            </a:br>
            <a:endParaRPr lang="en-US" dirty="0"/>
          </a:p>
        </p:txBody>
      </p:sp>
      <p:sp>
        <p:nvSpPr>
          <p:cNvPr id="3" name="Subtitle 2"/>
          <p:cNvSpPr>
            <a:spLocks noGrp="1"/>
          </p:cNvSpPr>
          <p:nvPr>
            <p:ph type="subTitle" idx="1"/>
          </p:nvPr>
        </p:nvSpPr>
        <p:spPr>
          <a:xfrm>
            <a:off x="1169276" y="2571092"/>
            <a:ext cx="6384049" cy="3600000"/>
          </a:xfrm>
        </p:spPr>
        <p:txBody>
          <a:bodyPr/>
          <a:lstStyle/>
          <a:p>
            <a:pPr marL="0" indent="0">
              <a:buNone/>
            </a:pPr>
            <a:r>
              <a:rPr lang="en-GB" sz="2000" dirty="0"/>
              <a:t>The transfer of heat to or from particular foods is important in both domestic food preparation and industrial food manufacture.</a:t>
            </a:r>
          </a:p>
        </p:txBody>
      </p:sp>
      <p:pic>
        <p:nvPicPr>
          <p:cNvPr id="4" name="Picture 7" descr="MPj04221340000[1]"/>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943850" y="1930878"/>
            <a:ext cx="3228975" cy="4438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9717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Application of heat</a:t>
            </a:r>
          </a:p>
        </p:txBody>
      </p:sp>
      <p:sp>
        <p:nvSpPr>
          <p:cNvPr id="3" name="Subtitle 2"/>
          <p:cNvSpPr>
            <a:spLocks noGrp="1"/>
          </p:cNvSpPr>
          <p:nvPr>
            <p:ph type="subTitle" idx="1"/>
          </p:nvPr>
        </p:nvSpPr>
        <p:spPr/>
        <p:txBody>
          <a:bodyPr/>
          <a:lstStyle/>
          <a:p>
            <a:pPr marL="0" indent="0">
              <a:buNone/>
            </a:pPr>
            <a:r>
              <a:rPr lang="en-GB" sz="2000" dirty="0"/>
              <a:t>The application of heat in the preparation of a food or mixture may:</a:t>
            </a:r>
          </a:p>
          <a:p>
            <a:pPr marL="0" indent="0">
              <a:buNone/>
            </a:pPr>
            <a:endParaRPr lang="en-GB" sz="2000" dirty="0"/>
          </a:p>
          <a:p>
            <a:r>
              <a:rPr lang="en-GB" sz="2000" dirty="0"/>
              <a:t>improve digestibility;</a:t>
            </a:r>
          </a:p>
          <a:p>
            <a:r>
              <a:rPr lang="en-GB" sz="2000" dirty="0"/>
              <a:t>improve appearance, flavour, odour and texture;</a:t>
            </a:r>
          </a:p>
          <a:p>
            <a:r>
              <a:rPr lang="en-GB" sz="2000" dirty="0"/>
              <a:t>increase the availability of nutrients;</a:t>
            </a:r>
          </a:p>
          <a:p>
            <a:r>
              <a:rPr lang="en-GB" sz="2000" dirty="0"/>
              <a:t>prevent spoilage;</a:t>
            </a:r>
          </a:p>
          <a:p>
            <a:r>
              <a:rPr lang="en-GB" sz="2000" dirty="0"/>
              <a:t>increase keeping qualities.</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57321" y="1871596"/>
            <a:ext cx="2977119" cy="4466178"/>
          </a:xfrm>
          <a:prstGeom prst="rect">
            <a:avLst/>
          </a:prstGeom>
        </p:spPr>
      </p:pic>
    </p:spTree>
    <p:extLst>
      <p:ext uri="{BB962C8B-B14F-4D97-AF65-F5344CB8AC3E}">
        <p14:creationId xmlns:p14="http://schemas.microsoft.com/office/powerpoint/2010/main" val="2379717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Removal of heat</a:t>
            </a:r>
          </a:p>
        </p:txBody>
      </p:sp>
      <p:sp>
        <p:nvSpPr>
          <p:cNvPr id="3" name="Subtitle 2"/>
          <p:cNvSpPr>
            <a:spLocks noGrp="1"/>
          </p:cNvSpPr>
          <p:nvPr>
            <p:ph type="subTitle" idx="1"/>
          </p:nvPr>
        </p:nvSpPr>
        <p:spPr>
          <a:xfrm>
            <a:off x="1169276" y="2571092"/>
            <a:ext cx="6498349" cy="3600000"/>
          </a:xfrm>
        </p:spPr>
        <p:txBody>
          <a:bodyPr/>
          <a:lstStyle/>
          <a:p>
            <a:pPr marL="0" indent="0">
              <a:buNone/>
            </a:pPr>
            <a:r>
              <a:rPr lang="en-GB" sz="2000" dirty="0"/>
              <a:t>The removal of heat, or cooling of foods, may:</a:t>
            </a:r>
          </a:p>
          <a:p>
            <a:pPr marL="0" indent="0">
              <a:buNone/>
            </a:pPr>
            <a:endParaRPr lang="en-GB" sz="2000" dirty="0"/>
          </a:p>
          <a:p>
            <a:r>
              <a:rPr lang="en-GB" sz="2000" dirty="0"/>
              <a:t>modify appearance and texture, e.g. formation of ice crystals;</a:t>
            </a:r>
          </a:p>
          <a:p>
            <a:r>
              <a:rPr lang="en-GB" sz="2000" dirty="0"/>
              <a:t>prevent spoilage, i.e. retard growth of micro-organisms;</a:t>
            </a:r>
          </a:p>
          <a:p>
            <a:r>
              <a:rPr lang="en-GB" sz="2000" dirty="0"/>
              <a:t>increase keeping qualities, by preventing spoilage;</a:t>
            </a:r>
          </a:p>
          <a:p>
            <a:r>
              <a:rPr lang="en-GB" sz="2000" dirty="0"/>
              <a:t>aid processing, e.g. tempering meat before slicing.</a:t>
            </a:r>
          </a:p>
        </p:txBody>
      </p:sp>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7888157" y="2587013"/>
            <a:ext cx="4079982" cy="2707189"/>
          </a:xfrm>
          <a:prstGeom prst="rect">
            <a:avLst/>
          </a:prstGeom>
        </p:spPr>
      </p:pic>
    </p:spTree>
    <p:extLst>
      <p:ext uri="{BB962C8B-B14F-4D97-AF65-F5344CB8AC3E}">
        <p14:creationId xmlns:p14="http://schemas.microsoft.com/office/powerpoint/2010/main" val="2379717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Methods of heat exchange</a:t>
            </a:r>
          </a:p>
        </p:txBody>
      </p:sp>
      <p:sp>
        <p:nvSpPr>
          <p:cNvPr id="3" name="Subtitle 2"/>
          <p:cNvSpPr>
            <a:spLocks noGrp="1"/>
          </p:cNvSpPr>
          <p:nvPr>
            <p:ph type="subTitle" idx="1"/>
          </p:nvPr>
        </p:nvSpPr>
        <p:spPr>
          <a:xfrm>
            <a:off x="1169276" y="2571092"/>
            <a:ext cx="6069724" cy="3600000"/>
          </a:xfrm>
        </p:spPr>
        <p:txBody>
          <a:bodyPr/>
          <a:lstStyle/>
          <a:p>
            <a:pPr marL="0" indent="0">
              <a:buNone/>
            </a:pPr>
            <a:r>
              <a:rPr lang="en-GB" sz="2000" dirty="0"/>
              <a:t>The principles of heat exchange are the same, whether they are applied on a small domestic or large industrial scale.  </a:t>
            </a:r>
          </a:p>
          <a:p>
            <a:pPr marL="0" indent="0">
              <a:buNone/>
            </a:pPr>
            <a:endParaRPr lang="en-GB" sz="2000" dirty="0"/>
          </a:p>
          <a:p>
            <a:pPr marL="0" indent="0">
              <a:buNone/>
            </a:pPr>
            <a:r>
              <a:rPr lang="en-GB" sz="2000" dirty="0"/>
              <a:t>All of the following methods are used in the application of heat to, or removal of heat from a food product. </a:t>
            </a:r>
          </a:p>
          <a:p>
            <a:pPr marL="0" indent="0">
              <a:buNone/>
            </a:pPr>
            <a:r>
              <a:rPr lang="en-GB" sz="2000" dirty="0"/>
              <a:t> </a:t>
            </a:r>
          </a:p>
          <a:p>
            <a:pPr marL="0" indent="0">
              <a:buNone/>
            </a:pPr>
            <a:r>
              <a:rPr lang="en-GB" sz="2000" dirty="0"/>
              <a:t>One method or several may be in action at any time, depending on the food and the time and equipment available.</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64214" y="1773041"/>
            <a:ext cx="3070536" cy="4605805"/>
          </a:xfrm>
          <a:prstGeom prst="rect">
            <a:avLst/>
          </a:prstGeom>
        </p:spPr>
      </p:pic>
    </p:spTree>
    <p:extLst>
      <p:ext uri="{BB962C8B-B14F-4D97-AF65-F5344CB8AC3E}">
        <p14:creationId xmlns:p14="http://schemas.microsoft.com/office/powerpoint/2010/main" val="2379717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Methods of heat exchange</a:t>
            </a:r>
          </a:p>
        </p:txBody>
      </p:sp>
      <p:sp>
        <p:nvSpPr>
          <p:cNvPr id="3" name="Subtitle 2"/>
          <p:cNvSpPr>
            <a:spLocks noGrp="1"/>
          </p:cNvSpPr>
          <p:nvPr>
            <p:ph type="subTitle" idx="1"/>
          </p:nvPr>
        </p:nvSpPr>
        <p:spPr>
          <a:xfrm>
            <a:off x="1169276" y="2571092"/>
            <a:ext cx="7450849" cy="3600000"/>
          </a:xfrm>
        </p:spPr>
        <p:txBody>
          <a:bodyPr/>
          <a:lstStyle/>
          <a:p>
            <a:pPr marL="0" indent="0">
              <a:buNone/>
            </a:pPr>
            <a:r>
              <a:rPr lang="en-GB" sz="2000" dirty="0"/>
              <a:t>As a food is heated, its molecules absorb energy and vibrate more vigorously.  The faster they move, the more the temperature of the food rises.  If heat is removed, the molecules become less active, reducing the foods temperature.</a:t>
            </a:r>
          </a:p>
          <a:p>
            <a:pPr marL="0" indent="0">
              <a:buNone/>
            </a:pPr>
            <a:endParaRPr lang="en-GB" sz="2000" dirty="0"/>
          </a:p>
          <a:p>
            <a:pPr marL="0" indent="0">
              <a:buNone/>
            </a:pPr>
            <a:r>
              <a:rPr lang="en-GB" sz="2000" dirty="0"/>
              <a:t>Heat can be exchanged in three ways: </a:t>
            </a:r>
          </a:p>
          <a:p>
            <a:pPr marL="0" indent="0">
              <a:buNone/>
            </a:pPr>
            <a:r>
              <a:rPr lang="en-GB" sz="2000" dirty="0"/>
              <a:t>• conduction;</a:t>
            </a:r>
          </a:p>
          <a:p>
            <a:pPr marL="0" indent="0">
              <a:buNone/>
            </a:pPr>
            <a:r>
              <a:rPr lang="en-GB" sz="2000" dirty="0"/>
              <a:t>• convection;</a:t>
            </a:r>
          </a:p>
          <a:p>
            <a:pPr marL="0" indent="0">
              <a:buNone/>
            </a:pPr>
            <a:r>
              <a:rPr lang="en-GB" sz="2000" dirty="0"/>
              <a:t>• radiation.</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87521" y="2167284"/>
            <a:ext cx="2795239" cy="4192859"/>
          </a:xfrm>
          <a:prstGeom prst="rect">
            <a:avLst/>
          </a:prstGeom>
        </p:spPr>
      </p:pic>
    </p:spTree>
    <p:extLst>
      <p:ext uri="{BB962C8B-B14F-4D97-AF65-F5344CB8AC3E}">
        <p14:creationId xmlns:p14="http://schemas.microsoft.com/office/powerpoint/2010/main" val="2379717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Conduction</a:t>
            </a:r>
          </a:p>
        </p:txBody>
      </p:sp>
      <p:sp>
        <p:nvSpPr>
          <p:cNvPr id="3" name="Subtitle 2"/>
          <p:cNvSpPr>
            <a:spLocks noGrp="1"/>
          </p:cNvSpPr>
          <p:nvPr>
            <p:ph type="subTitle" idx="1"/>
          </p:nvPr>
        </p:nvSpPr>
        <p:spPr>
          <a:xfrm>
            <a:off x="1169276" y="2571092"/>
            <a:ext cx="6384049" cy="3600000"/>
          </a:xfrm>
        </p:spPr>
        <p:txBody>
          <a:bodyPr/>
          <a:lstStyle/>
          <a:p>
            <a:pPr marL="0" indent="0">
              <a:buNone/>
            </a:pPr>
            <a:r>
              <a:rPr lang="en-GB" sz="2000" dirty="0"/>
              <a:t>Conduction is the exchange of heat by direct contact with foods on a surface, for example:</a:t>
            </a:r>
          </a:p>
          <a:p>
            <a:pPr marL="0" indent="0">
              <a:buNone/>
            </a:pPr>
            <a:endParaRPr lang="en-GB" sz="2000" dirty="0"/>
          </a:p>
          <a:p>
            <a:r>
              <a:rPr lang="en-GB" sz="2000" dirty="0"/>
              <a:t>stir-frying vegetables in a wok;</a:t>
            </a:r>
          </a:p>
          <a:p>
            <a:r>
              <a:rPr lang="en-GB" sz="2000" dirty="0"/>
              <a:t>pasteurising milk in a plate heat-exchanger;</a:t>
            </a:r>
          </a:p>
          <a:p>
            <a:r>
              <a:rPr lang="en-GB" sz="2000" dirty="0"/>
              <a:t>making ice cream.</a:t>
            </a:r>
          </a:p>
        </p:txBody>
      </p:sp>
      <p:pic>
        <p:nvPicPr>
          <p:cNvPr id="4" name="Picture 8" descr="MPj04286470000[1]"/>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437911" y="2283798"/>
            <a:ext cx="4417997" cy="2708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9717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Conduction</a:t>
            </a:r>
          </a:p>
        </p:txBody>
      </p:sp>
      <p:sp>
        <p:nvSpPr>
          <p:cNvPr id="3" name="Subtitle 2"/>
          <p:cNvSpPr>
            <a:spLocks noGrp="1"/>
          </p:cNvSpPr>
          <p:nvPr>
            <p:ph type="subTitle" idx="1"/>
          </p:nvPr>
        </p:nvSpPr>
        <p:spPr/>
        <p:txBody>
          <a:bodyPr/>
          <a:lstStyle/>
          <a:p>
            <a:pPr marL="0" indent="0">
              <a:buNone/>
            </a:pPr>
            <a:r>
              <a:rPr lang="en-GB" sz="2000" dirty="0"/>
              <a:t>In this way the heat is transferred throughout the food until it becomes hot. Heat is transferred by conduction in cooking methods using hot fat, hot water or steam.</a:t>
            </a:r>
          </a:p>
          <a:p>
            <a:pPr marL="0" indent="0">
              <a:buNone/>
            </a:pPr>
            <a:r>
              <a:rPr lang="en-GB" sz="2000" dirty="0"/>
              <a:t>The heat is firstly conducted from the fuel source to the cooking container (usually made of metal – a good conductor of heat).</a:t>
            </a:r>
          </a:p>
          <a:p>
            <a:pPr marL="0" indent="0">
              <a:buNone/>
            </a:pPr>
            <a:r>
              <a:rPr lang="en-GB" sz="2000" dirty="0"/>
              <a:t>The container in turn heats the cooking medium (fat, water or steam) and finally the food. </a:t>
            </a:r>
          </a:p>
          <a:p>
            <a:pPr marL="0" indent="0">
              <a:buNone/>
            </a:pPr>
            <a:r>
              <a:rPr lang="en-GB" sz="2000" dirty="0"/>
              <a:t>Cooking by conduction depends on good contact between the:</a:t>
            </a:r>
          </a:p>
          <a:p>
            <a:r>
              <a:rPr lang="en-GB" sz="2000" dirty="0"/>
              <a:t>source of heat;</a:t>
            </a:r>
          </a:p>
          <a:p>
            <a:r>
              <a:rPr lang="en-GB" sz="2000" dirty="0"/>
              <a:t>cooking equipment;</a:t>
            </a:r>
          </a:p>
          <a:p>
            <a:r>
              <a:rPr lang="en-GB" sz="2000" dirty="0"/>
              <a:t>food to be cooked.</a:t>
            </a:r>
          </a:p>
        </p:txBody>
      </p:sp>
    </p:spTree>
    <p:extLst>
      <p:ext uri="{BB962C8B-B14F-4D97-AF65-F5344CB8AC3E}">
        <p14:creationId xmlns:p14="http://schemas.microsoft.com/office/powerpoint/2010/main" val="2379717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Convection</a:t>
            </a:r>
          </a:p>
        </p:txBody>
      </p:sp>
      <p:sp>
        <p:nvSpPr>
          <p:cNvPr id="3" name="Subtitle 2"/>
          <p:cNvSpPr>
            <a:spLocks noGrp="1"/>
          </p:cNvSpPr>
          <p:nvPr>
            <p:ph type="subTitle" idx="1"/>
          </p:nvPr>
        </p:nvSpPr>
        <p:spPr>
          <a:xfrm>
            <a:off x="1169276" y="2571092"/>
            <a:ext cx="7260349" cy="3600000"/>
          </a:xfrm>
        </p:spPr>
        <p:txBody>
          <a:bodyPr/>
          <a:lstStyle/>
          <a:p>
            <a:pPr marL="0" indent="0">
              <a:buNone/>
            </a:pPr>
            <a:r>
              <a:rPr lang="en-GB" sz="2000" dirty="0"/>
              <a:t>In this method of cooking, currents of hot air or hot liquid transfer the heat energy to the food.</a:t>
            </a:r>
          </a:p>
          <a:p>
            <a:pPr marL="0" indent="0">
              <a:buNone/>
            </a:pPr>
            <a:endParaRPr lang="en-GB" sz="2000" dirty="0"/>
          </a:p>
          <a:p>
            <a:pPr marL="0" indent="0">
              <a:buNone/>
            </a:pPr>
            <a:r>
              <a:rPr lang="en-GB" sz="2000" dirty="0"/>
              <a:t>When gases (such as air) or liquids (such as water) are heated the molecules expand, become lighter in weight and so rise up.</a:t>
            </a:r>
          </a:p>
          <a:p>
            <a:pPr marL="0" indent="0">
              <a:buNone/>
            </a:pPr>
            <a:endParaRPr lang="en-GB" sz="2000" dirty="0"/>
          </a:p>
          <a:p>
            <a:pPr marL="0" indent="0">
              <a:buNone/>
            </a:pPr>
            <a:r>
              <a:rPr lang="en-GB" sz="2000" dirty="0"/>
              <a:t>Cooler and heavier molecules in the gas or liquid fall to take their place – until they also become heated and rise up.</a:t>
            </a:r>
          </a:p>
        </p:txBody>
      </p:sp>
      <p:pic>
        <p:nvPicPr>
          <p:cNvPr id="4" name="Picture 5" descr="C:\Users\Uptal\Desktop\Meat and education images\fun meals perfect for kids\LAMB.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555750" y="2283798"/>
            <a:ext cx="3509322" cy="3513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97170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63226CB-AEC7-4976-A48A-71739AB97CCF}"/>
</file>

<file path=customXml/itemProps2.xml><?xml version="1.0" encoding="utf-8"?>
<ds:datastoreItem xmlns:ds="http://schemas.openxmlformats.org/officeDocument/2006/customXml" ds:itemID="{53F6265E-7AA7-4C0D-BD33-30F6ADEA167A}"/>
</file>

<file path=customXml/itemProps3.xml><?xml version="1.0" encoding="utf-8"?>
<ds:datastoreItem xmlns:ds="http://schemas.openxmlformats.org/officeDocument/2006/customXml" ds:itemID="{2B7D612B-AC7E-4934-8E18-E2937172A963}"/>
</file>

<file path=docProps/app.xml><?xml version="1.0" encoding="utf-8"?>
<Properties xmlns="http://schemas.openxmlformats.org/officeDocument/2006/extended-properties" xmlns:vt="http://schemas.openxmlformats.org/officeDocument/2006/docPropsVTypes">
  <TotalTime>0</TotalTime>
  <Words>976</Words>
  <Application>Microsoft Office PowerPoint</Application>
  <PresentationFormat>Widescreen</PresentationFormat>
  <Paragraphs>86</Paragraphs>
  <Slides>16</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16</vt:i4>
      </vt:variant>
    </vt:vector>
  </HeadingPairs>
  <TitlesOfParts>
    <vt:vector size="21" baseType="lpstr">
      <vt:lpstr>Arial</vt:lpstr>
      <vt:lpstr>Office Theme</vt:lpstr>
      <vt:lpstr>Custom Design</vt:lpstr>
      <vt:lpstr>1_Custom Design</vt:lpstr>
      <vt:lpstr>3_Custom Design</vt:lpstr>
      <vt:lpstr>Heat exchange </vt:lpstr>
      <vt:lpstr>Heat exchange  </vt:lpstr>
      <vt:lpstr>Application of heat</vt:lpstr>
      <vt:lpstr>Removal of heat</vt:lpstr>
      <vt:lpstr>Methods of heat exchange</vt:lpstr>
      <vt:lpstr>Methods of heat exchange</vt:lpstr>
      <vt:lpstr>Conduction</vt:lpstr>
      <vt:lpstr>Conduction</vt:lpstr>
      <vt:lpstr>Convection</vt:lpstr>
      <vt:lpstr>Convection</vt:lpstr>
      <vt:lpstr>Convection</vt:lpstr>
      <vt:lpstr>Radiation</vt:lpstr>
      <vt:lpstr>Radiation</vt:lpstr>
      <vt:lpstr>Heat exchange</vt:lpstr>
      <vt:lpstr>Heat exchange </vt:lpstr>
      <vt:lpstr>Heat exchange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28</cp:revision>
  <dcterms:created xsi:type="dcterms:W3CDTF">2018-10-10T09:22:08Z</dcterms:created>
  <dcterms:modified xsi:type="dcterms:W3CDTF">2024-05-22T14:41:14Z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