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4" r:id="rId12"/>
    <p:sldId id="265" r:id="rId13"/>
    <p:sldId id="267" r:id="rId14"/>
    <p:sldId id="266" r:id="rId15"/>
    <p:sldId id="268" r:id="rId16"/>
    <p:sldId id="269" r:id="rId17"/>
    <p:sldId id="270" r:id="rId18"/>
    <p:sldId id="271" r:id="rId19"/>
    <p:sldId id="272" r:id="rId20"/>
    <p:sldId id="273" r:id="rId21"/>
    <p:sldId id="275" r:id="rId22"/>
    <p:sldId id="274" r:id="rId23"/>
    <p:sldId id="277" r:id="rId24"/>
    <p:sldId id="276" r:id="rId25"/>
    <p:sldId id="278" r:id="rId26"/>
    <p:sldId id="279" r:id="rId27"/>
    <p:sldId id="280" r:id="rId28"/>
    <p:sldId id="281" r:id="rId29"/>
    <p:sldId id="282" r:id="rId30"/>
    <p:sldId id="283" r:id="rId31"/>
    <p:sldId id="284" r:id="rId32"/>
    <p:sldId id="26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445C3D-B6B1-43A4-B4F7-FCC3C1CFCC5B}" v="1" dt="2024-08-30T08:06:57.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microsoft.com/office/2015/10/relationships/revisionInfo" Target="revisionInfo.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 Id="rId8" Type="http://schemas.openxmlformats.org/officeDocument/2006/relationships/slide" Target="slides/slide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7588668D-BEA5-41C5-80F0-C9A667C3126D}"/>
    <pc:docChg chg="modSld modMainMaster">
      <pc:chgData name="Alexander White" userId="3da70261-e0e7-408d-aace-eb577feade9e" providerId="ADAL" clId="{7588668D-BEA5-41C5-80F0-C9A667C3126D}" dt="2024-05-20T12:17:59.387" v="18" actId="20577"/>
      <pc:docMkLst>
        <pc:docMk/>
      </pc:docMkLst>
      <pc:sldChg chg="addSp modSp">
        <pc:chgData name="Alexander White" userId="3da70261-e0e7-408d-aace-eb577feade9e" providerId="ADAL" clId="{7588668D-BEA5-41C5-80F0-C9A667C3126D}" dt="2024-05-20T12:17:04.831" v="0"/>
        <pc:sldMkLst>
          <pc:docMk/>
          <pc:sldMk cId="1219004254" sldId="261"/>
        </pc:sldMkLst>
        <pc:spChg chg="add mod">
          <ac:chgData name="Alexander White" userId="3da70261-e0e7-408d-aace-eb577feade9e" providerId="ADAL" clId="{7588668D-BEA5-41C5-80F0-C9A667C3126D}" dt="2024-05-20T12:17:04.831" v="0"/>
          <ac:spMkLst>
            <pc:docMk/>
            <pc:sldMk cId="1219004254" sldId="261"/>
            <ac:spMk id="4" creationId="{77586AE3-9EB2-96E7-602B-AB8848AB1F8B}"/>
          </ac:spMkLst>
        </pc:spChg>
      </pc:sldChg>
      <pc:sldMasterChg chg="modSp mod">
        <pc:chgData name="Alexander White" userId="3da70261-e0e7-408d-aace-eb577feade9e" providerId="ADAL" clId="{7588668D-BEA5-41C5-80F0-C9A667C3126D}" dt="2024-05-20T12:17:32.816" v="6" actId="20577"/>
        <pc:sldMasterMkLst>
          <pc:docMk/>
          <pc:sldMasterMk cId="1328885048" sldId="2147483648"/>
        </pc:sldMasterMkLst>
        <pc:spChg chg="mod">
          <ac:chgData name="Alexander White" userId="3da70261-e0e7-408d-aace-eb577feade9e" providerId="ADAL" clId="{7588668D-BEA5-41C5-80F0-C9A667C3126D}" dt="2024-05-20T12:17:32.816" v="6" actId="20577"/>
          <ac:spMkLst>
            <pc:docMk/>
            <pc:sldMasterMk cId="1328885048" sldId="2147483648"/>
            <ac:spMk id="9" creationId="{00000000-0000-0000-0000-000000000000}"/>
          </ac:spMkLst>
        </pc:spChg>
      </pc:sldMasterChg>
      <pc:sldMasterChg chg="modSp mod">
        <pc:chgData name="Alexander White" userId="3da70261-e0e7-408d-aace-eb577feade9e" providerId="ADAL" clId="{7588668D-BEA5-41C5-80F0-C9A667C3126D}" dt="2024-05-20T12:17:40.664" v="10" actId="20577"/>
        <pc:sldMasterMkLst>
          <pc:docMk/>
          <pc:sldMasterMk cId="1498317190" sldId="2147483650"/>
        </pc:sldMasterMkLst>
        <pc:spChg chg="mod">
          <ac:chgData name="Alexander White" userId="3da70261-e0e7-408d-aace-eb577feade9e" providerId="ADAL" clId="{7588668D-BEA5-41C5-80F0-C9A667C3126D}" dt="2024-05-20T12:17:40.664" v="10" actId="20577"/>
          <ac:spMkLst>
            <pc:docMk/>
            <pc:sldMasterMk cId="1498317190" sldId="2147483650"/>
            <ac:spMk id="9" creationId="{00000000-0000-0000-0000-000000000000}"/>
          </ac:spMkLst>
        </pc:spChg>
      </pc:sldMasterChg>
      <pc:sldMasterChg chg="modSp mod">
        <pc:chgData name="Alexander White" userId="3da70261-e0e7-408d-aace-eb577feade9e" providerId="ADAL" clId="{7588668D-BEA5-41C5-80F0-C9A667C3126D}" dt="2024-05-20T12:17:51.840" v="14" actId="20577"/>
        <pc:sldMasterMkLst>
          <pc:docMk/>
          <pc:sldMasterMk cId="1822393236" sldId="2147483652"/>
        </pc:sldMasterMkLst>
        <pc:spChg chg="mod">
          <ac:chgData name="Alexander White" userId="3da70261-e0e7-408d-aace-eb577feade9e" providerId="ADAL" clId="{7588668D-BEA5-41C5-80F0-C9A667C3126D}" dt="2024-05-20T12:17:51.840" v="14" actId="20577"/>
          <ac:spMkLst>
            <pc:docMk/>
            <pc:sldMasterMk cId="1822393236" sldId="2147483652"/>
            <ac:spMk id="9" creationId="{00000000-0000-0000-0000-000000000000}"/>
          </ac:spMkLst>
        </pc:spChg>
      </pc:sldMasterChg>
      <pc:sldMasterChg chg="modSp mod">
        <pc:chgData name="Alexander White" userId="3da70261-e0e7-408d-aace-eb577feade9e" providerId="ADAL" clId="{7588668D-BEA5-41C5-80F0-C9A667C3126D}" dt="2024-05-20T12:17:59.387" v="18" actId="20577"/>
        <pc:sldMasterMkLst>
          <pc:docMk/>
          <pc:sldMasterMk cId="1788143608" sldId="2147483656"/>
        </pc:sldMasterMkLst>
        <pc:spChg chg="mod">
          <ac:chgData name="Alexander White" userId="3da70261-e0e7-408d-aace-eb577feade9e" providerId="ADAL" clId="{7588668D-BEA5-41C5-80F0-C9A667C3126D}" dt="2024-05-20T12:17:59.387" v="18"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3.xml"/><Relationship Id="rId4" Type="http://schemas.openxmlformats.org/officeDocument/2006/relationships/image" Target="../media/image26.jpeg"/></Relationships>
</file>

<file path=ppt/slides/_rels/slide15.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3.xml"/><Relationship Id="rId4" Type="http://schemas.openxmlformats.org/officeDocument/2006/relationships/image" Target="../media/image38.jpeg"/></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o.uk/imgres?imgurl=http://www.photovideoedu.com/Portals/0/Set_Elements_Styling_and_Props/Resource%20Winter%2008%20Guide%20to%20Kits%20image%201.jpg&amp;imgrefurl=http://www.photovideoedu.com/Learn/Articles/resource-guide-to-kits.aspx&amp;h=373&amp;w=598&amp;tbnid=o4tXWobgYgIRMM:&amp;zoom=1&amp;docid=80A1W6QXczoQNM&amp;ei=VPblVLvLO8X3au_tgOgP&amp;tbm=isch&amp;ved=0CCgQMygJMAk" TargetMode="External"/><Relationship Id="rId2" Type="http://schemas.openxmlformats.org/officeDocument/2006/relationships/image" Target="../media/image39.jpeg"/><Relationship Id="rId1" Type="http://schemas.openxmlformats.org/officeDocument/2006/relationships/slideLayout" Target="../slideLayouts/slideLayout3.xml"/><Relationship Id="rId4" Type="http://schemas.openxmlformats.org/officeDocument/2006/relationships/image" Target="../media/image40.jpeg"/></Relationships>
</file>

<file path=ppt/slides/_rels/slide24.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image" Target="../media/image41.jpeg"/><Relationship Id="rId1" Type="http://schemas.openxmlformats.org/officeDocument/2006/relationships/slideLayout" Target="../slideLayouts/slideLayout3.xml"/><Relationship Id="rId4" Type="http://schemas.openxmlformats.org/officeDocument/2006/relationships/image" Target="../media/image43.jpeg"/></Relationships>
</file>

<file path=ppt/slides/_rels/slide25.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image" Target="../media/image44.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art of food presentation and styling</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5: Decoration and garnish</a:t>
            </a:r>
            <a:endParaRPr lang="en-GB" dirty="0"/>
          </a:p>
        </p:txBody>
      </p:sp>
      <p:sp>
        <p:nvSpPr>
          <p:cNvPr id="3" name="Subtitle 2"/>
          <p:cNvSpPr>
            <a:spLocks noGrp="1"/>
          </p:cNvSpPr>
          <p:nvPr>
            <p:ph type="subTitle" idx="1"/>
          </p:nvPr>
        </p:nvSpPr>
        <p:spPr>
          <a:xfrm>
            <a:off x="1169276" y="2571092"/>
            <a:ext cx="7318232" cy="3600000"/>
          </a:xfrm>
        </p:spPr>
        <p:txBody>
          <a:bodyPr/>
          <a:lstStyle/>
          <a:p>
            <a:pPr marL="0" indent="0">
              <a:buFont typeface="Arial" panose="020B0604020202020204" pitchFamily="34" charset="0"/>
              <a:buNone/>
            </a:pPr>
            <a:r>
              <a:rPr lang="en-GB" altLang="en-US" sz="2000" dirty="0">
                <a:ea typeface="ヒラギノ角ゴ Pro W3" charset="-128"/>
              </a:rPr>
              <a:t>Garnishes or decorative techniques should be functional and edible, with exceptions such as skewers and speciality utensils.</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They should always enhance and flavour food. They should add contrasting colour, texture and overall interest.</a:t>
            </a:r>
          </a:p>
          <a:p>
            <a:pPr marL="0" indent="0">
              <a:buNone/>
            </a:pPr>
            <a:endParaRPr lang="en-GB" dirty="0"/>
          </a:p>
        </p:txBody>
      </p:sp>
      <p:pic>
        <p:nvPicPr>
          <p:cNvPr id="4" name="Picture 5" descr="http://www.eatwelshlambandwelshbeef.com/application/files/cache/fc73544660eda98790d4135ba6b24b91.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029944" y="1923798"/>
            <a:ext cx="2762250"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54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5: Decoration and garnish</a:t>
            </a:r>
            <a:endParaRPr lang="en-GB" dirty="0"/>
          </a:p>
        </p:txBody>
      </p:sp>
      <p:sp>
        <p:nvSpPr>
          <p:cNvPr id="3" name="Subtitle 2"/>
          <p:cNvSpPr>
            <a:spLocks noGrp="1"/>
          </p:cNvSpPr>
          <p:nvPr>
            <p:ph type="subTitle" idx="1"/>
          </p:nvPr>
        </p:nvSpPr>
        <p:spPr>
          <a:xfrm>
            <a:off x="1169276" y="2571092"/>
            <a:ext cx="8279524" cy="3600000"/>
          </a:xfrm>
        </p:spPr>
        <p:txBody>
          <a:bodyPr/>
          <a:lstStyle/>
          <a:p>
            <a:pPr marL="0" indent="0">
              <a:buFont typeface="Arial" panose="020B0604020202020204" pitchFamily="34" charset="0"/>
              <a:buNone/>
              <a:defRPr/>
            </a:pPr>
            <a:r>
              <a:rPr lang="en-GB" sz="2000" dirty="0"/>
              <a:t>Edible decoration could include:</a:t>
            </a:r>
          </a:p>
          <a:p>
            <a:pPr>
              <a:defRPr/>
            </a:pPr>
            <a:r>
              <a:rPr lang="en-GB" sz="2000" dirty="0"/>
              <a:t>fresh herbs or dried spices;</a:t>
            </a:r>
          </a:p>
          <a:p>
            <a:pPr>
              <a:defRPr/>
            </a:pPr>
            <a:r>
              <a:rPr lang="en-GB" sz="2000" dirty="0"/>
              <a:t>toasted nuts, sesame or pumpkin seeds;</a:t>
            </a:r>
          </a:p>
          <a:p>
            <a:pPr>
              <a:defRPr/>
            </a:pPr>
            <a:r>
              <a:rPr lang="en-GB" sz="2000" dirty="0"/>
              <a:t>julienne strips or ribbons of vegetables;</a:t>
            </a:r>
          </a:p>
          <a:p>
            <a:pPr>
              <a:defRPr/>
            </a:pPr>
            <a:r>
              <a:rPr lang="en-GB" sz="2000" dirty="0"/>
              <a:t>twists of citrus fruit, shaped or carved vegetables;</a:t>
            </a:r>
          </a:p>
          <a:p>
            <a:pPr>
              <a:defRPr/>
            </a:pPr>
            <a:r>
              <a:rPr lang="en-GB" sz="2000" dirty="0"/>
              <a:t>crispy croutons.</a:t>
            </a:r>
          </a:p>
          <a:p>
            <a:pPr marL="0" indent="0">
              <a:buNone/>
            </a:pPr>
            <a:endParaRPr lang="en-GB" dirty="0"/>
          </a:p>
        </p:txBody>
      </p:sp>
      <p:pic>
        <p:nvPicPr>
          <p:cNvPr id="4" name="Picture 5" descr="C:\Users\spencer-walkerd\Documents\Meat and Education\2015\Garnishing\Winner Birmingham - Isabel Davis - Aylesford School - Potato Lasagne dish.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53096" y="1661734"/>
            <a:ext cx="310197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www.simplybeefandlamb.co.uk/sites/default/files/styles/recipe-lead/public/recipes/Lamb%20rissoles%20with%20spicy%20tomato%20dip.jpg?itok=jX6eACY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21309" y="4377946"/>
            <a:ext cx="3433762" cy="175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5637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5: Decoration and garnish</a:t>
            </a:r>
            <a:endParaRPr lang="en-GB" dirty="0"/>
          </a:p>
        </p:txBody>
      </p:sp>
      <p:sp>
        <p:nvSpPr>
          <p:cNvPr id="3" name="Subtitle 2"/>
          <p:cNvSpPr>
            <a:spLocks noGrp="1"/>
          </p:cNvSpPr>
          <p:nvPr>
            <p:ph type="subTitle" idx="1"/>
          </p:nvPr>
        </p:nvSpPr>
        <p:spPr>
          <a:xfrm>
            <a:off x="1169276" y="2571092"/>
            <a:ext cx="7669924" cy="3600000"/>
          </a:xfrm>
        </p:spPr>
        <p:txBody>
          <a:bodyPr/>
          <a:lstStyle/>
          <a:p>
            <a:pPr marL="0" indent="0">
              <a:buNone/>
            </a:pPr>
            <a:r>
              <a:rPr lang="en-GB" sz="2000" dirty="0"/>
              <a:t>Edible decoration could also include:</a:t>
            </a:r>
            <a:endParaRPr lang="en-GB" altLang="en-US" sz="2000" dirty="0">
              <a:ea typeface="ヒラギノ角ゴ Pro W3" charset="-128"/>
            </a:endParaRPr>
          </a:p>
          <a:p>
            <a:r>
              <a:rPr lang="en-GB" altLang="en-US" sz="2000" dirty="0">
                <a:ea typeface="ヒラギノ角ゴ Pro W3" charset="-128"/>
              </a:rPr>
              <a:t>coarsely crushed peppercorns;</a:t>
            </a:r>
          </a:p>
          <a:p>
            <a:r>
              <a:rPr lang="en-GB" altLang="en-US" sz="2000" dirty="0">
                <a:ea typeface="ヒラギノ角ゴ Pro W3" charset="-128"/>
              </a:rPr>
              <a:t>grated citrus zest;</a:t>
            </a:r>
          </a:p>
          <a:p>
            <a:r>
              <a:rPr lang="en-GB" altLang="en-US" sz="2000" dirty="0">
                <a:ea typeface="ヒラギノ角ゴ Pro W3" charset="-128"/>
              </a:rPr>
              <a:t>edible flowers such as nasturtium, elderflower and cornflower or pea shoots;</a:t>
            </a:r>
          </a:p>
          <a:p>
            <a:r>
              <a:rPr lang="en-GB" altLang="en-US" sz="2000" dirty="0">
                <a:ea typeface="ヒラギノ角ゴ Pro W3" charset="-128"/>
              </a:rPr>
              <a:t>edible herb flowers such as chive, garlic and fennel;</a:t>
            </a:r>
          </a:p>
          <a:p>
            <a:r>
              <a:rPr lang="en-GB" altLang="en-US" sz="2000" dirty="0">
                <a:ea typeface="ヒラギノ角ゴ Pro W3" charset="-128"/>
              </a:rPr>
              <a:t>swirled, brushed,  painted or piped cream, half fat crème fraiche, jus or compotes.</a:t>
            </a:r>
          </a:p>
          <a:p>
            <a:pPr marL="0" indent="0">
              <a:buNone/>
            </a:pPr>
            <a:endParaRPr lang="en-GB" dirty="0"/>
          </a:p>
        </p:txBody>
      </p:sp>
      <p:pic>
        <p:nvPicPr>
          <p:cNvPr id="4" name="Picture 3" descr="Crumbed Pork Live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83713" y="1751492"/>
            <a:ext cx="2276475"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C:\Users\spencer-walkerd\Documents\Meat and Education\2015\Garnishing\2nd Place Manchester - Lucy Armer - Bowlands High School - Spicy Lamb Parcel - Dish.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904288" y="4191479"/>
            <a:ext cx="2973388" cy="197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723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452220"/>
            <a:ext cx="6868300" cy="3600000"/>
          </a:xfrm>
        </p:spPr>
        <p:txBody>
          <a:bodyPr/>
          <a:lstStyle/>
          <a:p>
            <a:pPr marL="0" indent="0">
              <a:buNone/>
              <a:defRPr/>
            </a:pPr>
            <a:r>
              <a:rPr lang="en-GB" altLang="en-US" sz="2000" dirty="0">
                <a:ea typeface="ヒラギノ角ゴ Pro W3" charset="-128"/>
              </a:rPr>
              <a:t>Traditionally chefs have used large white or neutral coloured plates.  If there is a design, i.e. the name or logo of an hotel, this would normally be on the border.</a:t>
            </a:r>
          </a:p>
          <a:p>
            <a:pPr marL="0" indent="0">
              <a:buNone/>
            </a:pPr>
            <a:endParaRPr lang="en-GB" dirty="0"/>
          </a:p>
        </p:txBody>
      </p:sp>
      <p:pic>
        <p:nvPicPr>
          <p:cNvPr id="4" name="Picture 5" descr="http://www.eatwelshlambandwelshbeef.com/application/files/cache/7a0466405adc99e62ce8bcc45ea86a6f.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730751" y="1909873"/>
            <a:ext cx="1538890" cy="2070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www.simplybeefandlamb.co.uk/sites/default/files/styles/recipe_search/public/recipes/Beef%20Fillets%20with%20Wild%20Mushrooms%20and%20Armagnac%20Sauce.jpg?itok=MSejbXS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317979" y="4326304"/>
            <a:ext cx="2364434" cy="1575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2837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6474170" cy="3600000"/>
          </a:xfrm>
        </p:spPr>
        <p:txBody>
          <a:bodyPr/>
          <a:lstStyle/>
          <a:p>
            <a:pPr marL="0" indent="0">
              <a:buNone/>
            </a:pPr>
            <a:r>
              <a:rPr lang="en-GB" altLang="en-US" sz="2000" dirty="0">
                <a:ea typeface="ヒラギノ角ゴ Pro W3" charset="-128"/>
              </a:rPr>
              <a:t>Increasingly, modern chefs often use alternative ways to present their food such as paper cones for chips, preserving jars for pâté, individual lidded dishes for casseroles, mini saucepans for soups and natural stone or wooden plates.</a:t>
            </a:r>
          </a:p>
          <a:p>
            <a:pPr marL="0" indent="0">
              <a:buNone/>
            </a:pPr>
            <a:endParaRPr lang="en-GB" dirty="0"/>
          </a:p>
        </p:txBody>
      </p:sp>
      <p:pic>
        <p:nvPicPr>
          <p:cNvPr id="4" name="Picture 7" descr="http://www.eatwelshlambandwelshbeef.com/application/files/cache/ba58f6404733d186ae22a777e8795650.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41592" y="2110217"/>
            <a:ext cx="1503362"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C:\Users\fmeek\AppData\Local\Microsoft\Windows\Temporary Internet Files\Content.Outlook\PSS2R032\beef jerky (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0420375" y="2251504"/>
            <a:ext cx="1293812"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http://www.simplybeefandlamb.co.uk/sites/default/files/styles/recipe-lead/public/recipes/savoury-filled-pancakes.jpg?itok=PkytGMMN"/>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293273" y="4727823"/>
            <a:ext cx="2620962" cy="151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4996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7552693" cy="3600000"/>
          </a:xfrm>
        </p:spPr>
        <p:txBody>
          <a:bodyPr/>
          <a:lstStyle/>
          <a:p>
            <a:pPr marL="0" indent="0">
              <a:buNone/>
              <a:defRPr/>
            </a:pPr>
            <a:r>
              <a:rPr lang="en-GB" altLang="en-US" sz="2000" dirty="0">
                <a:ea typeface="ヒラギノ角ゴ Pro W3" charset="-128"/>
              </a:rPr>
              <a:t>Portion control – consider portion sizes and current healthy eating advice.</a:t>
            </a:r>
          </a:p>
          <a:p>
            <a:pPr>
              <a:defRPr/>
            </a:pPr>
            <a:endParaRPr lang="en-GB" altLang="en-US" sz="2000" dirty="0">
              <a:ea typeface="ヒラギノ角ゴ Pro W3" charset="-128"/>
            </a:endParaRPr>
          </a:p>
          <a:p>
            <a:pPr marL="0" indent="0">
              <a:buFont typeface="Arial" panose="020B0604020202020204" pitchFamily="34" charset="0"/>
              <a:buNone/>
              <a:defRPr/>
            </a:pPr>
            <a:r>
              <a:rPr lang="en-GB" altLang="en-US" sz="2000" dirty="0">
                <a:ea typeface="ヒラギノ角ゴ Pro W3" charset="-128"/>
              </a:rPr>
              <a:t>Also, the smaller the portion, the easier it is to create compact, elegant servings.</a:t>
            </a:r>
          </a:p>
          <a:p>
            <a:endParaRPr lang="en-GB" dirty="0"/>
          </a:p>
        </p:txBody>
      </p:sp>
      <p:pic>
        <p:nvPicPr>
          <p:cNvPr id="4" name="Picture 4" descr="http://www.eatwelshlambandwelshbeef.com/application/files/cache/a46e44359879ff19a0e211a8d973bbef.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98864" y="2445876"/>
            <a:ext cx="2293293" cy="3085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0102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7435462" cy="3600000"/>
          </a:xfrm>
        </p:spPr>
        <p:txBody>
          <a:bodyPr/>
          <a:lstStyle/>
          <a:p>
            <a:pPr marL="0" indent="0">
              <a:buNone/>
              <a:defRPr/>
            </a:pPr>
            <a:r>
              <a:rPr lang="en-GB" altLang="en-US" sz="2000" dirty="0">
                <a:ea typeface="ヒラギノ角ゴ Pro W3" charset="-128"/>
              </a:rPr>
              <a:t>Follow the rule of odds - having an odd number of elements on a dish is more visually appealing than having an even number. </a:t>
            </a:r>
          </a:p>
          <a:p>
            <a:pPr>
              <a:defRPr/>
            </a:pPr>
            <a:endParaRPr lang="en-GB" altLang="en-US" sz="2000" dirty="0">
              <a:ea typeface="ヒラギノ角ゴ Pro W3" charset="-128"/>
            </a:endParaRPr>
          </a:p>
          <a:p>
            <a:pPr marL="0" indent="0">
              <a:buFont typeface="Arial" panose="020B0604020202020204" pitchFamily="34" charset="0"/>
              <a:buNone/>
              <a:defRPr/>
            </a:pPr>
            <a:r>
              <a:rPr lang="en-GB" altLang="en-US" sz="2000" dirty="0">
                <a:ea typeface="ヒラギノ角ゴ Pro W3" charset="-128"/>
              </a:rPr>
              <a:t>It creates the impression that a piece of food is being framed by the others.</a:t>
            </a:r>
          </a:p>
          <a:p>
            <a:pPr marL="0" indent="0">
              <a:buNone/>
            </a:pPr>
            <a:endParaRPr lang="en-GB" dirty="0"/>
          </a:p>
        </p:txBody>
      </p:sp>
      <p:pic>
        <p:nvPicPr>
          <p:cNvPr id="4" name="Picture 10" descr="http://www.eatwelshlambandwelshbeef.com/application/files/cache/72c83693576236bdf7f8a01e05a69b3c.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26880" y="2096740"/>
            <a:ext cx="2196201" cy="3433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9684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7412016" cy="3600000"/>
          </a:xfrm>
        </p:spPr>
        <p:txBody>
          <a:bodyPr/>
          <a:lstStyle/>
          <a:p>
            <a:pPr marL="0" indent="0">
              <a:buNone/>
            </a:pPr>
            <a:r>
              <a:rPr lang="en-GB" altLang="en-US" sz="2000" dirty="0">
                <a:ea typeface="ヒラギノ角ゴ Pro W3" charset="-128"/>
              </a:rPr>
              <a:t>Use of vibrant colours – liven up your plate with vegetables or sauces in bright sharp colours, especially if the dish has a dark colour such as a steak or casserole.</a:t>
            </a:r>
          </a:p>
          <a:p>
            <a:pPr marL="0" indent="0">
              <a:buNone/>
            </a:pPr>
            <a:endParaRPr lang="en-GB" dirty="0"/>
          </a:p>
        </p:txBody>
      </p:sp>
      <p:pic>
        <p:nvPicPr>
          <p:cNvPr id="4" name="Picture 5" descr="http://www.simplybeefandlamb.co.uk/sites/default/files/styles/recipe-lead/public/recipes/savory%20cupcakes.jpg?itok=y_3LHGob"/>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53500" y="1923798"/>
            <a:ext cx="283845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www.eatwelshlambandwelshbeef.com/application/files/cache/98e15a870b09327b928aa8e8b4346844.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808675" y="3550130"/>
            <a:ext cx="1970087" cy="262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5227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7036878" cy="3600000"/>
          </a:xfrm>
        </p:spPr>
        <p:txBody>
          <a:bodyPr/>
          <a:lstStyle/>
          <a:p>
            <a:pPr marL="0" indent="0">
              <a:buNone/>
            </a:pPr>
            <a:r>
              <a:rPr lang="en-GB" altLang="en-US" sz="2000" dirty="0">
                <a:ea typeface="ヒラギノ角ゴ Pro W3" charset="-128"/>
              </a:rPr>
              <a:t>Food positioning – if faced with lots of ingredients, the classic way to plate it is to ‘clock it’.  Place the potatoes, pasta or rice at ten o’clock, meat or fish at six o’clock and the vegetables at two o’clock</a:t>
            </a:r>
            <a:endParaRPr lang="en-GB" sz="2000" dirty="0"/>
          </a:p>
        </p:txBody>
      </p:sp>
      <p:pic>
        <p:nvPicPr>
          <p:cNvPr id="4" name="Picture 7" descr="S:\Shared\EDUCATION TEAM FILES\Meat and Education - FM\shutterstock_294595208.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53795" y="1874837"/>
            <a:ext cx="2263775"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www.simplybeefandlamb.co.uk/sites/default/files/styles/recipe-lead/public/recipes/Minted-lamb-steak.png?itok=4PMt2cai"/>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802932" y="4449651"/>
            <a:ext cx="2814638"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3774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6567955" cy="3600000"/>
          </a:xfrm>
        </p:spPr>
        <p:txBody>
          <a:bodyPr/>
          <a:lstStyle/>
          <a:p>
            <a:pPr marL="0" indent="0">
              <a:buNone/>
            </a:pPr>
            <a:r>
              <a:rPr lang="en-GB" altLang="en-US" sz="2000" dirty="0">
                <a:ea typeface="ヒラギノ角ゴ Pro W3" charset="-128"/>
              </a:rPr>
              <a:t>Elevation – stack meat, fish, eggs or cheese over starch components  such as rice, pasta and couscous in a tight pyramid or cylinder for the ‘wow factor’. </a:t>
            </a:r>
          </a:p>
          <a:p>
            <a:endParaRPr lang="en-GB" altLang="en-US" dirty="0">
              <a:ea typeface="ヒラギノ角ゴ Pro W3" charset="-128"/>
            </a:endParaRPr>
          </a:p>
          <a:p>
            <a:pPr marL="0" indent="0">
              <a:buNone/>
            </a:pPr>
            <a:endParaRPr lang="en-GB" dirty="0"/>
          </a:p>
        </p:txBody>
      </p:sp>
      <p:pic>
        <p:nvPicPr>
          <p:cNvPr id="4" name="Picture 5" descr="C:\Users\spencer-walkerd\Documents\Meat and Education\2015\Garnishing\YCC13-52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31275" y="2571092"/>
            <a:ext cx="27051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597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Why is it necessary?</a:t>
            </a:r>
            <a:endParaRPr lang="en-US" dirty="0"/>
          </a:p>
        </p:txBody>
      </p:sp>
      <p:sp>
        <p:nvSpPr>
          <p:cNvPr id="3" name="Subtitle 2"/>
          <p:cNvSpPr>
            <a:spLocks noGrp="1"/>
          </p:cNvSpPr>
          <p:nvPr>
            <p:ph type="subTitle" idx="1"/>
          </p:nvPr>
        </p:nvSpPr>
        <p:spPr>
          <a:xfrm>
            <a:off x="1169276" y="2571092"/>
            <a:ext cx="6380386" cy="3600000"/>
          </a:xfrm>
        </p:spPr>
        <p:txBody>
          <a:bodyPr/>
          <a:lstStyle/>
          <a:p>
            <a:pPr marL="0" indent="0">
              <a:buFont typeface="Arial" panose="020B0604020202020204" pitchFamily="34" charset="0"/>
              <a:buNone/>
            </a:pPr>
            <a:r>
              <a:rPr lang="en-GB" altLang="en-US" sz="2000" dirty="0">
                <a:ea typeface="ヒラギノ角ゴ Pro W3" charset="-128"/>
              </a:rPr>
              <a:t>The visual appearance of a dish is as important as its flavour. </a:t>
            </a:r>
          </a:p>
          <a:p>
            <a:pPr marL="0" indent="0">
              <a:buFont typeface="Arial" panose="020B0604020202020204" pitchFamily="34" charset="0"/>
              <a:buNone/>
            </a:pPr>
            <a:r>
              <a:rPr lang="en-GB" altLang="en-US" sz="2000" dirty="0">
                <a:ea typeface="ヒラギノ角ゴ Pro W3" charset="-128"/>
              </a:rPr>
              <a:t>Whilst the quality of ingredients, textures and the amalgamation of flavours are the key elements in a successful dish, plate presentation comes a close second.</a:t>
            </a:r>
          </a:p>
          <a:p>
            <a:endParaRPr lang="en-US" sz="2000" dirty="0"/>
          </a:p>
        </p:txBody>
      </p:sp>
      <p:pic>
        <p:nvPicPr>
          <p:cNvPr id="4" name="Picture 7" descr="http://www.eatwelshlambandwelshbeef.com/application/files/cache/1ef9bf7d686976c322ef12f89c4789f2.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360019" y="1923798"/>
            <a:ext cx="3398838"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0713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7201001" cy="3600000"/>
          </a:xfrm>
        </p:spPr>
        <p:txBody>
          <a:bodyPr/>
          <a:lstStyle/>
          <a:p>
            <a:pPr marL="0" indent="0">
              <a:buNone/>
            </a:pPr>
            <a:r>
              <a:rPr lang="en-GB" altLang="en-US" sz="2000" dirty="0">
                <a:ea typeface="ヒラギノ角ゴ Pro W3" charset="-128"/>
              </a:rPr>
              <a:t>Repetition of ingredients – lay three small identical pieces of protein side by side with different garnishes on each one to add visual interest.  Repetition is an easy way of creating a picture.</a:t>
            </a:r>
          </a:p>
          <a:p>
            <a:endParaRPr lang="en-GB" dirty="0"/>
          </a:p>
        </p:txBody>
      </p:sp>
      <p:pic>
        <p:nvPicPr>
          <p:cNvPr id="4"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6800" y="1923798"/>
            <a:ext cx="2940050" cy="354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5197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Tips for dressing a plate</a:t>
            </a:r>
            <a:endParaRPr lang="en-GB" dirty="0"/>
          </a:p>
        </p:txBody>
      </p:sp>
      <p:sp>
        <p:nvSpPr>
          <p:cNvPr id="3" name="Subtitle 2"/>
          <p:cNvSpPr>
            <a:spLocks noGrp="1"/>
          </p:cNvSpPr>
          <p:nvPr>
            <p:ph type="subTitle" idx="1"/>
          </p:nvPr>
        </p:nvSpPr>
        <p:spPr>
          <a:xfrm>
            <a:off x="1169276" y="2571092"/>
            <a:ext cx="6966539" cy="3600000"/>
          </a:xfrm>
        </p:spPr>
        <p:txBody>
          <a:bodyPr/>
          <a:lstStyle/>
          <a:p>
            <a:pPr marL="0" indent="0">
              <a:buNone/>
            </a:pPr>
            <a:r>
              <a:rPr lang="en-GB" altLang="en-US" sz="2000" dirty="0">
                <a:ea typeface="ヒラギノ角ゴ Pro W3" charset="-128"/>
              </a:rPr>
              <a:t>Make sure the plate is clean – after going to the trouble to present your food beautifully, make sure you don't serve it on a dirty plate and make sure that any drips have been wiped.</a:t>
            </a:r>
          </a:p>
          <a:p>
            <a:pPr marL="0" indent="0">
              <a:buNone/>
            </a:pPr>
            <a:endParaRPr lang="en-GB" dirty="0"/>
          </a:p>
        </p:txBody>
      </p:sp>
      <p:pic>
        <p:nvPicPr>
          <p:cNvPr id="4" name="Picture 7" descr="http://www.eatwelshlambandwelshbeef.com/application/files/cache/41ccd0a6e48cf353f22e30af653f0377.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885238" y="1923798"/>
            <a:ext cx="2762250" cy="367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529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Tools for presentation and styling</a:t>
            </a:r>
            <a:endParaRPr lang="en-GB" dirty="0"/>
          </a:p>
        </p:txBody>
      </p:sp>
      <p:sp>
        <p:nvSpPr>
          <p:cNvPr id="3" name="Subtitle 2"/>
          <p:cNvSpPr>
            <a:spLocks noGrp="1"/>
          </p:cNvSpPr>
          <p:nvPr>
            <p:ph type="subTitle" idx="1"/>
          </p:nvPr>
        </p:nvSpPr>
        <p:spPr>
          <a:xfrm>
            <a:off x="1169276" y="2571092"/>
            <a:ext cx="7716816" cy="3600000"/>
          </a:xfrm>
        </p:spPr>
        <p:txBody>
          <a:bodyPr/>
          <a:lstStyle/>
          <a:p>
            <a:pPr marL="0" indent="0">
              <a:buNone/>
            </a:pPr>
            <a:r>
              <a:rPr lang="en-GB" altLang="en-US" sz="2000" dirty="0">
                <a:ea typeface="ヒラギノ角ゴ Pro W3" charset="-128"/>
              </a:rPr>
              <a:t>Useful tools for presentation and styling include:</a:t>
            </a:r>
          </a:p>
          <a:p>
            <a:r>
              <a:rPr lang="en-GB" altLang="en-US" sz="2000" dirty="0">
                <a:ea typeface="ヒラギノ角ゴ Pro W3" charset="-128"/>
              </a:rPr>
              <a:t>tweezers/small spoon – useful for positioning small, delicate pieces of garnishes;</a:t>
            </a:r>
          </a:p>
          <a:p>
            <a:r>
              <a:rPr lang="en-GB" altLang="en-US" sz="2000" dirty="0">
                <a:ea typeface="ヒラギノ角ゴ Pro W3" charset="-128"/>
              </a:rPr>
              <a:t>plain/fluted biscuit cutter – these are great tools for creating shapes to layer meat, fish and vegetables.  The thinner the layers, the more impressive the outcome;</a:t>
            </a:r>
          </a:p>
          <a:p>
            <a:r>
              <a:rPr lang="en-GB" altLang="en-US" sz="2000" dirty="0">
                <a:ea typeface="ヒラギノ角ゴ Pro W3" charset="-128"/>
              </a:rPr>
              <a:t>paintbrush or squeeze bottle – use these to creatively add sauces in a creative and controlled way.</a:t>
            </a:r>
          </a:p>
          <a:p>
            <a:pPr marL="0" indent="0">
              <a:buNone/>
            </a:pPr>
            <a:endParaRPr lang="en-GB" dirty="0"/>
          </a:p>
        </p:txBody>
      </p:sp>
      <p:pic>
        <p:nvPicPr>
          <p:cNvPr id="4" name="Picture 7" descr="S:\Shared\EDUCATION TEAM FILES\Meat and Education - FM\shutterstock_225511840.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755492" y="1789270"/>
            <a:ext cx="2033587"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www.thegoodwebguide.co.uk/images/body/top-kitchen-gadgets-souschef-round-cutters.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574516" y="3013033"/>
            <a:ext cx="221456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http://www.marthastewart.com/sites/files/marthastewart.com/d19/1144_recipe_bottles/1144_recipe_bottles_l.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119822" y="4540730"/>
            <a:ext cx="1304925" cy="163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6591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Tools for presentation and styling</a:t>
            </a:r>
            <a:endParaRPr lang="en-GB" dirty="0"/>
          </a:p>
        </p:txBody>
      </p:sp>
      <p:sp>
        <p:nvSpPr>
          <p:cNvPr id="3" name="Subtitle 2"/>
          <p:cNvSpPr>
            <a:spLocks noGrp="1"/>
          </p:cNvSpPr>
          <p:nvPr>
            <p:ph type="subTitle" idx="1"/>
          </p:nvPr>
        </p:nvSpPr>
        <p:spPr>
          <a:xfrm>
            <a:off x="1169277" y="2571092"/>
            <a:ext cx="7828420" cy="3600000"/>
          </a:xfrm>
        </p:spPr>
        <p:txBody>
          <a:bodyPr/>
          <a:lstStyle/>
          <a:p>
            <a:pPr marL="0" indent="0">
              <a:buNone/>
            </a:pPr>
            <a:r>
              <a:rPr lang="en-GB" altLang="en-US" sz="2000" dirty="0">
                <a:ea typeface="ヒラギノ角ゴ Pro W3" charset="-128"/>
              </a:rPr>
              <a:t>Other useful tools for include:</a:t>
            </a:r>
          </a:p>
          <a:p>
            <a:r>
              <a:rPr lang="en-GB" altLang="en-US" sz="2000" dirty="0">
                <a:ea typeface="ヒラギノ角ゴ Pro W3" charset="-128"/>
              </a:rPr>
              <a:t>melon baller, julienne peeler and apple corer – use these to  create attractive garnishes with fruit and vegetables;</a:t>
            </a:r>
          </a:p>
          <a:p>
            <a:r>
              <a:rPr lang="en-GB" altLang="en-US" sz="2000" dirty="0">
                <a:ea typeface="ヒラギノ角ゴ Pro W3" charset="-128"/>
              </a:rPr>
              <a:t>palette knife – to smooth the sides or tops of dishes and ease removal of dishes from moulds or rings;</a:t>
            </a:r>
          </a:p>
          <a:p>
            <a:r>
              <a:rPr lang="en-GB" altLang="en-US" sz="2000" dirty="0">
                <a:ea typeface="ヒラギノ角ゴ Pro W3" charset="-128"/>
              </a:rPr>
              <a:t>piping bags and nozzles – create attractive decoration and garnishes on sweet and savoury dishes using different sized/shaped </a:t>
            </a:r>
            <a:r>
              <a:rPr lang="en-GB" altLang="en-US" sz="2000" dirty="0" err="1">
                <a:ea typeface="ヒラギノ角ゴ Pro W3" charset="-128"/>
              </a:rPr>
              <a:t>nozzels</a:t>
            </a:r>
            <a:r>
              <a:rPr lang="en-GB" altLang="en-US" sz="2000" dirty="0">
                <a:ea typeface="ヒラギノ角ゴ Pro W3" charset="-128"/>
              </a:rPr>
              <a:t>.</a:t>
            </a:r>
          </a:p>
          <a:p>
            <a:pPr marL="0" indent="0">
              <a:buNone/>
            </a:pPr>
            <a:endParaRPr lang="en-GB" dirty="0"/>
          </a:p>
        </p:txBody>
      </p:sp>
      <p:pic>
        <p:nvPicPr>
          <p:cNvPr id="4" name="Picture 8" descr="http://www.inthehaus.co.uk/_images/_images/zoom/1265-wt4241_silverpoint_melon_baller.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25480" y="1767860"/>
            <a:ext cx="298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Image result for food stylist's photography kit">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205636" y="3677954"/>
            <a:ext cx="2466975"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650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Props</a:t>
            </a:r>
            <a:endParaRPr lang="en-GB" dirty="0"/>
          </a:p>
        </p:txBody>
      </p:sp>
      <p:sp>
        <p:nvSpPr>
          <p:cNvPr id="3" name="Subtitle 2"/>
          <p:cNvSpPr>
            <a:spLocks noGrp="1"/>
          </p:cNvSpPr>
          <p:nvPr>
            <p:ph type="subTitle" idx="1"/>
          </p:nvPr>
        </p:nvSpPr>
        <p:spPr>
          <a:xfrm>
            <a:off x="1169276" y="2571092"/>
            <a:ext cx="7107216" cy="3600000"/>
          </a:xfrm>
        </p:spPr>
        <p:txBody>
          <a:bodyPr/>
          <a:lstStyle/>
          <a:p>
            <a:pPr marL="0" indent="0">
              <a:buFont typeface="Arial" panose="020B0604020202020204" pitchFamily="34" charset="0"/>
              <a:buNone/>
            </a:pPr>
            <a:r>
              <a:rPr lang="en-GB" altLang="en-US" sz="2000" dirty="0">
                <a:ea typeface="ヒラギノ角ゴ Pro W3" charset="-128"/>
              </a:rPr>
              <a:t>Try to include props as part of your overall food presentation,  such as flowers, napkins, glassware, cutlery, tablecloths and a menu.</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If you are producing a dish or menu based on a theme or culture include appropriate decorations and cutlery such as Christmas baubles for a yuletide dish.</a:t>
            </a:r>
          </a:p>
          <a:p>
            <a:pPr marL="0" indent="0">
              <a:buNone/>
            </a:pPr>
            <a:endParaRPr lang="en-GB" dirty="0"/>
          </a:p>
        </p:txBody>
      </p:sp>
      <p:pic>
        <p:nvPicPr>
          <p:cNvPr id="4" name="Picture 5" descr="C:\Users\spencer-walkerd\Documents\Meat and Education\2015\Garnishing\YCC13-549.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242425" y="1923798"/>
            <a:ext cx="2544763"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www.eatwelshlambandwelshbeef.com/application/files/cache/88c294e2bde587d72f9d93deb9912afe.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492331" y="3979248"/>
            <a:ext cx="1500188" cy="199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http://www.eatwelshlambandwelshbeef.com/application/files/cache/31168eb510ab4399b4ef47e69255160a.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208358" y="3979248"/>
            <a:ext cx="1439863" cy="199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3349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Food trends</a:t>
            </a:r>
            <a:endParaRPr lang="en-GB" dirty="0"/>
          </a:p>
        </p:txBody>
      </p:sp>
      <p:sp>
        <p:nvSpPr>
          <p:cNvPr id="3" name="Subtitle 2"/>
          <p:cNvSpPr>
            <a:spLocks noGrp="1"/>
          </p:cNvSpPr>
          <p:nvPr>
            <p:ph type="subTitle" idx="1"/>
          </p:nvPr>
        </p:nvSpPr>
        <p:spPr>
          <a:xfrm>
            <a:off x="1169276" y="2571092"/>
            <a:ext cx="7224447" cy="3600000"/>
          </a:xfrm>
        </p:spPr>
        <p:txBody>
          <a:bodyPr/>
          <a:lstStyle/>
          <a:p>
            <a:pPr marL="0" indent="0">
              <a:buFont typeface="Arial" panose="020B0604020202020204" pitchFamily="34" charset="0"/>
              <a:buNone/>
            </a:pPr>
            <a:r>
              <a:rPr lang="en-GB" altLang="en-US" sz="2000" dirty="0">
                <a:ea typeface="ヒラギノ角ゴ Pro W3" charset="-128"/>
              </a:rPr>
              <a:t>And finally …</a:t>
            </a:r>
          </a:p>
          <a:p>
            <a:pPr marL="0" indent="0">
              <a:buFont typeface="Arial" panose="020B0604020202020204" pitchFamily="34" charset="0"/>
              <a:buNone/>
            </a:pPr>
            <a:r>
              <a:rPr lang="en-GB" altLang="en-US" sz="2000" dirty="0">
                <a:ea typeface="ヒラギノ角ゴ Pro W3" charset="-128"/>
              </a:rPr>
              <a:t>Keep on top of food presentation and styling trends by reading food magazines, watching cookery programmes and following food blogs.</a:t>
            </a:r>
          </a:p>
          <a:p>
            <a:pPr marL="0" indent="0">
              <a:buNone/>
            </a:pPr>
            <a:endParaRPr lang="en-GB" dirty="0"/>
          </a:p>
        </p:txBody>
      </p:sp>
      <p:pic>
        <p:nvPicPr>
          <p:cNvPr id="4"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958205" y="1888242"/>
            <a:ext cx="1862138" cy="2482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499168" y="4637567"/>
            <a:ext cx="4321175" cy="1533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2515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art of food presentation and styling</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77586AE3-9EB2-96E7-602B-AB8848AB1F8B}"/>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Why is it necessary?</a:t>
            </a:r>
            <a:endParaRPr lang="en-GB" dirty="0"/>
          </a:p>
        </p:txBody>
      </p:sp>
      <p:sp>
        <p:nvSpPr>
          <p:cNvPr id="3" name="Subtitle 2"/>
          <p:cNvSpPr>
            <a:spLocks noGrp="1"/>
          </p:cNvSpPr>
          <p:nvPr>
            <p:ph type="subTitle" idx="1"/>
          </p:nvPr>
        </p:nvSpPr>
        <p:spPr>
          <a:xfrm>
            <a:off x="1169276" y="2571092"/>
            <a:ext cx="7271339" cy="3600000"/>
          </a:xfrm>
        </p:spPr>
        <p:txBody>
          <a:bodyPr/>
          <a:lstStyle/>
          <a:p>
            <a:pPr marL="0" indent="0">
              <a:buFont typeface="Arial" panose="020B0604020202020204" pitchFamily="34" charset="0"/>
              <a:buNone/>
            </a:pPr>
            <a:r>
              <a:rPr lang="en-GB" altLang="en-US" sz="2000" dirty="0">
                <a:ea typeface="ヒラギノ角ゴ Pro W3" charset="-128"/>
              </a:rPr>
              <a:t>The initial attraction of food comes from the visual appeal.  Garnish presentation increases the aesthetic appeal and can also enhance the flavour of some dishes.</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Plates can look very bare, even after food has been presented, but garnishes can make the dish look less bare, more elegant and far more presentable.</a:t>
            </a:r>
          </a:p>
          <a:p>
            <a:pPr marL="0" indent="0">
              <a:buNone/>
            </a:pPr>
            <a:endParaRPr lang="en-GB" dirty="0"/>
          </a:p>
        </p:txBody>
      </p:sp>
      <p:pic>
        <p:nvPicPr>
          <p:cNvPr id="4" name="Picture 5" descr="http://www.simplybeefandlamb.co.uk/sites/default/files/styles/recipe-lead/public/recipes/beef%20rib%20appetizers%202.jpg?itok=9Zv-qPz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44612" y="2049942"/>
            <a:ext cx="2897187" cy="148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ttp://www.eatwelshlambandwelshbeef.com/application/files/cache/9bda1200f943aab5d4c2965be7a673d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962174" y="3702529"/>
            <a:ext cx="1854200" cy="246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1987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The components of great food styling and presentation</a:t>
            </a:r>
            <a:endParaRPr lang="en-GB" dirty="0"/>
          </a:p>
        </p:txBody>
      </p:sp>
      <p:sp>
        <p:nvSpPr>
          <p:cNvPr id="3" name="Subtitle 2"/>
          <p:cNvSpPr>
            <a:spLocks noGrp="1"/>
          </p:cNvSpPr>
          <p:nvPr>
            <p:ph type="subTitle" idx="1"/>
          </p:nvPr>
        </p:nvSpPr>
        <p:spPr>
          <a:xfrm>
            <a:off x="1096124" y="3010004"/>
            <a:ext cx="6896201" cy="3600000"/>
          </a:xfrm>
        </p:spPr>
        <p:txBody>
          <a:bodyPr/>
          <a:lstStyle/>
          <a:p>
            <a:pPr marL="514350" indent="-514350">
              <a:buFont typeface="Arial" panose="020B0604020202020204" pitchFamily="34" charset="0"/>
              <a:buAutoNum type="arabicPeriod"/>
              <a:defRPr/>
            </a:pPr>
            <a:r>
              <a:rPr lang="en-GB" sz="2000" dirty="0"/>
              <a:t>The support (what the food will be served on)</a:t>
            </a:r>
          </a:p>
          <a:p>
            <a:pPr marL="514350" indent="-514350">
              <a:buFont typeface="Arial" panose="020B0604020202020204" pitchFamily="34" charset="0"/>
              <a:buAutoNum type="arabicPeriod"/>
              <a:defRPr/>
            </a:pPr>
            <a:r>
              <a:rPr lang="en-GB" sz="2000" dirty="0"/>
              <a:t>The focal point</a:t>
            </a:r>
          </a:p>
          <a:p>
            <a:pPr marL="514350" indent="-514350">
              <a:buFont typeface="Arial" panose="020B0604020202020204" pitchFamily="34" charset="0"/>
              <a:buAutoNum type="arabicPeriod"/>
              <a:defRPr/>
            </a:pPr>
            <a:r>
              <a:rPr lang="en-GB" sz="2000" dirty="0"/>
              <a:t>Colours</a:t>
            </a:r>
          </a:p>
          <a:p>
            <a:pPr marL="514350" indent="-514350">
              <a:buFont typeface="Arial" panose="020B0604020202020204" pitchFamily="34" charset="0"/>
              <a:buAutoNum type="arabicPeriod"/>
              <a:defRPr/>
            </a:pPr>
            <a:r>
              <a:rPr lang="en-GB" sz="2000" dirty="0"/>
              <a:t>Textures</a:t>
            </a:r>
          </a:p>
          <a:p>
            <a:pPr marL="514350" indent="-514350">
              <a:buFont typeface="Arial" panose="020B0604020202020204" pitchFamily="34" charset="0"/>
              <a:buAutoNum type="arabicPeriod"/>
              <a:defRPr/>
            </a:pPr>
            <a:r>
              <a:rPr lang="en-GB" sz="2000" dirty="0"/>
              <a:t>Decoration and garnish</a:t>
            </a:r>
          </a:p>
          <a:p>
            <a:endParaRPr lang="en-GB" dirty="0"/>
          </a:p>
        </p:txBody>
      </p:sp>
      <p:pic>
        <p:nvPicPr>
          <p:cNvPr id="4" name="Picture 5" descr="http://www.eatwelshlambandwelshbeef.com/application/files/cache/d062864d4b960cb63ec415c9b27cf99b.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912103" y="2108078"/>
            <a:ext cx="2762250"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81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1: the support</a:t>
            </a:r>
            <a:endParaRPr lang="en-GB" dirty="0"/>
          </a:p>
        </p:txBody>
      </p:sp>
      <p:sp>
        <p:nvSpPr>
          <p:cNvPr id="3" name="Subtitle 2"/>
          <p:cNvSpPr>
            <a:spLocks noGrp="1"/>
          </p:cNvSpPr>
          <p:nvPr>
            <p:ph type="subTitle" idx="1"/>
          </p:nvPr>
        </p:nvSpPr>
        <p:spPr>
          <a:xfrm>
            <a:off x="1072444" y="2415644"/>
            <a:ext cx="6681668" cy="3600000"/>
          </a:xfrm>
        </p:spPr>
        <p:txBody>
          <a:bodyPr/>
          <a:lstStyle/>
          <a:p>
            <a:pPr marL="0" indent="0">
              <a:buFont typeface="Arial" panose="020B0604020202020204" pitchFamily="34" charset="0"/>
              <a:buNone/>
            </a:pPr>
            <a:r>
              <a:rPr lang="en-GB" altLang="en-US" sz="2000" dirty="0">
                <a:ea typeface="ヒラギノ角ゴ Pro W3" charset="-128"/>
              </a:rPr>
              <a:t>The function of the support is to present and reveal the culinary preparation.  Its patterns and colours should not interfere with food.  Its size should be proportional to the food volume and not give the effect of excess or insufficient food.</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For these reasons, professionals most often use plain dark or white plates to express their creativity.</a:t>
            </a:r>
          </a:p>
          <a:p>
            <a:endParaRPr lang="en-GB" dirty="0"/>
          </a:p>
        </p:txBody>
      </p:sp>
      <p:pic>
        <p:nvPicPr>
          <p:cNvPr id="4" name="Picture 5" descr="http://www.simplybeefandlamb.co.uk/sites/default/files/styles/recipe-lead/public/recipes/Thai%20Lamb%20Curry%201.jpg?itok=7EDsHrDI"/>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12213" y="2120900"/>
            <a:ext cx="2749550" cy="140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812213" y="3985968"/>
            <a:ext cx="2719388" cy="1489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2001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2: the focal point</a:t>
            </a:r>
            <a:endParaRPr lang="en-GB" dirty="0"/>
          </a:p>
        </p:txBody>
      </p:sp>
      <p:sp>
        <p:nvSpPr>
          <p:cNvPr id="3" name="Subtitle 2"/>
          <p:cNvSpPr>
            <a:spLocks noGrp="1"/>
          </p:cNvSpPr>
          <p:nvPr>
            <p:ph type="subTitle" idx="1"/>
          </p:nvPr>
        </p:nvSpPr>
        <p:spPr>
          <a:xfrm>
            <a:off x="1169276" y="2571092"/>
            <a:ext cx="7352932" cy="3600000"/>
          </a:xfrm>
        </p:spPr>
        <p:txBody>
          <a:bodyPr/>
          <a:lstStyle/>
          <a:p>
            <a:pPr marL="0" indent="0">
              <a:buFont typeface="Arial" panose="020B0604020202020204" pitchFamily="34" charset="0"/>
              <a:buNone/>
            </a:pPr>
            <a:r>
              <a:rPr lang="en-GB" altLang="en-US" sz="2000" dirty="0">
                <a:ea typeface="ヒラギノ角ゴ Pro W3" charset="-128"/>
              </a:rPr>
              <a:t>The focal point is what will mainly attract the eye.  It may be the highest element of the composition or it could be the point with the most volume.  For a main dish, this place is often occupied the meat, fish or protein alternative.</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In all cases, the focal point must be easily accessible to the diner without compromising the overall presentation and look of the dish.</a:t>
            </a:r>
          </a:p>
          <a:p>
            <a:pPr marL="0" indent="0">
              <a:buNone/>
            </a:pPr>
            <a:endParaRPr lang="en-GB" dirty="0"/>
          </a:p>
        </p:txBody>
      </p:sp>
      <p:pic>
        <p:nvPicPr>
          <p:cNvPr id="4" name="Picture 7" descr="http://www.simplybeefandlamb.co.uk/sites/default/files/styles/recipe_search/public/recipes/Griddle%20Neck%20of%20Lamb%20with%20Roasted%20Winter%20Squash.jpg?itok=OPE_g_aa"/>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15754" y="2825750"/>
            <a:ext cx="3279775"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5773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3: the colours</a:t>
            </a:r>
            <a:endParaRPr lang="en-GB" dirty="0"/>
          </a:p>
        </p:txBody>
      </p:sp>
      <p:sp>
        <p:nvSpPr>
          <p:cNvPr id="3" name="Subtitle 2"/>
          <p:cNvSpPr>
            <a:spLocks noGrp="1"/>
          </p:cNvSpPr>
          <p:nvPr>
            <p:ph type="subTitle" idx="1"/>
          </p:nvPr>
        </p:nvSpPr>
        <p:spPr>
          <a:xfrm>
            <a:off x="1169276" y="2571092"/>
            <a:ext cx="7646478" cy="3600000"/>
          </a:xfrm>
        </p:spPr>
        <p:txBody>
          <a:bodyPr/>
          <a:lstStyle/>
          <a:p>
            <a:pPr marL="0" indent="0">
              <a:buFont typeface="Arial" panose="020B0604020202020204" pitchFamily="34" charset="0"/>
              <a:buNone/>
            </a:pPr>
            <a:r>
              <a:rPr lang="en-GB" altLang="en-US" sz="2000" dirty="0">
                <a:ea typeface="ヒラギノ角ゴ Pro W3" charset="-128"/>
              </a:rPr>
              <a:t>Colour is very important because it can create excitement. Green brings coolness and calms down.  Red stands for passion and excitement.  Black is a sign of elegance. </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However, blue is a natural appetite suppressant and can make food look unappetising, which is why you won’t find restaurants serving on blue plates.</a:t>
            </a:r>
          </a:p>
          <a:p>
            <a:pPr marL="0" indent="0">
              <a:buNone/>
            </a:pPr>
            <a:endParaRPr lang="en-GB" dirty="0"/>
          </a:p>
        </p:txBody>
      </p:sp>
      <p:pic>
        <p:nvPicPr>
          <p:cNvPr id="4" name="Picture 5" descr="http://www.eatwelshlambandwelshbeef.com/application/files/cache/400a7dffef33a82bdddef3bfcbb417bc.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034708" y="2283798"/>
            <a:ext cx="2762250"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307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3: the colours</a:t>
            </a:r>
            <a:endParaRPr lang="en-GB" dirty="0"/>
          </a:p>
        </p:txBody>
      </p:sp>
      <p:sp>
        <p:nvSpPr>
          <p:cNvPr id="3" name="Subtitle 2"/>
          <p:cNvSpPr>
            <a:spLocks noGrp="1"/>
          </p:cNvSpPr>
          <p:nvPr>
            <p:ph type="subTitle" idx="1"/>
          </p:nvPr>
        </p:nvSpPr>
        <p:spPr>
          <a:xfrm>
            <a:off x="1169276" y="2571092"/>
            <a:ext cx="7060324" cy="3600000"/>
          </a:xfrm>
        </p:spPr>
        <p:txBody>
          <a:bodyPr/>
          <a:lstStyle/>
          <a:p>
            <a:pPr marL="0" indent="0">
              <a:buFont typeface="Arial" panose="020B0604020202020204" pitchFamily="34" charset="0"/>
              <a:buNone/>
            </a:pPr>
            <a:r>
              <a:rPr lang="en-GB" altLang="en-US" sz="2000" dirty="0">
                <a:ea typeface="ヒラギノ角ゴ Pro W3" charset="-128"/>
              </a:rPr>
              <a:t>The use of vegetables and their contrasting colour and shape are important.</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Care must be taken to use their shape and colour wisely, in a way that presents them without hiding other elements of the dish.</a:t>
            </a:r>
          </a:p>
          <a:p>
            <a:pPr marL="0" indent="0">
              <a:buNone/>
            </a:pPr>
            <a:endParaRPr lang="en-GB" dirty="0"/>
          </a:p>
        </p:txBody>
      </p:sp>
      <p:pic>
        <p:nvPicPr>
          <p:cNvPr id="4" name="Picture 7" descr="http://www.simplybeefandlamb.co.uk/sites/default/files/styles/recipe-lead/public/recipes/Fillet-steaks-with-tarragon-and-shallot-butter.png?itok=iYvRy15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58958" y="2054225"/>
            <a:ext cx="3330575"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658958" y="4132263"/>
            <a:ext cx="3330575" cy="1511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37349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4: the textures</a:t>
            </a:r>
            <a:endParaRPr lang="en-GB" dirty="0"/>
          </a:p>
        </p:txBody>
      </p:sp>
      <p:sp>
        <p:nvSpPr>
          <p:cNvPr id="3" name="Subtitle 2"/>
          <p:cNvSpPr>
            <a:spLocks noGrp="1"/>
          </p:cNvSpPr>
          <p:nvPr>
            <p:ph type="subTitle" idx="1"/>
          </p:nvPr>
        </p:nvSpPr>
        <p:spPr>
          <a:xfrm>
            <a:off x="1169276" y="2571092"/>
            <a:ext cx="8279524" cy="3600000"/>
          </a:xfrm>
        </p:spPr>
        <p:txBody>
          <a:bodyPr/>
          <a:lstStyle/>
          <a:p>
            <a:pPr marL="0" indent="0">
              <a:buFont typeface="Arial" panose="020B0604020202020204" pitchFamily="34" charset="0"/>
              <a:buNone/>
            </a:pPr>
            <a:r>
              <a:rPr lang="en-GB" altLang="en-US" sz="2000" dirty="0">
                <a:ea typeface="ヒラギノ角ゴ Pro W3" charset="-128"/>
              </a:rPr>
              <a:t>Texture is a critical component of good food presentation.</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Contrasting textures are made by different preparation methods.</a:t>
            </a:r>
          </a:p>
          <a:p>
            <a:pPr marL="0" indent="0">
              <a:buFont typeface="Arial" panose="020B0604020202020204" pitchFamily="34" charset="0"/>
              <a:buNone/>
            </a:pPr>
            <a:endParaRPr lang="en-GB" altLang="en-US" sz="2000" dirty="0">
              <a:ea typeface="ヒラギノ角ゴ Pro W3" charset="-128"/>
            </a:endParaRPr>
          </a:p>
          <a:p>
            <a:pPr marL="0" indent="0">
              <a:buFont typeface="Arial" panose="020B0604020202020204" pitchFamily="34" charset="0"/>
              <a:buNone/>
            </a:pPr>
            <a:r>
              <a:rPr lang="en-GB" altLang="en-US" sz="2000" dirty="0">
                <a:ea typeface="ヒラギノ角ゴ Pro W3" charset="-128"/>
              </a:rPr>
              <a:t>By contrasting firm and soft, silky and rigid textures, the whole dish takes on a higher dimension and adds a visual interest.</a:t>
            </a:r>
          </a:p>
          <a:p>
            <a:pPr marL="0" indent="0">
              <a:buNone/>
            </a:pPr>
            <a:endParaRPr lang="en-GB" dirty="0"/>
          </a:p>
        </p:txBody>
      </p:sp>
      <p:pic>
        <p:nvPicPr>
          <p:cNvPr id="4" name="Picture 5" descr="http://www.eatwelshlambandwelshbeef.com/application/files/cache/a34952d49b1683dc431b4a962a935482.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926140" y="1597443"/>
            <a:ext cx="1531292" cy="206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www.eatwelshlambandwelshbeef.com/application/files/cache/fc73544660eda98790d4135ba6b24b9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970630" y="4002464"/>
            <a:ext cx="1497594" cy="1999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6901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2DEE3A0-A707-4C27-9F2E-E9E069FEC7B2}">
  <ds:schemaRefs>
    <ds:schemaRef ds:uri="http://schemas.microsoft.com/sharepoint/v3/contenttype/forms"/>
  </ds:schemaRefs>
</ds:datastoreItem>
</file>

<file path=customXml/itemProps2.xml><?xml version="1.0" encoding="utf-8"?>
<ds:datastoreItem xmlns:ds="http://schemas.openxmlformats.org/officeDocument/2006/customXml" ds:itemID="{D5BBED05-7F1D-4E7B-8BCE-EC16BE39FA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B0F3C6A-6F4C-4666-9E51-62D360A77B8E}">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docProps/app.xml><?xml version="1.0" encoding="utf-8"?>
<Properties xmlns="http://schemas.openxmlformats.org/officeDocument/2006/extended-properties" xmlns:vt="http://schemas.openxmlformats.org/officeDocument/2006/docPropsVTypes">
  <TotalTime>0</TotalTime>
  <Words>1237</Words>
  <Application>Microsoft Office PowerPoint</Application>
  <PresentationFormat>Widescreen</PresentationFormat>
  <Paragraphs>97</Paragraphs>
  <Slides>26</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26</vt:i4>
      </vt:variant>
    </vt:vector>
  </HeadingPairs>
  <TitlesOfParts>
    <vt:vector size="32" baseType="lpstr">
      <vt:lpstr>Arial</vt:lpstr>
      <vt:lpstr>ヒラギノ角ゴ Pro W3</vt:lpstr>
      <vt:lpstr>Office Theme</vt:lpstr>
      <vt:lpstr>Custom Design</vt:lpstr>
      <vt:lpstr>1_Custom Design</vt:lpstr>
      <vt:lpstr>3_Custom Design</vt:lpstr>
      <vt:lpstr>The art of food presentation and styling</vt:lpstr>
      <vt:lpstr>Why is it necessary?</vt:lpstr>
      <vt:lpstr>Why is it necessary?</vt:lpstr>
      <vt:lpstr>The components of great food styling and presentation</vt:lpstr>
      <vt:lpstr>1: the support</vt:lpstr>
      <vt:lpstr>2: the focal point</vt:lpstr>
      <vt:lpstr>3: the colours</vt:lpstr>
      <vt:lpstr>3: the colours</vt:lpstr>
      <vt:lpstr>4: the textures</vt:lpstr>
      <vt:lpstr>5: Decoration and garnish</vt:lpstr>
      <vt:lpstr>5: Decoration and garnish</vt:lpstr>
      <vt:lpstr>5: Decoration and garnish</vt:lpstr>
      <vt:lpstr>Tips for dressing a plate</vt:lpstr>
      <vt:lpstr>Tips for dressing a plate</vt:lpstr>
      <vt:lpstr>Tips for dressing a plate</vt:lpstr>
      <vt:lpstr>Tips for dressing a plate</vt:lpstr>
      <vt:lpstr>Tips for dressing a plate</vt:lpstr>
      <vt:lpstr>Tips for dressing a plate</vt:lpstr>
      <vt:lpstr>Tips for dressing a plate</vt:lpstr>
      <vt:lpstr>Tips for dressing a plate</vt:lpstr>
      <vt:lpstr>Tips for dressing a plate</vt:lpstr>
      <vt:lpstr>Tools for presentation and styling</vt:lpstr>
      <vt:lpstr>Tools for presentation and styling</vt:lpstr>
      <vt:lpstr>Props</vt:lpstr>
      <vt:lpstr>Food trends</vt:lpstr>
      <vt:lpstr>The art of food presentation and styling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30</cp:revision>
  <dcterms:created xsi:type="dcterms:W3CDTF">2018-10-10T09:22:08Z</dcterms:created>
  <dcterms:modified xsi:type="dcterms:W3CDTF">2024-08-30T08:06:57Z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