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20"/>
  </p:notesMasterIdLst>
  <p:sldIdLst>
    <p:sldId id="256" r:id="rId5"/>
    <p:sldId id="257" r:id="rId6"/>
    <p:sldId id="258" r:id="rId7"/>
    <p:sldId id="267" r:id="rId8"/>
    <p:sldId id="261" r:id="rId9"/>
    <p:sldId id="265" r:id="rId10"/>
    <p:sldId id="266" r:id="rId11"/>
    <p:sldId id="259" r:id="rId12"/>
    <p:sldId id="262" r:id="rId13"/>
    <p:sldId id="263" r:id="rId14"/>
    <p:sldId id="264" r:id="rId15"/>
    <p:sldId id="271" r:id="rId16"/>
    <p:sldId id="260" r:id="rId17"/>
    <p:sldId id="268" r:id="rId18"/>
    <p:sldId id="26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4">
          <p15:clr>
            <a:srgbClr val="A4A3A4"/>
          </p15:clr>
        </p15:guide>
        <p15:guide id="2" pos="35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200FE-78A4-48AF-90C9-98BC22428DEC}" v="27" dt="2021-12-20T15:36:13.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557" autoAdjust="0"/>
  </p:normalViewPr>
  <p:slideViewPr>
    <p:cSldViewPr snapToGrid="0" snapToObjects="1" showGuides="1">
      <p:cViewPr varScale="1">
        <p:scale>
          <a:sx n="215" d="100"/>
          <a:sy n="215" d="100"/>
        </p:scale>
        <p:origin x="240" y="112"/>
      </p:cViewPr>
      <p:guideLst>
        <p:guide orient="horz" pos="2594"/>
        <p:guide pos="353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4CB200FE-78A4-48AF-90C9-98BC22428DEC}"/>
    <pc:docChg chg="custSel delSld modSld">
      <pc:chgData name="Ewen Trafford" userId="e520b4bf-a196-48b7-bc10-b1590a457daa" providerId="ADAL" clId="{4CB200FE-78A4-48AF-90C9-98BC22428DEC}" dt="2021-12-20T15:33:31.523" v="117" actId="47"/>
      <pc:docMkLst>
        <pc:docMk/>
      </pc:docMkLst>
      <pc:sldChg chg="modSp mod">
        <pc:chgData name="Ewen Trafford" userId="e520b4bf-a196-48b7-bc10-b1590a457daa" providerId="ADAL" clId="{4CB200FE-78A4-48AF-90C9-98BC22428DEC}" dt="2021-11-29T11:01:41.711" v="72" actId="1076"/>
        <pc:sldMkLst>
          <pc:docMk/>
          <pc:sldMk cId="1237692393" sldId="256"/>
        </pc:sldMkLst>
        <pc:spChg chg="mod">
          <ac:chgData name="Ewen Trafford" userId="e520b4bf-a196-48b7-bc10-b1590a457daa" providerId="ADAL" clId="{4CB200FE-78A4-48AF-90C9-98BC22428DEC}" dt="2021-11-29T11:01:31.400" v="69" actId="1076"/>
          <ac:spMkLst>
            <pc:docMk/>
            <pc:sldMk cId="1237692393" sldId="256"/>
            <ac:spMk id="3" creationId="{00000000-0000-0000-0000-000000000000}"/>
          </ac:spMkLst>
        </pc:spChg>
        <pc:spChg chg="mod">
          <ac:chgData name="Ewen Trafford" userId="e520b4bf-a196-48b7-bc10-b1590a457daa" providerId="ADAL" clId="{4CB200FE-78A4-48AF-90C9-98BC22428DEC}" dt="2021-11-29T11:01:41.711" v="72" actId="1076"/>
          <ac:spMkLst>
            <pc:docMk/>
            <pc:sldMk cId="1237692393" sldId="256"/>
            <ac:spMk id="5" creationId="{00000000-0000-0000-0000-000000000000}"/>
          </ac:spMkLst>
        </pc:spChg>
      </pc:sldChg>
      <pc:sldChg chg="modSp mod">
        <pc:chgData name="Ewen Trafford" userId="e520b4bf-a196-48b7-bc10-b1590a457daa" providerId="ADAL" clId="{4CB200FE-78A4-48AF-90C9-98BC22428DEC}" dt="2021-11-29T11:02:24.940" v="79"/>
        <pc:sldMkLst>
          <pc:docMk/>
          <pc:sldMk cId="2439512272" sldId="257"/>
        </pc:sldMkLst>
        <pc:spChg chg="mod">
          <ac:chgData name="Ewen Trafford" userId="e520b4bf-a196-48b7-bc10-b1590a457daa" providerId="ADAL" clId="{4CB200FE-78A4-48AF-90C9-98BC22428DEC}" dt="2021-11-29T11:02:24.940" v="79"/>
          <ac:spMkLst>
            <pc:docMk/>
            <pc:sldMk cId="2439512272" sldId="257"/>
            <ac:spMk id="2" creationId="{00000000-0000-0000-0000-000000000000}"/>
          </ac:spMkLst>
        </pc:spChg>
        <pc:spChg chg="mod">
          <ac:chgData name="Ewen Trafford" userId="e520b4bf-a196-48b7-bc10-b1590a457daa" providerId="ADAL" clId="{4CB200FE-78A4-48AF-90C9-98BC22428DEC}" dt="2021-11-29T10:57:51.302" v="4" actId="404"/>
          <ac:spMkLst>
            <pc:docMk/>
            <pc:sldMk cId="2439512272" sldId="257"/>
            <ac:spMk id="3" creationId="{00000000-0000-0000-0000-000000000000}"/>
          </ac:spMkLst>
        </pc:spChg>
      </pc:sldChg>
      <pc:sldChg chg="modSp mod">
        <pc:chgData name="Ewen Trafford" userId="e520b4bf-a196-48b7-bc10-b1590a457daa" providerId="ADAL" clId="{4CB200FE-78A4-48AF-90C9-98BC22428DEC}" dt="2021-11-29T10:58:12.922" v="9" actId="404"/>
        <pc:sldMkLst>
          <pc:docMk/>
          <pc:sldMk cId="3045712341" sldId="258"/>
        </pc:sldMkLst>
        <pc:spChg chg="mod">
          <ac:chgData name="Ewen Trafford" userId="e520b4bf-a196-48b7-bc10-b1590a457daa" providerId="ADAL" clId="{4CB200FE-78A4-48AF-90C9-98BC22428DEC}" dt="2021-11-29T10:58:12.922" v="9" actId="404"/>
          <ac:spMkLst>
            <pc:docMk/>
            <pc:sldMk cId="3045712341" sldId="258"/>
            <ac:spMk id="2" creationId="{00000000-0000-0000-0000-000000000000}"/>
          </ac:spMkLst>
        </pc:spChg>
        <pc:spChg chg="mod">
          <ac:chgData name="Ewen Trafford" userId="e520b4bf-a196-48b7-bc10-b1590a457daa" providerId="ADAL" clId="{4CB200FE-78A4-48AF-90C9-98BC22428DEC}" dt="2021-11-29T10:57:57.282" v="6" actId="404"/>
          <ac:spMkLst>
            <pc:docMk/>
            <pc:sldMk cId="3045712341" sldId="258"/>
            <ac:spMk id="3" creationId="{00000000-0000-0000-0000-000000000000}"/>
          </ac:spMkLst>
        </pc:spChg>
      </pc:sldChg>
      <pc:sldChg chg="modSp mod">
        <pc:chgData name="Ewen Trafford" userId="e520b4bf-a196-48b7-bc10-b1590a457daa" providerId="ADAL" clId="{4CB200FE-78A4-48AF-90C9-98BC22428DEC}" dt="2021-11-29T11:02:46.962" v="100"/>
        <pc:sldMkLst>
          <pc:docMk/>
          <pc:sldMk cId="3173505932" sldId="259"/>
        </pc:sldMkLst>
        <pc:spChg chg="mod">
          <ac:chgData name="Ewen Trafford" userId="e520b4bf-a196-48b7-bc10-b1590a457daa" providerId="ADAL" clId="{4CB200FE-78A4-48AF-90C9-98BC22428DEC}" dt="2021-11-29T11:02:46.962" v="100"/>
          <ac:spMkLst>
            <pc:docMk/>
            <pc:sldMk cId="3173505932" sldId="259"/>
            <ac:spMk id="2" creationId="{00000000-0000-0000-0000-000000000000}"/>
          </ac:spMkLst>
        </pc:spChg>
        <pc:spChg chg="mod">
          <ac:chgData name="Ewen Trafford" userId="e520b4bf-a196-48b7-bc10-b1590a457daa" providerId="ADAL" clId="{4CB200FE-78A4-48AF-90C9-98BC22428DEC}" dt="2021-11-29T10:59:17.933" v="37" actId="403"/>
          <ac:spMkLst>
            <pc:docMk/>
            <pc:sldMk cId="3173505932" sldId="259"/>
            <ac:spMk id="3" creationId="{00000000-0000-0000-0000-000000000000}"/>
          </ac:spMkLst>
        </pc:spChg>
      </pc:sldChg>
      <pc:sldChg chg="modSp mod">
        <pc:chgData name="Ewen Trafford" userId="e520b4bf-a196-48b7-bc10-b1590a457daa" providerId="ADAL" clId="{4CB200FE-78A4-48AF-90C9-98BC22428DEC}" dt="2021-11-29T11:02:58.695" v="104"/>
        <pc:sldMkLst>
          <pc:docMk/>
          <pc:sldMk cId="2973980186" sldId="260"/>
        </pc:sldMkLst>
        <pc:spChg chg="mod">
          <ac:chgData name="Ewen Trafford" userId="e520b4bf-a196-48b7-bc10-b1590a457daa" providerId="ADAL" clId="{4CB200FE-78A4-48AF-90C9-98BC22428DEC}" dt="2021-11-29T11:02:58.695" v="104"/>
          <ac:spMkLst>
            <pc:docMk/>
            <pc:sldMk cId="2973980186" sldId="260"/>
            <ac:spMk id="2" creationId="{00000000-0000-0000-0000-000000000000}"/>
          </ac:spMkLst>
        </pc:spChg>
        <pc:spChg chg="mod">
          <ac:chgData name="Ewen Trafford" userId="e520b4bf-a196-48b7-bc10-b1590a457daa" providerId="ADAL" clId="{4CB200FE-78A4-48AF-90C9-98BC22428DEC}" dt="2021-11-29T11:00:15.427" v="56" actId="2711"/>
          <ac:spMkLst>
            <pc:docMk/>
            <pc:sldMk cId="2973980186" sldId="260"/>
            <ac:spMk id="3" creationId="{00000000-0000-0000-0000-000000000000}"/>
          </ac:spMkLst>
        </pc:spChg>
      </pc:sldChg>
      <pc:sldChg chg="modSp mod">
        <pc:chgData name="Ewen Trafford" userId="e520b4bf-a196-48b7-bc10-b1590a457daa" providerId="ADAL" clId="{4CB200FE-78A4-48AF-90C9-98BC22428DEC}" dt="2021-11-29T11:02:32.277" v="87"/>
        <pc:sldMkLst>
          <pc:docMk/>
          <pc:sldMk cId="2137270607" sldId="261"/>
        </pc:sldMkLst>
        <pc:spChg chg="mod">
          <ac:chgData name="Ewen Trafford" userId="e520b4bf-a196-48b7-bc10-b1590a457daa" providerId="ADAL" clId="{4CB200FE-78A4-48AF-90C9-98BC22428DEC}" dt="2021-11-29T11:02:32.277" v="87"/>
          <ac:spMkLst>
            <pc:docMk/>
            <pc:sldMk cId="2137270607" sldId="261"/>
            <ac:spMk id="2" creationId="{00000000-0000-0000-0000-000000000000}"/>
          </ac:spMkLst>
        </pc:spChg>
        <pc:spChg chg="mod">
          <ac:chgData name="Ewen Trafford" userId="e520b4bf-a196-48b7-bc10-b1590a457daa" providerId="ADAL" clId="{4CB200FE-78A4-48AF-90C9-98BC22428DEC}" dt="2021-11-29T10:58:39.585" v="19" actId="27636"/>
          <ac:spMkLst>
            <pc:docMk/>
            <pc:sldMk cId="2137270607" sldId="261"/>
            <ac:spMk id="3" creationId="{00000000-0000-0000-0000-000000000000}"/>
          </ac:spMkLst>
        </pc:spChg>
      </pc:sldChg>
      <pc:sldChg chg="modSp mod">
        <pc:chgData name="Ewen Trafford" userId="e520b4bf-a196-48b7-bc10-b1590a457daa" providerId="ADAL" clId="{4CB200FE-78A4-48AF-90C9-98BC22428DEC}" dt="2021-11-29T10:59:35.880" v="40" actId="1076"/>
        <pc:sldMkLst>
          <pc:docMk/>
          <pc:sldMk cId="2446152045" sldId="262"/>
        </pc:sldMkLst>
        <pc:picChg chg="mod">
          <ac:chgData name="Ewen Trafford" userId="e520b4bf-a196-48b7-bc10-b1590a457daa" providerId="ADAL" clId="{4CB200FE-78A4-48AF-90C9-98BC22428DEC}" dt="2021-11-29T10:59:35.880" v="40" actId="1076"/>
          <ac:picMkLst>
            <pc:docMk/>
            <pc:sldMk cId="2446152045" sldId="262"/>
            <ac:picMk id="3" creationId="{00000000-0000-0000-0000-000000000000}"/>
          </ac:picMkLst>
        </pc:picChg>
      </pc:sldChg>
      <pc:sldChg chg="modSp mod">
        <pc:chgData name="Ewen Trafford" userId="e520b4bf-a196-48b7-bc10-b1590a457daa" providerId="ADAL" clId="{4CB200FE-78A4-48AF-90C9-98BC22428DEC}" dt="2021-11-29T10:59:45.835" v="44" actId="2711"/>
        <pc:sldMkLst>
          <pc:docMk/>
          <pc:sldMk cId="133346147" sldId="263"/>
        </pc:sldMkLst>
        <pc:spChg chg="mod">
          <ac:chgData name="Ewen Trafford" userId="e520b4bf-a196-48b7-bc10-b1590a457daa" providerId="ADAL" clId="{4CB200FE-78A4-48AF-90C9-98BC22428DEC}" dt="2021-11-29T10:59:45.835" v="44" actId="2711"/>
          <ac:spMkLst>
            <pc:docMk/>
            <pc:sldMk cId="133346147" sldId="263"/>
            <ac:spMk id="7" creationId="{00000000-0000-0000-0000-000000000000}"/>
          </ac:spMkLst>
        </pc:spChg>
      </pc:sldChg>
      <pc:sldChg chg="modSp mod">
        <pc:chgData name="Ewen Trafford" userId="e520b4bf-a196-48b7-bc10-b1590a457daa" providerId="ADAL" clId="{4CB200FE-78A4-48AF-90C9-98BC22428DEC}" dt="2021-11-29T10:59:54.813" v="49" actId="404"/>
        <pc:sldMkLst>
          <pc:docMk/>
          <pc:sldMk cId="2614652575" sldId="264"/>
        </pc:sldMkLst>
        <pc:spChg chg="mod">
          <ac:chgData name="Ewen Trafford" userId="e520b4bf-a196-48b7-bc10-b1590a457daa" providerId="ADAL" clId="{4CB200FE-78A4-48AF-90C9-98BC22428DEC}" dt="2021-11-29T10:59:54.813" v="49" actId="404"/>
          <ac:spMkLst>
            <pc:docMk/>
            <pc:sldMk cId="2614652575" sldId="264"/>
            <ac:spMk id="12" creationId="{00000000-0000-0000-0000-000000000000}"/>
          </ac:spMkLst>
        </pc:spChg>
      </pc:sldChg>
      <pc:sldChg chg="modSp mod">
        <pc:chgData name="Ewen Trafford" userId="e520b4bf-a196-48b7-bc10-b1590a457daa" providerId="ADAL" clId="{4CB200FE-78A4-48AF-90C9-98BC22428DEC}" dt="2021-11-29T11:02:38.293" v="91"/>
        <pc:sldMkLst>
          <pc:docMk/>
          <pc:sldMk cId="2819644835" sldId="265"/>
        </pc:sldMkLst>
        <pc:spChg chg="mod">
          <ac:chgData name="Ewen Trafford" userId="e520b4bf-a196-48b7-bc10-b1590a457daa" providerId="ADAL" clId="{4CB200FE-78A4-48AF-90C9-98BC22428DEC}" dt="2021-11-29T11:02:38.293" v="91"/>
          <ac:spMkLst>
            <pc:docMk/>
            <pc:sldMk cId="2819644835" sldId="265"/>
            <ac:spMk id="2" creationId="{00000000-0000-0000-0000-000000000000}"/>
          </ac:spMkLst>
        </pc:spChg>
      </pc:sldChg>
      <pc:sldChg chg="modSp mod">
        <pc:chgData name="Ewen Trafford" userId="e520b4bf-a196-48b7-bc10-b1590a457daa" providerId="ADAL" clId="{4CB200FE-78A4-48AF-90C9-98BC22428DEC}" dt="2021-11-29T11:02:43.167" v="96"/>
        <pc:sldMkLst>
          <pc:docMk/>
          <pc:sldMk cId="454655010" sldId="266"/>
        </pc:sldMkLst>
        <pc:spChg chg="mod">
          <ac:chgData name="Ewen Trafford" userId="e520b4bf-a196-48b7-bc10-b1590a457daa" providerId="ADAL" clId="{4CB200FE-78A4-48AF-90C9-98BC22428DEC}" dt="2021-11-29T11:02:43.167" v="96"/>
          <ac:spMkLst>
            <pc:docMk/>
            <pc:sldMk cId="454655010" sldId="266"/>
            <ac:spMk id="2" creationId="{00000000-0000-0000-0000-000000000000}"/>
          </ac:spMkLst>
        </pc:spChg>
      </pc:sldChg>
      <pc:sldChg chg="modSp mod">
        <pc:chgData name="Ewen Trafford" userId="e520b4bf-a196-48b7-bc10-b1590a457daa" providerId="ADAL" clId="{4CB200FE-78A4-48AF-90C9-98BC22428DEC}" dt="2021-11-29T11:02:29.229" v="83"/>
        <pc:sldMkLst>
          <pc:docMk/>
          <pc:sldMk cId="1024402490" sldId="267"/>
        </pc:sldMkLst>
        <pc:spChg chg="mod">
          <ac:chgData name="Ewen Trafford" userId="e520b4bf-a196-48b7-bc10-b1590a457daa" providerId="ADAL" clId="{4CB200FE-78A4-48AF-90C9-98BC22428DEC}" dt="2021-11-29T11:02:29.229" v="83"/>
          <ac:spMkLst>
            <pc:docMk/>
            <pc:sldMk cId="1024402490" sldId="267"/>
            <ac:spMk id="2" creationId="{00000000-0000-0000-0000-000000000000}"/>
          </ac:spMkLst>
        </pc:spChg>
        <pc:spChg chg="mod">
          <ac:chgData name="Ewen Trafford" userId="e520b4bf-a196-48b7-bc10-b1590a457daa" providerId="ADAL" clId="{4CB200FE-78A4-48AF-90C9-98BC22428DEC}" dt="2021-11-29T10:58:29.991" v="13" actId="404"/>
          <ac:spMkLst>
            <pc:docMk/>
            <pc:sldMk cId="1024402490" sldId="267"/>
            <ac:spMk id="3" creationId="{00000000-0000-0000-0000-000000000000}"/>
          </ac:spMkLst>
        </pc:spChg>
      </pc:sldChg>
      <pc:sldChg chg="modSp mod">
        <pc:chgData name="Ewen Trafford" userId="e520b4bf-a196-48b7-bc10-b1590a457daa" providerId="ADAL" clId="{4CB200FE-78A4-48AF-90C9-98BC22428DEC}" dt="2021-11-29T11:03:03.528" v="108"/>
        <pc:sldMkLst>
          <pc:docMk/>
          <pc:sldMk cId="837698622" sldId="268"/>
        </pc:sldMkLst>
        <pc:spChg chg="mod">
          <ac:chgData name="Ewen Trafford" userId="e520b4bf-a196-48b7-bc10-b1590a457daa" providerId="ADAL" clId="{4CB200FE-78A4-48AF-90C9-98BC22428DEC}" dt="2021-11-29T11:00:35.585" v="58" actId="2711"/>
          <ac:spMkLst>
            <pc:docMk/>
            <pc:sldMk cId="837698622" sldId="268"/>
            <ac:spMk id="3" creationId="{00000000-0000-0000-0000-000000000000}"/>
          </ac:spMkLst>
        </pc:spChg>
        <pc:spChg chg="mod">
          <ac:chgData name="Ewen Trafford" userId="e520b4bf-a196-48b7-bc10-b1590a457daa" providerId="ADAL" clId="{4CB200FE-78A4-48AF-90C9-98BC22428DEC}" dt="2021-11-29T11:03:03.528" v="108"/>
          <ac:spMkLst>
            <pc:docMk/>
            <pc:sldMk cId="837698622" sldId="268"/>
            <ac:spMk id="4" creationId="{00000000-0000-0000-0000-000000000000}"/>
          </ac:spMkLst>
        </pc:spChg>
      </pc:sldChg>
      <pc:sldChg chg="modSp mod">
        <pc:chgData name="Ewen Trafford" userId="e520b4bf-a196-48b7-bc10-b1590a457daa" providerId="ADAL" clId="{4CB200FE-78A4-48AF-90C9-98BC22428DEC}" dt="2021-11-29T11:03:07.411" v="112"/>
        <pc:sldMkLst>
          <pc:docMk/>
          <pc:sldMk cId="164095282" sldId="269"/>
        </pc:sldMkLst>
        <pc:spChg chg="mod">
          <ac:chgData name="Ewen Trafford" userId="e520b4bf-a196-48b7-bc10-b1590a457daa" providerId="ADAL" clId="{4CB200FE-78A4-48AF-90C9-98BC22428DEC}" dt="2021-11-29T11:03:07.411" v="112"/>
          <ac:spMkLst>
            <pc:docMk/>
            <pc:sldMk cId="164095282" sldId="269"/>
            <ac:spMk id="2" creationId="{00000000-0000-0000-0000-000000000000}"/>
          </ac:spMkLst>
        </pc:spChg>
        <pc:spChg chg="mod">
          <ac:chgData name="Ewen Trafford" userId="e520b4bf-a196-48b7-bc10-b1590a457daa" providerId="ADAL" clId="{4CB200FE-78A4-48AF-90C9-98BC22428DEC}" dt="2021-11-29T11:00:47.995" v="61" actId="404"/>
          <ac:spMkLst>
            <pc:docMk/>
            <pc:sldMk cId="164095282" sldId="269"/>
            <ac:spMk id="3" creationId="{00000000-0000-0000-0000-000000000000}"/>
          </ac:spMkLst>
        </pc:spChg>
      </pc:sldChg>
      <pc:sldChg chg="modSp del mod">
        <pc:chgData name="Ewen Trafford" userId="e520b4bf-a196-48b7-bc10-b1590a457daa" providerId="ADAL" clId="{4CB200FE-78A4-48AF-90C9-98BC22428DEC}" dt="2021-12-20T15:33:31.523" v="117" actId="47"/>
        <pc:sldMkLst>
          <pc:docMk/>
          <pc:sldMk cId="2883252076" sldId="270"/>
        </pc:sldMkLst>
        <pc:spChg chg="mod">
          <ac:chgData name="Ewen Trafford" userId="e520b4bf-a196-48b7-bc10-b1590a457daa" providerId="ADAL" clId="{4CB200FE-78A4-48AF-90C9-98BC22428DEC}" dt="2021-11-29T11:03:11.849" v="116"/>
          <ac:spMkLst>
            <pc:docMk/>
            <pc:sldMk cId="2883252076" sldId="270"/>
            <ac:spMk id="2" creationId="{00000000-0000-0000-0000-000000000000}"/>
          </ac:spMkLst>
        </pc:spChg>
        <pc:spChg chg="mod">
          <ac:chgData name="Ewen Trafford" userId="e520b4bf-a196-48b7-bc10-b1590a457daa" providerId="ADAL" clId="{4CB200FE-78A4-48AF-90C9-98BC22428DEC}" dt="2021-11-29T11:01:55.134" v="75" actId="113"/>
          <ac:spMkLst>
            <pc:docMk/>
            <pc:sldMk cId="2883252076" sldId="270"/>
            <ac:spMk id="3" creationId="{00000000-0000-0000-0000-000000000000}"/>
          </ac:spMkLst>
        </pc:spChg>
        <pc:picChg chg="mod">
          <ac:chgData name="Ewen Trafford" userId="e520b4bf-a196-48b7-bc10-b1590a457daa" providerId="ADAL" clId="{4CB200FE-78A4-48AF-90C9-98BC22428DEC}" dt="2021-11-29T11:01:48.781" v="73" actId="1076"/>
          <ac:picMkLst>
            <pc:docMk/>
            <pc:sldMk cId="2883252076" sldId="270"/>
            <ac:picMk id="4" creationId="{00000000-0000-0000-0000-000000000000}"/>
          </ac:picMkLst>
        </pc:picChg>
      </pc:sldChg>
      <pc:sldChg chg="modSp mod">
        <pc:chgData name="Ewen Trafford" userId="e520b4bf-a196-48b7-bc10-b1590a457daa" providerId="ADAL" clId="{4CB200FE-78A4-48AF-90C9-98BC22428DEC}" dt="2021-11-29T11:00:04.070" v="51" actId="255"/>
        <pc:sldMkLst>
          <pc:docMk/>
          <pc:sldMk cId="3002704027" sldId="271"/>
        </pc:sldMkLst>
        <pc:spChg chg="mod">
          <ac:chgData name="Ewen Trafford" userId="e520b4bf-a196-48b7-bc10-b1590a457daa" providerId="ADAL" clId="{4CB200FE-78A4-48AF-90C9-98BC22428DEC}" dt="2021-11-29T11:00:04.070" v="51" actId="255"/>
          <ac:spMkLst>
            <pc:docMk/>
            <pc:sldMk cId="3002704027" sldId="271"/>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Users\Alice%20Pilkington\Desktop\2021%20World%20Cuisines\World%20Cuisine%20Char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lice%20Pilkington\Desktop\2021%20World%20Cuisines\World%20Cuisine%20Char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GB"/>
              <a:t>%</a:t>
            </a:r>
          </a:p>
        </c:rich>
      </c:tx>
      <c:layout>
        <c:manualLayout>
          <c:xMode val="edge"/>
          <c:yMode val="edge"/>
          <c:x val="0.71303074074074102"/>
          <c:y val="2.4179620034542298E-2"/>
        </c:manualLayout>
      </c:layout>
      <c:overlay val="0"/>
    </c:title>
    <c:autoTitleDeleted val="0"/>
    <c:plotArea>
      <c:layout/>
      <c:barChart>
        <c:barDir val="bar"/>
        <c:grouping val="clustered"/>
        <c:varyColors val="0"/>
        <c:ser>
          <c:idx val="1"/>
          <c:order val="0"/>
          <c:tx>
            <c:strRef>
              <c:f>'Products Eaten'!$C$7</c:f>
              <c:strCache>
                <c:ptCount val="1"/>
                <c:pt idx="0">
                  <c:v>2021</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'Products Eaten'!$A$8:$A$17</c:f>
              <c:strCache>
                <c:ptCount val="10"/>
                <c:pt idx="0">
                  <c:v>Don't know/can't remember</c:v>
                </c:pt>
                <c:pt idx="1">
                  <c:v>Chilled meal kit (ie with pre-prepared fresh ingredients)</c:v>
                </c:pt>
                <c:pt idx="2">
                  <c:v>Meal kit stored at room temperature (eg fajita kit)</c:v>
                </c:pt>
                <c:pt idx="3">
                  <c:v>Cooking paste</c:v>
                </c:pt>
                <c:pt idx="4">
                  <c:v>Side dishes (eg Bombay potato, spring roll)</c:v>
                </c:pt>
                <c:pt idx="5">
                  <c:v>Ready meals (eg chicken korma, sweet &amp; sour pork)</c:v>
                </c:pt>
                <c:pt idx="6">
                  <c:v>Cooking sauce</c:v>
                </c:pt>
                <c:pt idx="7">
                  <c:v>Condiments/dips (eg soy sauce, mango chutney etc)</c:v>
                </c:pt>
                <c:pt idx="8">
                  <c:v>Seasonings/spices (eg curry powder, Chinese 5 spice etc)</c:v>
                </c:pt>
                <c:pt idx="9">
                  <c:v>Meal accompaniments (eg naan bread, prawn crackers)</c:v>
                </c:pt>
              </c:strCache>
            </c:strRef>
          </c:cat>
          <c:val>
            <c:numRef>
              <c:f>'Products Eaten'!$C$8:$C$17</c:f>
              <c:numCache>
                <c:formatCode>#,##0</c:formatCode>
                <c:ptCount val="10"/>
                <c:pt idx="0">
                  <c:v>4.801787</c:v>
                </c:pt>
                <c:pt idx="1">
                  <c:v>19.039643000000002</c:v>
                </c:pt>
                <c:pt idx="2">
                  <c:v>30.876605000000001</c:v>
                </c:pt>
                <c:pt idx="3">
                  <c:v>34.729202000000001</c:v>
                </c:pt>
                <c:pt idx="4">
                  <c:v>46.733668000000002</c:v>
                </c:pt>
                <c:pt idx="5">
                  <c:v>49.804577999999999</c:v>
                </c:pt>
                <c:pt idx="6">
                  <c:v>56.225572</c:v>
                </c:pt>
                <c:pt idx="7">
                  <c:v>57.621440999999997</c:v>
                </c:pt>
                <c:pt idx="8">
                  <c:v>59.073143000000002</c:v>
                </c:pt>
                <c:pt idx="9">
                  <c:v>61.250698</c:v>
                </c:pt>
              </c:numCache>
            </c:numRef>
          </c:val>
          <c:extLst>
            <c:ext xmlns:c16="http://schemas.microsoft.com/office/drawing/2014/chart" uri="{C3380CC4-5D6E-409C-BE32-E72D297353CC}">
              <c16:uniqueId val="{00000000-B52F-4A72-8C5B-C9EA7241CFF1}"/>
            </c:ext>
          </c:extLst>
        </c:ser>
        <c:ser>
          <c:idx val="0"/>
          <c:order val="1"/>
          <c:tx>
            <c:strRef>
              <c:f>'Products Eaten'!$B$7</c:f>
              <c:strCache>
                <c:ptCount val="1"/>
                <c:pt idx="0">
                  <c:v>2019</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'Products Eaten'!$A$8:$A$17</c:f>
              <c:strCache>
                <c:ptCount val="10"/>
                <c:pt idx="0">
                  <c:v>Don't know/can't remember</c:v>
                </c:pt>
                <c:pt idx="1">
                  <c:v>Chilled meal kit (ie with pre-prepared fresh ingredients)</c:v>
                </c:pt>
                <c:pt idx="2">
                  <c:v>Meal kit stored at room temperature (eg fajita kit)</c:v>
                </c:pt>
                <c:pt idx="3">
                  <c:v>Cooking paste</c:v>
                </c:pt>
                <c:pt idx="4">
                  <c:v>Side dishes (eg Bombay potato, spring roll)</c:v>
                </c:pt>
                <c:pt idx="5">
                  <c:v>Ready meals (eg chicken korma, sweet &amp; sour pork)</c:v>
                </c:pt>
                <c:pt idx="6">
                  <c:v>Cooking sauce</c:v>
                </c:pt>
                <c:pt idx="7">
                  <c:v>Condiments/dips (eg soy sauce, mango chutney etc)</c:v>
                </c:pt>
                <c:pt idx="8">
                  <c:v>Seasonings/spices (eg curry powder, Chinese 5 spice etc)</c:v>
                </c:pt>
                <c:pt idx="9">
                  <c:v>Meal accompaniments (eg naan bread, prawn crackers)</c:v>
                </c:pt>
              </c:strCache>
            </c:strRef>
          </c:cat>
          <c:val>
            <c:numRef>
              <c:f>'Products Eaten'!$B$8:$B$17</c:f>
              <c:numCache>
                <c:formatCode>General</c:formatCode>
                <c:ptCount val="10"/>
                <c:pt idx="0">
                  <c:v>6</c:v>
                </c:pt>
                <c:pt idx="1">
                  <c:v>19</c:v>
                </c:pt>
                <c:pt idx="2">
                  <c:v>26</c:v>
                </c:pt>
                <c:pt idx="3">
                  <c:v>28</c:v>
                </c:pt>
                <c:pt idx="4">
                  <c:v>44</c:v>
                </c:pt>
                <c:pt idx="5">
                  <c:v>51</c:v>
                </c:pt>
                <c:pt idx="6">
                  <c:v>54</c:v>
                </c:pt>
                <c:pt idx="7">
                  <c:v>51</c:v>
                </c:pt>
                <c:pt idx="8">
                  <c:v>55</c:v>
                </c:pt>
                <c:pt idx="9">
                  <c:v>56</c:v>
                </c:pt>
              </c:numCache>
            </c:numRef>
          </c:val>
          <c:extLst>
            <c:ext xmlns:c16="http://schemas.microsoft.com/office/drawing/2014/chart" uri="{C3380CC4-5D6E-409C-BE32-E72D297353CC}">
              <c16:uniqueId val="{00000001-B52F-4A72-8C5B-C9EA7241CFF1}"/>
            </c:ext>
          </c:extLst>
        </c:ser>
        <c:dLbls>
          <c:dLblPos val="outEnd"/>
          <c:showLegendKey val="0"/>
          <c:showVal val="1"/>
          <c:showCatName val="0"/>
          <c:showSerName val="0"/>
          <c:showPercent val="0"/>
          <c:showBubbleSize val="0"/>
        </c:dLbls>
        <c:gapWidth val="150"/>
        <c:axId val="2141539416"/>
        <c:axId val="2141542744"/>
      </c:barChart>
      <c:catAx>
        <c:axId val="2141539416"/>
        <c:scaling>
          <c:orientation val="minMax"/>
        </c:scaling>
        <c:delete val="0"/>
        <c:axPos val="l"/>
        <c:numFmt formatCode="General" sourceLinked="1"/>
        <c:majorTickMark val="out"/>
        <c:minorTickMark val="none"/>
        <c:tickLblPos val="nextTo"/>
        <c:spPr>
          <a:ln>
            <a:noFill/>
          </a:ln>
        </c:spPr>
        <c:txPr>
          <a:bodyPr/>
          <a:lstStyle/>
          <a:p>
            <a:pPr>
              <a:defRPr sz="800"/>
            </a:pPr>
            <a:endParaRPr lang="en-US"/>
          </a:p>
        </c:txPr>
        <c:crossAx val="2141542744"/>
        <c:crosses val="autoZero"/>
        <c:auto val="1"/>
        <c:lblAlgn val="ctr"/>
        <c:lblOffset val="100"/>
        <c:noMultiLvlLbl val="0"/>
      </c:catAx>
      <c:valAx>
        <c:axId val="2141542744"/>
        <c:scaling>
          <c:orientation val="minMax"/>
        </c:scaling>
        <c:delete val="1"/>
        <c:axPos val="b"/>
        <c:majorGridlines>
          <c:spPr>
            <a:ln>
              <a:solidFill>
                <a:schemeClr val="bg1">
                  <a:lumMod val="85000"/>
                </a:schemeClr>
              </a:solidFill>
            </a:ln>
          </c:spPr>
        </c:majorGridlines>
        <c:numFmt formatCode="#,##0" sourceLinked="1"/>
        <c:majorTickMark val="out"/>
        <c:minorTickMark val="none"/>
        <c:tickLblPos val="nextTo"/>
        <c:crossAx val="2141539416"/>
        <c:crosses val="autoZero"/>
        <c:crossBetween val="between"/>
      </c:valAx>
      <c:spPr>
        <a:noFill/>
        <a:ln>
          <a:noFill/>
        </a:ln>
      </c:spPr>
    </c:plotArea>
    <c:legend>
      <c:legendPos val="b"/>
      <c:overlay val="0"/>
      <c:txPr>
        <a:bodyPr/>
        <a:lstStyle/>
        <a:p>
          <a:pPr>
            <a:defRPr sz="800"/>
          </a:pPr>
          <a:endParaRPr lang="en-US"/>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GB"/>
              <a:t>%</a:t>
            </a:r>
          </a:p>
        </c:rich>
      </c:tx>
      <c:layout>
        <c:manualLayout>
          <c:xMode val="edge"/>
          <c:yMode val="edge"/>
          <c:x val="0.74125296296296295"/>
          <c:y val="2.8343659054794801E-2"/>
        </c:manualLayout>
      </c:layout>
      <c:overlay val="0"/>
    </c:title>
    <c:autoTitleDeleted val="0"/>
    <c:plotArea>
      <c:layout/>
      <c:barChart>
        <c:barDir val="bar"/>
        <c:grouping val="percentStacked"/>
        <c:varyColors val="0"/>
        <c:ser>
          <c:idx val="0"/>
          <c:order val="0"/>
          <c:tx>
            <c:strRef>
              <c:f>Behaviours!$B$6</c:f>
              <c:strCache>
                <c:ptCount val="1"/>
                <c:pt idx="0">
                  <c:v>Yes</c:v>
                </c:pt>
              </c:strCache>
            </c:strRef>
          </c:tx>
          <c:invertIfNegative val="0"/>
          <c:dLbls>
            <c:spPr>
              <a:noFill/>
              <a:ln>
                <a:noFill/>
              </a:ln>
              <a:effectLst/>
            </c:spPr>
            <c:txPr>
              <a:bodyPr wrap="square" lIns="38100" tIns="19050" rIns="38100" bIns="19050" anchor="ctr">
                <a:spAutoFit/>
              </a:bodyPr>
              <a:lstStyle/>
              <a:p>
                <a:pPr>
                  <a:defRPr baseline="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Behaviours!$A$7:$A$14</c:f>
              <c:strCache>
                <c:ptCount val="8"/>
                <c:pt idx="0">
                  <c:v>The COVID-19/coronavirus outbreak has seen me buy food from an ethnic shop more often</c:v>
                </c:pt>
                <c:pt idx="1">
                  <c:v>Famous chefs have influenced me to buy world cuisine products I would not have otherwise bought</c:v>
                </c:pt>
                <c:pt idx="2">
                  <c:v>The COVID-19/coronavirus outbreak has seen me try a new world cuisine dish/product at home</c:v>
                </c:pt>
                <c:pt idx="3">
                  <c:v>I have tried to make a meal from scratch in the last 3 months which I had previously bought as a ready meal</c:v>
                </c:pt>
                <c:pt idx="4">
                  <c:v>I'd be interested in ordering world cuisine products directly from a brand</c:v>
                </c:pt>
                <c:pt idx="5">
                  <c:v>I would like to see more meal kits that teach a skill (eg making gyoza from scratch, tortillas from scratch etc)</c:v>
                </c:pt>
                <c:pt idx="6">
                  <c:v>A wider range of healthier options would encourage me to eat world cuisines more</c:v>
                </c:pt>
                <c:pt idx="7">
                  <c:v>I enjoy trying world cuisines I haven't cooked before at home</c:v>
                </c:pt>
              </c:strCache>
            </c:strRef>
          </c:cat>
          <c:val>
            <c:numRef>
              <c:f>Behaviours!$B$7:$B$14</c:f>
              <c:numCache>
                <c:formatCode>#,##0</c:formatCode>
                <c:ptCount val="8"/>
                <c:pt idx="0">
                  <c:v>32.570977999999997</c:v>
                </c:pt>
                <c:pt idx="1">
                  <c:v>36.908517000000003</c:v>
                </c:pt>
                <c:pt idx="2">
                  <c:v>54.022081999999997</c:v>
                </c:pt>
                <c:pt idx="3">
                  <c:v>58.990536000000013</c:v>
                </c:pt>
                <c:pt idx="4">
                  <c:v>60.252366000000002</c:v>
                </c:pt>
                <c:pt idx="5">
                  <c:v>62.145110000000003</c:v>
                </c:pt>
                <c:pt idx="6">
                  <c:v>70.110410000000002</c:v>
                </c:pt>
                <c:pt idx="7">
                  <c:v>82.492114000000001</c:v>
                </c:pt>
              </c:numCache>
            </c:numRef>
          </c:val>
          <c:extLst>
            <c:ext xmlns:c16="http://schemas.microsoft.com/office/drawing/2014/chart" uri="{C3380CC4-5D6E-409C-BE32-E72D297353CC}">
              <c16:uniqueId val="{00000000-7815-4228-B4B1-1B13DA84D504}"/>
            </c:ext>
          </c:extLst>
        </c:ser>
        <c:ser>
          <c:idx val="1"/>
          <c:order val="1"/>
          <c:tx>
            <c:strRef>
              <c:f>Behaviours!$C$6</c:f>
              <c:strCache>
                <c:ptCount val="1"/>
                <c:pt idx="0">
                  <c:v>No</c:v>
                </c:pt>
              </c:strCache>
            </c:strRef>
          </c:tx>
          <c:invertIfNegative val="0"/>
          <c:dLbls>
            <c:spPr>
              <a:noFill/>
              <a:ln>
                <a:noFill/>
              </a:ln>
              <a:effectLst/>
            </c:spPr>
            <c:txPr>
              <a:bodyPr wrap="square" lIns="38100" tIns="19050" rIns="38100" bIns="19050" anchor="ctr">
                <a:spAutoFit/>
              </a:bodyPr>
              <a:lstStyle/>
              <a:p>
                <a:pPr>
                  <a:defRPr baseline="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Behaviours!$A$7:$A$14</c:f>
              <c:strCache>
                <c:ptCount val="8"/>
                <c:pt idx="0">
                  <c:v>The COVID-19/coronavirus outbreak has seen me buy food from an ethnic shop more often</c:v>
                </c:pt>
                <c:pt idx="1">
                  <c:v>Famous chefs have influenced me to buy world cuisine products I would not have otherwise bought</c:v>
                </c:pt>
                <c:pt idx="2">
                  <c:v>The COVID-19/coronavirus outbreak has seen me try a new world cuisine dish/product at home</c:v>
                </c:pt>
                <c:pt idx="3">
                  <c:v>I have tried to make a meal from scratch in the last 3 months which I had previously bought as a ready meal</c:v>
                </c:pt>
                <c:pt idx="4">
                  <c:v>I'd be interested in ordering world cuisine products directly from a brand</c:v>
                </c:pt>
                <c:pt idx="5">
                  <c:v>I would like to see more meal kits that teach a skill (eg making gyoza from scratch, tortillas from scratch etc)</c:v>
                </c:pt>
                <c:pt idx="6">
                  <c:v>A wider range of healthier options would encourage me to eat world cuisines more</c:v>
                </c:pt>
                <c:pt idx="7">
                  <c:v>I enjoy trying world cuisines I haven't cooked before at home</c:v>
                </c:pt>
              </c:strCache>
            </c:strRef>
          </c:cat>
          <c:val>
            <c:numRef>
              <c:f>Behaviours!$C$7:$C$14</c:f>
              <c:numCache>
                <c:formatCode>#,##0</c:formatCode>
                <c:ptCount val="8"/>
                <c:pt idx="0">
                  <c:v>64.353311999999946</c:v>
                </c:pt>
                <c:pt idx="1">
                  <c:v>58.832808</c:v>
                </c:pt>
                <c:pt idx="2">
                  <c:v>42.902208000000002</c:v>
                </c:pt>
                <c:pt idx="3">
                  <c:v>38.880125999999997</c:v>
                </c:pt>
                <c:pt idx="4">
                  <c:v>25</c:v>
                </c:pt>
                <c:pt idx="5">
                  <c:v>28.391166999999999</c:v>
                </c:pt>
                <c:pt idx="6">
                  <c:v>22.870661999999999</c:v>
                </c:pt>
                <c:pt idx="7">
                  <c:v>13.091483</c:v>
                </c:pt>
              </c:numCache>
            </c:numRef>
          </c:val>
          <c:extLst>
            <c:ext xmlns:c16="http://schemas.microsoft.com/office/drawing/2014/chart" uri="{C3380CC4-5D6E-409C-BE32-E72D297353CC}">
              <c16:uniqueId val="{00000001-7815-4228-B4B1-1B13DA84D504}"/>
            </c:ext>
          </c:extLst>
        </c:ser>
        <c:ser>
          <c:idx val="2"/>
          <c:order val="2"/>
          <c:tx>
            <c:strRef>
              <c:f>Behaviours!$D$6</c:f>
              <c:strCache>
                <c:ptCount val="1"/>
                <c:pt idx="0">
                  <c:v>Don't know</c:v>
                </c:pt>
              </c:strCache>
            </c:strRef>
          </c:tx>
          <c:invertIfNegative val="0"/>
          <c:dLbls>
            <c:spPr>
              <a:noFill/>
              <a:ln>
                <a:noFill/>
              </a:ln>
              <a:effectLst/>
            </c:spPr>
            <c:txPr>
              <a:bodyPr wrap="square" lIns="38100" tIns="19050" rIns="38100" bIns="19050" anchor="ctr">
                <a:spAutoFit/>
              </a:bodyPr>
              <a:lstStyle/>
              <a:p>
                <a:pPr>
                  <a:defRPr baseline="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Behaviours!$A$7:$A$14</c:f>
              <c:strCache>
                <c:ptCount val="8"/>
                <c:pt idx="0">
                  <c:v>The COVID-19/coronavirus outbreak has seen me buy food from an ethnic shop more often</c:v>
                </c:pt>
                <c:pt idx="1">
                  <c:v>Famous chefs have influenced me to buy world cuisine products I would not have otherwise bought</c:v>
                </c:pt>
                <c:pt idx="2">
                  <c:v>The COVID-19/coronavirus outbreak has seen me try a new world cuisine dish/product at home</c:v>
                </c:pt>
                <c:pt idx="3">
                  <c:v>I have tried to make a meal from scratch in the last 3 months which I had previously bought as a ready meal</c:v>
                </c:pt>
                <c:pt idx="4">
                  <c:v>I'd be interested in ordering world cuisine products directly from a brand</c:v>
                </c:pt>
                <c:pt idx="5">
                  <c:v>I would like to see more meal kits that teach a skill (eg making gyoza from scratch, tortillas from scratch etc)</c:v>
                </c:pt>
                <c:pt idx="6">
                  <c:v>A wider range of healthier options would encourage me to eat world cuisines more</c:v>
                </c:pt>
                <c:pt idx="7">
                  <c:v>I enjoy trying world cuisines I haven't cooked before at home</c:v>
                </c:pt>
              </c:strCache>
            </c:strRef>
          </c:cat>
          <c:val>
            <c:numRef>
              <c:f>Behaviours!$D$7:$D$14</c:f>
              <c:numCache>
                <c:formatCode>#,##0</c:formatCode>
                <c:ptCount val="8"/>
                <c:pt idx="0">
                  <c:v>3.0757099999999991</c:v>
                </c:pt>
                <c:pt idx="1">
                  <c:v>4.2586750000000002</c:v>
                </c:pt>
                <c:pt idx="2">
                  <c:v>3.0757099999999991</c:v>
                </c:pt>
                <c:pt idx="3">
                  <c:v>2.1293380000000002</c:v>
                </c:pt>
                <c:pt idx="4">
                  <c:v>14.747634</c:v>
                </c:pt>
                <c:pt idx="5">
                  <c:v>9.4637220000000006</c:v>
                </c:pt>
                <c:pt idx="6">
                  <c:v>7.0189269999999961</c:v>
                </c:pt>
                <c:pt idx="7">
                  <c:v>4.416404</c:v>
                </c:pt>
              </c:numCache>
            </c:numRef>
          </c:val>
          <c:extLst>
            <c:ext xmlns:c16="http://schemas.microsoft.com/office/drawing/2014/chart" uri="{C3380CC4-5D6E-409C-BE32-E72D297353CC}">
              <c16:uniqueId val="{00000002-7815-4228-B4B1-1B13DA84D504}"/>
            </c:ext>
          </c:extLst>
        </c:ser>
        <c:dLbls>
          <c:dLblPos val="ctr"/>
          <c:showLegendKey val="0"/>
          <c:showVal val="1"/>
          <c:showCatName val="0"/>
          <c:showSerName val="0"/>
          <c:showPercent val="0"/>
          <c:showBubbleSize val="0"/>
        </c:dLbls>
        <c:gapWidth val="150"/>
        <c:overlap val="100"/>
        <c:axId val="2141672552"/>
        <c:axId val="2141675896"/>
      </c:barChart>
      <c:catAx>
        <c:axId val="2141672552"/>
        <c:scaling>
          <c:orientation val="minMax"/>
        </c:scaling>
        <c:delete val="0"/>
        <c:axPos val="l"/>
        <c:numFmt formatCode="General" sourceLinked="1"/>
        <c:majorTickMark val="out"/>
        <c:minorTickMark val="none"/>
        <c:tickLblPos val="nextTo"/>
        <c:spPr>
          <a:ln>
            <a:noFill/>
          </a:ln>
        </c:spPr>
        <c:txPr>
          <a:bodyPr/>
          <a:lstStyle/>
          <a:p>
            <a:pPr>
              <a:defRPr sz="800"/>
            </a:pPr>
            <a:endParaRPr lang="en-US"/>
          </a:p>
        </c:txPr>
        <c:crossAx val="2141675896"/>
        <c:crosses val="autoZero"/>
        <c:auto val="1"/>
        <c:lblAlgn val="ctr"/>
        <c:lblOffset val="100"/>
        <c:noMultiLvlLbl val="0"/>
      </c:catAx>
      <c:valAx>
        <c:axId val="2141675896"/>
        <c:scaling>
          <c:orientation val="minMax"/>
        </c:scaling>
        <c:delete val="1"/>
        <c:axPos val="b"/>
        <c:majorGridlines>
          <c:spPr>
            <a:ln>
              <a:solidFill>
                <a:schemeClr val="bg1">
                  <a:lumMod val="85000"/>
                </a:schemeClr>
              </a:solidFill>
            </a:ln>
          </c:spPr>
        </c:majorGridlines>
        <c:numFmt formatCode="0%" sourceLinked="1"/>
        <c:majorTickMark val="out"/>
        <c:minorTickMark val="none"/>
        <c:tickLblPos val="nextTo"/>
        <c:crossAx val="2141672552"/>
        <c:crosses val="autoZero"/>
        <c:crossBetween val="between"/>
      </c:valAx>
      <c:spPr>
        <a:noFill/>
        <a:ln>
          <a:noFill/>
        </a:ln>
      </c:spPr>
    </c:plotArea>
    <c:legend>
      <c:legendPos val="b"/>
      <c:overlay val="0"/>
      <c:txPr>
        <a:bodyPr/>
        <a:lstStyle/>
        <a:p>
          <a:pPr>
            <a:defRPr sz="800"/>
          </a:pPr>
          <a:endParaRPr lang="en-US"/>
        </a:p>
      </c:txPr>
    </c:legend>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0C0DE-03EA-694F-A917-261F54E78BEA}" type="datetimeFigureOut">
              <a:rPr lang="en-US" smtClean="0"/>
              <a:t>12/20/2021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E11870-D2EA-C947-B9F9-1C64516267D8}" type="slidenum">
              <a:rPr lang="en-US" smtClean="0"/>
              <a:t>‹#›</a:t>
            </a:fld>
            <a:endParaRPr lang="en-US"/>
          </a:p>
        </p:txBody>
      </p:sp>
    </p:spTree>
    <p:extLst>
      <p:ext uri="{BB962C8B-B14F-4D97-AF65-F5344CB8AC3E}">
        <p14:creationId xmlns:p14="http://schemas.microsoft.com/office/powerpoint/2010/main" val="3472271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1</a:t>
            </a:fld>
            <a:endParaRPr lang="en-US"/>
          </a:p>
        </p:txBody>
      </p:sp>
    </p:spTree>
    <p:extLst>
      <p:ext uri="{BB962C8B-B14F-4D97-AF65-F5344CB8AC3E}">
        <p14:creationId xmlns:p14="http://schemas.microsoft.com/office/powerpoint/2010/main" val="493781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Papaya,</a:t>
            </a:r>
            <a:r>
              <a:rPr lang="en-US" baseline="0" dirty="0"/>
              <a:t> King oyster mushroom, Bitter gourd</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10</a:t>
            </a:fld>
            <a:endParaRPr lang="en-US"/>
          </a:p>
        </p:txBody>
      </p:sp>
    </p:spTree>
    <p:extLst>
      <p:ext uri="{BB962C8B-B14F-4D97-AF65-F5344CB8AC3E}">
        <p14:creationId xmlns:p14="http://schemas.microsoft.com/office/powerpoint/2010/main" val="86847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for the same food, there is</a:t>
            </a:r>
            <a:r>
              <a:rPr lang="en-US" baseline="0" dirty="0"/>
              <a:t> a wide range of cooking techniques employed reflecting of various culinary cultures. I’ve included an example of fish here because it’s consumed all over the world. It’s also linked to our conversation about sustainable diets. Also, a question might also be whether children will be happy to have the whole fish on their plate.</a:t>
            </a:r>
          </a:p>
          <a:p>
            <a:endParaRPr lang="en-US" baseline="0" dirty="0"/>
          </a:p>
          <a:p>
            <a:r>
              <a:rPr lang="en-US" baseline="0" dirty="0"/>
              <a:t>For example, battered fish fillets are most popular with many families in the UK, whereas eating whole fish grilled is considered very common in African-Caribbean cooking, whilst for some, fish simply steamed is common for Asian families. </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11</a:t>
            </a:fld>
            <a:endParaRPr lang="en-US"/>
          </a:p>
        </p:txBody>
      </p:sp>
    </p:spTree>
    <p:extLst>
      <p:ext uri="{BB962C8B-B14F-4D97-AF65-F5344CB8AC3E}">
        <p14:creationId xmlns:p14="http://schemas.microsoft.com/office/powerpoint/2010/main" val="383608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a:t>
            </a:r>
            <a:r>
              <a:rPr lang="en-US" baseline="0" dirty="0"/>
              <a:t> festivals and festive foods offer a way to further the understanding of students of different cultures. Often these enable to learn more about world history too. There are many examples of these, some of the more notable festivals include the Lunar New Year, marked by many events in China Town, the </a:t>
            </a:r>
            <a:r>
              <a:rPr lang="en-US" baseline="0" dirty="0" err="1"/>
              <a:t>Iftar</a:t>
            </a:r>
            <a:r>
              <a:rPr lang="en-US" baseline="0" dirty="0"/>
              <a:t> meal that is eaten at sunset, during the month of </a:t>
            </a:r>
            <a:r>
              <a:rPr lang="en-US" baseline="0" dirty="0" err="1"/>
              <a:t>Ramandan</a:t>
            </a:r>
            <a:r>
              <a:rPr lang="en-US" baseline="0" dirty="0"/>
              <a:t> celebrated by the Muslim community, the Hindu festivals of </a:t>
            </a:r>
            <a:r>
              <a:rPr lang="en-US" baseline="0" dirty="0" err="1"/>
              <a:t>Holi</a:t>
            </a:r>
            <a:r>
              <a:rPr lang="en-US" baseline="0" dirty="0"/>
              <a:t> (Festival of </a:t>
            </a:r>
            <a:r>
              <a:rPr lang="en-US" baseline="0" dirty="0" err="1"/>
              <a:t>Colours</a:t>
            </a:r>
            <a:r>
              <a:rPr lang="en-US" baseline="0" dirty="0"/>
              <a:t>), Diwali (Festival of lights) where food is a major focus where families share sweet foods, and </a:t>
            </a:r>
            <a:r>
              <a:rPr lang="en-US" baseline="0" dirty="0" err="1"/>
              <a:t>Hannukah</a:t>
            </a:r>
            <a:r>
              <a:rPr lang="en-US" baseline="0" dirty="0"/>
              <a:t>, also the Festival of Lights marked by the Jewish community. This is particularly important to students whose families </a:t>
            </a:r>
            <a:r>
              <a:rPr lang="en-US" baseline="0" dirty="0" err="1"/>
              <a:t>practise</a:t>
            </a:r>
            <a:r>
              <a:rPr lang="en-US" baseline="0" dirty="0"/>
              <a:t> this, and a way to learn about the importance of festivals through stories, as well as the foods which mark these occasions.</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12</a:t>
            </a:fld>
            <a:endParaRPr lang="en-US"/>
          </a:p>
        </p:txBody>
      </p:sp>
    </p:spTree>
    <p:extLst>
      <p:ext uri="{BB962C8B-B14F-4D97-AF65-F5344CB8AC3E}">
        <p14:creationId xmlns:p14="http://schemas.microsoft.com/office/powerpoint/2010/main" val="7637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food teachers, I’m sure you are well aware how teaching food helps supports learning about healthy eating, but also </a:t>
            </a:r>
            <a:r>
              <a:rPr lang="en-US" altLang="zh-TW" baseline="0" dirty="0"/>
              <a:t>cross-curricular learning</a:t>
            </a:r>
            <a:r>
              <a:rPr lang="en-US" baseline="0" dirty="0"/>
              <a:t>. One such approach is sensory education in food. Taste Education is a charity which champions the links between food and literacy using the senses, and to encourage children to talk about the food through seeing, smelling, hearing, touching and tasting the food. They offer free lesson plans such as this on food and refugees for Years 3 and 4. </a:t>
            </a:r>
          </a:p>
          <a:p>
            <a:endParaRPr lang="en-US" baseline="0" dirty="0"/>
          </a:p>
          <a:p>
            <a:r>
              <a:rPr lang="en-US" baseline="0" dirty="0"/>
              <a:t>Students are not pressured in trying the food, but are encouraged to share why they like/dislike the food. So far the evidence shows that after even 1 session of taste education, even children who were reluctant to try a particular fruit and veg has given it a go. We also know how food especially smell evokes memories, so this is a particular useful way to encourage children from different backgrounds as a prompt for them to think about a food memory such as two 11 year-olds talking about how cardamom reminded them of visiting family in Pakistan, whilst for another evokes memories of his granny’s cooking. These food stories have been identified as affirming examples of cultural sharing through food.</a:t>
            </a:r>
          </a:p>
          <a:p>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13</a:t>
            </a:fld>
            <a:endParaRPr lang="en-US"/>
          </a:p>
        </p:txBody>
      </p:sp>
    </p:spTree>
    <p:extLst>
      <p:ext uri="{BB962C8B-B14F-4D97-AF65-F5344CB8AC3E}">
        <p14:creationId xmlns:p14="http://schemas.microsoft.com/office/powerpoint/2010/main" val="309703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some </a:t>
            </a:r>
            <a:r>
              <a:rPr lang="en-US" baseline="0" dirty="0" err="1"/>
              <a:t>organisations</a:t>
            </a:r>
            <a:r>
              <a:rPr lang="en-US" baseline="0" dirty="0"/>
              <a:t> which run teacher-training sessions which are free of charge to schools. One such is the FUN Healthier Chinese Cuisine Ambassador which supplies a wide range of condiments to support the teaching of a range of culinary techniques in Chinese cooking. An annual competition is held where the top three teachers get a free trip to visit Hong Kong where some of these condiments are made. Here are some teachers learning from the Institute’s North London kitchen, and on the right is </a:t>
            </a:r>
            <a:r>
              <a:rPr lang="en-US" baseline="0" dirty="0" err="1"/>
              <a:t>Mr</a:t>
            </a:r>
            <a:r>
              <a:rPr lang="en-US" baseline="0" dirty="0"/>
              <a:t> Matthew Walker from the John Warner School in Hertfordshire in the food room at a secondary school in Hong Kong, demonstrating the making of Cornish pasties using oyster sauce, to local students. </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14</a:t>
            </a:fld>
            <a:endParaRPr lang="en-US"/>
          </a:p>
        </p:txBody>
      </p:sp>
    </p:spTree>
    <p:extLst>
      <p:ext uri="{BB962C8B-B14F-4D97-AF65-F5344CB8AC3E}">
        <p14:creationId xmlns:p14="http://schemas.microsoft.com/office/powerpoint/2010/main" val="1857035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E11870-D2EA-C947-B9F9-1C64516267D8}" type="slidenum">
              <a:rPr lang="en-US" smtClean="0"/>
              <a:t>15</a:t>
            </a:fld>
            <a:endParaRPr lang="en-US"/>
          </a:p>
        </p:txBody>
      </p:sp>
    </p:spTree>
    <p:extLst>
      <p:ext uri="{BB962C8B-B14F-4D97-AF65-F5344CB8AC3E}">
        <p14:creationId xmlns:p14="http://schemas.microsoft.com/office/powerpoint/2010/main" val="104832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E11870-D2EA-C947-B9F9-1C64516267D8}" type="slidenum">
              <a:rPr lang="en-US" smtClean="0"/>
              <a:t>2</a:t>
            </a:fld>
            <a:endParaRPr lang="en-US"/>
          </a:p>
        </p:txBody>
      </p:sp>
    </p:spTree>
    <p:extLst>
      <p:ext uri="{BB962C8B-B14F-4D97-AF65-F5344CB8AC3E}">
        <p14:creationId xmlns:p14="http://schemas.microsoft.com/office/powerpoint/2010/main" val="110901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ethnicity</a:t>
            </a:r>
            <a:r>
              <a:rPr lang="en-US" baseline="0" dirty="0"/>
              <a:t> is a complex, multidimensional concept, defined by shared history, origins, language and cultural traditions. This is why ethnicity is a subjective identity, depends on how individuals define themselves. According to the latest Census, minority ethnic groups constitute around 15% of the UK population. </a:t>
            </a:r>
          </a:p>
          <a:p>
            <a:r>
              <a:rPr lang="en-US" dirty="0"/>
              <a:t>However, we observe</a:t>
            </a:r>
            <a:r>
              <a:rPr lang="en-US" baseline="0" dirty="0"/>
              <a:t> health patterns differ across these self-defined ethnic groups, also accounting for the diversity of demographic, socio-economic, behavioral, cultural and other characteristics amongst ethnic groups. One particular health outcome is obesity, research has found that South Asians tend to have higher amount of body fat at a lower BMI that calls for earlier health interventions with accurate weight ranges, to control their risks for Type 2 diabetes and cardiovascular disease, using culturally appropriate approaches. </a:t>
            </a:r>
          </a:p>
          <a:p>
            <a:r>
              <a:rPr lang="en-US" baseline="0" dirty="0"/>
              <a:t>For example, the Born in Bradford one of the country’s largest birth cohort study which studies over 13,500 children in Bradford on the determinants of childhood and childhood disease, observed that compared to white British homes, Pakistani homes were more likely to have and serve fruit and sugar-sweetened beverages compared to water, as a sign of hospitality, however the cheapness and desirability of these drinks have also influenced personal consumption too. But no story is one-size-fits-all. It is very important to understand these ideas and exploring them across different generations of migrants too. Importantly, we also know that people from lower socioeconomic backgrounds are more likely to experience poor health outcomes, some ethnic groups such as Bangladeshi (40%) and Pakistani (39%) adults are more likely to have a lower socioeconomic classification.</a:t>
            </a:r>
          </a:p>
          <a:p>
            <a:endParaRPr lang="en-US" baseline="0" dirty="0"/>
          </a:p>
          <a:p>
            <a:r>
              <a:rPr lang="en-US" baseline="0" dirty="0"/>
              <a:t>However, it is very important when talking about health differences, it is easy to risk </a:t>
            </a:r>
            <a:r>
              <a:rPr lang="en-US" baseline="0" dirty="0" err="1"/>
              <a:t>stigmatisation</a:t>
            </a:r>
            <a:r>
              <a:rPr lang="en-US" baseline="0" dirty="0"/>
              <a:t> and messages should come across as inclusive, rather than </a:t>
            </a:r>
            <a:r>
              <a:rPr lang="en-US" baseline="0" dirty="0" err="1"/>
              <a:t>patronising</a:t>
            </a:r>
            <a:r>
              <a:rPr lang="en-US" baseline="0" dirty="0"/>
              <a:t>. This is why terminology and representation matters. It is important to understand people’s lived experiences, and this is why qualitative research has been very useful in identifying people’s reasons behind food choices. </a:t>
            </a:r>
          </a:p>
        </p:txBody>
      </p:sp>
      <p:sp>
        <p:nvSpPr>
          <p:cNvPr id="4" name="Slide Number Placeholder 3"/>
          <p:cNvSpPr>
            <a:spLocks noGrp="1"/>
          </p:cNvSpPr>
          <p:nvPr>
            <p:ph type="sldNum" sz="quarter" idx="10"/>
          </p:nvPr>
        </p:nvSpPr>
        <p:spPr/>
        <p:txBody>
          <a:bodyPr/>
          <a:lstStyle/>
          <a:p>
            <a:fld id="{00E11870-D2EA-C947-B9F9-1C64516267D8}" type="slidenum">
              <a:rPr lang="en-US" smtClean="0"/>
              <a:t>3</a:t>
            </a:fld>
            <a:endParaRPr lang="en-US"/>
          </a:p>
        </p:txBody>
      </p:sp>
    </p:spTree>
    <p:extLst>
      <p:ext uri="{BB962C8B-B14F-4D97-AF65-F5344CB8AC3E}">
        <p14:creationId xmlns:p14="http://schemas.microsoft.com/office/powerpoint/2010/main" val="384585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important to address that social and community eating plays a huge role in some minority ethnic groups, this is why this context is</a:t>
            </a:r>
            <a:r>
              <a:rPr lang="en-US" baseline="0" dirty="0"/>
              <a:t> key in understanding what works for nutrition interventions.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Further according to this report by Sport England, we know that children from minority ethnic groups are less likely to be as active as their white counterparts. The issue of representation has been raised for some sports such as swimming, basketball and cricket where some group are under- or over-represented. The inequalities across physical activity levels are further exacerbated by their socioeconomic backgrounds. This is why factors such as access to facilities, confidence to take part especially group activities, learning the benefits of exercise, and the enjoyment, are important to improve the widening participation of children from different backgrounds.</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4</a:t>
            </a:fld>
            <a:endParaRPr lang="en-US"/>
          </a:p>
        </p:txBody>
      </p:sp>
    </p:spTree>
    <p:extLst>
      <p:ext uri="{BB962C8B-B14F-4D97-AF65-F5344CB8AC3E}">
        <p14:creationId xmlns:p14="http://schemas.microsoft.com/office/powerpoint/2010/main" val="223342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background in mind, let’s now</a:t>
            </a:r>
            <a:r>
              <a:rPr lang="en-US" baseline="0" dirty="0"/>
              <a:t> have a look at what traditional and ethnic foods mean. </a:t>
            </a:r>
            <a:endParaRPr lang="en-US" dirty="0"/>
          </a:p>
          <a:p>
            <a:endParaRPr lang="en-US" dirty="0"/>
          </a:p>
          <a:p>
            <a:r>
              <a:rPr lang="en-US" dirty="0"/>
              <a:t>World cuisines have</a:t>
            </a:r>
            <a:r>
              <a:rPr lang="en-US" baseline="0" dirty="0"/>
              <a:t> always been reshaped through historical trade routes. The movement of people brought with them different foods and flavours, and increasingly international travel and now social media enabled the ‘consumption’ of world cuisines which might not be previously available to them, garnering more interest to re-create these at home. This is why the growth of world foods has seen the largest growth in the UK retail sector throughout last year when more people were cooking at home. </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5</a:t>
            </a:fld>
            <a:endParaRPr lang="en-US"/>
          </a:p>
        </p:txBody>
      </p:sp>
    </p:spTree>
    <p:extLst>
      <p:ext uri="{BB962C8B-B14F-4D97-AF65-F5344CB8AC3E}">
        <p14:creationId xmlns:p14="http://schemas.microsoft.com/office/powerpoint/2010/main" val="128776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findings from the latest Mintel market</a:t>
            </a:r>
            <a:r>
              <a:rPr lang="en-US" baseline="0" dirty="0"/>
              <a:t> intelligence report, which surveyed on close to 1800 UK consumers, about the types of world cuisine products eaten or used in the past three months. This shows that compared to 2019, the use of cooking pastes, seasonings and meal kits fueled by more home cooking during lockdown, and spending more time at home. </a:t>
            </a:r>
            <a:r>
              <a:rPr lang="en-US" altLang="zh-TW" baseline="0" dirty="0"/>
              <a:t>This shows that consumers nowadays are curious to try to recreate ‘world cuisines’ at home, showing the importance of learning practical skills of putting ingredients and different flavours together.</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6</a:t>
            </a:fld>
            <a:endParaRPr lang="en-US"/>
          </a:p>
        </p:txBody>
      </p:sp>
    </p:spTree>
    <p:extLst>
      <p:ext uri="{BB962C8B-B14F-4D97-AF65-F5344CB8AC3E}">
        <p14:creationId xmlns:p14="http://schemas.microsoft.com/office/powerpoint/2010/main" val="200243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according to Mintel, t</a:t>
            </a:r>
            <a:r>
              <a:rPr lang="en-US" dirty="0"/>
              <a:t>he idea of</a:t>
            </a:r>
            <a:r>
              <a:rPr lang="en-US" baseline="0" dirty="0"/>
              <a:t> trying and learning something new and healthier options have also been identified as the most important when it comes to eating ‘world foods’, calling for the need for this to begin in the food classrooms, as young learners are becoming more curious at an earlier age too, experiencing food as a way of travel too. </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7</a:t>
            </a:fld>
            <a:endParaRPr lang="en-US"/>
          </a:p>
        </p:txBody>
      </p:sp>
    </p:spTree>
    <p:extLst>
      <p:ext uri="{BB962C8B-B14F-4D97-AF65-F5344CB8AC3E}">
        <p14:creationId xmlns:p14="http://schemas.microsoft.com/office/powerpoint/2010/main" val="218073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access/learn more about world cuisines, one of the ways is to study what food culture means to different people. There are foods which are more strongly associated with certain cultures and festivals, for example these are root </a:t>
            </a:r>
            <a:r>
              <a:rPr lang="en-US" baseline="0" dirty="0" err="1"/>
              <a:t>tumeric</a:t>
            </a:r>
            <a:r>
              <a:rPr lang="en-US" baseline="0" dirty="0"/>
              <a:t> and ginger which are important spices for South Asian cuisines. The buns on the right are longevity buns shaped like peaches to celebrate birthdays in Chinese culture, especially for the older generation. However, these are not commonly eaten now as cakes become more popular and seen as a standard birthday food. This is why understanding generational change is also very important. Depending on the extent of assimilation, the diets of minority ethnic groups will vary. Next, we are also going to have a look at the ways how to incorporate different foods and culinary skills in teaching about healthy eating too. </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8</a:t>
            </a:fld>
            <a:endParaRPr lang="en-US"/>
          </a:p>
        </p:txBody>
      </p:sp>
    </p:spTree>
    <p:extLst>
      <p:ext uri="{BB962C8B-B14F-4D97-AF65-F5344CB8AC3E}">
        <p14:creationId xmlns:p14="http://schemas.microsoft.com/office/powerpoint/2010/main" val="17094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eatwell</a:t>
            </a:r>
            <a:r>
              <a:rPr lang="en-US" dirty="0"/>
              <a:t> plate is</a:t>
            </a:r>
            <a:r>
              <a:rPr lang="en-US" baseline="0" dirty="0"/>
              <a:t> designed to depict</a:t>
            </a:r>
            <a:r>
              <a:rPr lang="en-US" dirty="0"/>
              <a:t> a large range of food</a:t>
            </a:r>
            <a:r>
              <a:rPr lang="en-US" baseline="0" dirty="0"/>
              <a:t> typical to the UK diet, but we know everyone eats differently. Research shows us that we make around 200 food decisions each day but only a handful of these are conscious ones. So it is important to </a:t>
            </a:r>
            <a:r>
              <a:rPr lang="en-US" baseline="0" dirty="0" err="1"/>
              <a:t>recognise</a:t>
            </a:r>
            <a:r>
              <a:rPr lang="en-US" baseline="0" dirty="0"/>
              <a:t> these individual drivers to understand what foods are relevant to the students and to ourselves. </a:t>
            </a:r>
          </a:p>
          <a:p>
            <a:endParaRPr lang="en-US" baseline="0" dirty="0"/>
          </a:p>
          <a:p>
            <a:r>
              <a:rPr lang="en-US" baseline="0" dirty="0"/>
              <a:t>A fun activity would be to ask students to bring in a food/take a picture of a food to place on the </a:t>
            </a:r>
            <a:r>
              <a:rPr lang="en-US" baseline="0" dirty="0" err="1"/>
              <a:t>eatwell</a:t>
            </a:r>
            <a:r>
              <a:rPr lang="en-US" baseline="0" dirty="0"/>
              <a:t> guide.</a:t>
            </a:r>
          </a:p>
          <a:p>
            <a:endParaRPr lang="en-US" baseline="0" dirty="0"/>
          </a:p>
          <a:p>
            <a:r>
              <a:rPr lang="en-US" baseline="0" dirty="0"/>
              <a:t>Starchy foods: Breads such as </a:t>
            </a:r>
            <a:r>
              <a:rPr lang="en-US" baseline="0" dirty="0" err="1"/>
              <a:t>chapati</a:t>
            </a:r>
            <a:r>
              <a:rPr lang="en-US" baseline="0" dirty="0"/>
              <a:t>, </a:t>
            </a:r>
            <a:r>
              <a:rPr lang="en-US" baseline="0" dirty="0" err="1"/>
              <a:t>dosa</a:t>
            </a:r>
            <a:r>
              <a:rPr lang="en-US" baseline="0" dirty="0"/>
              <a:t>, steamed buns, wheat products such as noodles, root tubers such as cassava, yam and sweet potatoes.</a:t>
            </a:r>
          </a:p>
          <a:p>
            <a:r>
              <a:rPr lang="en-US" baseline="0" dirty="0"/>
              <a:t>Fruit and vegetables: okra, daikon/ </a:t>
            </a:r>
            <a:r>
              <a:rPr lang="en-US" baseline="0" dirty="0" err="1"/>
              <a:t>mooli</a:t>
            </a:r>
            <a:r>
              <a:rPr lang="en-US" baseline="0" dirty="0"/>
              <a:t> or turnips, spring greens (</a:t>
            </a:r>
            <a:r>
              <a:rPr lang="en-US" baseline="0" dirty="0" err="1"/>
              <a:t>bak</a:t>
            </a:r>
            <a:r>
              <a:rPr lang="en-US" baseline="0" dirty="0"/>
              <a:t> </a:t>
            </a:r>
            <a:r>
              <a:rPr lang="en-US" baseline="0" dirty="0" err="1"/>
              <a:t>choi</a:t>
            </a:r>
            <a:r>
              <a:rPr lang="en-US" baseline="0" dirty="0"/>
              <a:t>/ </a:t>
            </a:r>
            <a:r>
              <a:rPr lang="en-US" baseline="0" dirty="0" err="1"/>
              <a:t>choi</a:t>
            </a:r>
            <a:r>
              <a:rPr lang="en-US" baseline="0" dirty="0"/>
              <a:t> sum) </a:t>
            </a:r>
            <a:r>
              <a:rPr lang="mr-IN" baseline="0" dirty="0"/>
              <a:t>–</a:t>
            </a:r>
            <a:r>
              <a:rPr lang="en-US" baseline="0" dirty="0"/>
              <a:t> probably the group which offers the largest variety of foods</a:t>
            </a:r>
          </a:p>
          <a:p>
            <a:r>
              <a:rPr lang="en-US" baseline="0" dirty="0"/>
              <a:t>Protein: This is probably the group which links to talks about sustainability, especially relating to animal farming. Fish, chicken and other poultry, some kind of red meat which are not shown. And how vegetarian sources such as beans and pulses can contribute, including soya products of different kinds, from tofu to tempeh, and some plant-based alternatives, a great conversation starter about ‘plant-based meat alternatives’ and can be quite controversial. </a:t>
            </a:r>
          </a:p>
          <a:p>
            <a:endParaRPr lang="en-US" baseline="0" dirty="0"/>
          </a:p>
          <a:p>
            <a:r>
              <a:rPr lang="en-US" baseline="0" dirty="0"/>
              <a:t>But these might also be foods which are consumed by the mainstream population too, depending on where you are in the country. This is why when using the </a:t>
            </a:r>
            <a:r>
              <a:rPr lang="en-US" baseline="0" dirty="0" err="1"/>
              <a:t>Eatwell</a:t>
            </a:r>
            <a:r>
              <a:rPr lang="en-US" baseline="0" dirty="0"/>
              <a:t> plate, there are many further teaching points to invite pupils to talk about the foods relevant to their culture.</a:t>
            </a:r>
            <a:endParaRPr lang="en-US" dirty="0"/>
          </a:p>
        </p:txBody>
      </p:sp>
      <p:sp>
        <p:nvSpPr>
          <p:cNvPr id="4" name="Slide Number Placeholder 3"/>
          <p:cNvSpPr>
            <a:spLocks noGrp="1"/>
          </p:cNvSpPr>
          <p:nvPr>
            <p:ph type="sldNum" sz="quarter" idx="10"/>
          </p:nvPr>
        </p:nvSpPr>
        <p:spPr/>
        <p:txBody>
          <a:bodyPr/>
          <a:lstStyle/>
          <a:p>
            <a:fld id="{00E11870-D2EA-C947-B9F9-1C64516267D8}" type="slidenum">
              <a:rPr lang="en-US" smtClean="0"/>
              <a:t>9</a:t>
            </a:fld>
            <a:endParaRPr lang="en-US"/>
          </a:p>
        </p:txBody>
      </p:sp>
    </p:spTree>
    <p:extLst>
      <p:ext uri="{BB962C8B-B14F-4D97-AF65-F5344CB8AC3E}">
        <p14:creationId xmlns:p14="http://schemas.microsoft.com/office/powerpoint/2010/main" val="194568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956" y="1172849"/>
            <a:ext cx="7290000" cy="540000"/>
          </a:xfrm>
          <a:prstGeom prst="rect">
            <a:avLst/>
          </a:prstGeom>
        </p:spPr>
        <p:txBody>
          <a:bodyPr lIns="0" tIns="0" rIns="0" bIns="0" anchor="t"/>
          <a:lstStyle>
            <a:lvl1pPr algn="l">
              <a:defRPr sz="2600" b="1" i="0">
                <a:solidFill>
                  <a:srgbClr val="C33D86"/>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876957" y="1928319"/>
            <a:ext cx="7290000" cy="2700000"/>
          </a:xfrm>
          <a:prstGeom prst="rect">
            <a:avLst/>
          </a:prstGeom>
        </p:spPr>
        <p:txBody>
          <a:bodyPr lIns="0" tIns="0" rIns="0" bIns="0" numCol="1" anchor="t"/>
          <a:lstStyle>
            <a:lvl1pPr marL="214298" indent="-214298" algn="l">
              <a:buSzPct val="90000"/>
              <a:buFont typeface="Arial" charset="0"/>
              <a:buChar char="•"/>
              <a:defRPr sz="1400" b="0" i="0">
                <a:solidFill>
                  <a:schemeClr val="tx1"/>
                </a:solidFill>
                <a:latin typeface="Arial" charset="0"/>
                <a:ea typeface="Arial" charset="0"/>
                <a:cs typeface="Arial" charset="0"/>
              </a:defRPr>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Text here</a:t>
            </a:r>
          </a:p>
        </p:txBody>
      </p:sp>
    </p:spTree>
    <p:extLst>
      <p:ext uri="{BB962C8B-B14F-4D97-AF65-F5344CB8AC3E}">
        <p14:creationId xmlns:p14="http://schemas.microsoft.com/office/powerpoint/2010/main" val="3657104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87C2017-D3AE-6447-B1EC-4D7CEEE8814D}" type="datetimeFigureOut">
              <a:rPr lang="en-US" smtClean="0"/>
              <a:t>12/20/2021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825FCDA-7C24-8841-AC68-7772DB87E0C9}" type="slidenum">
              <a:rPr lang="en-US" smtClean="0"/>
              <a:t>‹#›</a:t>
            </a:fld>
            <a:endParaRPr lang="en-US"/>
          </a:p>
        </p:txBody>
      </p:sp>
    </p:spTree>
    <p:extLst>
      <p:ext uri="{BB962C8B-B14F-4D97-AF65-F5344CB8AC3E}">
        <p14:creationId xmlns:p14="http://schemas.microsoft.com/office/powerpoint/2010/main" val="3267315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Box 8"/>
          <p:cNvSpPr txBox="1"/>
          <p:nvPr userDrawn="1"/>
        </p:nvSpPr>
        <p:spPr>
          <a:xfrm>
            <a:off x="867335" y="4904649"/>
            <a:ext cx="8041341" cy="107722"/>
          </a:xfrm>
          <a:prstGeom prst="rect">
            <a:avLst/>
          </a:prstGeom>
          <a:noFill/>
        </p:spPr>
        <p:txBody>
          <a:bodyPr wrap="square" lIns="0" tIns="0" rIns="0" bIns="0" rtlCol="0">
            <a:spAutoFit/>
          </a:bodyPr>
          <a:lstStyle/>
          <a:p>
            <a:pPr algn="r"/>
            <a:r>
              <a:rPr lang="en-US" sz="700" b="0" i="0" dirty="0">
                <a:solidFill>
                  <a:schemeClr val="tx1"/>
                </a:solidFill>
                <a:latin typeface="Arial" charset="0"/>
                <a:ea typeface="Arial" charset="0"/>
                <a:cs typeface="Arial" charset="0"/>
                <a:hlinkClick r:id="rId5"/>
              </a:rPr>
              <a:t>www.foodafactoflife.org.uk</a:t>
            </a:r>
            <a:r>
              <a:rPr lang="en-US" sz="700" b="0" i="0" baseline="0" dirty="0">
                <a:solidFill>
                  <a:schemeClr val="tx1"/>
                </a:solidFill>
                <a:latin typeface="Arial" charset="0"/>
                <a:ea typeface="Arial" charset="0"/>
                <a:cs typeface="Arial" charset="0"/>
              </a:rPr>
              <a:t>    </a:t>
            </a:r>
            <a:r>
              <a:rPr lang="en-US" sz="700" b="0" i="0" dirty="0">
                <a:solidFill>
                  <a:schemeClr val="tx1"/>
                </a:solidFill>
                <a:latin typeface="Arial" charset="0"/>
                <a:ea typeface="Arial" charset="0"/>
                <a:cs typeface="Arial" charset="0"/>
              </a:rPr>
              <a:t>© Food – a fact of life 2021</a:t>
            </a:r>
          </a:p>
        </p:txBody>
      </p:sp>
    </p:spTree>
    <p:extLst>
      <p:ext uri="{BB962C8B-B14F-4D97-AF65-F5344CB8AC3E}">
        <p14:creationId xmlns:p14="http://schemas.microsoft.com/office/powerpoint/2010/main" val="530520230"/>
      </p:ext>
    </p:extLst>
  </p:cSld>
  <p:clrMap bg1="lt1" tx1="dk1" bg2="lt2" tx2="dk2" accent1="accent1" accent2="accent2" accent3="accent3" accent4="accent4" accent5="accent5" accent6="accent6" hlink="hlink" folHlink="folHlink"/>
  <p:sldLayoutIdLst>
    <p:sldLayoutId id="2147483665" r:id="rId1"/>
    <p:sldLayoutId id="2147483670" r:id="rId2"/>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borninbradford.nhs.uk/wp-content/uploads/BIB_Supplement_Magazine_2019_Web.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970" y="3204796"/>
            <a:ext cx="5507245" cy="1488155"/>
          </a:xfrm>
        </p:spPr>
        <p:txBody>
          <a:bodyPr>
            <a:normAutofit/>
          </a:bodyPr>
          <a:lstStyle/>
          <a:p>
            <a:pPr marL="0" indent="0" algn="l">
              <a:buNone/>
            </a:pPr>
            <a:r>
              <a:rPr lang="en-US" altLang="zh-TW" sz="2000" dirty="0">
                <a:solidFill>
                  <a:schemeClr val="tx1">
                    <a:lumMod val="50000"/>
                    <a:lumOff val="50000"/>
                  </a:schemeClr>
                </a:solidFill>
                <a:latin typeface="Arial" panose="020B0604020202020204" pitchFamily="34" charset="0"/>
                <a:cs typeface="Arial" panose="020B0604020202020204" pitchFamily="34" charset="0"/>
              </a:rPr>
              <a:t>Georgine Leung</a:t>
            </a:r>
          </a:p>
          <a:p>
            <a:pPr marL="0" indent="0" algn="l">
              <a:buNone/>
            </a:pPr>
            <a:r>
              <a:rPr lang="en-US" sz="2000" dirty="0">
                <a:solidFill>
                  <a:schemeClr val="tx1">
                    <a:lumMod val="50000"/>
                    <a:lumOff val="50000"/>
                  </a:schemeClr>
                </a:solidFill>
                <a:latin typeface="Arial" panose="020B0604020202020204" pitchFamily="34" charset="0"/>
                <a:cs typeface="Arial" panose="020B0604020202020204" pitchFamily="34" charset="0"/>
              </a:rPr>
              <a:t>Nutritionist and Food Consultant</a:t>
            </a:r>
          </a:p>
          <a:p>
            <a:pPr marL="0" indent="0" algn="l">
              <a:buNone/>
            </a:pPr>
            <a:r>
              <a:rPr lang="en-US" sz="2000" dirty="0">
                <a:solidFill>
                  <a:schemeClr val="tx1">
                    <a:lumMod val="50000"/>
                    <a:lumOff val="50000"/>
                  </a:schemeClr>
                </a:solidFill>
                <a:latin typeface="Arial" panose="020B0604020202020204" pitchFamily="34" charset="0"/>
                <a:cs typeface="Arial" panose="020B0604020202020204" pitchFamily="34" charset="0"/>
              </a:rPr>
              <a:t>PhD Researcher, Institute for Global Health, University College London</a:t>
            </a:r>
          </a:p>
        </p:txBody>
      </p:sp>
      <p:sp>
        <p:nvSpPr>
          <p:cNvPr id="5" name="Rectangle 4"/>
          <p:cNvSpPr/>
          <p:nvPr/>
        </p:nvSpPr>
        <p:spPr>
          <a:xfrm>
            <a:off x="365975" y="1785157"/>
            <a:ext cx="7694949" cy="954107"/>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Building cultural awareness in delivering healthy eating messages in the food classroom</a:t>
            </a:r>
          </a:p>
        </p:txBody>
      </p:sp>
    </p:spTree>
    <p:extLst>
      <p:ext uri="{BB962C8B-B14F-4D97-AF65-F5344CB8AC3E}">
        <p14:creationId xmlns:p14="http://schemas.microsoft.com/office/powerpoint/2010/main" val="1237692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21-11-29 at 16.55.1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697" y="3108694"/>
            <a:ext cx="1957724" cy="1965165"/>
          </a:xfrm>
          <a:prstGeom prst="rect">
            <a:avLst/>
          </a:prstGeom>
        </p:spPr>
      </p:pic>
      <p:pic>
        <p:nvPicPr>
          <p:cNvPr id="4" name="Picture 3" descr="IMG_407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585264" y="1250643"/>
            <a:ext cx="1918764" cy="2057973"/>
          </a:xfrm>
          <a:prstGeom prst="rect">
            <a:avLst/>
          </a:prstGeom>
        </p:spPr>
      </p:pic>
      <p:pic>
        <p:nvPicPr>
          <p:cNvPr id="6" name="Picture 5" descr="IMG_278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697" y="1318274"/>
            <a:ext cx="1957724" cy="1957724"/>
          </a:xfrm>
          <a:prstGeom prst="rect">
            <a:avLst/>
          </a:prstGeom>
        </p:spPr>
      </p:pic>
      <p:sp>
        <p:nvSpPr>
          <p:cNvPr id="7" name="Content Placeholder 6"/>
          <p:cNvSpPr>
            <a:spLocks noGrp="1"/>
          </p:cNvSpPr>
          <p:nvPr>
            <p:ph idx="1"/>
          </p:nvPr>
        </p:nvSpPr>
        <p:spPr>
          <a:xfrm>
            <a:off x="262743" y="874888"/>
            <a:ext cx="7639480" cy="2508247"/>
          </a:xfrm>
        </p:spPr>
        <p:txBody>
          <a:bodyPr/>
          <a:lstStyle/>
          <a:p>
            <a:pPr marL="0" indent="0">
              <a:buNone/>
            </a:pPr>
            <a:r>
              <a:rPr lang="en-US" altLang="zh-TW" sz="2000" dirty="0">
                <a:latin typeface="Arial" panose="020B0604020202020204" pitchFamily="34" charset="0"/>
                <a:cs typeface="Arial" panose="020B0604020202020204" pitchFamily="34" charset="0"/>
              </a:rPr>
              <a:t>An example to name foods and what they are made into:</a:t>
            </a:r>
            <a:endParaRPr lang="en-US" sz="2000" dirty="0">
              <a:latin typeface="Arial" panose="020B0604020202020204" pitchFamily="34" charset="0"/>
              <a:cs typeface="Arial" panose="020B0604020202020204" pitchFamily="34" charset="0"/>
            </a:endParaRPr>
          </a:p>
        </p:txBody>
      </p:sp>
      <p:pic>
        <p:nvPicPr>
          <p:cNvPr id="8" name="Picture 7" descr="IMG_261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687344" y="1320247"/>
            <a:ext cx="1927727" cy="1927727"/>
          </a:xfrm>
          <a:prstGeom prst="rect">
            <a:avLst/>
          </a:prstGeom>
        </p:spPr>
      </p:pic>
      <p:pic>
        <p:nvPicPr>
          <p:cNvPr id="3" name="Picture 2" descr="IMG_4075 3.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22731" y="3179664"/>
            <a:ext cx="2046593" cy="2046593"/>
          </a:xfrm>
          <a:prstGeom prst="rect">
            <a:avLst/>
          </a:prstGeom>
        </p:spPr>
      </p:pic>
      <p:pic>
        <p:nvPicPr>
          <p:cNvPr id="5" name="Picture 4" descr="IMG_4138.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6780445" y="1798181"/>
            <a:ext cx="2363555" cy="2363555"/>
          </a:xfrm>
          <a:prstGeom prst="rect">
            <a:avLst/>
          </a:prstGeom>
        </p:spPr>
      </p:pic>
      <p:pic>
        <p:nvPicPr>
          <p:cNvPr id="9" name="Picture 8"/>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a:ext>
            </a:extLst>
          </a:blip>
          <a:stretch>
            <a:fillRect/>
          </a:stretch>
        </p:blipFill>
        <p:spPr>
          <a:xfrm>
            <a:off x="4668812" y="3179664"/>
            <a:ext cx="1963836" cy="1963836"/>
          </a:xfrm>
          <a:prstGeom prst="rect">
            <a:avLst/>
          </a:prstGeom>
        </p:spPr>
      </p:pic>
    </p:spTree>
    <p:extLst>
      <p:ext uri="{BB962C8B-B14F-4D97-AF65-F5344CB8AC3E}">
        <p14:creationId xmlns:p14="http://schemas.microsoft.com/office/powerpoint/2010/main" val="133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091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911718" y="1410066"/>
            <a:ext cx="1622778" cy="1811632"/>
          </a:xfrm>
          <a:prstGeom prst="rect">
            <a:avLst/>
          </a:prstGeom>
        </p:spPr>
      </p:pic>
      <p:sp>
        <p:nvSpPr>
          <p:cNvPr id="12" name="Content Placeholder 6"/>
          <p:cNvSpPr txBox="1">
            <a:spLocks/>
          </p:cNvSpPr>
          <p:nvPr/>
        </p:nvSpPr>
        <p:spPr>
          <a:xfrm>
            <a:off x="226940" y="4160440"/>
            <a:ext cx="8819197" cy="58854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latin typeface="Arial" panose="020B0604020202020204" pitchFamily="34" charset="0"/>
                <a:cs typeface="Arial" panose="020B0604020202020204" pitchFamily="34" charset="0"/>
              </a:rPr>
              <a:t>Learning about different cooking techniques</a:t>
            </a:r>
          </a:p>
        </p:txBody>
      </p:sp>
      <p:pic>
        <p:nvPicPr>
          <p:cNvPr id="3" name="Picture 2" descr="IMG_202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8667" y="811117"/>
            <a:ext cx="3340481" cy="3372556"/>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8442" y="811117"/>
            <a:ext cx="2441652" cy="1504765"/>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72208" y="2525059"/>
            <a:ext cx="2535746" cy="1530791"/>
          </a:xfrm>
          <a:prstGeom prst="rect">
            <a:avLst/>
          </a:prstGeom>
        </p:spPr>
      </p:pic>
    </p:spTree>
    <p:extLst>
      <p:ext uri="{BB962C8B-B14F-4D97-AF65-F5344CB8AC3E}">
        <p14:creationId xmlns:p14="http://schemas.microsoft.com/office/powerpoint/2010/main" val="261465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868"/>
            <a:ext cx="8229600" cy="857250"/>
          </a:xfrm>
        </p:spPr>
        <p:txBody>
          <a:bodyPr/>
          <a:lstStyle/>
          <a:p>
            <a:r>
              <a:rPr lang="en-US" sz="2000" dirty="0">
                <a:latin typeface="Arial" panose="020B0604020202020204" pitchFamily="34" charset="0"/>
                <a:cs typeface="Arial" panose="020B0604020202020204" pitchFamily="34" charset="0"/>
              </a:rPr>
              <a:t>Learning about festive foods</a:t>
            </a:r>
          </a:p>
        </p:txBody>
      </p:sp>
      <p:pic>
        <p:nvPicPr>
          <p:cNvPr id="5" name="Picture 4" descr="IMG_15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487639"/>
            <a:ext cx="2500862" cy="2975784"/>
          </a:xfrm>
          <a:prstGeom prst="rect">
            <a:avLst/>
          </a:prstGeom>
        </p:spPr>
      </p:pic>
      <p:pic>
        <p:nvPicPr>
          <p:cNvPr id="6" name="Picture 5"/>
          <p:cNvPicPr>
            <a:picLocks noChangeAspect="1"/>
          </p:cNvPicPr>
          <p:nvPr/>
        </p:nvPicPr>
        <p:blipFill>
          <a:blip r:embed="rId4"/>
          <a:stretch>
            <a:fillRect/>
          </a:stretch>
        </p:blipFill>
        <p:spPr>
          <a:xfrm>
            <a:off x="2720286" y="1487639"/>
            <a:ext cx="4295235" cy="297578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29485" y="1487639"/>
            <a:ext cx="2394038" cy="1657699"/>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29485" y="2879676"/>
            <a:ext cx="2394038" cy="1583748"/>
          </a:xfrm>
          <a:prstGeom prst="rect">
            <a:avLst/>
          </a:prstGeom>
        </p:spPr>
      </p:pic>
    </p:spTree>
    <p:extLst>
      <p:ext uri="{BB962C8B-B14F-4D97-AF65-F5344CB8AC3E}">
        <p14:creationId xmlns:p14="http://schemas.microsoft.com/office/powerpoint/2010/main" val="3002704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Sensory education</a:t>
            </a:r>
          </a:p>
        </p:txBody>
      </p:sp>
      <p:sp>
        <p:nvSpPr>
          <p:cNvPr id="3" name="Content Placeholder 2"/>
          <p:cNvSpPr>
            <a:spLocks noGrp="1"/>
          </p:cNvSpPr>
          <p:nvPr>
            <p:ph idx="1"/>
          </p:nvPr>
        </p:nvSpPr>
        <p:spPr>
          <a:xfrm>
            <a:off x="457200" y="1662862"/>
            <a:ext cx="8229600" cy="3049367"/>
          </a:xfrm>
        </p:spPr>
        <p:txBody>
          <a:bodyPr>
            <a:normAutofit/>
          </a:bodyPr>
          <a:lstStyle/>
          <a:p>
            <a:pPr marL="0" indent="0">
              <a:buNone/>
            </a:pPr>
            <a:r>
              <a:rPr lang="en-US" sz="2000" dirty="0">
                <a:latin typeface="Arial" panose="020B0604020202020204" pitchFamily="34" charset="0"/>
                <a:cs typeface="Arial" panose="020B0604020202020204" pitchFamily="34" charset="0"/>
              </a:rPr>
              <a:t>Taste Education UK</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pic>
        <p:nvPicPr>
          <p:cNvPr id="4" name="Picture 3" descr="Screen Shot 2021-11-23 at 19.12.43.png"/>
          <p:cNvPicPr>
            <a:picLocks noChangeAspect="1"/>
          </p:cNvPicPr>
          <p:nvPr/>
        </p:nvPicPr>
        <p:blipFill rotWithShape="1">
          <a:blip r:embed="rId3">
            <a:extLst>
              <a:ext uri="{28A0092B-C50C-407E-A947-70E740481C1C}">
                <a14:useLocalDpi xmlns:a14="http://schemas.microsoft.com/office/drawing/2010/main" val="0"/>
              </a:ext>
            </a:extLst>
          </a:blip>
          <a:srcRect b="24850"/>
          <a:stretch/>
        </p:blipFill>
        <p:spPr>
          <a:xfrm>
            <a:off x="457200" y="2121926"/>
            <a:ext cx="4562919" cy="918129"/>
          </a:xfrm>
          <a:prstGeom prst="rect">
            <a:avLst/>
          </a:prstGeom>
        </p:spPr>
      </p:pic>
      <p:pic>
        <p:nvPicPr>
          <p:cNvPr id="13" name="Picture 12" descr="Screen Shot 2021-11-28 at 17.55.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218" y="1257176"/>
            <a:ext cx="3801782" cy="2287617"/>
          </a:xfrm>
          <a:prstGeom prst="rect">
            <a:avLst/>
          </a:prstGeom>
        </p:spPr>
      </p:pic>
      <p:pic>
        <p:nvPicPr>
          <p:cNvPr id="9" name="Picture 8"/>
          <p:cNvPicPr>
            <a:picLocks noChangeAspect="1"/>
          </p:cNvPicPr>
          <p:nvPr/>
        </p:nvPicPr>
        <p:blipFill rotWithShape="1">
          <a:blip r:embed="rId5"/>
          <a:srcRect t="13531" b="18986"/>
          <a:stretch/>
        </p:blipFill>
        <p:spPr>
          <a:xfrm>
            <a:off x="4384604" y="3151895"/>
            <a:ext cx="3366721" cy="1703988"/>
          </a:xfrm>
          <a:prstGeom prst="rect">
            <a:avLst/>
          </a:prstGeom>
        </p:spPr>
      </p:pic>
      <p:pic>
        <p:nvPicPr>
          <p:cNvPr id="12" name="Picture 11" descr="Cardamom.jpg"/>
          <p:cNvPicPr>
            <a:picLocks noChangeAspect="1"/>
          </p:cNvPicPr>
          <p:nvPr/>
        </p:nvPicPr>
        <p:blipFill rotWithShape="1">
          <a:blip r:embed="rId6">
            <a:extLst>
              <a:ext uri="{28A0092B-C50C-407E-A947-70E740481C1C}">
                <a14:useLocalDpi xmlns:a14="http://schemas.microsoft.com/office/drawing/2010/main" val="0"/>
              </a:ext>
            </a:extLst>
          </a:blip>
          <a:srcRect b="19726"/>
          <a:stretch/>
        </p:blipFill>
        <p:spPr>
          <a:xfrm>
            <a:off x="457200" y="3151895"/>
            <a:ext cx="4108824" cy="1703988"/>
          </a:xfrm>
          <a:prstGeom prst="rect">
            <a:avLst/>
          </a:prstGeom>
        </p:spPr>
      </p:pic>
    </p:spTree>
    <p:extLst>
      <p:ext uri="{BB962C8B-B14F-4D97-AF65-F5344CB8AC3E}">
        <p14:creationId xmlns:p14="http://schemas.microsoft.com/office/powerpoint/2010/main" val="29739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667"/>
            <a:ext cx="8229600" cy="3112956"/>
          </a:xfrm>
        </p:spPr>
        <p:txBody>
          <a:bodyPr/>
          <a:lstStyle/>
          <a:p>
            <a:pPr marL="0" indent="0">
              <a:buNone/>
            </a:pPr>
            <a:r>
              <a:rPr lang="en-US" sz="2000" dirty="0">
                <a:latin typeface="Arial" panose="020B0604020202020204" pitchFamily="34" charset="0"/>
                <a:cs typeface="Arial" panose="020B0604020202020204" pitchFamily="34" charset="0"/>
              </a:rPr>
              <a:t>FUN Healthier Chinese Cuisine ambassador</a:t>
            </a:r>
          </a:p>
        </p:txBody>
      </p:sp>
      <p:sp>
        <p:nvSpPr>
          <p:cNvPr id="4"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Teacher-training cooking </a:t>
            </a:r>
            <a:r>
              <a:rPr lang="en-US" sz="2800" dirty="0" err="1">
                <a:latin typeface="Arial" panose="020B0604020202020204" pitchFamily="34" charset="0"/>
                <a:cs typeface="Arial" panose="020B0604020202020204" pitchFamily="34" charset="0"/>
              </a:rPr>
              <a:t>programmes</a:t>
            </a:r>
            <a:endParaRPr lang="en-US" sz="2800" dirty="0">
              <a:latin typeface="Arial" panose="020B0604020202020204" pitchFamily="34" charset="0"/>
              <a:cs typeface="Arial" panose="020B0604020202020204" pitchFamily="34" charset="0"/>
            </a:endParaRPr>
          </a:p>
        </p:txBody>
      </p:sp>
      <p:pic>
        <p:nvPicPr>
          <p:cNvPr id="5" name="Picture 4" descr="IMG_1875.JPG"/>
          <p:cNvPicPr>
            <a:picLocks noChangeAspect="1"/>
          </p:cNvPicPr>
          <p:nvPr/>
        </p:nvPicPr>
        <p:blipFill rotWithShape="1">
          <a:blip r:embed="rId3">
            <a:extLst>
              <a:ext uri="{28A0092B-C50C-407E-A947-70E740481C1C}">
                <a14:useLocalDpi xmlns:a14="http://schemas.microsoft.com/office/drawing/2010/main" val="0"/>
              </a:ext>
            </a:extLst>
          </a:blip>
          <a:srcRect l="14337"/>
          <a:stretch/>
        </p:blipFill>
        <p:spPr>
          <a:xfrm rot="5400000">
            <a:off x="-370223" y="2513761"/>
            <a:ext cx="4028017" cy="3526631"/>
          </a:xfrm>
          <a:prstGeom prst="rect">
            <a:avLst/>
          </a:prstGeom>
        </p:spPr>
      </p:pic>
      <p:pic>
        <p:nvPicPr>
          <p:cNvPr id="2" name="Picture 1"/>
          <p:cNvPicPr>
            <a:picLocks noChangeAspect="1"/>
          </p:cNvPicPr>
          <p:nvPr/>
        </p:nvPicPr>
        <p:blipFill rotWithShape="1">
          <a:blip r:embed="rId4"/>
          <a:srcRect l="18663" b="13133"/>
          <a:stretch/>
        </p:blipFill>
        <p:spPr>
          <a:xfrm>
            <a:off x="2749176" y="2313868"/>
            <a:ext cx="3997986" cy="2846565"/>
          </a:xfrm>
          <a:prstGeom prst="rect">
            <a:avLst/>
          </a:prstGeom>
        </p:spPr>
      </p:pic>
      <p:pic>
        <p:nvPicPr>
          <p:cNvPr id="6" name="Picture 5" descr="IMG_6426 2.JPG"/>
          <p:cNvPicPr>
            <a:picLocks noChangeAspect="1"/>
          </p:cNvPicPr>
          <p:nvPr/>
        </p:nvPicPr>
        <p:blipFill rotWithShape="1">
          <a:blip r:embed="rId5">
            <a:extLst>
              <a:ext uri="{28A0092B-C50C-407E-A947-70E740481C1C}">
                <a14:useLocalDpi xmlns:a14="http://schemas.microsoft.com/office/drawing/2010/main" val="0"/>
              </a:ext>
            </a:extLst>
          </a:blip>
          <a:srcRect t="24911"/>
          <a:stretch/>
        </p:blipFill>
        <p:spPr>
          <a:xfrm>
            <a:off x="5990104" y="2296934"/>
            <a:ext cx="5054583" cy="2846565"/>
          </a:xfrm>
          <a:prstGeom prst="rect">
            <a:avLst/>
          </a:prstGeom>
        </p:spPr>
      </p:pic>
    </p:spTree>
    <p:extLst>
      <p:ext uri="{BB962C8B-B14F-4D97-AF65-F5344CB8AC3E}">
        <p14:creationId xmlns:p14="http://schemas.microsoft.com/office/powerpoint/2010/main" val="83769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References and further reading</a:t>
            </a:r>
          </a:p>
        </p:txBody>
      </p:sp>
      <p:sp>
        <p:nvSpPr>
          <p:cNvPr id="3" name="Content Placeholder 2"/>
          <p:cNvSpPr>
            <a:spLocks noGrp="1"/>
          </p:cNvSpPr>
          <p:nvPr>
            <p:ph idx="1"/>
          </p:nvPr>
        </p:nvSpPr>
        <p:spPr>
          <a:xfrm>
            <a:off x="457200" y="1400175"/>
            <a:ext cx="7928677" cy="3743325"/>
          </a:xfrm>
        </p:spPr>
        <p:txBody>
          <a:bodyPr/>
          <a:lstStyle/>
          <a:p>
            <a:r>
              <a:rPr lang="en-US" sz="1600" dirty="0">
                <a:latin typeface="Arial" panose="020B0604020202020204" pitchFamily="34" charset="0"/>
                <a:cs typeface="Arial" panose="020B0604020202020204" pitchFamily="34" charset="0"/>
              </a:rPr>
              <a:t>Barilla Centre for Food and Nutrition (2017 ) </a:t>
            </a:r>
            <a:r>
              <a:rPr lang="en-US" sz="1600" i="1" dirty="0">
                <a:latin typeface="Arial" panose="020B0604020202020204" pitchFamily="34" charset="0"/>
                <a:cs typeface="Arial" panose="020B0604020202020204" pitchFamily="34" charset="0"/>
              </a:rPr>
              <a:t>Food and migration.</a:t>
            </a:r>
          </a:p>
          <a:p>
            <a:r>
              <a:rPr lang="en-US" sz="1600" dirty="0">
                <a:latin typeface="Arial" panose="020B0604020202020204" pitchFamily="34" charset="0"/>
                <a:cs typeface="Arial" panose="020B0604020202020204" pitchFamily="34" charset="0"/>
              </a:rPr>
              <a:t>Bryant et al. (2015) An exploration and comparison of food and drink availability in homes in a sample of families of White and Pakistani origin within the UK. </a:t>
            </a:r>
            <a:r>
              <a:rPr lang="en-US" sz="1600" i="1" dirty="0">
                <a:latin typeface="Arial" panose="020B0604020202020204" pitchFamily="34" charset="0"/>
                <a:cs typeface="Arial" panose="020B0604020202020204" pitchFamily="34" charset="0"/>
              </a:rPr>
              <a:t>Public Health Nutrition </a:t>
            </a:r>
            <a:r>
              <a:rPr lang="en-US" sz="1600" dirty="0">
                <a:latin typeface="Arial" panose="020B0604020202020204" pitchFamily="34" charset="0"/>
                <a:cs typeface="Arial" panose="020B0604020202020204" pitchFamily="34" charset="0"/>
              </a:rPr>
              <a:t>18 (7), pp. 1997-205</a:t>
            </a:r>
          </a:p>
          <a:p>
            <a:r>
              <a:rPr lang="en-US" sz="1600" dirty="0">
                <a:latin typeface="Arial" panose="020B0604020202020204" pitchFamily="34" charset="0"/>
                <a:cs typeface="Arial" panose="020B0604020202020204" pitchFamily="34" charset="0"/>
              </a:rPr>
              <a:t>Mintel UK (2021) </a:t>
            </a:r>
            <a:r>
              <a:rPr lang="en-US" sz="1600" i="1" dirty="0">
                <a:latin typeface="Arial" panose="020B0604020202020204" pitchFamily="34" charset="0"/>
                <a:cs typeface="Arial" panose="020B0604020202020204" pitchFamily="34" charset="0"/>
              </a:rPr>
              <a:t>World cuisines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UK.</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Sport England (2020) Why ethnicity and culture matters in sport and physical activity</a:t>
            </a:r>
          </a:p>
          <a:p>
            <a:r>
              <a:rPr lang="en-US" sz="1600" dirty="0">
                <a:latin typeface="Arial" panose="020B0604020202020204" pitchFamily="34" charset="0"/>
                <a:cs typeface="Arial" panose="020B0604020202020204" pitchFamily="34" charset="0"/>
              </a:rPr>
              <a:t>The Kings Fund (2021) The health of people from ethnic minority groups in England. </a:t>
            </a:r>
          </a:p>
          <a:p>
            <a:r>
              <a:rPr lang="en-US" sz="1600" dirty="0">
                <a:latin typeface="Arial" panose="020B0604020202020204" pitchFamily="34" charset="0"/>
                <a:cs typeface="Arial" panose="020B0604020202020204" pitchFamily="34" charset="0"/>
              </a:rPr>
              <a:t>Yang and Chew (2019) Born in Bradford: Research that changes a city </a:t>
            </a:r>
            <a:r>
              <a:rPr lang="en-US" sz="1600" dirty="0">
                <a:latin typeface="Arial" panose="020B0604020202020204" pitchFamily="34" charset="0"/>
                <a:cs typeface="Arial" panose="020B0604020202020204" pitchFamily="34" charset="0"/>
                <a:hlinkClick r:id="rId3"/>
              </a:rPr>
              <a:t>https://borninbradford.nhs.uk/wp-content/uploads/BIB_Supplement_Magazine_2019_Web.pdf</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409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Outline </a:t>
            </a:r>
          </a:p>
        </p:txBody>
      </p:sp>
      <p:sp>
        <p:nvSpPr>
          <p:cNvPr id="3" name="Content Placeholder 2"/>
          <p:cNvSpPr>
            <a:spLocks noGrp="1"/>
          </p:cNvSpPr>
          <p:nvPr>
            <p:ph idx="1"/>
          </p:nvPr>
        </p:nvSpPr>
        <p:spPr>
          <a:xfrm>
            <a:off x="457201" y="1364972"/>
            <a:ext cx="5862918" cy="3532510"/>
          </a:xfrm>
        </p:spPr>
        <p:txBody>
          <a:bodyPr>
            <a:noAutofit/>
          </a:bodyPr>
          <a:lstStyle/>
          <a:p>
            <a:r>
              <a:rPr lang="en-US" sz="2000" dirty="0">
                <a:latin typeface="Arial" panose="020B0604020202020204" pitchFamily="34" charset="0"/>
                <a:cs typeface="Arial" panose="020B0604020202020204" pitchFamily="34" charset="0"/>
              </a:rPr>
              <a:t>Diets of ‘minority ethnic groups’ in the UK, what should we take note of?</a:t>
            </a:r>
          </a:p>
          <a:p>
            <a:r>
              <a:rPr lang="en-US" sz="2000" dirty="0">
                <a:latin typeface="Arial" panose="020B0604020202020204" pitchFamily="34" charset="0"/>
                <a:cs typeface="Arial" panose="020B0604020202020204" pitchFamily="34" charset="0"/>
              </a:rPr>
              <a:t>What is a traditional diet, and what are traditional foods? How do they fit into our everyday food culture?</a:t>
            </a:r>
          </a:p>
          <a:p>
            <a:r>
              <a:rPr lang="en-US" sz="2000" dirty="0">
                <a:latin typeface="Arial" panose="020B0604020202020204" pitchFamily="34" charset="0"/>
                <a:cs typeface="Arial" panose="020B0604020202020204" pitchFamily="34" charset="0"/>
              </a:rPr>
              <a:t>Examples of how The </a:t>
            </a:r>
            <a:r>
              <a:rPr lang="en-US" sz="2000" dirty="0" err="1">
                <a:latin typeface="Arial" panose="020B0604020202020204" pitchFamily="34" charset="0"/>
                <a:cs typeface="Arial" panose="020B0604020202020204" pitchFamily="34" charset="0"/>
              </a:rPr>
              <a:t>Eatwell</a:t>
            </a:r>
            <a:r>
              <a:rPr lang="en-US" sz="2000" dirty="0">
                <a:latin typeface="Arial" panose="020B0604020202020204" pitchFamily="34" charset="0"/>
                <a:cs typeface="Arial" panose="020B0604020202020204" pitchFamily="34" charset="0"/>
              </a:rPr>
              <a:t> Guide can be adapted to different food cultures.</a:t>
            </a:r>
          </a:p>
          <a:p>
            <a:r>
              <a:rPr lang="en-US" sz="2000" dirty="0">
                <a:latin typeface="Arial" panose="020B0604020202020204" pitchFamily="34" charset="0"/>
                <a:cs typeface="Arial" panose="020B0604020202020204" pitchFamily="34" charset="0"/>
              </a:rPr>
              <a:t>How can we engage with pupils from different cultural backgrounds during food lessons?</a:t>
            </a:r>
          </a:p>
          <a:p>
            <a:endParaRPr lang="en-US" sz="2000" dirty="0">
              <a:latin typeface="Arial" panose="020B0604020202020204" pitchFamily="34" charset="0"/>
              <a:cs typeface="Arial" panose="020B0604020202020204" pitchFamily="34" charset="0"/>
            </a:endParaRPr>
          </a:p>
        </p:txBody>
      </p:sp>
      <p:pic>
        <p:nvPicPr>
          <p:cNvPr id="5" name="Picture 4" descr="IMG_20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305" y="1364971"/>
            <a:ext cx="2483223" cy="3310964"/>
          </a:xfrm>
          <a:prstGeom prst="rect">
            <a:avLst/>
          </a:prstGeom>
        </p:spPr>
      </p:pic>
    </p:spTree>
    <p:extLst>
      <p:ext uri="{BB962C8B-B14F-4D97-AF65-F5344CB8AC3E}">
        <p14:creationId xmlns:p14="http://schemas.microsoft.com/office/powerpoint/2010/main" val="2439512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678019"/>
          </a:xfrm>
        </p:spPr>
        <p:txBody>
          <a:bodyPr/>
          <a:lstStyle/>
          <a:p>
            <a:r>
              <a:rPr lang="en-US" sz="2800" dirty="0">
                <a:latin typeface="Arial" panose="020B0604020202020204" pitchFamily="34" charset="0"/>
                <a:cs typeface="Arial" panose="020B0604020202020204" pitchFamily="34" charset="0"/>
              </a:rPr>
              <a:t>Ethnicity and health</a:t>
            </a:r>
          </a:p>
        </p:txBody>
      </p:sp>
      <p:sp>
        <p:nvSpPr>
          <p:cNvPr id="3" name="Content Placeholder 2"/>
          <p:cNvSpPr>
            <a:spLocks noGrp="1"/>
          </p:cNvSpPr>
          <p:nvPr>
            <p:ph idx="1"/>
          </p:nvPr>
        </p:nvSpPr>
        <p:spPr>
          <a:xfrm>
            <a:off x="457200" y="1766405"/>
            <a:ext cx="5776088" cy="2821132"/>
          </a:xfrm>
        </p:spPr>
        <p:txBody>
          <a:bodyPr>
            <a:noAutofit/>
          </a:bodyPr>
          <a:lstStyle/>
          <a:p>
            <a:r>
              <a:rPr lang="en-US" sz="2000" dirty="0">
                <a:latin typeface="Arial" panose="020B0604020202020204" pitchFamily="34" charset="0"/>
                <a:cs typeface="Arial" panose="020B0604020202020204" pitchFamily="34" charset="0"/>
              </a:rPr>
              <a:t>‘Ethnicity’ is self-reported (ONS)</a:t>
            </a:r>
          </a:p>
          <a:p>
            <a:r>
              <a:rPr lang="en-US" sz="2000" dirty="0">
                <a:latin typeface="Arial" panose="020B0604020202020204" pitchFamily="34" charset="0"/>
                <a:cs typeface="Arial" panose="020B0604020202020204" pitchFamily="34" charset="0"/>
              </a:rPr>
              <a:t>Health disparities across ethnic groups, driven by many factors</a:t>
            </a:r>
          </a:p>
          <a:p>
            <a:r>
              <a:rPr lang="en-US" sz="2000" dirty="0">
                <a:latin typeface="Arial" panose="020B0604020202020204" pitchFamily="34" charset="0"/>
                <a:cs typeface="Arial" panose="020B0604020202020204" pitchFamily="34" charset="0"/>
              </a:rPr>
              <a:t>Associations with traditional diets or dietary assimilations? </a:t>
            </a:r>
          </a:p>
          <a:p>
            <a:r>
              <a:rPr lang="en-US" sz="2000" dirty="0">
                <a:latin typeface="Arial" panose="020B0604020202020204" pitchFamily="34" charset="0"/>
                <a:cs typeface="Arial" panose="020B0604020202020204" pitchFamily="34" charset="0"/>
              </a:rPr>
              <a:t>Drivers of food choice important</a:t>
            </a:r>
          </a:p>
          <a:p>
            <a:r>
              <a:rPr lang="en-US" altLang="zh-TW" sz="2000" dirty="0">
                <a:latin typeface="Arial" panose="020B0604020202020204" pitchFamily="34" charset="0"/>
                <a:cs typeface="Arial" panose="020B0604020202020204" pitchFamily="34" charset="0"/>
              </a:rPr>
              <a:t>Terminology matters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233288" y="1766405"/>
            <a:ext cx="4231698" cy="2821132"/>
          </a:xfrm>
          <a:prstGeom prst="rect">
            <a:avLst/>
          </a:prstGeom>
        </p:spPr>
      </p:pic>
    </p:spTree>
    <p:extLst>
      <p:ext uri="{BB962C8B-B14F-4D97-AF65-F5344CB8AC3E}">
        <p14:creationId xmlns:p14="http://schemas.microsoft.com/office/powerpoint/2010/main" val="3045712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Cultural ideas of health</a:t>
            </a:r>
          </a:p>
        </p:txBody>
      </p:sp>
      <p:sp>
        <p:nvSpPr>
          <p:cNvPr id="3" name="Content Placeholder 2"/>
          <p:cNvSpPr>
            <a:spLocks noGrp="1"/>
          </p:cNvSpPr>
          <p:nvPr>
            <p:ph idx="1"/>
          </p:nvPr>
        </p:nvSpPr>
        <p:spPr>
          <a:xfrm>
            <a:off x="457201" y="1628775"/>
            <a:ext cx="4340578" cy="2965847"/>
          </a:xfrm>
        </p:spPr>
        <p:txBody>
          <a:bodyPr/>
          <a:lstStyle/>
          <a:p>
            <a:r>
              <a:rPr lang="en-US" sz="2000" dirty="0">
                <a:latin typeface="Arial" panose="020B0604020202020204" pitchFamily="34" charset="0"/>
                <a:cs typeface="Arial" panose="020B0604020202020204" pitchFamily="34" charset="0"/>
              </a:rPr>
              <a:t>Community and social eating</a:t>
            </a:r>
          </a:p>
          <a:p>
            <a:pPr marL="0" indent="0">
              <a:buNone/>
            </a:pP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Contextualising</a:t>
            </a:r>
            <a:r>
              <a:rPr lang="en-US" sz="2000" dirty="0">
                <a:latin typeface="Arial" panose="020B0604020202020204" pitchFamily="34" charset="0"/>
                <a:cs typeface="Arial" panose="020B0604020202020204" pitchFamily="34" charset="0"/>
              </a:rPr>
              <a:t> physical activity recommendations as there are differences in the kind of activity that is accepted, also across gender</a:t>
            </a:r>
          </a:p>
        </p:txBody>
      </p:sp>
      <p:pic>
        <p:nvPicPr>
          <p:cNvPr id="4" name="Picture 3" descr="IMG_0158 4.JPG"/>
          <p:cNvPicPr>
            <a:picLocks noChangeAspect="1"/>
          </p:cNvPicPr>
          <p:nvPr/>
        </p:nvPicPr>
        <p:blipFill rotWithShape="1">
          <a:blip r:embed="rId3">
            <a:extLst>
              <a:ext uri="{28A0092B-C50C-407E-A947-70E740481C1C}">
                <a14:useLocalDpi xmlns:a14="http://schemas.microsoft.com/office/drawing/2010/main" val="0"/>
              </a:ext>
            </a:extLst>
          </a:blip>
          <a:srcRect t="3697"/>
          <a:stretch/>
        </p:blipFill>
        <p:spPr>
          <a:xfrm>
            <a:off x="4691058" y="1271239"/>
            <a:ext cx="2889795" cy="2087222"/>
          </a:xfrm>
          <a:prstGeom prst="rect">
            <a:avLst/>
          </a:prstGeom>
        </p:spPr>
      </p:pic>
      <p:pic>
        <p:nvPicPr>
          <p:cNvPr id="6" name="Picture 5" descr="Screen Shot 2021-11-28 at 14.57.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073" y="2292540"/>
            <a:ext cx="3517900" cy="2476500"/>
          </a:xfrm>
          <a:prstGeom prst="rect">
            <a:avLst/>
          </a:prstGeom>
        </p:spPr>
      </p:pic>
    </p:spTree>
    <p:extLst>
      <p:ext uri="{BB962C8B-B14F-4D97-AF65-F5344CB8AC3E}">
        <p14:creationId xmlns:p14="http://schemas.microsoft.com/office/powerpoint/2010/main" val="10244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What are ‘ethnic foods’?</a:t>
            </a:r>
          </a:p>
        </p:txBody>
      </p:sp>
      <p:sp>
        <p:nvSpPr>
          <p:cNvPr id="3" name="Content Placeholder 2"/>
          <p:cNvSpPr>
            <a:spLocks noGrp="1"/>
          </p:cNvSpPr>
          <p:nvPr>
            <p:ph idx="1"/>
          </p:nvPr>
        </p:nvSpPr>
        <p:spPr>
          <a:xfrm>
            <a:off x="457199" y="1453444"/>
            <a:ext cx="4411133" cy="3499556"/>
          </a:xfrm>
        </p:spPr>
        <p:txBody>
          <a:bodyPr>
            <a:normAutofit fontScale="92500" lnSpcReduction="10000"/>
          </a:bodyPr>
          <a:lstStyle/>
          <a:p>
            <a:r>
              <a:rPr lang="en-US" sz="2200" dirty="0">
                <a:latin typeface="Arial" panose="020B0604020202020204" pitchFamily="34" charset="0"/>
                <a:cs typeface="Arial" panose="020B0604020202020204" pitchFamily="34" charset="0"/>
              </a:rPr>
              <a:t>World cuisines, foods and flavours imported from the rest of the world</a:t>
            </a:r>
          </a:p>
          <a:p>
            <a:r>
              <a:rPr lang="en-US" sz="2200" dirty="0">
                <a:latin typeface="Arial" panose="020B0604020202020204" pitchFamily="34" charset="0"/>
                <a:cs typeface="Arial" panose="020B0604020202020204" pitchFamily="34" charset="0"/>
              </a:rPr>
              <a:t>Mutual influences through historical trade routes, migration, international travels and social media</a:t>
            </a:r>
          </a:p>
          <a:p>
            <a:r>
              <a:rPr lang="en-US" sz="2200" dirty="0">
                <a:latin typeface="Arial" panose="020B0604020202020204" pitchFamily="34" charset="0"/>
                <a:cs typeface="Arial" panose="020B0604020202020204" pitchFamily="34" charset="0"/>
              </a:rPr>
              <a:t>The growth of ‘world foods’ has seen the largest growth in the UK retail sector during 2020 with the majority of consumers eating these at home even before the pandemic (Mintel, 2021)</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029663" y="1953732"/>
            <a:ext cx="4114337" cy="2060660"/>
          </a:xfrm>
          <a:prstGeom prst="rect">
            <a:avLst/>
          </a:prstGeom>
        </p:spPr>
      </p:pic>
    </p:spTree>
    <p:extLst>
      <p:ext uri="{BB962C8B-B14F-4D97-AF65-F5344CB8AC3E}">
        <p14:creationId xmlns:p14="http://schemas.microsoft.com/office/powerpoint/2010/main" val="213727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Market trends</a:t>
            </a:r>
          </a:p>
        </p:txBody>
      </p:sp>
      <p:graphicFrame>
        <p:nvGraphicFramePr>
          <p:cNvPr id="5" name="Chart 4"/>
          <p:cNvGraphicFramePr>
            <a:graphicFrameLocks/>
          </p:cNvGraphicFramePr>
          <p:nvPr>
            <p:extLst>
              <p:ext uri="{D42A27DB-BD31-4B8C-83A1-F6EECF244321}">
                <p14:modId xmlns:p14="http://schemas.microsoft.com/office/powerpoint/2010/main" val="2251363204"/>
              </p:ext>
            </p:extLst>
          </p:nvPr>
        </p:nvGraphicFramePr>
        <p:xfrm>
          <a:off x="583270" y="1009696"/>
          <a:ext cx="6444416" cy="421458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140575" y="3776942"/>
            <a:ext cx="1876425" cy="830997"/>
          </a:xfrm>
          <a:prstGeom prst="rect">
            <a:avLst/>
          </a:prstGeom>
        </p:spPr>
        <p:txBody>
          <a:bodyPr wrap="square">
            <a:spAutoFit/>
          </a:bodyPr>
          <a:lstStyle/>
          <a:p>
            <a:pPr>
              <a:defRPr/>
            </a:pPr>
            <a:r>
              <a:rPr lang="en-GB" sz="800" cap="small" dirty="0"/>
              <a:t>Types of world cuisine products eaten or used in the last three months, November 2019 and March 2021</a:t>
            </a:r>
            <a:endParaRPr lang="en-US" sz="800" cap="small" dirty="0"/>
          </a:p>
          <a:p>
            <a:pPr>
              <a:defRPr/>
            </a:pPr>
            <a:r>
              <a:rPr lang="en-US" sz="800" i="1" dirty="0">
                <a:solidFill>
                  <a:schemeClr val="bg1">
                    <a:lumMod val="50000"/>
                  </a:schemeClr>
                </a:solidFill>
              </a:rPr>
              <a:t>"</a:t>
            </a:r>
            <a:r>
              <a:rPr lang="en-GB" sz="800" i="1" dirty="0">
                <a:solidFill>
                  <a:schemeClr val="bg1">
                    <a:lumMod val="50000"/>
                  </a:schemeClr>
                </a:solidFill>
              </a:rPr>
              <a:t>Which types of world cuisine products have you eaten/used at home in the last 3 months? Please select all that apply.</a:t>
            </a:r>
            <a:r>
              <a:rPr lang="en-US" sz="800" i="1" dirty="0">
                <a:solidFill>
                  <a:schemeClr val="bg1">
                    <a:lumMod val="50000"/>
                  </a:schemeClr>
                </a:solidFill>
              </a:rPr>
              <a:t>"</a:t>
            </a:r>
            <a:r>
              <a:rPr lang="en-GB" sz="800" i="1" dirty="0">
                <a:solidFill>
                  <a:schemeClr val="bg1">
                    <a:lumMod val="50000"/>
                  </a:schemeClr>
                </a:solidFill>
              </a:rPr>
              <a:t> </a:t>
            </a:r>
          </a:p>
        </p:txBody>
      </p:sp>
      <p:pic>
        <p:nvPicPr>
          <p:cNvPr id="6" name="Picture 5" descr="Screen Shot 2021-11-22 at 17.45.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351" y="2566294"/>
            <a:ext cx="3223649" cy="2041645"/>
          </a:xfrm>
          <a:prstGeom prst="rect">
            <a:avLst/>
          </a:prstGeom>
          <a:ln>
            <a:solidFill>
              <a:srgbClr val="FF0000"/>
            </a:solidFill>
          </a:ln>
        </p:spPr>
      </p:pic>
    </p:spTree>
    <p:extLst>
      <p:ext uri="{BB962C8B-B14F-4D97-AF65-F5344CB8AC3E}">
        <p14:creationId xmlns:p14="http://schemas.microsoft.com/office/powerpoint/2010/main" val="281964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Market trends</a:t>
            </a:r>
          </a:p>
        </p:txBody>
      </p:sp>
      <p:graphicFrame>
        <p:nvGraphicFramePr>
          <p:cNvPr id="6" name="Chart 5"/>
          <p:cNvGraphicFramePr>
            <a:graphicFrameLocks noChangeAspect="1"/>
          </p:cNvGraphicFramePr>
          <p:nvPr>
            <p:extLst>
              <p:ext uri="{D42A27DB-BD31-4B8C-83A1-F6EECF244321}">
                <p14:modId xmlns:p14="http://schemas.microsoft.com/office/powerpoint/2010/main" val="2634389786"/>
              </p:ext>
            </p:extLst>
          </p:nvPr>
        </p:nvGraphicFramePr>
        <p:xfrm>
          <a:off x="629889" y="1346002"/>
          <a:ext cx="5776556" cy="379749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6400800" y="3690529"/>
            <a:ext cx="2743200" cy="738664"/>
          </a:xfrm>
          <a:prstGeom prst="rect">
            <a:avLst/>
          </a:prstGeom>
        </p:spPr>
        <p:txBody>
          <a:bodyPr wrap="square">
            <a:spAutoFit/>
          </a:bodyPr>
          <a:lstStyle/>
          <a:p>
            <a:pPr>
              <a:defRPr/>
            </a:pPr>
            <a:r>
              <a:rPr lang="en-GB" sz="1400" cap="small" dirty="0"/>
              <a:t>Behaviours relating to World Cuisines, March 2021</a:t>
            </a:r>
            <a:endParaRPr lang="en-US" sz="1400" cap="small" dirty="0"/>
          </a:p>
          <a:p>
            <a:pPr>
              <a:defRPr/>
            </a:pPr>
            <a:r>
              <a:rPr lang="en-US" sz="1400" i="1" dirty="0">
                <a:solidFill>
                  <a:schemeClr val="bg1">
                    <a:lumMod val="50000"/>
                  </a:schemeClr>
                </a:solidFill>
              </a:rPr>
              <a:t>“</a:t>
            </a:r>
            <a:r>
              <a:rPr lang="en-GB" sz="1400" i="1" dirty="0">
                <a:solidFill>
                  <a:schemeClr val="bg1">
                    <a:lumMod val="50000"/>
                  </a:schemeClr>
                </a:solidFill>
              </a:rPr>
              <a:t>Do the following apply to you?</a:t>
            </a:r>
            <a:r>
              <a:rPr lang="en-US" sz="1400" i="1" dirty="0">
                <a:solidFill>
                  <a:schemeClr val="bg1">
                    <a:lumMod val="50000"/>
                  </a:schemeClr>
                </a:solidFill>
              </a:rPr>
              <a:t>"</a:t>
            </a:r>
            <a:r>
              <a:rPr lang="en-GB" sz="1400" i="1" dirty="0">
                <a:solidFill>
                  <a:schemeClr val="bg1">
                    <a:lumMod val="50000"/>
                  </a:schemeClr>
                </a:solidFill>
              </a:rPr>
              <a:t> </a:t>
            </a:r>
          </a:p>
        </p:txBody>
      </p:sp>
    </p:spTree>
    <p:extLst>
      <p:ext uri="{BB962C8B-B14F-4D97-AF65-F5344CB8AC3E}">
        <p14:creationId xmlns:p14="http://schemas.microsoft.com/office/powerpoint/2010/main" val="454655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834"/>
            <a:ext cx="8229600" cy="857250"/>
          </a:xfrm>
        </p:spPr>
        <p:txBody>
          <a:bodyPr/>
          <a:lstStyle/>
          <a:p>
            <a:r>
              <a:rPr lang="en-US" sz="2800" dirty="0">
                <a:latin typeface="Arial" panose="020B0604020202020204" pitchFamily="34" charset="0"/>
                <a:cs typeface="Arial" panose="020B0604020202020204" pitchFamily="34" charset="0"/>
              </a:rPr>
              <a:t>Traditional diets</a:t>
            </a:r>
          </a:p>
        </p:txBody>
      </p:sp>
      <p:sp>
        <p:nvSpPr>
          <p:cNvPr id="3" name="Content Placeholder 2"/>
          <p:cNvSpPr>
            <a:spLocks noGrp="1"/>
          </p:cNvSpPr>
          <p:nvPr>
            <p:ph idx="1"/>
          </p:nvPr>
        </p:nvSpPr>
        <p:spPr>
          <a:xfrm>
            <a:off x="457200" y="1700213"/>
            <a:ext cx="4891741" cy="3021199"/>
          </a:xfrm>
        </p:spPr>
        <p:txBody>
          <a:bodyPr>
            <a:normAutofit/>
          </a:bodyPr>
          <a:lstStyle/>
          <a:p>
            <a:r>
              <a:rPr lang="en-US" altLang="zh-TW" sz="2000" dirty="0">
                <a:latin typeface="Arial" panose="020B0604020202020204" pitchFamily="34" charset="0"/>
                <a:cs typeface="Arial" panose="020B0604020202020204" pitchFamily="34" charset="0"/>
              </a:rPr>
              <a:t>Food offers a tangible way for migrants to connect with their culture, and to mark their social identity</a:t>
            </a:r>
          </a:p>
          <a:p>
            <a:r>
              <a:rPr lang="en-US" sz="2000" dirty="0">
                <a:latin typeface="Arial" panose="020B0604020202020204" pitchFamily="34" charset="0"/>
                <a:cs typeface="Arial" panose="020B0604020202020204" pitchFamily="34" charset="0"/>
              </a:rPr>
              <a:t>There are a range of traditional foods, flavours and cooking techniques available</a:t>
            </a:r>
          </a:p>
          <a:p>
            <a:r>
              <a:rPr lang="en-US" sz="2000" dirty="0">
                <a:latin typeface="Arial" panose="020B0604020202020204" pitchFamily="34" charset="0"/>
                <a:cs typeface="Arial" panose="020B0604020202020204" pitchFamily="34" charset="0"/>
              </a:rPr>
              <a:t>Important to note extent of assimilation and generational change</a:t>
            </a:r>
          </a:p>
        </p:txBody>
      </p:sp>
      <p:pic>
        <p:nvPicPr>
          <p:cNvPr id="8" name="Picture 7"/>
          <p:cNvPicPr>
            <a:picLocks noChangeAspect="1"/>
          </p:cNvPicPr>
          <p:nvPr/>
        </p:nvPicPr>
        <p:blipFill>
          <a:blip r:embed="rId3"/>
          <a:stretch>
            <a:fillRect/>
          </a:stretch>
        </p:blipFill>
        <p:spPr>
          <a:xfrm>
            <a:off x="5348941" y="1131520"/>
            <a:ext cx="2174688" cy="3589892"/>
          </a:xfrm>
          <a:prstGeom prst="rect">
            <a:avLst/>
          </a:prstGeom>
        </p:spPr>
      </p:pic>
      <p:pic>
        <p:nvPicPr>
          <p:cNvPr id="4" name="Picture 3" descr="IMG_4733.JPG"/>
          <p:cNvPicPr>
            <a:picLocks noChangeAspect="1"/>
          </p:cNvPicPr>
          <p:nvPr/>
        </p:nvPicPr>
        <p:blipFill rotWithShape="1">
          <a:blip r:embed="rId4">
            <a:extLst>
              <a:ext uri="{28A0092B-C50C-407E-A947-70E740481C1C}">
                <a14:useLocalDpi xmlns:a14="http://schemas.microsoft.com/office/drawing/2010/main" val="0"/>
              </a:ext>
            </a:extLst>
          </a:blip>
          <a:srcRect l="6384" r="8371"/>
          <a:stretch/>
        </p:blipFill>
        <p:spPr>
          <a:xfrm rot="5400000">
            <a:off x="6904127" y="2410821"/>
            <a:ext cx="2383062" cy="2096684"/>
          </a:xfrm>
          <a:prstGeom prst="rect">
            <a:avLst/>
          </a:prstGeom>
        </p:spPr>
      </p:pic>
    </p:spTree>
    <p:extLst>
      <p:ext uri="{BB962C8B-B14F-4D97-AF65-F5344CB8AC3E}">
        <p14:creationId xmlns:p14="http://schemas.microsoft.com/office/powerpoint/2010/main" val="3173505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twell_guide_600dpi.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7655" y="831541"/>
            <a:ext cx="5556054" cy="3981704"/>
          </a:xfrm>
          <a:prstGeom prst="rect">
            <a:avLst/>
          </a:prstGeom>
        </p:spPr>
      </p:pic>
    </p:spTree>
    <p:extLst>
      <p:ext uri="{BB962C8B-B14F-4D97-AF65-F5344CB8AC3E}">
        <p14:creationId xmlns:p14="http://schemas.microsoft.com/office/powerpoint/2010/main" val="244615204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intel_2020">
    <a:dk1>
      <a:srgbClr val="000000"/>
    </a:dk1>
    <a:lt1>
      <a:srgbClr val="FFFFFF"/>
    </a:lt1>
    <a:dk2>
      <a:srgbClr val="000000"/>
    </a:dk2>
    <a:lt2>
      <a:srgbClr val="FFFFFF"/>
    </a:lt2>
    <a:accent1>
      <a:srgbClr val="1C355D"/>
    </a:accent1>
    <a:accent2>
      <a:srgbClr val="569AD4"/>
    </a:accent2>
    <a:accent3>
      <a:srgbClr val="7DBD93"/>
    </a:accent3>
    <a:accent4>
      <a:srgbClr val="A4388C"/>
    </a:accent4>
    <a:accent5>
      <a:srgbClr val="E66623"/>
    </a:accent5>
    <a:accent6>
      <a:srgbClr val="4E4F8C"/>
    </a:accent6>
    <a:hlink>
      <a:srgbClr val="7F7F7F"/>
    </a:hlink>
    <a:folHlink>
      <a:srgbClr val="7F7F7F"/>
    </a:folHlink>
  </a:clrScheme>
  <a:fontScheme name="Mintel_2020">
    <a:majorFont>
      <a:latin typeface="Trebuchet MS"/>
      <a:ea typeface=""/>
      <a:cs typeface=""/>
    </a:majorFont>
    <a:minorFont>
      <a:latin typeface="Trebuchet M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intel_2020">
    <a:dk1>
      <a:srgbClr val="000000"/>
    </a:dk1>
    <a:lt1>
      <a:srgbClr val="FFFFFF"/>
    </a:lt1>
    <a:dk2>
      <a:srgbClr val="000000"/>
    </a:dk2>
    <a:lt2>
      <a:srgbClr val="FFFFFF"/>
    </a:lt2>
    <a:accent1>
      <a:srgbClr val="1C355D"/>
    </a:accent1>
    <a:accent2>
      <a:srgbClr val="569AD4"/>
    </a:accent2>
    <a:accent3>
      <a:srgbClr val="7DBD93"/>
    </a:accent3>
    <a:accent4>
      <a:srgbClr val="A4388C"/>
    </a:accent4>
    <a:accent5>
      <a:srgbClr val="E66623"/>
    </a:accent5>
    <a:accent6>
      <a:srgbClr val="4E4F8C"/>
    </a:accent6>
    <a:hlink>
      <a:srgbClr val="7F7F7F"/>
    </a:hlink>
    <a:folHlink>
      <a:srgbClr val="7F7F7F"/>
    </a:folHlink>
  </a:clrScheme>
  <a:fontScheme name="Mintel_2020">
    <a:majorFont>
      <a:latin typeface="Trebuchet MS"/>
      <a:ea typeface=""/>
      <a:cs typeface=""/>
    </a:majorFont>
    <a:minorFont>
      <a:latin typeface="Trebuchet M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3" ma:contentTypeDescription="Create a new document." ma:contentTypeScope="" ma:versionID="5029caf337f57718e1c0dfef63cd682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fe479430d16b5c2b356496b4bcff2c34"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EC6B23-E267-4A1E-89C7-7A5088F12671}">
  <ds:schemaRefs>
    <ds:schemaRef ds:uri="http://schemas.microsoft.com/sharepoint/v3/contenttype/forms"/>
  </ds:schemaRefs>
</ds:datastoreItem>
</file>

<file path=customXml/itemProps2.xml><?xml version="1.0" encoding="utf-8"?>
<ds:datastoreItem xmlns:ds="http://schemas.openxmlformats.org/officeDocument/2006/customXml" ds:itemID="{1378ABBD-1F0A-441D-A7CE-7ABF6166E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035891-C2A0-4C8B-8E65-274EE5977CB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13524</TotalTime>
  <Words>2367</Words>
  <Application>Microsoft Office PowerPoint</Application>
  <PresentationFormat>On-screen Show (16:9)</PresentationFormat>
  <Paragraphs>97</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1_Custom Design</vt:lpstr>
      <vt:lpstr>PowerPoint Presentation</vt:lpstr>
      <vt:lpstr>Outline </vt:lpstr>
      <vt:lpstr>Ethnicity and health</vt:lpstr>
      <vt:lpstr>Cultural ideas of health</vt:lpstr>
      <vt:lpstr>What are ‘ethnic foods’?</vt:lpstr>
      <vt:lpstr>Market trends</vt:lpstr>
      <vt:lpstr>Market trends</vt:lpstr>
      <vt:lpstr>Traditional diets</vt:lpstr>
      <vt:lpstr>PowerPoint Presentation</vt:lpstr>
      <vt:lpstr>PowerPoint Presentation</vt:lpstr>
      <vt:lpstr>PowerPoint Presentation</vt:lpstr>
      <vt:lpstr>Learning about festive foods</vt:lpstr>
      <vt:lpstr>Sensory education</vt:lpstr>
      <vt:lpstr>Teacher-training cooking programmes</vt:lpstr>
      <vt:lpstr>References and 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Georgine Leung</dc:creator>
  <cp:lastModifiedBy>Ewen Trafford</cp:lastModifiedBy>
  <cp:revision>84</cp:revision>
  <dcterms:created xsi:type="dcterms:W3CDTF">2021-11-16T07:50:51Z</dcterms:created>
  <dcterms:modified xsi:type="dcterms:W3CDTF">2021-12-20T15:36:15Z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