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6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B83"/>
    <a:srgbClr val="B8B8D1"/>
    <a:srgbClr val="C3C4D9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89" d="100"/>
          <a:sy n="89" d="100"/>
        </p:scale>
        <p:origin x="75" y="14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customXml" Target="../customXml/item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ustomXml" Target="../customXml/item3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White" userId="3da70261-e0e7-408d-aace-eb577feade9e" providerId="ADAL" clId="{7A1EDF7A-00D7-4242-AD63-23C74B4F0BA0}"/>
    <pc:docChg chg="modSld">
      <pc:chgData name="Alexander White" userId="3da70261-e0e7-408d-aace-eb577feade9e" providerId="ADAL" clId="{7A1EDF7A-00D7-4242-AD63-23C74B4F0BA0}" dt="2024-02-07T12:06:36.353" v="9" actId="14100"/>
      <pc:docMkLst>
        <pc:docMk/>
      </pc:docMkLst>
      <pc:sldChg chg="modSp mod">
        <pc:chgData name="Alexander White" userId="3da70261-e0e7-408d-aace-eb577feade9e" providerId="ADAL" clId="{7A1EDF7A-00D7-4242-AD63-23C74B4F0BA0}" dt="2024-02-07T12:06:13.698" v="0" actId="20577"/>
        <pc:sldMkLst>
          <pc:docMk/>
          <pc:sldMk cId="3227605947" sldId="262"/>
        </pc:sldMkLst>
        <pc:spChg chg="mod">
          <ac:chgData name="Alexander White" userId="3da70261-e0e7-408d-aace-eb577feade9e" providerId="ADAL" clId="{7A1EDF7A-00D7-4242-AD63-23C74B4F0BA0}" dt="2024-02-07T12:06:13.698" v="0" actId="20577"/>
          <ac:spMkLst>
            <pc:docMk/>
            <pc:sldMk cId="3227605947" sldId="262"/>
            <ac:spMk id="3" creationId="{00000000-0000-0000-0000-000000000000}"/>
          </ac:spMkLst>
        </pc:spChg>
      </pc:sldChg>
      <pc:sldChg chg="modSp mod">
        <pc:chgData name="Alexander White" userId="3da70261-e0e7-408d-aace-eb577feade9e" providerId="ADAL" clId="{7A1EDF7A-00D7-4242-AD63-23C74B4F0BA0}" dt="2024-02-07T12:06:36.353" v="9" actId="14100"/>
        <pc:sldMkLst>
          <pc:docMk/>
          <pc:sldMk cId="3227605947" sldId="263"/>
        </pc:sldMkLst>
        <pc:spChg chg="mod">
          <ac:chgData name="Alexander White" userId="3da70261-e0e7-408d-aace-eb577feade9e" providerId="ADAL" clId="{7A1EDF7A-00D7-4242-AD63-23C74B4F0BA0}" dt="2024-02-07T12:06:36.353" v="9" actId="14100"/>
          <ac:spMkLst>
            <pc:docMk/>
            <pc:sldMk cId="3227605947" sldId="263"/>
            <ac:spMk id="2" creationId="{00000000-0000-0000-0000-000000000000}"/>
          </ac:spMkLst>
        </pc:spChg>
      </pc:sldChg>
    </pc:docChg>
  </pc:docChgLst>
  <pc:docChgLst>
    <pc:chgData name="Alexander White" userId="3da70261-e0e7-408d-aace-eb577feade9e" providerId="ADAL" clId="{F732926E-4973-4360-9FCE-78D588DD3448}"/>
    <pc:docChg chg="modSld modMainMaster">
      <pc:chgData name="Alexander White" userId="3da70261-e0e7-408d-aace-eb577feade9e" providerId="ADAL" clId="{F732926E-4973-4360-9FCE-78D588DD3448}" dt="2024-02-05T09:42:04.356" v="5" actId="1076"/>
      <pc:docMkLst>
        <pc:docMk/>
      </pc:docMkLst>
      <pc:sldChg chg="addSp modSp mod">
        <pc:chgData name="Alexander White" userId="3da70261-e0e7-408d-aace-eb577feade9e" providerId="ADAL" clId="{F732926E-4973-4360-9FCE-78D588DD3448}" dt="2024-02-05T09:42:04.356" v="5" actId="1076"/>
        <pc:sldMkLst>
          <pc:docMk/>
          <pc:sldMk cId="1219004254" sldId="261"/>
        </pc:sldMkLst>
        <pc:spChg chg="add mod">
          <ac:chgData name="Alexander White" userId="3da70261-e0e7-408d-aace-eb577feade9e" providerId="ADAL" clId="{F732926E-4973-4360-9FCE-78D588DD3448}" dt="2024-02-05T09:42:04.356" v="5" actId="1076"/>
          <ac:spMkLst>
            <pc:docMk/>
            <pc:sldMk cId="1219004254" sldId="261"/>
            <ac:spMk id="4" creationId="{D4F1BF00-6399-DB53-B55B-06CC8B4FD319}"/>
          </ac:spMkLst>
        </pc:spChg>
      </pc:sldChg>
      <pc:sldMasterChg chg="modSp mod">
        <pc:chgData name="Alexander White" userId="3da70261-e0e7-408d-aace-eb577feade9e" providerId="ADAL" clId="{F732926E-4973-4360-9FCE-78D588DD3448}" dt="2024-02-05T09:19:32.760" v="0"/>
        <pc:sldMasterMkLst>
          <pc:docMk/>
          <pc:sldMasterMk cId="1328885048" sldId="2147483648"/>
        </pc:sldMasterMkLst>
        <pc:spChg chg="mod">
          <ac:chgData name="Alexander White" userId="3da70261-e0e7-408d-aace-eb577feade9e" providerId="ADAL" clId="{F732926E-4973-4360-9FCE-78D588DD3448}" dt="2024-02-05T09:19:32.760" v="0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F732926E-4973-4360-9FCE-78D588DD3448}" dt="2024-02-05T09:19:37.537" v="1"/>
        <pc:sldMasterMkLst>
          <pc:docMk/>
          <pc:sldMasterMk cId="1498317190" sldId="2147483650"/>
        </pc:sldMasterMkLst>
        <pc:spChg chg="mod">
          <ac:chgData name="Alexander White" userId="3da70261-e0e7-408d-aace-eb577feade9e" providerId="ADAL" clId="{F732926E-4973-4360-9FCE-78D588DD3448}" dt="2024-02-05T09:19:37.537" v="1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F732926E-4973-4360-9FCE-78D588DD3448}" dt="2024-02-05T09:19:42.297" v="2"/>
        <pc:sldMasterMkLst>
          <pc:docMk/>
          <pc:sldMasterMk cId="1822393236" sldId="2147483652"/>
        </pc:sldMasterMkLst>
        <pc:spChg chg="mod">
          <ac:chgData name="Alexander White" userId="3da70261-e0e7-408d-aace-eb577feade9e" providerId="ADAL" clId="{F732926E-4973-4360-9FCE-78D588DD3448}" dt="2024-02-05T09:19:42.297" v="2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F732926E-4973-4360-9FCE-78D588DD3448}" dt="2024-02-05T09:19:47.088" v="3"/>
        <pc:sldMasterMkLst>
          <pc:docMk/>
          <pc:sldMasterMk cId="1788143608" sldId="2147483656"/>
        </pc:sldMasterMkLst>
        <pc:spChg chg="mod">
          <ac:chgData name="Alexander White" userId="3da70261-e0e7-408d-aace-eb577feade9e" providerId="ADAL" clId="{F732926E-4973-4360-9FCE-78D588DD3448}" dt="2024-02-05T09:19:47.088" v="3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3C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ood.gov.uk/business-guidance/hazard-analysis-and-critical-control-point-hacc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2" y="3318826"/>
            <a:ext cx="9144000" cy="733096"/>
          </a:xfrm>
        </p:spPr>
        <p:txBody>
          <a:bodyPr/>
          <a:lstStyle/>
          <a:p>
            <a:r>
              <a:rPr lang="en-GB" dirty="0"/>
              <a:t>Hazard Analysis Critical Control Point (HACCP)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Critical Control Point (CCP)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7288925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Points may be identified as CCP when hazards can be prevented, for example: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• introduction of chemical residue can be prevented by control at the receiving stage;</a:t>
            </a:r>
          </a:p>
          <a:p>
            <a:pPr marL="0" indent="0">
              <a:buNone/>
            </a:pPr>
            <a:r>
              <a:rPr lang="en-GB" sz="2000" dirty="0"/>
              <a:t>• a chemical hazard can be prevented by control at the formulation or ingredient-addition stage;</a:t>
            </a:r>
          </a:p>
          <a:p>
            <a:pPr marL="0" indent="0">
              <a:buNone/>
            </a:pPr>
            <a:r>
              <a:rPr lang="en-GB" sz="2000" dirty="0"/>
              <a:t>• pathogenic bacteria growth can be controlled by refrigerated storage or chilling.</a:t>
            </a:r>
          </a:p>
          <a:p>
            <a:pPr marL="0" indent="0">
              <a:buNone/>
            </a:pPr>
            <a:endParaRPr lang="en-GB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7384" y="2699108"/>
            <a:ext cx="30480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79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Critical Control Point (CCP)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33574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CCP may be identified where hazards can be eliminated, for example: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• pathogenic (harmful) bacteria can be killed during cooking;</a:t>
            </a:r>
          </a:p>
          <a:p>
            <a:pPr marL="0" indent="0">
              <a:buNone/>
            </a:pPr>
            <a:r>
              <a:rPr lang="en-GB" sz="2000" dirty="0"/>
              <a:t>• metal fragments can be detected by a metal detector and eliminated by removing the contaminated product from the processing line;</a:t>
            </a:r>
          </a:p>
          <a:p>
            <a:pPr marL="0" indent="0">
              <a:buNone/>
            </a:pPr>
            <a:r>
              <a:rPr lang="en-GB" sz="2000" dirty="0"/>
              <a:t>• parasites can be killed by freezing.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0415" y="2044984"/>
            <a:ext cx="2960515" cy="374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79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Critical Control Point (CCP)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45582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Points may be identified as CCPs when hazards are reduced to acceptable levels, for example: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• the occurrence of foreign objects can be minimised by manual sorting and automatic collectors;</a:t>
            </a:r>
          </a:p>
          <a:p>
            <a:pPr marL="0" indent="0">
              <a:buNone/>
            </a:pPr>
            <a:r>
              <a:rPr lang="en-GB" sz="2000" dirty="0"/>
              <a:t>• some biological and chemical hazards can be minimised by obtaining shellfish from approved waters.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648" y="2768800"/>
            <a:ext cx="3749195" cy="281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79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Seven principles of HACCP implementation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47245" y="2713592"/>
            <a:ext cx="8364058" cy="3192020"/>
            <a:chOff x="910043" y="2382838"/>
            <a:chExt cx="8364058" cy="3192020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910044" y="2382838"/>
              <a:ext cx="8353425" cy="457200"/>
            </a:xfrm>
            <a:prstGeom prst="rect">
              <a:avLst/>
            </a:prstGeom>
            <a:solidFill>
              <a:srgbClr val="B8B8D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Hazard analysis</a:t>
              </a:r>
              <a:endPara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910044" y="2840038"/>
              <a:ext cx="8353425" cy="457200"/>
            </a:xfrm>
            <a:prstGeom prst="rect">
              <a:avLst/>
            </a:prstGeom>
            <a:solidFill>
              <a:srgbClr val="263B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</a:t>
              </a:r>
              <a:r>
                <a:rPr lang="en-GB" altLang="en-US" sz="2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alt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Determine the Critical Control Points (CCP)</a:t>
              </a:r>
              <a:endParaRPr lang="en-US" alt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910044" y="3297238"/>
              <a:ext cx="8353425" cy="457200"/>
            </a:xfrm>
            <a:prstGeom prst="rect">
              <a:avLst/>
            </a:prstGeom>
            <a:solidFill>
              <a:srgbClr val="B8B8D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</a:t>
              </a:r>
              <a:r>
                <a:rPr lang="en-GB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alt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Establish critical limits</a:t>
              </a:r>
              <a:endPara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910044" y="3748015"/>
              <a:ext cx="8353425" cy="457200"/>
            </a:xfrm>
            <a:prstGeom prst="rect">
              <a:avLst/>
            </a:prstGeom>
            <a:solidFill>
              <a:srgbClr val="263B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</a:t>
              </a:r>
              <a:r>
                <a:rPr lang="en-GB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alt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Critical Control Point (CCP) monitoring</a:t>
              </a:r>
              <a:endPara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910044" y="4205215"/>
              <a:ext cx="8353425" cy="457200"/>
            </a:xfrm>
            <a:prstGeom prst="rect">
              <a:avLst/>
            </a:prstGeom>
            <a:solidFill>
              <a:srgbClr val="B8B8D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</a:t>
              </a:r>
              <a:r>
                <a:rPr lang="en-GB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alt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Corrective actions</a:t>
              </a:r>
              <a:endPara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910043" y="4657469"/>
              <a:ext cx="8353425" cy="457200"/>
            </a:xfrm>
            <a:prstGeom prst="rect">
              <a:avLst/>
            </a:prstGeom>
            <a:solidFill>
              <a:srgbClr val="263B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</a:t>
              </a:r>
              <a:r>
                <a:rPr lang="en-GB" altLang="en-US" sz="2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alt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Establish verification procedures</a:t>
              </a:r>
              <a:endParaRPr lang="en-US" alt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920676" y="5117658"/>
              <a:ext cx="8353425" cy="457200"/>
            </a:xfrm>
            <a:prstGeom prst="rect">
              <a:avLst/>
            </a:prstGeom>
            <a:solidFill>
              <a:srgbClr val="B8B8D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</a:t>
              </a:r>
              <a:r>
                <a:rPr lang="en-GB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alt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Record keeping procedures</a:t>
              </a:r>
              <a:endPara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1079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 Hazard analysis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082358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The first step involves identifying any hazards that must be prevented, eliminated or reduced to acceptable levels.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All potential hazards, from the receipt of raw materials through to release of the finished product, must be considered.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A hazard must be controlled if it is likely to occur, and/or likely to result in an unacceptable risk to consumers.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2467" y="2571092"/>
            <a:ext cx="2949537" cy="294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79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2. Determine the Critical Control Point (CCP)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94762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Identifying the Critical Control Point (CCP) at the steps at which control is essential to prevent or eliminate a hazard or to reduce it to acceptable levels.</a:t>
            </a:r>
          </a:p>
          <a:p>
            <a:pPr marL="0" indent="0">
              <a:buNone/>
            </a:pPr>
            <a:endParaRPr lang="en-GB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411" y="2283798"/>
            <a:ext cx="2928292" cy="360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47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 Establish critical limits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6740835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A critical limit is a maximum or minimum value to which a biological, chemical or physical limit must be controlled at a CCP.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This is set in order to prevent, eliminate or reduce a hazard to an acceptable level.</a:t>
            </a:r>
          </a:p>
          <a:p>
            <a:pPr marL="0" indent="0">
              <a:buNone/>
            </a:pPr>
            <a:endParaRPr lang="en-GB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39645">
            <a:off x="9514351" y="1804718"/>
            <a:ext cx="911824" cy="414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47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4. Critical Control Point (CCP) monitoring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873037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A planned series of observations or measurements need to be taken to assess whether a CCP is within critical limits.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This also helps to produce an accurate record for future use in verification.	</a:t>
            </a:r>
          </a:p>
          <a:p>
            <a:pPr marL="0" indent="0">
              <a:buNone/>
            </a:pPr>
            <a:endParaRPr lang="en-GB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62681">
            <a:off x="9812012" y="2303215"/>
            <a:ext cx="884210" cy="383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47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5. Corrective actions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86202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Corrective actions are procedures to be followed when a hazard is identified in food production.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The aim is to correct and eliminate the cause of the hazard and bring the CCP back under control.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The cause of problem must be identified to prevent future recurrence.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1124" y="2449906"/>
            <a:ext cx="1702731" cy="339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47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5. Corrective actions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12121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Some examples of corrective actions can include:</a:t>
            </a:r>
          </a:p>
          <a:p>
            <a:pPr marL="0" indent="0">
              <a:buNone/>
            </a:pPr>
            <a:r>
              <a:rPr lang="en-GB" sz="2000" dirty="0"/>
              <a:t>• isolating and holding product for safety evaluation;</a:t>
            </a:r>
          </a:p>
          <a:p>
            <a:pPr marL="0" indent="0">
              <a:buNone/>
            </a:pPr>
            <a:r>
              <a:rPr lang="en-GB" sz="2000" dirty="0"/>
              <a:t>• diverting the affected product or ingredients to another line where deviation would not be considered critical;</a:t>
            </a:r>
          </a:p>
          <a:p>
            <a:pPr marL="0" indent="0">
              <a:buNone/>
            </a:pPr>
            <a:r>
              <a:rPr lang="en-GB" sz="2000" dirty="0"/>
              <a:t>• reprocessing;</a:t>
            </a:r>
          </a:p>
          <a:p>
            <a:pPr marL="0" indent="0">
              <a:buNone/>
            </a:pPr>
            <a:r>
              <a:rPr lang="en-GB" sz="2000" dirty="0"/>
              <a:t>• destroying the product.</a:t>
            </a:r>
          </a:p>
          <a:p>
            <a:pPr marL="0" indent="0">
              <a:buNone/>
            </a:pPr>
            <a:endParaRPr lang="en-GB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762" y="2671983"/>
            <a:ext cx="4108358" cy="274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66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Legal responsibility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35025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Food businesses have a legal responsibility to produce safe food.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A food business that breaks the law faces:</a:t>
            </a:r>
          </a:p>
          <a:p>
            <a:pPr marL="0" indent="0">
              <a:buNone/>
            </a:pPr>
            <a:r>
              <a:rPr lang="en-GB" sz="2000" dirty="0"/>
              <a:t>• improvement notices – a fixed time period is set for the company to rectify problems;</a:t>
            </a:r>
          </a:p>
          <a:p>
            <a:pPr marL="0" indent="0">
              <a:buNone/>
            </a:pPr>
            <a:r>
              <a:rPr lang="en-GB" sz="2000" dirty="0"/>
              <a:t>• prohibition notices – the company is not permitted to produce particular food items;</a:t>
            </a:r>
          </a:p>
          <a:p>
            <a:pPr marL="0" indent="0">
              <a:buNone/>
            </a:pPr>
            <a:r>
              <a:rPr lang="en-GB" sz="2000" dirty="0"/>
              <a:t>• prosecution.</a:t>
            </a:r>
          </a:p>
          <a:p>
            <a:endParaRPr lang="en-GB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4" b="89962" l="17865" r="90000">
                        <a14:foregroundMark x1="35260" y1="30769" x2="35260" y2="30769"/>
                        <a14:foregroundMark x1="31927" y1="27674" x2="31927" y2="27674"/>
                        <a14:foregroundMark x1="43958" y1="20263" x2="43958" y2="20263"/>
                        <a14:foregroundMark x1="46979" y1="27861" x2="46979" y2="27861"/>
                        <a14:foregroundMark x1="54323" y1="47561" x2="54323" y2="47561"/>
                        <a14:foregroundMark x1="85156" y1="72889" x2="85156" y2="72889"/>
                        <a14:foregroundMark x1="84948" y1="74484" x2="84948" y2="74484"/>
                        <a14:foregroundMark x1="84948" y1="75797" x2="84948" y2="75797"/>
                        <a14:foregroundMark x1="84635" y1="77205" x2="84635" y2="77205"/>
                        <a14:foregroundMark x1="85625" y1="80300" x2="85625" y2="80300"/>
                        <a14:foregroundMark x1="86250" y1="72889" x2="86250" y2="72889"/>
                        <a14:foregroundMark x1="87552" y1="74484" x2="87552" y2="74484"/>
                        <a14:foregroundMark x1="86927" y1="76829" x2="86927" y2="76829"/>
                        <a14:foregroundMark x1="33854" y1="70169" x2="33854" y2="70169"/>
                        <a14:foregroundMark x1="55937" y1="59006" x2="55937" y2="59006"/>
                        <a14:foregroundMark x1="19896" y1="60976" x2="19896" y2="60976"/>
                        <a14:foregroundMark x1="20573" y1="62195" x2="20573" y2="62195"/>
                        <a14:foregroundMark x1="19063" y1="59006" x2="19063" y2="59006"/>
                        <a14:foregroundMark x1="18958" y1="57505" x2="18958" y2="57505"/>
                        <a14:foregroundMark x1="56719" y1="57692" x2="56719" y2="57692"/>
                        <a14:foregroundMark x1="28438" y1="68199" x2="28438" y2="68199"/>
                        <a14:foregroundMark x1="86667" y1="75235" x2="86667" y2="75235"/>
                        <a14:foregroundMark x1="19583" y1="60038" x2="19583" y2="60038"/>
                        <a14:foregroundMark x1="19010" y1="58537" x2="19010" y2="58537"/>
                        <a14:foregroundMark x1="18698" y1="57036" x2="18698" y2="57036"/>
                        <a14:foregroundMark x1="24115" y1="67073" x2="24115" y2="67073"/>
                        <a14:foregroundMark x1="23385" y1="66510" x2="23385" y2="66510"/>
                        <a14:foregroundMark x1="22865" y1="65854" x2="22865" y2="65854"/>
                        <a14:foregroundMark x1="22552" y1="65572" x2="22552" y2="65572"/>
                        <a14:foregroundMark x1="22083" y1="65009" x2="22083" y2="65009"/>
                        <a14:foregroundMark x1="21667" y1="64634" x2="21667" y2="64634"/>
                        <a14:foregroundMark x1="21354" y1="63977" x2="21354" y2="63977"/>
                        <a14:foregroundMark x1="20990" y1="63321" x2="20990" y2="63321"/>
                        <a14:foregroundMark x1="20208" y1="62008" x2="20208" y2="62008"/>
                        <a14:foregroundMark x1="24792" y1="66417" x2="24792" y2="66417"/>
                        <a14:foregroundMark x1="54740" y1="45966" x2="54740" y2="45966"/>
                        <a14:foregroundMark x1="86302" y1="78330" x2="86302" y2="78330"/>
                        <a14:foregroundMark x1="86771" y1="77486" x2="86771" y2="77486"/>
                        <a14:foregroundMark x1="87292" y1="76173" x2="87292" y2="76173"/>
                        <a14:foregroundMark x1="87552" y1="75328" x2="87552" y2="75328"/>
                        <a14:foregroundMark x1="86979" y1="73358" x2="86979" y2="73358"/>
                        <a14:foregroundMark x1="87188" y1="73358" x2="87188" y2="73358"/>
                        <a14:foregroundMark x1="86094" y1="72233" x2="86094" y2="72233"/>
                        <a14:foregroundMark x1="86094" y1="79174" x2="86094" y2="79174"/>
                        <a14:foregroundMark x1="86458" y1="78612" x2="86458" y2="78612"/>
                        <a14:foregroundMark x1="86927" y1="77861" x2="86927" y2="77861"/>
                        <a14:foregroundMark x1="87344" y1="77298" x2="87344" y2="77298"/>
                        <a14:foregroundMark x1="87500" y1="76266" x2="87500" y2="76266"/>
                        <a14:backgroundMark x1="20781" y1="65103" x2="20781" y2="65103"/>
                        <a14:backgroundMark x1="22969" y1="67448" x2="22969" y2="67448"/>
                        <a14:backgroundMark x1="23906" y1="68011" x2="23906" y2="68011"/>
                        <a14:backgroundMark x1="24688" y1="68386" x2="24688" y2="68386"/>
                        <a14:backgroundMark x1="25208" y1="68856" x2="25208" y2="68856"/>
                        <a14:backgroundMark x1="25625" y1="68949" x2="25625" y2="68949"/>
                        <a14:backgroundMark x1="26198" y1="69325" x2="26198" y2="69325"/>
                        <a14:backgroundMark x1="26927" y1="69794" x2="26927" y2="69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371" t="18089" r="12216" b="17577"/>
          <a:stretch>
            <a:fillRect/>
          </a:stretch>
        </p:blipFill>
        <p:spPr>
          <a:xfrm>
            <a:off x="8519532" y="3259229"/>
            <a:ext cx="3461261" cy="178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05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6. Verification procedures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663717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Verification procedures are those activities, other than monitoring CCPs, that verify the HACCP plan and show the system is operating according to the plan.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This is usually completed when a system fails or there is a significant change in the product or process. Annual checks will often still be in place even if these two scenarios do not occur.</a:t>
            </a:r>
          </a:p>
          <a:p>
            <a:pPr marL="0" indent="0">
              <a:buNone/>
            </a:pPr>
            <a:r>
              <a:rPr lang="en-GB" sz="2000" dirty="0"/>
              <a:t>	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6184" y="2456761"/>
            <a:ext cx="2044538" cy="336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66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7. Record keeping procedures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96147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Documentation and record keeping help to demonstrate the effective implementation of the previous principles of HACCP.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This records could be of the development of the HACCP plan, CCP monitoring, corrective actions or verification activities.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133" y="2571092"/>
            <a:ext cx="2209567" cy="288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66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7. Record keeping procedures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sz="2000" dirty="0"/>
              <a:t>Four different types of HACCP records include:</a:t>
            </a:r>
          </a:p>
          <a:p>
            <a:pPr>
              <a:buFontTx/>
              <a:buNone/>
            </a:pPr>
            <a:endParaRPr lang="en-GB" altLang="en-US" sz="2000" dirty="0"/>
          </a:p>
          <a:p>
            <a:pPr>
              <a:buFontTx/>
              <a:buNone/>
            </a:pPr>
            <a:r>
              <a:rPr lang="en-GB" altLang="en-US" sz="2000" dirty="0"/>
              <a:t>	1. HACCP plan and support documentation used in developing the plan.</a:t>
            </a:r>
          </a:p>
          <a:p>
            <a:pPr>
              <a:buFontTx/>
              <a:buNone/>
            </a:pPr>
            <a:r>
              <a:rPr lang="en-GB" altLang="en-US" sz="2000" dirty="0"/>
              <a:t>	2. Records of CCP monitoring.</a:t>
            </a:r>
          </a:p>
          <a:p>
            <a:pPr>
              <a:buFontTx/>
              <a:buNone/>
            </a:pPr>
            <a:r>
              <a:rPr lang="en-GB" altLang="en-US" sz="2000" dirty="0"/>
              <a:t>	3. Records of corrective actions.</a:t>
            </a:r>
          </a:p>
          <a:p>
            <a:pPr>
              <a:buFontTx/>
              <a:buNone/>
            </a:pPr>
            <a:r>
              <a:rPr lang="en-GB" altLang="en-US" sz="2000" dirty="0"/>
              <a:t>	4. Records of verification activities.</a:t>
            </a:r>
            <a:endParaRPr lang="en-US" altLang="en-US" sz="2000" dirty="0"/>
          </a:p>
          <a:p>
            <a:pPr marL="0" indent="0">
              <a:buNone/>
            </a:pPr>
            <a:endParaRPr lang="en-GB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8966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Review of HACCP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97292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The design and running of the HACCP scheme should be revised whenever the food operation is altered.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The scheme should be reviewed from time to time (e.g. once a year) even when there have been no alterations.</a:t>
            </a:r>
          </a:p>
          <a:p>
            <a:pPr marL="0" indent="0">
              <a:buNone/>
            </a:pPr>
            <a:endParaRPr lang="en-GB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479" y1="79609" x2="9479" y2="79609"/>
                        <a14:foregroundMark x1="82500" y1="11563" x2="82500" y2="11563"/>
                        <a14:foregroundMark x1="78906" y1="7266" x2="78906" y2="7266"/>
                        <a14:foregroundMark x1="90208" y1="7031" x2="90208" y2="7031"/>
                        <a14:foregroundMark x1="86667" y1="14375" x2="94167" y2="6172"/>
                        <a14:foregroundMark x1="80417" y1="9531" x2="80417" y2="9531"/>
                        <a14:foregroundMark x1="80625" y1="4219" x2="81563" y2="16328"/>
                        <a14:foregroundMark x1="78594" y1="19531" x2="78594" y2="19531"/>
                        <a14:foregroundMark x1="76875" y1="20938" x2="76875" y2="20938"/>
                        <a14:foregroundMark x1="85208" y1="17266" x2="85208" y2="17266"/>
                        <a14:foregroundMark x1="92917" y1="10703" x2="92917" y2="10703"/>
                        <a14:foregroundMark x1="91458" y1="11719" x2="91458" y2="11719"/>
                        <a14:foregroundMark x1="90833" y1="12500" x2="90833" y2="12500"/>
                        <a14:foregroundMark x1="92188" y1="12812" x2="92188" y2="12812"/>
                        <a14:foregroundMark x1="93594" y1="12188" x2="93594" y2="12188"/>
                        <a14:foregroundMark x1="89948" y1="14375" x2="89948" y2="14375"/>
                        <a14:foregroundMark x1="15104" y1="7578" x2="15104" y2="7578"/>
                        <a14:foregroundMark x1="6927" y1="4531" x2="26042" y2="9609"/>
                        <a14:backgroundMark x1="88906" y1="18047" x2="88906" y2="18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2170"/>
          <a:stretch/>
        </p:blipFill>
        <p:spPr>
          <a:xfrm>
            <a:off x="7810407" y="2170932"/>
            <a:ext cx="3409527" cy="335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66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Hazard Analysis Critical Control Point (HACCP)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F1BF00-6399-DB53-B55B-06CC8B4FD319}"/>
              </a:ext>
            </a:extLst>
          </p:cNvPr>
          <p:cNvSpPr txBox="1"/>
          <p:nvPr/>
        </p:nvSpPr>
        <p:spPr>
          <a:xfrm>
            <a:off x="272432" y="6045206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004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3" y="1563798"/>
            <a:ext cx="10540425" cy="720000"/>
          </a:xfrm>
        </p:spPr>
        <p:txBody>
          <a:bodyPr/>
          <a:lstStyle/>
          <a:p>
            <a:r>
              <a:rPr lang="en-GB" sz="3600" dirty="0"/>
              <a:t>Hazard Analysis Critical Control Point  (</a:t>
            </a:r>
            <a:r>
              <a:rPr lang="en-US" dirty="0"/>
              <a:t>HACCP)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53999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HACCP stands for ‘Hazard Analysis Critical Control Point’.</a:t>
            </a:r>
          </a:p>
          <a:p>
            <a:pPr marL="0" indent="0">
              <a:buNone/>
            </a:pPr>
            <a:r>
              <a:rPr lang="en-GB" sz="2000" dirty="0"/>
              <a:t>HACCP is a system which looks for and prevents potential problems before they happen.</a:t>
            </a:r>
          </a:p>
          <a:p>
            <a:pPr marL="0" indent="0">
              <a:buNone/>
            </a:pPr>
            <a:r>
              <a:rPr lang="en-GB" sz="2000" dirty="0"/>
              <a:t>HACCP may be used by food companies to make sure they do not break the law by putting consumers at risk when producing food.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It is a structured approach to risk assessment and is one means of satisfying the risk assessment requirement of UK hygiene legislation.</a:t>
            </a: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77227" l="3340" r="96140">
                        <a14:foregroundMark x1="33940" y1="30080" x2="33940" y2="30080"/>
                        <a14:foregroundMark x1="48820" y1="25360" x2="48820" y2="25360"/>
                        <a14:foregroundMark x1="68700" y1="20800" x2="68700" y2="20800"/>
                        <a14:foregroundMark x1="88460" y1="21947" x2="88460" y2="21947"/>
                        <a14:foregroundMark x1="24800" y1="1787" x2="35520" y2="71867"/>
                        <a14:foregroundMark x1="43340" y1="1467" x2="53340" y2="72693"/>
                        <a14:foregroundMark x1="61380" y1="1787" x2="71260" y2="72187"/>
                        <a14:foregroundMark x1="80040" y1="4560" x2="88700" y2="73973"/>
                        <a14:foregroundMark x1="83700" y1="56907" x2="83700" y2="56907"/>
                        <a14:foregroundMark x1="65400" y1="55947" x2="65400" y2="55947"/>
                        <a14:foregroundMark x1="47240" y1="53653" x2="47240" y2="53653"/>
                        <a14:foregroundMark x1="84800" y1="66027" x2="84800" y2="66027"/>
                        <a14:foregroundMark x1="49600" y1="50160" x2="48460" y2="57173"/>
                        <a14:foregroundMark x1="53800" y1="60800" x2="46760" y2="55253"/>
                        <a14:foregroundMark x1="51620" y1="62667" x2="47380" y2="56187"/>
                        <a14:foregroundMark x1="50340" y1="50480" x2="53800" y2="50480"/>
                        <a14:foregroundMark x1="71340" y1="50533" x2="64380" y2="53067"/>
                        <a14:foregroundMark x1="69520" y1="62827" x2="65200" y2="55707"/>
                        <a14:foregroundMark x1="38580" y1="51680" x2="38580" y2="51680"/>
                        <a14:foregroundMark x1="43420" y1="54693" x2="48160" y2="67867"/>
                        <a14:foregroundMark x1="83220" y1="49173" x2="83100" y2="62107"/>
                        <a14:foregroundMark x1="82860" y1="50000" x2="88900" y2="50320"/>
                        <a14:foregroundMark x1="89320" y1="50587" x2="86960" y2="56853"/>
                        <a14:foregroundMark x1="79320" y1="42027" x2="79320" y2="42027"/>
                        <a14:foregroundMark x1="88320" y1="43067" x2="88320" y2="43067"/>
                        <a14:foregroundMark x1="89140" y1="65787" x2="89140" y2="65787"/>
                        <a14:foregroundMark x1="90260" y1="65787" x2="90260" y2="65787"/>
                        <a14:foregroundMark x1="89440" y1="65573" x2="89440" y2="65573"/>
                        <a14:foregroundMark x1="81820" y1="65787" x2="81820" y2="65787"/>
                        <a14:foregroundMark x1="84040" y1="65733" x2="84040" y2="65733"/>
                        <a14:foregroundMark x1="86020" y1="65573" x2="86140" y2="67973"/>
                        <a14:foregroundMark x1="91160" y1="67387" x2="81580" y2="67973"/>
                        <a14:foregroundMark x1="79840" y1="50693" x2="83520" y2="64640"/>
                        <a14:foregroundMark x1="88740" y1="35333" x2="90340" y2="58160"/>
                        <a14:foregroundMark x1="91540" y1="63040" x2="82200" y2="67173"/>
                        <a14:foregroundMark x1="79940" y1="62720" x2="86440" y2="71013"/>
                        <a14:foregroundMark x1="54180" y1="35600" x2="56760" y2="55147"/>
                        <a14:foregroundMark x1="33340" y1="5227" x2="34360" y2="38133"/>
                        <a14:foregroundMark x1="81840" y1="2480" x2="90440" y2="10480"/>
                        <a14:foregroundMark x1="93060" y1="3120" x2="79120" y2="2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417" r="5417" b="24861"/>
          <a:stretch>
            <a:fillRect/>
          </a:stretch>
        </p:blipFill>
        <p:spPr>
          <a:xfrm>
            <a:off x="6841473" y="2571092"/>
            <a:ext cx="5270193" cy="3330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3404" y="6256368"/>
            <a:ext cx="6273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Food Standards Agency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3227605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does HACCP involve?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8889124" cy="3600000"/>
          </a:xfrm>
        </p:spPr>
        <p:txBody>
          <a:bodyPr/>
          <a:lstStyle/>
          <a:p>
            <a:r>
              <a:rPr lang="en-GB" sz="2000" dirty="0"/>
              <a:t>Identifying points during the production of a product where potential hazards may occur.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Analysing the risk of the hazard points happening including the scale of consequence if they do.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Deciding which points are critical to consumer safety.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Implementing controls, monitoring production and taking action if necessary.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Reviewing the HACCP plan whenever the food operation is altered, and on a regular basis (e.g. annually) even if no alterations have been made.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1079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Qualities of the HACCP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455821" cy="36000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2000" dirty="0"/>
              <a:t>HACCP is:	</a:t>
            </a:r>
          </a:p>
          <a:p>
            <a:r>
              <a:rPr lang="en-GB" altLang="en-US" sz="2000" dirty="0"/>
              <a:t>systematic – potential hazards are identified before there is a problem;</a:t>
            </a:r>
          </a:p>
          <a:p>
            <a:endParaRPr lang="en-GB" altLang="en-US" sz="2000" dirty="0"/>
          </a:p>
          <a:p>
            <a:r>
              <a:rPr lang="en-GB" altLang="en-US" sz="2000" dirty="0"/>
              <a:t>efficient – it concentrates the control effort at the stages where the risk is potentially the highest;</a:t>
            </a:r>
          </a:p>
          <a:p>
            <a:endParaRPr lang="en-GB" altLang="en-US" sz="2000" dirty="0"/>
          </a:p>
          <a:p>
            <a:r>
              <a:rPr lang="en-GB" altLang="en-US" sz="2000" dirty="0"/>
              <a:t>on the spot – the processes can be controlled immediately by the food business.</a:t>
            </a:r>
          </a:p>
          <a:p>
            <a:pPr marL="0" indent="0">
              <a:buNone/>
            </a:pPr>
            <a:endParaRPr lang="en-GB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5096" y="2710149"/>
            <a:ext cx="4221255" cy="288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79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does HACCP help?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475108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HACCP is a method which food businesses can use to ensure that their products do not put consumers at risk.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The details of a HACCP system will vary as no two businesses are exactly alike – but the principles are the same.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613" y="2283798"/>
            <a:ext cx="4088627" cy="272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79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Hazards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691710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A hazard is a biological, chemical or physical agent that is reasonably likely to cause illness or injury in the absence of its control. </a:t>
            </a:r>
          </a:p>
          <a:p>
            <a:pPr marL="0" indent="0">
              <a:buNone/>
            </a:pPr>
            <a:r>
              <a:rPr lang="en-GB" sz="2000" dirty="0"/>
              <a:t>	</a:t>
            </a:r>
          </a:p>
          <a:p>
            <a:pPr marL="0" indent="0">
              <a:buNone/>
            </a:pPr>
            <a:r>
              <a:rPr lang="en-GB" sz="2000" dirty="0"/>
              <a:t>In HACCP, hazards refer to the conditions or contaminants in foods that can cause illness or injury. </a:t>
            </a: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68" t="1285" r="33668" b="82972"/>
          <a:stretch/>
        </p:blipFill>
        <p:spPr>
          <a:xfrm>
            <a:off x="8769426" y="2571092"/>
            <a:ext cx="2710150" cy="265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79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192" y="2360916"/>
            <a:ext cx="4678883" cy="34449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Types of hazards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706032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The types of hazards which a HACCP plan can focus </a:t>
            </a:r>
            <a:br>
              <a:rPr lang="en-GB" sz="2000" dirty="0"/>
            </a:br>
            <a:r>
              <a:rPr lang="en-GB" sz="2000" dirty="0"/>
              <a:t>on include: </a:t>
            </a:r>
          </a:p>
          <a:p>
            <a:pPr marL="0" indent="0">
              <a:buNone/>
            </a:pPr>
            <a:r>
              <a:rPr lang="en-GB" sz="2000" dirty="0"/>
              <a:t>• biological hazards (e.g. harmful microorganisms);</a:t>
            </a:r>
          </a:p>
          <a:p>
            <a:pPr marL="0" indent="0">
              <a:buNone/>
            </a:pPr>
            <a:r>
              <a:rPr lang="en-GB" sz="2000" dirty="0"/>
              <a:t>• chemical hazards (e.g. those either naturally occurring, intentionally added or unintentionally added);</a:t>
            </a:r>
          </a:p>
          <a:p>
            <a:pPr marL="0" indent="0">
              <a:buNone/>
            </a:pPr>
            <a:r>
              <a:rPr lang="en-GB" sz="2000" dirty="0"/>
              <a:t>• physical hazards (e.g. glass, stones or metal);</a:t>
            </a:r>
          </a:p>
          <a:p>
            <a:pPr marL="0" indent="0">
              <a:buNone/>
            </a:pPr>
            <a:r>
              <a:rPr lang="en-GB" sz="2000" dirty="0"/>
              <a:t>• packaging quality;</a:t>
            </a:r>
          </a:p>
          <a:p>
            <a:pPr marL="0" indent="0">
              <a:buNone/>
            </a:pPr>
            <a:r>
              <a:rPr lang="en-GB" sz="2000" dirty="0"/>
              <a:t>• equipment reliability.</a:t>
            </a:r>
          </a:p>
          <a:p>
            <a:pPr marL="0" indent="0">
              <a:buNone/>
            </a:pPr>
            <a:endParaRPr lang="en-GB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1079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Critical Control Point (CCP)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44337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A Critical Control Point (CCP) is an identifiable point in the production chain where a hazard may occur. </a:t>
            </a:r>
          </a:p>
          <a:p>
            <a:pPr marL="0" indent="0">
              <a:buNone/>
            </a:pPr>
            <a:r>
              <a:rPr lang="en-GB" sz="2000" dirty="0"/>
              <a:t>Action is taken to prevent the hazard from occurring.</a:t>
            </a:r>
          </a:p>
          <a:p>
            <a:pPr marL="0" indent="0">
              <a:buNone/>
            </a:pPr>
            <a:r>
              <a:rPr lang="en-GB" sz="2000" dirty="0"/>
              <a:t>This can either be a point, step or procedure at which control can be applied and is essential to prevent or eliminate a hazard or reduce it to an acceptable level.</a:t>
            </a:r>
          </a:p>
          <a:p>
            <a:pPr marL="0" indent="0">
              <a:buNone/>
            </a:pPr>
            <a:r>
              <a:rPr lang="en-GB" sz="2000" dirty="0"/>
              <a:t>A CCP can be used to control more than one hazard (e.g. refrigeration storage).</a:t>
            </a:r>
          </a:p>
          <a:p>
            <a:pPr marL="0" indent="0">
              <a:buNone/>
            </a:pPr>
            <a:r>
              <a:rPr lang="en-GB" sz="2000" dirty="0"/>
              <a:t>Alternatively, several CCPs may be needed to control one hazard.</a:t>
            </a:r>
          </a:p>
          <a:p>
            <a:pPr marL="0" indent="0">
              <a:buNone/>
            </a:pPr>
            <a:endParaRPr lang="en-GB" sz="2000" dirty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6212" y="2856196"/>
            <a:ext cx="3961695" cy="263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79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9" ma:contentTypeDescription="Create a new document." ma:contentTypeScope="" ma:versionID="d67e542ccfc98f8766c03bca3df5dec6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465a60b32c7e66e77d39dce70c70dd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1BC3652-497F-4EF9-B07C-7EC96C4FC240}"/>
</file>

<file path=customXml/itemProps2.xml><?xml version="1.0" encoding="utf-8"?>
<ds:datastoreItem xmlns:ds="http://schemas.openxmlformats.org/officeDocument/2006/customXml" ds:itemID="{358E4426-3089-4F02-9F9D-AC8F38E57062}"/>
</file>

<file path=customXml/itemProps3.xml><?xml version="1.0" encoding="utf-8"?>
<ds:datastoreItem xmlns:ds="http://schemas.openxmlformats.org/officeDocument/2006/customXml" ds:itemID="{7B16DA8C-6914-4854-A37E-145544FF786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1335</Words>
  <Application>Microsoft Office PowerPoint</Application>
  <PresentationFormat>Widescreen</PresentationFormat>
  <Paragraphs>124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Office Theme</vt:lpstr>
      <vt:lpstr>Custom Design</vt:lpstr>
      <vt:lpstr>1_Custom Design</vt:lpstr>
      <vt:lpstr>3_Custom Design</vt:lpstr>
      <vt:lpstr>Hazard Analysis Critical Control Point (HACCP)</vt:lpstr>
      <vt:lpstr>Legal responsibility</vt:lpstr>
      <vt:lpstr>Hazard Analysis Critical Control Point  (HACCP)</vt:lpstr>
      <vt:lpstr>What does HACCP involve?</vt:lpstr>
      <vt:lpstr>Qualities of the HACCP system</vt:lpstr>
      <vt:lpstr>How does HACCP help?</vt:lpstr>
      <vt:lpstr>Hazards</vt:lpstr>
      <vt:lpstr>Types of hazards</vt:lpstr>
      <vt:lpstr>Critical Control Point (CCP)</vt:lpstr>
      <vt:lpstr>Critical Control Point (CCP)</vt:lpstr>
      <vt:lpstr>Critical Control Point (CCP)</vt:lpstr>
      <vt:lpstr>Critical Control Point (CCP)</vt:lpstr>
      <vt:lpstr>Seven principles of HACCP implementation</vt:lpstr>
      <vt:lpstr>1. Hazard analysis </vt:lpstr>
      <vt:lpstr>2. Determine the Critical Control Point (CCP)</vt:lpstr>
      <vt:lpstr>3. Establish critical limits</vt:lpstr>
      <vt:lpstr>4. Critical Control Point (CCP) monitoring</vt:lpstr>
      <vt:lpstr>5. Corrective actions</vt:lpstr>
      <vt:lpstr>5. Corrective actions</vt:lpstr>
      <vt:lpstr>6. Verification procedures</vt:lpstr>
      <vt:lpstr>7. Record keeping procedures</vt:lpstr>
      <vt:lpstr>7. Record keeping procedures</vt:lpstr>
      <vt:lpstr>Review of HACCP</vt:lpstr>
      <vt:lpstr>Hazard Analysis Critical Control Point (HACCP)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Alexander White</cp:lastModifiedBy>
  <cp:revision>41</cp:revision>
  <dcterms:created xsi:type="dcterms:W3CDTF">2018-10-10T09:22:08Z</dcterms:created>
  <dcterms:modified xsi:type="dcterms:W3CDTF">2024-02-07T12:06:36Z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