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Lst>
  <p:notesMasterIdLst>
    <p:notesMasterId r:id="rId18"/>
  </p:notesMasterIdLst>
  <p:sldIdLst>
    <p:sldId id="264" r:id="rId3"/>
    <p:sldId id="263" r:id="rId4"/>
    <p:sldId id="278" r:id="rId5"/>
    <p:sldId id="279" r:id="rId6"/>
    <p:sldId id="282" r:id="rId7"/>
    <p:sldId id="1695" r:id="rId8"/>
    <p:sldId id="1696" r:id="rId9"/>
    <p:sldId id="280" r:id="rId10"/>
    <p:sldId id="281" r:id="rId11"/>
    <p:sldId id="283" r:id="rId12"/>
    <p:sldId id="284" r:id="rId13"/>
    <p:sldId id="285" r:id="rId14"/>
    <p:sldId id="286" r:id="rId15"/>
    <p:sldId id="1697"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AFABE5-3825-314C-AEF5-0B71A191C772}">
          <p14:sldIdLst>
            <p14:sldId id="264"/>
            <p14:sldId id="263"/>
            <p14:sldId id="278"/>
            <p14:sldId id="279"/>
            <p14:sldId id="282"/>
            <p14:sldId id="1695"/>
            <p14:sldId id="1696"/>
            <p14:sldId id="280"/>
            <p14:sldId id="281"/>
            <p14:sldId id="283"/>
            <p14:sldId id="284"/>
            <p14:sldId id="285"/>
            <p14:sldId id="286"/>
            <p14:sldId id="1697"/>
          </p14:sldIdLst>
        </p14:section>
        <p14:section name="Alternative titles with images" id="{02576E4C-449E-E540-B10F-73D7791C9E6D}">
          <p14:sldIdLst>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83" userDrawn="1">
          <p15:clr>
            <a:srgbClr val="A4A3A4"/>
          </p15:clr>
        </p15:guide>
        <p15:guide id="4" orient="horz" pos="935" userDrawn="1">
          <p15:clr>
            <a:srgbClr val="A4A3A4"/>
          </p15:clr>
        </p15:guide>
        <p15:guide id="5" orient="horz" pos="578">
          <p15:clr>
            <a:srgbClr val="A4A3A4"/>
          </p15:clr>
        </p15:guide>
        <p15:guide id="6" pos="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A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76252" autoAdjust="0"/>
  </p:normalViewPr>
  <p:slideViewPr>
    <p:cSldViewPr snapToGrid="0" showGuides="1">
      <p:cViewPr varScale="1">
        <p:scale>
          <a:sx n="48" d="100"/>
          <a:sy n="48" d="100"/>
        </p:scale>
        <p:origin x="1164" y="24"/>
      </p:cViewPr>
      <p:guideLst>
        <p:guide orient="horz" pos="2160"/>
        <p:guide pos="3840"/>
        <p:guide pos="483"/>
        <p:guide orient="horz" pos="935"/>
        <p:guide orient="horz" pos="578"/>
        <p:guide pos="41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A19C6-AE82-4250-95F9-516F826EDEC5}"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5A9B5-569C-41EC-BD7C-8CB2F73257EA}" type="slidenum">
              <a:rPr lang="en-US" smtClean="0"/>
              <a:t>‹#›</a:t>
            </a:fld>
            <a:endParaRPr lang="en-US"/>
          </a:p>
        </p:txBody>
      </p:sp>
    </p:spTree>
    <p:extLst>
      <p:ext uri="{BB962C8B-B14F-4D97-AF65-F5344CB8AC3E}">
        <p14:creationId xmlns:p14="http://schemas.microsoft.com/office/powerpoint/2010/main" val="234187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df.org.uk/wales/fdf/our-focus/environmental-sustainability/sustainable-supply-chains/sustainable-palm-oil-policy-guidance/#:~:text=The%20FDF%20supports%20the%20work%20of%20the%20Roundtable,all%20stakeholders%20in%20the%20palm%20oil%20supply%20cha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fscotland.org.uk/fdf/what-we-do/people-and-employment/careers-and-skills-development/scotland-careers-resourc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farmingfoodsteps.co.uk/" TargetMode="External"/><Relationship Id="rId4" Type="http://schemas.openxmlformats.org/officeDocument/2006/relationships/hyperlink" Target="https://butcherycareers.co.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Icebreaker:</a:t>
            </a:r>
          </a:p>
          <a:p>
            <a:r>
              <a:rPr lang="en-GB" dirty="0"/>
              <a:t>Start thinking about product formulation by imagining your favourite food, drink, or snack.</a:t>
            </a:r>
          </a:p>
          <a:p>
            <a:r>
              <a:rPr lang="en-GB" dirty="0"/>
              <a:t>How often you eat it will dictate how influential it is on your nutritional intake.</a:t>
            </a:r>
          </a:p>
          <a:p>
            <a:r>
              <a:rPr lang="en-GB" dirty="0"/>
              <a:t>What properties of the product do you enjoy; smell? Texture? Flavour? Are these unique to that brand? If you changed the product, would you accept a slight change in these properties… do you think customers would even notice!?</a:t>
            </a:r>
          </a:p>
          <a:p>
            <a:r>
              <a:rPr lang="en-GB" dirty="0"/>
              <a:t>Do you know what nutritional benefits the product gives you (fibre/vitamins/protein/energy)? Does it contain nutrients that you should limit (saturated fat/sugar/calories)? If you could make it healthier, would you enjoy eating it more, or less? Would you want to know if the manufacturer made it healthier?</a:t>
            </a:r>
          </a:p>
          <a:p>
            <a:r>
              <a:rPr lang="en-GB" dirty="0"/>
              <a:t>These are all considerations when reformulating. Many manufacturers want to shout about making their products healthier, to encourage consumers to incorporate their brand in a balanced, healthy diet. Others opt for ‘silent reformulation’ and don’t promote any changes.</a:t>
            </a:r>
          </a:p>
        </p:txBody>
      </p:sp>
      <p:sp>
        <p:nvSpPr>
          <p:cNvPr id="4" name="Slide Number Placeholder 3"/>
          <p:cNvSpPr>
            <a:spLocks noGrp="1"/>
          </p:cNvSpPr>
          <p:nvPr>
            <p:ph type="sldNum" sz="quarter" idx="5"/>
          </p:nvPr>
        </p:nvSpPr>
        <p:spPr/>
        <p:txBody>
          <a:bodyPr/>
          <a:lstStyle/>
          <a:p>
            <a:fld id="{D605A9B5-569C-41EC-BD7C-8CB2F73257EA}" type="slidenum">
              <a:rPr lang="en-US" smtClean="0"/>
              <a:t>2</a:t>
            </a:fld>
            <a:endParaRPr lang="en-US"/>
          </a:p>
        </p:txBody>
      </p:sp>
    </p:spTree>
    <p:extLst>
      <p:ext uri="{BB962C8B-B14F-4D97-AF65-F5344CB8AC3E}">
        <p14:creationId xmlns:p14="http://schemas.microsoft.com/office/powerpoint/2010/main" val="297561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is a growing priority for manufacturers. Many businesses are working towards being certified as B </a:t>
            </a:r>
            <a:r>
              <a:rPr lang="en-GB" dirty="0" err="1"/>
              <a:t>corp</a:t>
            </a:r>
            <a:r>
              <a:rPr lang="en-GB" dirty="0"/>
              <a:t>, which indicates their incorporation of social and environmental practices. Some food products also advertise the carbon footprint of products, to help consumers make responsible choices. </a:t>
            </a:r>
          </a:p>
          <a:p>
            <a:r>
              <a:rPr lang="en-GB" dirty="0"/>
              <a:t>This is affected by factors including ingredients, cooking, packaging, transport, and storage of a product. </a:t>
            </a:r>
          </a:p>
          <a:p>
            <a:r>
              <a:rPr lang="en-GB" dirty="0"/>
              <a:t>Using multiple ingredients that travel across the globe can result in the finished product having a high carbon footprint (lots of energy was used to transport the ingredients to the manufacturer). Some ingredients are particularly energy intensive to make, or the process of growing and processing could have a negative impact on the local environment (think deforestation for palm oil crops). </a:t>
            </a:r>
          </a:p>
          <a:p>
            <a:r>
              <a:rPr lang="en-GB" dirty="0"/>
              <a:t>A product could be reformulated to use more locally sourced ingredients, to improve the sustainability of the finished product. Many brands have removed palm oil, and the retailer Iceland has pledged to stop selling products containing palm oil.  </a:t>
            </a:r>
          </a:p>
          <a:p>
            <a:r>
              <a:rPr lang="en-GB" dirty="0"/>
              <a:t>[RESOURCE Sustainable Palm Oil: </a:t>
            </a:r>
            <a:r>
              <a:rPr lang="en-GB" dirty="0">
                <a:hlinkClick r:id="rId3"/>
              </a:rPr>
              <a:t>Sustainable palm oil | The Food &amp; Drink Federation (fdf.org.uk)</a:t>
            </a:r>
            <a:r>
              <a:rPr lang="en-GB" dirty="0"/>
              <a:t> ]</a:t>
            </a:r>
          </a:p>
        </p:txBody>
      </p:sp>
      <p:sp>
        <p:nvSpPr>
          <p:cNvPr id="4" name="Slide Number Placeholder 3"/>
          <p:cNvSpPr>
            <a:spLocks noGrp="1"/>
          </p:cNvSpPr>
          <p:nvPr>
            <p:ph type="sldNum" sz="quarter" idx="5"/>
          </p:nvPr>
        </p:nvSpPr>
        <p:spPr/>
        <p:txBody>
          <a:bodyPr/>
          <a:lstStyle/>
          <a:p>
            <a:fld id="{D605A9B5-569C-41EC-BD7C-8CB2F73257EA}" type="slidenum">
              <a:rPr lang="en-US" smtClean="0"/>
              <a:t>11</a:t>
            </a:fld>
            <a:endParaRPr lang="en-US"/>
          </a:p>
        </p:txBody>
      </p:sp>
    </p:spTree>
    <p:extLst>
      <p:ext uri="{BB962C8B-B14F-4D97-AF65-F5344CB8AC3E}">
        <p14:creationId xmlns:p14="http://schemas.microsoft.com/office/powerpoint/2010/main" val="308300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potential of shaving off a few grams of sugar and saturated fat from a biscuit?</a:t>
            </a:r>
          </a:p>
          <a:p>
            <a:r>
              <a:rPr lang="en-GB" dirty="0"/>
              <a:t>If lots of manufacturers made even small adjustments to their products, the cumulative effect for consumers could be large. </a:t>
            </a:r>
          </a:p>
          <a:p>
            <a:r>
              <a:rPr lang="en-GB" dirty="0"/>
              <a:t>Here are some real life examples of product reformulations and the impacts…</a:t>
            </a:r>
          </a:p>
        </p:txBody>
      </p:sp>
      <p:sp>
        <p:nvSpPr>
          <p:cNvPr id="4" name="Slide Number Placeholder 3"/>
          <p:cNvSpPr>
            <a:spLocks noGrp="1"/>
          </p:cNvSpPr>
          <p:nvPr>
            <p:ph type="sldNum" sz="quarter" idx="5"/>
          </p:nvPr>
        </p:nvSpPr>
        <p:spPr/>
        <p:txBody>
          <a:bodyPr/>
          <a:lstStyle/>
          <a:p>
            <a:fld id="{D605A9B5-569C-41EC-BD7C-8CB2F73257EA}" type="slidenum">
              <a:rPr lang="en-US" smtClean="0"/>
              <a:t>12</a:t>
            </a:fld>
            <a:endParaRPr lang="en-US"/>
          </a:p>
        </p:txBody>
      </p:sp>
    </p:spTree>
    <p:extLst>
      <p:ext uri="{BB962C8B-B14F-4D97-AF65-F5344CB8AC3E}">
        <p14:creationId xmlns:p14="http://schemas.microsoft.com/office/powerpoint/2010/main" val="229283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05A9B5-569C-41EC-BD7C-8CB2F73257EA}" type="slidenum">
              <a:rPr lang="en-US" smtClean="0"/>
              <a:t>13</a:t>
            </a:fld>
            <a:endParaRPr lang="en-US"/>
          </a:p>
        </p:txBody>
      </p:sp>
    </p:spTree>
    <p:extLst>
      <p:ext uri="{BB962C8B-B14F-4D97-AF65-F5344CB8AC3E}">
        <p14:creationId xmlns:p14="http://schemas.microsoft.com/office/powerpoint/2010/main" val="177124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start of this session you were prompted to think of a product you enjoy eating.</a:t>
            </a:r>
          </a:p>
          <a:p>
            <a:r>
              <a:rPr lang="en-GB" dirty="0"/>
              <a:t>Now you’ve had an introduction to reformulation, have a deeper think about how you could reformulate this product. </a:t>
            </a:r>
          </a:p>
          <a:p>
            <a:r>
              <a:rPr lang="en-GB" dirty="0"/>
              <a:t>Use the nutritional information from the packaging, identify what nutrients you would address. </a:t>
            </a:r>
          </a:p>
          <a:p>
            <a:r>
              <a:rPr lang="en-GB" dirty="0"/>
              <a:t>Are there </a:t>
            </a:r>
          </a:p>
        </p:txBody>
      </p:sp>
      <p:sp>
        <p:nvSpPr>
          <p:cNvPr id="4" name="Slide Number Placeholder 3"/>
          <p:cNvSpPr>
            <a:spLocks noGrp="1"/>
          </p:cNvSpPr>
          <p:nvPr>
            <p:ph type="sldNum" sz="quarter" idx="5"/>
          </p:nvPr>
        </p:nvSpPr>
        <p:spPr/>
        <p:txBody>
          <a:bodyPr/>
          <a:lstStyle/>
          <a:p>
            <a:fld id="{D605A9B5-569C-41EC-BD7C-8CB2F73257EA}" type="slidenum">
              <a:rPr lang="en-US" smtClean="0"/>
              <a:t>14</a:t>
            </a:fld>
            <a:endParaRPr lang="en-US"/>
          </a:p>
        </p:txBody>
      </p:sp>
    </p:spTree>
    <p:extLst>
      <p:ext uri="{BB962C8B-B14F-4D97-AF65-F5344CB8AC3E}">
        <p14:creationId xmlns:p14="http://schemas.microsoft.com/office/powerpoint/2010/main" val="320827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Reformulation is the process of changing the recipe of a product, also known as Existing Product Development. </a:t>
            </a:r>
          </a:p>
          <a:p>
            <a:r>
              <a:rPr lang="en-GB" dirty="0"/>
              <a:t>A manufacturer might want to change a recipe for a number of reasons;</a:t>
            </a:r>
          </a:p>
          <a:p>
            <a:pPr marL="171450" indent="-171450">
              <a:buFont typeface="Arial" panose="020B0604020202020204" pitchFamily="34" charset="0"/>
              <a:buChar char="•"/>
            </a:pPr>
            <a:r>
              <a:rPr lang="en-GB" dirty="0"/>
              <a:t>Due to trade disruptions, or weather events, certain ingredients might be harder to source or become more expensive</a:t>
            </a:r>
          </a:p>
          <a:p>
            <a:pPr marL="171450" indent="-171450">
              <a:buFont typeface="Arial" panose="020B0604020202020204" pitchFamily="34" charset="0"/>
              <a:buChar char="•"/>
            </a:pPr>
            <a:r>
              <a:rPr lang="en-GB" dirty="0"/>
              <a:t>Many consumers are looking for healthier snacks and meals, so manufacturers may make their foods healthier to stay competitive, or win new customers</a:t>
            </a:r>
          </a:p>
          <a:p>
            <a:pPr marL="171450" indent="-171450">
              <a:buFont typeface="Arial" panose="020B0604020202020204" pitchFamily="34" charset="0"/>
              <a:buChar char="•"/>
            </a:pPr>
            <a:r>
              <a:rPr lang="en-GB" dirty="0"/>
              <a:t>If evidence shows that an ingredient has health risks, a manufacturer would need to reformulate and remove it; </a:t>
            </a:r>
            <a:r>
              <a:rPr lang="en-GB" dirty="0" err="1"/>
              <a:t>e.g.Titanium</a:t>
            </a:r>
            <a:r>
              <a:rPr lang="en-GB" dirty="0"/>
              <a:t> Dioxide, which is used to make white products in baking appear whiter, and is banned by the European Union</a:t>
            </a:r>
          </a:p>
          <a:p>
            <a:pPr marL="171450" indent="-171450">
              <a:buFont typeface="Arial" panose="020B0604020202020204" pitchFamily="34" charset="0"/>
              <a:buChar char="•"/>
            </a:pPr>
            <a:r>
              <a:rPr lang="en-GB" dirty="0"/>
              <a:t>Sustainability is a key issue for many brands, and they may wish to swap ingredients that contribute to deforestation or have a high carbon footprint</a:t>
            </a:r>
          </a:p>
          <a:p>
            <a:pPr marL="171450" indent="-171450">
              <a:buFont typeface="Arial" panose="020B0604020202020204" pitchFamily="34" charset="0"/>
              <a:buChar char="•"/>
            </a:pPr>
            <a:r>
              <a:rPr lang="en-GB" dirty="0"/>
              <a:t>As well as ingredient prices increasing, other costs can increase for manufacturers; electricity, gas, labour, packaging. Raising the price of a product can lose customers, so a manufacturer might look for cost savings by swapping or reducing the use of the most expensive ingredients.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2018 the Scottish Government launched it’s paper titled “</a:t>
            </a:r>
            <a:r>
              <a:rPr lang="en-US" b="0" i="0" dirty="0">
                <a:solidFill>
                  <a:srgbClr val="333333"/>
                </a:solidFill>
                <a:effectLst/>
                <a:latin typeface="Roboto" panose="02000000000000000000" pitchFamily="2" charset="0"/>
              </a:rPr>
              <a:t>A healthier future: Scotland's diet and healthy weight delivery plan” which reviewed the various reasons for ill health and obesity, and what could be done about it. Reformulation was identified as </a:t>
            </a:r>
            <a:r>
              <a:rPr lang="en-US" b="0" i="0" dirty="0">
                <a:solidFill>
                  <a:srgbClr val="001F5F"/>
                </a:solidFill>
                <a:effectLst/>
                <a:latin typeface="helvetica" panose="020B0604020202020204" pitchFamily="34" charset="0"/>
              </a:rPr>
              <a:t>one of the most effective ways industry can help improve dietary health, and </a:t>
            </a:r>
            <a:r>
              <a:rPr lang="en-US" b="0" i="0" dirty="0">
                <a:solidFill>
                  <a:srgbClr val="333333"/>
                </a:solidFill>
                <a:effectLst/>
                <a:latin typeface="Roboto" panose="02000000000000000000" pitchFamily="2" charset="0"/>
              </a:rPr>
              <a:t>the Reformulation for Health </a:t>
            </a:r>
            <a:r>
              <a:rPr lang="en-US" b="0" i="0" dirty="0" err="1">
                <a:solidFill>
                  <a:srgbClr val="333333"/>
                </a:solidFill>
                <a:effectLst/>
                <a:latin typeface="Roboto" panose="02000000000000000000" pitchFamily="2" charset="0"/>
              </a:rPr>
              <a:t>programme</a:t>
            </a:r>
            <a:r>
              <a:rPr lang="en-US" b="0" i="0" dirty="0">
                <a:solidFill>
                  <a:srgbClr val="333333"/>
                </a:solidFill>
                <a:effectLst/>
                <a:latin typeface="Roboto" panose="02000000000000000000" pitchFamily="2" charset="0"/>
              </a:rPr>
              <a:t> was set up to help Scottish manufacturers to make their food healthier. This is really important because the majority of food manufacturers in Scotland are classed as small to medium sized enterprises (SME) and may not have the staff or budget to reformulate alone.</a:t>
            </a:r>
            <a:endParaRPr lang="en-GB" b="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605A9B5-569C-41EC-BD7C-8CB2F73257EA}" type="slidenum">
              <a:rPr lang="en-US" smtClean="0"/>
              <a:t>3</a:t>
            </a:fld>
            <a:endParaRPr lang="en-US"/>
          </a:p>
        </p:txBody>
      </p:sp>
    </p:spTree>
    <p:extLst>
      <p:ext uri="{BB962C8B-B14F-4D97-AF65-F5344CB8AC3E}">
        <p14:creationId xmlns:p14="http://schemas.microsoft.com/office/powerpoint/2010/main" val="364477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public health, making food healthier can have a massive impact. Every year, Billions of pounds are spent by the NHS managing illnesses caused by unhealthy diets.</a:t>
            </a:r>
          </a:p>
          <a:p>
            <a:r>
              <a:rPr lang="en-GB" dirty="0"/>
              <a:t>The UK government has released a number of voluntary targets for the food industry to work towards, to reduce the amount of salt, calories, and sugar in many types of food.</a:t>
            </a:r>
          </a:p>
          <a:p>
            <a:r>
              <a:rPr lang="en-GB" dirty="0"/>
              <a:t>There have also been initiatives from non government organisations such as Action on Salt, and Action on Sugar, who have run successful campaigns to encourage reformulation. The UK is actually a leader in salt reduction thanks to campaigning from Action on Salt, who has encouraged both consumers at home and food manufacturer to use less salt. In the 9 years up to 2014 the UK population’s salt intake dropped 11%.</a:t>
            </a:r>
          </a:p>
          <a:p>
            <a:r>
              <a:rPr lang="en-GB" dirty="0"/>
              <a:t>There are now restrictions in place for promoting foods that are classed as being High in Fat, Sugar, and Salt (HFSS). This classification is based on a Nutrient Profile Score, which rates the healthiness of a product based on the amount of fat, saturated fat, sugar, salt, protein, fruit, vegetables, and fibre. </a:t>
            </a:r>
          </a:p>
          <a:p>
            <a:r>
              <a:rPr lang="en-GB" dirty="0"/>
              <a:t>Recent legislation of Mandatory calorie labelling dictates that cafes and restaurants that employ over 250 people (</a:t>
            </a:r>
            <a:r>
              <a:rPr lang="en-GB" dirty="0" err="1"/>
              <a:t>ie</a:t>
            </a:r>
            <a:r>
              <a:rPr lang="en-GB" dirty="0"/>
              <a:t>. Large chains that would have the capability to calculate their calorie content) must state the calorie content of dishes on their menu. </a:t>
            </a:r>
          </a:p>
        </p:txBody>
      </p:sp>
      <p:sp>
        <p:nvSpPr>
          <p:cNvPr id="4" name="Slide Number Placeholder 3"/>
          <p:cNvSpPr>
            <a:spLocks noGrp="1"/>
          </p:cNvSpPr>
          <p:nvPr>
            <p:ph type="sldNum" sz="quarter" idx="5"/>
          </p:nvPr>
        </p:nvSpPr>
        <p:spPr/>
        <p:txBody>
          <a:bodyPr/>
          <a:lstStyle/>
          <a:p>
            <a:fld id="{D605A9B5-569C-41EC-BD7C-8CB2F73257EA}" type="slidenum">
              <a:rPr lang="en-US" smtClean="0"/>
              <a:t>4</a:t>
            </a:fld>
            <a:endParaRPr lang="en-US"/>
          </a:p>
        </p:txBody>
      </p:sp>
    </p:spTree>
    <p:extLst>
      <p:ext uri="{BB962C8B-B14F-4D97-AF65-F5344CB8AC3E}">
        <p14:creationId xmlns:p14="http://schemas.microsoft.com/office/powerpoint/2010/main" val="218782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reformulation programmes that have been set by UK government. Most of these are non-enforceable guidelines for manufacturers to aim for, while the Soft Drinks Industry Levy actually had financial implications on the products, so there was a great incentive to reformulating these. It was very successful, because it is much easier to reformulate a liquid product – sugar plays a lesser role in soft drinks than it does in solid food products which have more ingredients and are more complex. Sugar in a soft drink can often be replaced by artificial sweeteners and natural flavourings. Why not compare the labels of a full sugar and sugar free drink products and note the difference in ingredients?  </a:t>
            </a:r>
          </a:p>
          <a:p>
            <a:r>
              <a:rPr lang="en-GB" dirty="0"/>
              <a:t>The sugars reduction programmes have been less impactful because sugar plays more roles in a solid food products, both physically and chemically.  </a:t>
            </a:r>
          </a:p>
        </p:txBody>
      </p:sp>
      <p:sp>
        <p:nvSpPr>
          <p:cNvPr id="4" name="Slide Number Placeholder 3"/>
          <p:cNvSpPr>
            <a:spLocks noGrp="1"/>
          </p:cNvSpPr>
          <p:nvPr>
            <p:ph type="sldNum" sz="quarter" idx="5"/>
          </p:nvPr>
        </p:nvSpPr>
        <p:spPr/>
        <p:txBody>
          <a:bodyPr/>
          <a:lstStyle/>
          <a:p>
            <a:fld id="{D605A9B5-569C-41EC-BD7C-8CB2F73257EA}" type="slidenum">
              <a:rPr lang="en-US" smtClean="0"/>
              <a:t>5</a:t>
            </a:fld>
            <a:endParaRPr lang="en-US"/>
          </a:p>
        </p:txBody>
      </p:sp>
    </p:spTree>
    <p:extLst>
      <p:ext uri="{BB962C8B-B14F-4D97-AF65-F5344CB8AC3E}">
        <p14:creationId xmlns:p14="http://schemas.microsoft.com/office/powerpoint/2010/main" val="56630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brands are in competition with each other to be the item chosen by consumers, and can spend a lot of time and money monitoring what consumers want to see in a product, called a trend. This could be convenience, indulgence, or the perceived healthiness of a product – it tends to vary between different types of food. This will be very influential in reformulation. If a manufacturer is spending time and money changing a product and labelling, they want to make that change count and future proof their product. </a:t>
            </a:r>
          </a:p>
        </p:txBody>
      </p:sp>
      <p:sp>
        <p:nvSpPr>
          <p:cNvPr id="4" name="Slide Number Placeholder 3"/>
          <p:cNvSpPr>
            <a:spLocks noGrp="1"/>
          </p:cNvSpPr>
          <p:nvPr>
            <p:ph type="sldNum" sz="quarter" idx="5"/>
          </p:nvPr>
        </p:nvSpPr>
        <p:spPr/>
        <p:txBody>
          <a:bodyPr/>
          <a:lstStyle/>
          <a:p>
            <a:fld id="{D605A9B5-569C-41EC-BD7C-8CB2F73257EA}" type="slidenum">
              <a:rPr lang="en-US" smtClean="0"/>
              <a:t>6</a:t>
            </a:fld>
            <a:endParaRPr lang="en-US"/>
          </a:p>
        </p:txBody>
      </p:sp>
    </p:spTree>
    <p:extLst>
      <p:ext uri="{BB962C8B-B14F-4D97-AF65-F5344CB8AC3E}">
        <p14:creationId xmlns:p14="http://schemas.microsoft.com/office/powerpoint/2010/main" val="263393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 entire industry tracking consumer trends and behaviours. Big manufacturers can spend thousands of pounds purchasing consumer trend data, while a smaller manufacturer or high street butcher might ask their customers directly or through social media what is important to them. The fight is on between brands to be one most chosen from the shelf... </a:t>
            </a:r>
          </a:p>
        </p:txBody>
      </p:sp>
      <p:sp>
        <p:nvSpPr>
          <p:cNvPr id="4" name="Slide Number Placeholder 3"/>
          <p:cNvSpPr>
            <a:spLocks noGrp="1"/>
          </p:cNvSpPr>
          <p:nvPr>
            <p:ph type="sldNum" sz="quarter" idx="5"/>
          </p:nvPr>
        </p:nvSpPr>
        <p:spPr/>
        <p:txBody>
          <a:bodyPr/>
          <a:lstStyle/>
          <a:p>
            <a:fld id="{D605A9B5-569C-41EC-BD7C-8CB2F73257EA}" type="slidenum">
              <a:rPr lang="en-US" smtClean="0"/>
              <a:t>7</a:t>
            </a:fld>
            <a:endParaRPr lang="en-US"/>
          </a:p>
        </p:txBody>
      </p:sp>
    </p:spTree>
    <p:extLst>
      <p:ext uri="{BB962C8B-B14F-4D97-AF65-F5344CB8AC3E}">
        <p14:creationId xmlns:p14="http://schemas.microsoft.com/office/powerpoint/2010/main" val="44595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reformulation is different, and even two manufacturers reformulating similar products may go down different routes. </a:t>
            </a:r>
          </a:p>
          <a:p>
            <a:r>
              <a:rPr lang="en-GB" dirty="0"/>
              <a:t>These are some important landmarks that a typical reformulation project will follow. </a:t>
            </a:r>
          </a:p>
          <a:p>
            <a:r>
              <a:rPr lang="en-GB" dirty="0"/>
              <a:t>You need to know where you’re starting from, and you can calculate the nutritional specification of the product using the recipe. </a:t>
            </a:r>
          </a:p>
          <a:p>
            <a:r>
              <a:rPr lang="en-GB" dirty="0"/>
              <a:t>This can then be benchmarked against competitor products, legal thresholds for making labelling claims such as ‘source of fibre’, other health targets such as the salt reduction targets, and thresholds that have legal implications such as sugar content for soft drinks. </a:t>
            </a:r>
          </a:p>
          <a:p>
            <a:r>
              <a:rPr lang="en-GB" dirty="0"/>
              <a:t>From here, it can be calculated if there are any standards that could be met through reformulation. Are there any other changes that the brand wants to make to the product? This is the action plan.</a:t>
            </a:r>
          </a:p>
          <a:p>
            <a:r>
              <a:rPr lang="en-GB" dirty="0"/>
              <a:t>How can that plan be achieved? There are many components of a product, and any or all of them could be reformulated. </a:t>
            </a:r>
          </a:p>
          <a:p>
            <a:r>
              <a:rPr lang="en-GB" dirty="0"/>
              <a:t>Reformulating a component that is used in many different products is a great way to broaden the impact of reformulation… this could be the shortcrust pastry in the pie case, or the puff pastry of the pie lid… if you make the pastry healthier, every pie will be healthier. </a:t>
            </a:r>
          </a:p>
          <a:p>
            <a:r>
              <a:rPr lang="en-GB" dirty="0"/>
              <a:t>What about the filling of the pie; Can the gravy be made with reduced sodium gravy mix, can more vegetables be added, can some red meat be swapped for pulses or another meat that’s lower in saturated fat? </a:t>
            </a:r>
          </a:p>
          <a:p>
            <a:r>
              <a:rPr lang="en-GB" dirty="0"/>
              <a:t>Some ingredients can be reduced, such as salt in many instances, as it is used in small amounts. Ingredients that are needed for bulk or functionality will need a replacement. There are lots of healthy alternative ingredients available, such as using fibre and starch for fat replacement. </a:t>
            </a:r>
          </a:p>
          <a:p>
            <a:r>
              <a:rPr lang="en-GB" dirty="0"/>
              <a:t>Once a new recipe has been developed, it needs to be tested out. Industrial cooking can be quite different to cooking in a home kitchen, with many different pieces of equipment and processes involved. Does the product look and taste similar enough to the original to be acceptable to the consumer? Sensory analysis can be carried out to asses this [RESOURCE: https://www.foodafactoflife.org.uk/14-16-years/food-science-14-16-years/sensory-science/ ]</a:t>
            </a:r>
          </a:p>
          <a:p>
            <a:r>
              <a:rPr lang="en-GB" dirty="0"/>
              <a:t>Salt and sugar can reduce the growth of bacteria and fungi, giving a product a longer shelf life… is the shelf life of a reformulated product still acceptable?</a:t>
            </a:r>
          </a:p>
          <a:p>
            <a:r>
              <a:rPr lang="en-GB" dirty="0"/>
              <a:t>Once the product has been settled on, the brand needs to decide on a marketing plan; will the change be kept secret? Will it be promoted and advertised? Do their consumers want to indulge in a treat product thinking it’s rich in sugar and fat, or do they want to be able to easily identify that the reformulated product fits into their healthy lifestyle? This varies between product categories and brands.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605A9B5-569C-41EC-BD7C-8CB2F73257EA}" type="slidenum">
              <a:rPr lang="en-US" smtClean="0"/>
              <a:t>8</a:t>
            </a:fld>
            <a:endParaRPr lang="en-US"/>
          </a:p>
        </p:txBody>
      </p:sp>
    </p:spTree>
    <p:extLst>
      <p:ext uri="{BB962C8B-B14F-4D97-AF65-F5344CB8AC3E}">
        <p14:creationId xmlns:p14="http://schemas.microsoft.com/office/powerpoint/2010/main" val="22142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lot of different skills within this process, with jobs ranging from IT, to nutrition, to sensory science, to marketing and communication. </a:t>
            </a:r>
          </a:p>
          <a:p>
            <a:r>
              <a:rPr lang="en-GB" dirty="0"/>
              <a:t>The food industry hosts a vast amount of different types of careers, in an office, a laboratory, a kitchen, board room, to the factory floor itself. </a:t>
            </a:r>
          </a:p>
          <a:p>
            <a:r>
              <a:rPr lang="en-GB" dirty="0"/>
              <a:t>[RESOURCE: </a:t>
            </a:r>
            <a:r>
              <a:rPr lang="en-GB" sz="1800" u="sng" dirty="0">
                <a:solidFill>
                  <a:srgbClr val="0563C1"/>
                </a:solidFill>
                <a:effectLst/>
                <a:latin typeface="Calibri" panose="020F0502020204030204" pitchFamily="34" charset="0"/>
                <a:ea typeface="Calibri" panose="020F0502020204030204" pitchFamily="34" charset="0"/>
                <a:hlinkClick r:id="rId3"/>
              </a:rPr>
              <a:t>https://www.fdfscotland.org.uk/fdf/what-we-do/people-and-employment/careers-and-skills-development/scotland-careers-resources/</a:t>
            </a:r>
            <a:r>
              <a:rPr lang="en-GB" sz="1800" u="sng" dirty="0">
                <a:solidFill>
                  <a:srgbClr val="0563C1"/>
                </a:solidFill>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latin typeface="Calibri" panose="020F0502020204030204" pitchFamily="34" charset="0"/>
              </a:rPr>
              <a:t>[RESOURCE</a:t>
            </a:r>
            <a:r>
              <a:rPr lang="en-GB" sz="1800" u="sng" dirty="0">
                <a:solidFill>
                  <a:srgbClr val="0563C1"/>
                </a:solidFill>
                <a:effectLst/>
                <a:latin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4"/>
              </a:rPr>
              <a:t>https://butcherycareers.co.uk/</a:t>
            </a:r>
            <a:r>
              <a:rPr lang="en-GB" sz="1800" u="sng" dirty="0">
                <a:solidFill>
                  <a:srgbClr val="0563C1"/>
                </a:solidFill>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latin typeface="Calibri" panose="020F0502020204030204" pitchFamily="34" charset="0"/>
                <a:ea typeface="Calibri" panose="020F0502020204030204" pitchFamily="34" charset="0"/>
              </a:rPr>
              <a:t>[RESOURCE: </a:t>
            </a:r>
            <a:r>
              <a:rPr lang="en-GB" sz="1800" u="sng" dirty="0">
                <a:solidFill>
                  <a:srgbClr val="0563C1"/>
                </a:solidFill>
                <a:effectLst/>
                <a:latin typeface="Calibri" panose="020F0502020204030204" pitchFamily="34" charset="0"/>
                <a:ea typeface="Calibri" panose="020F0502020204030204" pitchFamily="34" charset="0"/>
                <a:hlinkClick r:id="rId5"/>
              </a:rPr>
              <a:t>https://farmingfoodsteps.co.uk/</a:t>
            </a:r>
            <a:r>
              <a:rPr lang="en-GB" sz="1800" u="none" dirty="0">
                <a:solidFill>
                  <a:srgbClr val="0563C1"/>
                </a:solidFill>
                <a:effectLst/>
                <a:latin typeface="Calibri" panose="020F0502020204030204" pitchFamily="34" charset="0"/>
                <a:ea typeface="Calibri" panose="020F0502020204030204" pitchFamily="34" charset="0"/>
              </a:rPr>
              <a:t> ]</a:t>
            </a:r>
            <a:endParaRPr lang="en-GB" sz="1800" u="none"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05A9B5-569C-41EC-BD7C-8CB2F73257EA}" type="slidenum">
              <a:rPr lang="en-US" smtClean="0"/>
              <a:t>9</a:t>
            </a:fld>
            <a:endParaRPr lang="en-US"/>
          </a:p>
        </p:txBody>
      </p:sp>
    </p:spTree>
    <p:extLst>
      <p:ext uri="{BB962C8B-B14F-4D97-AF65-F5344CB8AC3E}">
        <p14:creationId xmlns:p14="http://schemas.microsoft.com/office/powerpoint/2010/main" val="222210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ingredient serves a role in a product, and changing a recipe needs to be done with careful consideration. </a:t>
            </a:r>
          </a:p>
          <a:p>
            <a:r>
              <a:rPr lang="en-GB" dirty="0"/>
              <a:t>Most ingredients give bulk to a product. Removing an amount of an ingredient such as butter from a cookie, doesn’t automatically make for a healthier cookie; the finished cookie would be smaller, and the percentage of other ingredients such as sugar would increase as they are then a fraction of a smaller product. </a:t>
            </a:r>
          </a:p>
          <a:p>
            <a:r>
              <a:rPr lang="en-GB" dirty="0"/>
              <a:t>The five taste flavours: </a:t>
            </a:r>
            <a:r>
              <a:rPr lang="en-US" b="0" i="0" dirty="0">
                <a:solidFill>
                  <a:srgbClr val="040C28"/>
                </a:solidFill>
                <a:effectLst/>
                <a:latin typeface="Google Sans"/>
              </a:rPr>
              <a:t>Sweet, salty, sour, bitter, and umami</a:t>
            </a:r>
            <a:r>
              <a:rPr lang="en-US" b="0" i="0" dirty="0">
                <a:solidFill>
                  <a:srgbClr val="202124"/>
                </a:solidFill>
                <a:effectLst/>
                <a:latin typeface="Google Sans"/>
              </a:rPr>
              <a:t>, all come from the ingredients and need to be balanced during reformulation.</a:t>
            </a:r>
          </a:p>
          <a:p>
            <a:r>
              <a:rPr lang="en-US" b="0" i="0" dirty="0">
                <a:solidFill>
                  <a:srgbClr val="202124"/>
                </a:solidFill>
                <a:effectLst/>
                <a:latin typeface="Google Sans"/>
              </a:rPr>
              <a:t>Sugar and salt can suppress microbial growth, extending the shelf life of foods. </a:t>
            </a:r>
          </a:p>
          <a:p>
            <a:r>
              <a:rPr lang="en-US" b="0" i="0" dirty="0">
                <a:solidFill>
                  <a:srgbClr val="202124"/>
                </a:solidFill>
                <a:effectLst/>
                <a:latin typeface="Google Sans"/>
              </a:rPr>
              <a:t>Sugar and fat are especially important for many structural properties of products.</a:t>
            </a:r>
          </a:p>
          <a:p>
            <a:r>
              <a:rPr lang="en-US" b="0" i="0" dirty="0">
                <a:solidFill>
                  <a:srgbClr val="202124"/>
                </a:solidFill>
                <a:effectLst/>
                <a:latin typeface="Google Sans"/>
              </a:rPr>
              <a:t>They are also important in many chemical reactions that happen during cooking, such as the </a:t>
            </a:r>
            <a:r>
              <a:rPr lang="en-US" b="0" i="0" dirty="0" err="1">
                <a:solidFill>
                  <a:srgbClr val="202124"/>
                </a:solidFill>
                <a:effectLst/>
                <a:latin typeface="Google Sans"/>
              </a:rPr>
              <a:t>maillard</a:t>
            </a:r>
            <a:r>
              <a:rPr lang="en-US" b="0" i="0" dirty="0">
                <a:solidFill>
                  <a:srgbClr val="202124"/>
                </a:solidFill>
                <a:effectLst/>
                <a:latin typeface="Google Sans"/>
              </a:rPr>
              <a:t> reaction [RESOURCE: https://youtu.be/9ewSQzPpWA8 ]</a:t>
            </a:r>
          </a:p>
          <a:p>
            <a:r>
              <a:rPr lang="en-US" b="0" i="0" dirty="0">
                <a:solidFill>
                  <a:srgbClr val="202124"/>
                </a:solidFill>
                <a:effectLst/>
                <a:latin typeface="Google Sans"/>
              </a:rPr>
              <a:t>Are any new ingredients more expensive than the original? A new recipe needs to be cost-effective – would consumers be willing to pay more for a healthier product?</a:t>
            </a:r>
          </a:p>
          <a:p>
            <a:r>
              <a:rPr lang="en-US" b="0" i="0" dirty="0">
                <a:solidFill>
                  <a:srgbClr val="202124"/>
                </a:solidFill>
                <a:effectLst/>
                <a:latin typeface="Google Sans"/>
              </a:rPr>
              <a:t>All of these factors need to be considered, but can be managed. </a:t>
            </a:r>
          </a:p>
          <a:p>
            <a:endParaRPr lang="en-GB" dirty="0"/>
          </a:p>
        </p:txBody>
      </p:sp>
      <p:sp>
        <p:nvSpPr>
          <p:cNvPr id="4" name="Slide Number Placeholder 3"/>
          <p:cNvSpPr>
            <a:spLocks noGrp="1"/>
          </p:cNvSpPr>
          <p:nvPr>
            <p:ph type="sldNum" sz="quarter" idx="5"/>
          </p:nvPr>
        </p:nvSpPr>
        <p:spPr/>
        <p:txBody>
          <a:bodyPr/>
          <a:lstStyle/>
          <a:p>
            <a:fld id="{D605A9B5-569C-41EC-BD7C-8CB2F73257EA}" type="slidenum">
              <a:rPr lang="en-US" smtClean="0"/>
              <a:t>10</a:t>
            </a:fld>
            <a:endParaRPr lang="en-US"/>
          </a:p>
        </p:txBody>
      </p:sp>
    </p:spTree>
    <p:extLst>
      <p:ext uri="{BB962C8B-B14F-4D97-AF65-F5344CB8AC3E}">
        <p14:creationId xmlns:p14="http://schemas.microsoft.com/office/powerpoint/2010/main" val="4006011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DF-Scotland-Logo_Passionate_F&amp;D-White.png"/>
          <p:cNvPicPr>
            <a:picLocks noChangeAspect="1"/>
          </p:cNvPicPr>
          <p:nvPr userDrawn="1"/>
        </p:nvPicPr>
        <p:blipFill rotWithShape="1">
          <a:blip r:embed="rId2">
            <a:extLst>
              <a:ext uri="{28A0092B-C50C-407E-A947-70E740481C1C}">
                <a14:useLocalDpi xmlns:a14="http://schemas.microsoft.com/office/drawing/2010/main" val="0"/>
              </a:ext>
            </a:extLst>
          </a:blip>
          <a:srcRect t="33820" b="25617"/>
          <a:stretch/>
        </p:blipFill>
        <p:spPr>
          <a:xfrm>
            <a:off x="8536080" y="143652"/>
            <a:ext cx="3543748" cy="1077448"/>
          </a:xfrm>
          <a:prstGeom prst="rect">
            <a:avLst/>
          </a:prstGeom>
        </p:spPr>
      </p:pic>
      <p:sp>
        <p:nvSpPr>
          <p:cNvPr id="12" name="Rectangle 11"/>
          <p:cNvSpPr/>
          <p:nvPr userDrawn="1"/>
        </p:nvSpPr>
        <p:spPr>
          <a:xfrm>
            <a:off x="0" y="6144696"/>
            <a:ext cx="12192000" cy="713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7657" y="1484313"/>
            <a:ext cx="10761924" cy="2387600"/>
          </a:xfrm>
        </p:spPr>
        <p:txBody>
          <a:bodyPr anchor="b"/>
          <a:lstStyle>
            <a:lvl1pPr algn="l">
              <a:defRPr sz="6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7657" y="3800700"/>
            <a:ext cx="10761924" cy="676050"/>
          </a:xfrm>
        </p:spPr>
        <p:txBody>
          <a:bodyPr>
            <a:normAutofit/>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
        <p:nvSpPr>
          <p:cNvPr id="9" name="Text Placeholder 8"/>
          <p:cNvSpPr>
            <a:spLocks noGrp="1"/>
          </p:cNvSpPr>
          <p:nvPr>
            <p:ph type="body" sz="quarter" idx="13" hasCustomPrompt="1"/>
          </p:nvPr>
        </p:nvSpPr>
        <p:spPr>
          <a:xfrm>
            <a:off x="667657" y="5065284"/>
            <a:ext cx="10761924" cy="571500"/>
          </a:xfrm>
        </p:spPr>
        <p:txBody>
          <a:bodyPr/>
          <a:lstStyle>
            <a:lvl1pPr marL="0" indent="0">
              <a:spcBef>
                <a:spcPts val="0"/>
              </a:spcBef>
              <a:buNone/>
              <a:defRPr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 Name</a:t>
            </a:r>
          </a:p>
          <a:p>
            <a:pPr lvl="0"/>
            <a:r>
              <a:rPr lang="en-GB" dirty="0"/>
              <a:t>Presenter Title</a:t>
            </a:r>
            <a:endParaRPr lang="en-US" dirty="0"/>
          </a:p>
        </p:txBody>
      </p:sp>
    </p:spTree>
    <p:extLst>
      <p:ext uri="{BB962C8B-B14F-4D97-AF65-F5344CB8AC3E}">
        <p14:creationId xmlns:p14="http://schemas.microsoft.com/office/powerpoint/2010/main" val="300192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DF-Scotland-Logo_Passionate_F&amp;D-White.png"/>
          <p:cNvPicPr>
            <a:picLocks noChangeAspect="1"/>
          </p:cNvPicPr>
          <p:nvPr userDrawn="1"/>
        </p:nvPicPr>
        <p:blipFill rotWithShape="1">
          <a:blip r:embed="rId2">
            <a:extLst>
              <a:ext uri="{28A0092B-C50C-407E-A947-70E740481C1C}">
                <a14:useLocalDpi xmlns:a14="http://schemas.microsoft.com/office/drawing/2010/main" val="0"/>
              </a:ext>
            </a:extLst>
          </a:blip>
          <a:srcRect t="33820" b="25617"/>
          <a:stretch/>
        </p:blipFill>
        <p:spPr>
          <a:xfrm>
            <a:off x="8536080" y="143652"/>
            <a:ext cx="3543748" cy="1077448"/>
          </a:xfrm>
          <a:prstGeom prst="rect">
            <a:avLst/>
          </a:prstGeom>
        </p:spPr>
      </p:pic>
      <p:sp>
        <p:nvSpPr>
          <p:cNvPr id="12" name="Rectangle 11"/>
          <p:cNvSpPr/>
          <p:nvPr userDrawn="1"/>
        </p:nvSpPr>
        <p:spPr>
          <a:xfrm>
            <a:off x="0" y="6144696"/>
            <a:ext cx="12192000" cy="713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7657" y="1484313"/>
            <a:ext cx="10761924" cy="2387600"/>
          </a:xfrm>
        </p:spPr>
        <p:txBody>
          <a:bodyPr anchor="b"/>
          <a:lstStyle>
            <a:lvl1pPr algn="l">
              <a:defRPr sz="6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7657" y="3800700"/>
            <a:ext cx="10761924" cy="676050"/>
          </a:xfrm>
        </p:spPr>
        <p:txBody>
          <a:bodyPr>
            <a:normAutofit/>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
        <p:nvSpPr>
          <p:cNvPr id="9" name="Text Placeholder 8"/>
          <p:cNvSpPr>
            <a:spLocks noGrp="1"/>
          </p:cNvSpPr>
          <p:nvPr>
            <p:ph type="body" sz="quarter" idx="13" hasCustomPrompt="1"/>
          </p:nvPr>
        </p:nvSpPr>
        <p:spPr>
          <a:xfrm>
            <a:off x="667657" y="5065284"/>
            <a:ext cx="10761924" cy="571500"/>
          </a:xfrm>
        </p:spPr>
        <p:txBody>
          <a:bodyPr/>
          <a:lstStyle>
            <a:lvl1pPr marL="0" indent="0">
              <a:spcBef>
                <a:spcPts val="0"/>
              </a:spcBef>
              <a:buNone/>
              <a:defRPr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 Name</a:t>
            </a:r>
          </a:p>
          <a:p>
            <a:pPr lvl="0"/>
            <a:r>
              <a:rPr lang="en-GB" dirty="0"/>
              <a:t>Presenter Title</a:t>
            </a:r>
            <a:endParaRPr lang="en-US" dirty="0"/>
          </a:p>
        </p:txBody>
      </p:sp>
    </p:spTree>
    <p:extLst>
      <p:ext uri="{BB962C8B-B14F-4D97-AF65-F5344CB8AC3E}">
        <p14:creationId xmlns:p14="http://schemas.microsoft.com/office/powerpoint/2010/main" val="427276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bg1"/>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idx="10"/>
          </p:nvPr>
        </p:nvSpPr>
        <p:spPr>
          <a:xfrm>
            <a:off x="0" y="1259552"/>
            <a:ext cx="12192000" cy="4889715"/>
          </a:xfrm>
        </p:spPr>
        <p:txBody>
          <a:bodyPr/>
          <a:lstStyle>
            <a:lvl1pPr marL="27305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Rectangle 13"/>
          <p:cNvSpPr/>
          <p:nvPr userDrawn="1"/>
        </p:nvSpPr>
        <p:spPr>
          <a:xfrm>
            <a:off x="0" y="6144696"/>
            <a:ext cx="12192000" cy="713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7161" y="68019"/>
            <a:ext cx="10761924" cy="974943"/>
          </a:xfrm>
        </p:spPr>
        <p:txBody>
          <a:bodyPr anchor="b">
            <a:norm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657" y="6171454"/>
            <a:ext cx="10761924" cy="676050"/>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FDF-Scotland-Logo_Passionate_F&amp;D-White.png"/>
          <p:cNvPicPr>
            <a:picLocks noChangeAspect="1"/>
          </p:cNvPicPr>
          <p:nvPr userDrawn="1"/>
        </p:nvPicPr>
        <p:blipFill rotWithShape="1">
          <a:blip r:embed="rId2">
            <a:extLst>
              <a:ext uri="{28A0092B-C50C-407E-A947-70E740481C1C}">
                <a14:useLocalDpi xmlns:a14="http://schemas.microsoft.com/office/drawing/2010/main" val="0"/>
              </a:ext>
            </a:extLst>
          </a:blip>
          <a:srcRect t="33820" b="25617"/>
          <a:stretch/>
        </p:blipFill>
        <p:spPr>
          <a:xfrm>
            <a:off x="8536080" y="143652"/>
            <a:ext cx="3543748" cy="1077448"/>
          </a:xfrm>
          <a:prstGeom prst="rect">
            <a:avLst/>
          </a:prstGeom>
        </p:spPr>
      </p:pic>
    </p:spTree>
    <p:extLst>
      <p:ext uri="{BB962C8B-B14F-4D97-AF65-F5344CB8AC3E}">
        <p14:creationId xmlns:p14="http://schemas.microsoft.com/office/powerpoint/2010/main" val="200080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0549" y="1635125"/>
            <a:ext cx="11017897" cy="4351338"/>
          </a:xfrm>
        </p:spPr>
        <p:txBody>
          <a:bodyPr/>
          <a:lstStyle>
            <a:lvl1pPr>
              <a:lnSpc>
                <a:spcPct val="100000"/>
              </a:lnSpc>
              <a:spcAft>
                <a:spcPts val="300"/>
              </a:spcAft>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3005985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ith sub title">
    <p:spTree>
      <p:nvGrpSpPr>
        <p:cNvPr id="1" name=""/>
        <p:cNvGrpSpPr/>
        <p:nvPr/>
      </p:nvGrpSpPr>
      <p:grpSpPr>
        <a:xfrm>
          <a:off x="0" y="0"/>
          <a:ext cx="0" cy="0"/>
          <a:chOff x="0" y="0"/>
          <a:chExt cx="0" cy="0"/>
        </a:xfrm>
      </p:grpSpPr>
      <p:sp>
        <p:nvSpPr>
          <p:cNvPr id="2" name="Title 1"/>
          <p:cNvSpPr>
            <a:spLocks noGrp="1"/>
          </p:cNvSpPr>
          <p:nvPr>
            <p:ph type="title"/>
          </p:nvPr>
        </p:nvSpPr>
        <p:spPr>
          <a:xfrm>
            <a:off x="571500" y="384175"/>
            <a:ext cx="9486900" cy="644525"/>
          </a:xfrm>
        </p:spPr>
        <p:txBody>
          <a:bodyPr/>
          <a:lstStyle/>
          <a:p>
            <a:r>
              <a:rPr lang="en-US" dirty="0"/>
              <a:t>Click to edit Master title style</a:t>
            </a:r>
          </a:p>
        </p:txBody>
      </p:sp>
      <p:sp>
        <p:nvSpPr>
          <p:cNvPr id="3" name="Content Placeholder 2"/>
          <p:cNvSpPr>
            <a:spLocks noGrp="1"/>
          </p:cNvSpPr>
          <p:nvPr>
            <p:ph idx="1"/>
          </p:nvPr>
        </p:nvSpPr>
        <p:spPr>
          <a:xfrm>
            <a:off x="571500" y="2019299"/>
            <a:ext cx="10515600" cy="39671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
        <p:nvSpPr>
          <p:cNvPr id="8" name="Text Placeholder 7"/>
          <p:cNvSpPr>
            <a:spLocks noGrp="1"/>
          </p:cNvSpPr>
          <p:nvPr>
            <p:ph type="body" sz="quarter" idx="13" hasCustomPrompt="1"/>
          </p:nvPr>
        </p:nvSpPr>
        <p:spPr>
          <a:xfrm>
            <a:off x="571500" y="1466850"/>
            <a:ext cx="9486900" cy="514350"/>
          </a:xfrm>
        </p:spPr>
        <p:txBody>
          <a:bodyPr>
            <a:noAutofit/>
          </a:bodyPr>
          <a:lstStyle>
            <a:lvl1pPr marL="0" indent="0">
              <a:buNone/>
              <a:defRPr sz="2800">
                <a:solidFill>
                  <a:schemeClr val="tx2"/>
                </a:solidFill>
              </a:defRPr>
            </a:lvl1pPr>
            <a:lvl2pPr marL="457200" indent="0">
              <a:buNone/>
              <a:defRPr sz="3600">
                <a:solidFill>
                  <a:schemeClr val="tx2"/>
                </a:solidFill>
              </a:defRPr>
            </a:lvl2pPr>
            <a:lvl3pPr marL="914400" indent="0">
              <a:buNone/>
              <a:defRPr sz="3600">
                <a:solidFill>
                  <a:schemeClr val="tx2"/>
                </a:solidFill>
              </a:defRPr>
            </a:lvl3pPr>
            <a:lvl4pPr marL="1371600" indent="0">
              <a:buNone/>
              <a:defRPr sz="3600">
                <a:solidFill>
                  <a:schemeClr val="tx2"/>
                </a:solidFill>
              </a:defRPr>
            </a:lvl4pPr>
            <a:lvl5pPr marL="1828800" indent="0">
              <a:buNone/>
              <a:defRPr sz="3600">
                <a:solidFill>
                  <a:schemeClr val="tx2"/>
                </a:solidFill>
              </a:defRPr>
            </a:lvl5pPr>
          </a:lstStyle>
          <a:p>
            <a:pPr lvl="0"/>
            <a:r>
              <a:rPr lang="en-US" dirty="0"/>
              <a:t>Edit subtitle</a:t>
            </a:r>
          </a:p>
        </p:txBody>
      </p:sp>
    </p:spTree>
    <p:extLst>
      <p:ext uri="{BB962C8B-B14F-4D97-AF65-F5344CB8AC3E}">
        <p14:creationId xmlns:p14="http://schemas.microsoft.com/office/powerpoint/2010/main" val="406467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6728" y="1593081"/>
            <a:ext cx="5181600" cy="4351338"/>
          </a:xfrm>
        </p:spPr>
        <p:txBody>
          <a:bodyPr/>
          <a:lstStyle>
            <a:lvl1pPr>
              <a:lnSpc>
                <a:spcPct val="100000"/>
              </a:lnSpc>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93081"/>
            <a:ext cx="5181600" cy="4351338"/>
          </a:xfrm>
        </p:spPr>
        <p:txBody>
          <a:bodyPr/>
          <a:lstStyle>
            <a:lvl1pPr>
              <a:buClr>
                <a:schemeClr val="accent1"/>
              </a:buClr>
              <a:defRPr/>
            </a:lvl1pPr>
            <a:lvl2pPr>
              <a:buClr>
                <a:schemeClr val="accent1"/>
              </a:buClr>
              <a:defRPr/>
            </a:lvl2pPr>
            <a:lvl3pPr>
              <a:lnSpc>
                <a:spcPct val="100000"/>
              </a:lnSpc>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7CEBE83-85D8-4AA1-B9F9-843E5E1C1E6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2135250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ith sub 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138" y="1497283"/>
            <a:ext cx="5157787" cy="515172"/>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92138" y="2106539"/>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24550" y="1497283"/>
            <a:ext cx="5183188" cy="515172"/>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924550" y="2106539"/>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7CEBE83-85D8-4AA1-B9F9-843E5E1C1E66}"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E3311-0ED2-4A5C-8A63-79AAB71FB53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106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CEBE83-85D8-4AA1-B9F9-843E5E1C1E66}"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253185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EBE83-85D8-4AA1-B9F9-843E5E1C1E66}"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143470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39113" y="1539875"/>
            <a:ext cx="7107238" cy="4651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71501" y="1539875"/>
            <a:ext cx="4195296" cy="4651375"/>
          </a:xfrm>
        </p:spPr>
        <p:txBody>
          <a:bodyPr>
            <a:normAutofit/>
          </a:bodyPr>
          <a:lstStyle>
            <a:lvl1pPr marL="285750" indent="-285750">
              <a:lnSpc>
                <a:spcPct val="100000"/>
              </a:lnSpc>
              <a:spcAft>
                <a:spcPts val="300"/>
              </a:spcAft>
              <a:buFont typeface="Arial"/>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EBE83-85D8-4AA1-B9F9-843E5E1C1E6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3311-0ED2-4A5C-8A63-79AAB71FB53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258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9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bg1"/>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idx="10"/>
          </p:nvPr>
        </p:nvSpPr>
        <p:spPr>
          <a:xfrm>
            <a:off x="0" y="1259552"/>
            <a:ext cx="12192000" cy="4889715"/>
          </a:xfrm>
        </p:spPr>
        <p:txBody>
          <a:bodyPr/>
          <a:lstStyle>
            <a:lvl1pPr marL="27305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Rectangle 13"/>
          <p:cNvSpPr/>
          <p:nvPr userDrawn="1"/>
        </p:nvSpPr>
        <p:spPr>
          <a:xfrm>
            <a:off x="0" y="6144696"/>
            <a:ext cx="12192000" cy="713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7161" y="68019"/>
            <a:ext cx="10761924" cy="974943"/>
          </a:xfrm>
        </p:spPr>
        <p:txBody>
          <a:bodyPr anchor="b">
            <a:norm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657" y="6171454"/>
            <a:ext cx="10761924" cy="676050"/>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FDF-Scotland-Logo_Passionate_F&amp;D-White.png"/>
          <p:cNvPicPr>
            <a:picLocks noChangeAspect="1"/>
          </p:cNvPicPr>
          <p:nvPr userDrawn="1"/>
        </p:nvPicPr>
        <p:blipFill rotWithShape="1">
          <a:blip r:embed="rId2">
            <a:extLst>
              <a:ext uri="{28A0092B-C50C-407E-A947-70E740481C1C}">
                <a14:useLocalDpi xmlns:a14="http://schemas.microsoft.com/office/drawing/2010/main" val="0"/>
              </a:ext>
            </a:extLst>
          </a:blip>
          <a:srcRect t="33820" b="25617"/>
          <a:stretch/>
        </p:blipFill>
        <p:spPr>
          <a:xfrm>
            <a:off x="8536080" y="143652"/>
            <a:ext cx="3543748" cy="1077448"/>
          </a:xfrm>
          <a:prstGeom prst="rect">
            <a:avLst/>
          </a:prstGeom>
        </p:spPr>
      </p:pic>
    </p:spTree>
    <p:extLst>
      <p:ext uri="{BB962C8B-B14F-4D97-AF65-F5344CB8AC3E}">
        <p14:creationId xmlns:p14="http://schemas.microsoft.com/office/powerpoint/2010/main" val="174752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9DE72E-A5FC-B149-A37C-1688EBEFCA2C}"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81537-9D92-1B4A-B03E-FE43F00B9430}" type="slidenum">
              <a:rPr lang="en-GB" smtClean="0"/>
              <a:t>‹#›</a:t>
            </a:fld>
            <a:endParaRPr lang="en-GB"/>
          </a:p>
        </p:txBody>
      </p:sp>
    </p:spTree>
    <p:extLst>
      <p:ext uri="{BB962C8B-B14F-4D97-AF65-F5344CB8AC3E}">
        <p14:creationId xmlns:p14="http://schemas.microsoft.com/office/powerpoint/2010/main" val="5136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46EB81-0D86-3E4D-9C7F-924F186F88E0}" type="slidenum">
              <a:rPr lang="en-US"/>
              <a:pPr/>
              <a:t>‹#›</a:t>
            </a:fld>
            <a:endParaRPr lang="en-US" sz="1400"/>
          </a:p>
        </p:txBody>
      </p:sp>
    </p:spTree>
    <p:extLst>
      <p:ext uri="{BB962C8B-B14F-4D97-AF65-F5344CB8AC3E}">
        <p14:creationId xmlns:p14="http://schemas.microsoft.com/office/powerpoint/2010/main" val="3695688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655" y="449986"/>
            <a:ext cx="9601067" cy="818775"/>
          </a:xfrm>
          <a:prstGeom prst="rect">
            <a:avLst/>
          </a:prstGeom>
        </p:spPr>
        <p:txBody>
          <a:bodyPr/>
          <a:lstStyle>
            <a:lvl1pPr>
              <a:defRPr sz="3500" b="0" i="0">
                <a:latin typeface="Arial" charset="0"/>
                <a:ea typeface="Arial" charset="0"/>
                <a:cs typeface="Arial" charset="0"/>
              </a:defRPr>
            </a:lvl1pPr>
          </a:lstStyle>
          <a:p>
            <a:r>
              <a:rPr lang="en-US" dirty="0"/>
              <a:t>Click to edit Master title style</a:t>
            </a:r>
          </a:p>
        </p:txBody>
      </p:sp>
      <p:sp>
        <p:nvSpPr>
          <p:cNvPr id="5" name="Slide Number Placeholder 4"/>
          <p:cNvSpPr>
            <a:spLocks noGrp="1"/>
          </p:cNvSpPr>
          <p:nvPr>
            <p:ph type="sldNum" sz="quarter" idx="10"/>
          </p:nvPr>
        </p:nvSpPr>
        <p:spPr/>
        <p:txBody>
          <a:bodyPr/>
          <a:lstStyle/>
          <a:p>
            <a:fld id="{9746EB81-0D86-3E4D-9C7F-924F186F88E0}" type="slidenum">
              <a:rPr lang="en-US" smtClean="0"/>
              <a:pPr/>
              <a:t>‹#›</a:t>
            </a:fld>
            <a:endParaRPr lang="en-US" dirty="0"/>
          </a:p>
        </p:txBody>
      </p:sp>
    </p:spTree>
    <p:extLst>
      <p:ext uri="{BB962C8B-B14F-4D97-AF65-F5344CB8AC3E}">
        <p14:creationId xmlns:p14="http://schemas.microsoft.com/office/powerpoint/2010/main" val="395139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0549" y="1635125"/>
            <a:ext cx="11017897" cy="4351338"/>
          </a:xfrm>
        </p:spPr>
        <p:txBody>
          <a:bodyPr/>
          <a:lstStyle>
            <a:lvl1pPr>
              <a:lnSpc>
                <a:spcPct val="100000"/>
              </a:lnSpc>
              <a:spcAft>
                <a:spcPts val="300"/>
              </a:spcAft>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409643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with sub title">
    <p:spTree>
      <p:nvGrpSpPr>
        <p:cNvPr id="1" name=""/>
        <p:cNvGrpSpPr/>
        <p:nvPr/>
      </p:nvGrpSpPr>
      <p:grpSpPr>
        <a:xfrm>
          <a:off x="0" y="0"/>
          <a:ext cx="0" cy="0"/>
          <a:chOff x="0" y="0"/>
          <a:chExt cx="0" cy="0"/>
        </a:xfrm>
      </p:grpSpPr>
      <p:sp>
        <p:nvSpPr>
          <p:cNvPr id="2" name="Title 1"/>
          <p:cNvSpPr>
            <a:spLocks noGrp="1"/>
          </p:cNvSpPr>
          <p:nvPr>
            <p:ph type="title"/>
          </p:nvPr>
        </p:nvSpPr>
        <p:spPr>
          <a:xfrm>
            <a:off x="571500" y="384175"/>
            <a:ext cx="9486900" cy="644525"/>
          </a:xfrm>
        </p:spPr>
        <p:txBody>
          <a:bodyPr/>
          <a:lstStyle/>
          <a:p>
            <a:r>
              <a:rPr lang="en-US" dirty="0"/>
              <a:t>Click to edit Master title style</a:t>
            </a:r>
          </a:p>
        </p:txBody>
      </p:sp>
      <p:sp>
        <p:nvSpPr>
          <p:cNvPr id="3" name="Content Placeholder 2"/>
          <p:cNvSpPr>
            <a:spLocks noGrp="1"/>
          </p:cNvSpPr>
          <p:nvPr>
            <p:ph idx="1"/>
          </p:nvPr>
        </p:nvSpPr>
        <p:spPr>
          <a:xfrm>
            <a:off x="571500" y="2019299"/>
            <a:ext cx="10515600" cy="39671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CEBE83-85D8-4AA1-B9F9-843E5E1C1E6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3311-0ED2-4A5C-8A63-79AAB71FB53A}" type="slidenum">
              <a:rPr lang="en-US" smtClean="0"/>
              <a:t>‹#›</a:t>
            </a:fld>
            <a:endParaRPr lang="en-US"/>
          </a:p>
        </p:txBody>
      </p:sp>
      <p:sp>
        <p:nvSpPr>
          <p:cNvPr id="8" name="Text Placeholder 7"/>
          <p:cNvSpPr>
            <a:spLocks noGrp="1"/>
          </p:cNvSpPr>
          <p:nvPr>
            <p:ph type="body" sz="quarter" idx="13" hasCustomPrompt="1"/>
          </p:nvPr>
        </p:nvSpPr>
        <p:spPr>
          <a:xfrm>
            <a:off x="571500" y="1466850"/>
            <a:ext cx="9486900" cy="514350"/>
          </a:xfrm>
        </p:spPr>
        <p:txBody>
          <a:bodyPr>
            <a:noAutofit/>
          </a:bodyPr>
          <a:lstStyle>
            <a:lvl1pPr marL="0" indent="0">
              <a:buNone/>
              <a:defRPr sz="2800">
                <a:solidFill>
                  <a:schemeClr val="tx2"/>
                </a:solidFill>
              </a:defRPr>
            </a:lvl1pPr>
            <a:lvl2pPr marL="457200" indent="0">
              <a:buNone/>
              <a:defRPr sz="3600">
                <a:solidFill>
                  <a:schemeClr val="tx2"/>
                </a:solidFill>
              </a:defRPr>
            </a:lvl2pPr>
            <a:lvl3pPr marL="914400" indent="0">
              <a:buNone/>
              <a:defRPr sz="3600">
                <a:solidFill>
                  <a:schemeClr val="tx2"/>
                </a:solidFill>
              </a:defRPr>
            </a:lvl3pPr>
            <a:lvl4pPr marL="1371600" indent="0">
              <a:buNone/>
              <a:defRPr sz="3600">
                <a:solidFill>
                  <a:schemeClr val="tx2"/>
                </a:solidFill>
              </a:defRPr>
            </a:lvl4pPr>
            <a:lvl5pPr marL="1828800" indent="0">
              <a:buNone/>
              <a:defRPr sz="3600">
                <a:solidFill>
                  <a:schemeClr val="tx2"/>
                </a:solidFill>
              </a:defRPr>
            </a:lvl5pPr>
          </a:lstStyle>
          <a:p>
            <a:pPr lvl="0"/>
            <a:r>
              <a:rPr lang="en-US" dirty="0"/>
              <a:t>Edit subtitle</a:t>
            </a:r>
          </a:p>
        </p:txBody>
      </p:sp>
    </p:spTree>
    <p:extLst>
      <p:ext uri="{BB962C8B-B14F-4D97-AF65-F5344CB8AC3E}">
        <p14:creationId xmlns:p14="http://schemas.microsoft.com/office/powerpoint/2010/main" val="187849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6728" y="1593081"/>
            <a:ext cx="5181600" cy="4351338"/>
          </a:xfrm>
        </p:spPr>
        <p:txBody>
          <a:bodyPr/>
          <a:lstStyle>
            <a:lvl1pPr>
              <a:lnSpc>
                <a:spcPct val="100000"/>
              </a:lnSpc>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93081"/>
            <a:ext cx="5181600" cy="4351338"/>
          </a:xfrm>
        </p:spPr>
        <p:txBody>
          <a:bodyPr/>
          <a:lstStyle>
            <a:lvl1pPr>
              <a:buClr>
                <a:schemeClr val="accent1"/>
              </a:buClr>
              <a:defRPr/>
            </a:lvl1pPr>
            <a:lvl2pPr>
              <a:buClr>
                <a:schemeClr val="accent1"/>
              </a:buClr>
              <a:defRPr/>
            </a:lvl2pPr>
            <a:lvl3pPr>
              <a:lnSpc>
                <a:spcPct val="100000"/>
              </a:lnSpc>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7CEBE83-85D8-4AA1-B9F9-843E5E1C1E6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111836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sub 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138" y="1497283"/>
            <a:ext cx="5157787" cy="515172"/>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92138" y="2106539"/>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24550" y="1497283"/>
            <a:ext cx="5183188" cy="515172"/>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924550" y="2106539"/>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7CEBE83-85D8-4AA1-B9F9-843E5E1C1E66}"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E3311-0ED2-4A5C-8A63-79AAB71FB53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121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CEBE83-85D8-4AA1-B9F9-843E5E1C1E66}"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236006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EBE83-85D8-4AA1-B9F9-843E5E1C1E66}"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E3311-0ED2-4A5C-8A63-79AAB71FB53A}" type="slidenum">
              <a:rPr lang="en-US" smtClean="0"/>
              <a:t>‹#›</a:t>
            </a:fld>
            <a:endParaRPr lang="en-US"/>
          </a:p>
        </p:txBody>
      </p:sp>
    </p:spTree>
    <p:extLst>
      <p:ext uri="{BB962C8B-B14F-4D97-AF65-F5344CB8AC3E}">
        <p14:creationId xmlns:p14="http://schemas.microsoft.com/office/powerpoint/2010/main" val="32073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39113" y="1539875"/>
            <a:ext cx="7107238" cy="4651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71501" y="1539875"/>
            <a:ext cx="4195296" cy="4651375"/>
          </a:xfrm>
        </p:spPr>
        <p:txBody>
          <a:bodyPr>
            <a:normAutofit/>
          </a:bodyPr>
          <a:lstStyle>
            <a:lvl1pPr marL="285750" indent="-285750">
              <a:lnSpc>
                <a:spcPct val="100000"/>
              </a:lnSpc>
              <a:spcAft>
                <a:spcPts val="300"/>
              </a:spcAft>
              <a:buFont typeface="Arial"/>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EBE83-85D8-4AA1-B9F9-843E5E1C1E6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3311-0ED2-4A5C-8A63-79AAB71FB53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47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DF-Scotland-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62190" y="81090"/>
            <a:ext cx="1340558" cy="1201064"/>
          </a:xfrm>
          <a:prstGeom prst="rect">
            <a:avLst/>
          </a:prstGeom>
        </p:spPr>
      </p:pic>
      <p:sp>
        <p:nvSpPr>
          <p:cNvPr id="2" name="Title Placeholder 1"/>
          <p:cNvSpPr>
            <a:spLocks noGrp="1"/>
          </p:cNvSpPr>
          <p:nvPr>
            <p:ph type="title"/>
          </p:nvPr>
        </p:nvSpPr>
        <p:spPr>
          <a:xfrm>
            <a:off x="571500" y="384175"/>
            <a:ext cx="9486900" cy="64452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590550" y="16351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884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BE83-85D8-4AA1-B9F9-843E5E1C1E66}"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712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E3311-0ED2-4A5C-8A63-79AAB71FB53A}" type="slidenum">
              <a:rPr lang="en-US" smtClean="0"/>
              <a:t>‹#›</a:t>
            </a:fld>
            <a:endParaRPr lang="en-US"/>
          </a:p>
        </p:txBody>
      </p:sp>
    </p:spTree>
    <p:extLst>
      <p:ext uri="{BB962C8B-B14F-4D97-AF65-F5344CB8AC3E}">
        <p14:creationId xmlns:p14="http://schemas.microsoft.com/office/powerpoint/2010/main" val="1053811448"/>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6" r:id="rId3"/>
    <p:sldLayoutId id="2147483660"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3062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DF-Scotland-Logo-Whit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2190" y="81090"/>
            <a:ext cx="1340558" cy="1201064"/>
          </a:xfrm>
          <a:prstGeom prst="rect">
            <a:avLst/>
          </a:prstGeom>
        </p:spPr>
      </p:pic>
      <p:sp>
        <p:nvSpPr>
          <p:cNvPr id="2" name="Title Placeholder 1"/>
          <p:cNvSpPr>
            <a:spLocks noGrp="1"/>
          </p:cNvSpPr>
          <p:nvPr>
            <p:ph type="title"/>
          </p:nvPr>
        </p:nvSpPr>
        <p:spPr>
          <a:xfrm>
            <a:off x="571500" y="384175"/>
            <a:ext cx="9486900" cy="64452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590550" y="16351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884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BE83-85D8-4AA1-B9F9-843E5E1C1E66}"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712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E3311-0ED2-4A5C-8A63-79AAB71FB53A}" type="slidenum">
              <a:rPr lang="en-US" smtClean="0"/>
              <a:t>‹#›</a:t>
            </a:fld>
            <a:endParaRPr lang="en-US"/>
          </a:p>
        </p:txBody>
      </p:sp>
    </p:spTree>
    <p:extLst>
      <p:ext uri="{BB962C8B-B14F-4D97-AF65-F5344CB8AC3E}">
        <p14:creationId xmlns:p14="http://schemas.microsoft.com/office/powerpoint/2010/main" val="4074532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ewSQzPpWA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df.org.uk/wales/fdf/our-focus/environmental-sustainability/sustainable-supply-chains/sustainable-palm-oil-policy-guidance/#:~:text=The%20FDF%20supports%20the%20work%20of%20the%20Roundtable,all%20stakeholders%20in%20the%20palm%20oil%20supply%20chai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fdfscotland.org.uk/globalassets/resources/toolkits/reformultion-support-toolkit/phe-targets-posters-autosaved.pdf" TargetMode="External"/><Relationship Id="rId13" Type="http://schemas.openxmlformats.org/officeDocument/2006/relationships/hyperlink" Target="https://farmingfoodsteps.co.uk/" TargetMode="External"/><Relationship Id="rId3" Type="http://schemas.openxmlformats.org/officeDocument/2006/relationships/hyperlink" Target="https://www.fdfscotland.org.uk/globalassets/resources/toolkits/reformultion-support-toolkit/guide-to-reformulation--amedment.pdf" TargetMode="External"/><Relationship Id="rId7" Type="http://schemas.openxmlformats.org/officeDocument/2006/relationships/hyperlink" Target="https://www.fdf.org.uk/fdf/resources/toolkits/diet-and-health/hfss-toolkit/" TargetMode="External"/><Relationship Id="rId12" Type="http://schemas.openxmlformats.org/officeDocument/2006/relationships/hyperlink" Target="https://butcherycareers.co.uk/" TargetMode="External"/><Relationship Id="rId2" Type="http://schemas.openxmlformats.org/officeDocument/2006/relationships/hyperlink" Target="https://www.fdfscotland.org.uk/fdf/what-we-do/diet-and-health/reformulation-and-portion-size/reformulation-support-for-scotland/reformul8-partnership/" TargetMode="External"/><Relationship Id="rId1" Type="http://schemas.openxmlformats.org/officeDocument/2006/relationships/slideLayout" Target="../slideLayouts/slideLayout3.xml"/><Relationship Id="rId6" Type="http://schemas.openxmlformats.org/officeDocument/2006/relationships/hyperlink" Target="https://www.igd.com/Social-impact/Health/Reformulation/What-is-reformulation#:~:text=Put%20very%20simply%2C%20for%20the,to%20maintain%20taste%20and%20flavour." TargetMode="External"/><Relationship Id="rId11" Type="http://schemas.openxmlformats.org/officeDocument/2006/relationships/hyperlink" Target="https://www.gov.uk/government/collections/sugar-reduction" TargetMode="External"/><Relationship Id="rId5" Type="http://schemas.openxmlformats.org/officeDocument/2006/relationships/hyperlink" Target="https://www.foodafactoflife.org.uk/14-16-years/food-science-14-16-years/sensory-science/" TargetMode="External"/><Relationship Id="rId10" Type="http://schemas.openxmlformats.org/officeDocument/2006/relationships/hyperlink" Target="../Sustainable%20palm%20oil%20|%20The%20Food%20%26%20Drink%20Federation%20(fdf.org.uk)" TargetMode="External"/><Relationship Id="rId4" Type="http://schemas.openxmlformats.org/officeDocument/2006/relationships/hyperlink" Target="https://www.foodeducationscotland.scot/" TargetMode="External"/><Relationship Id="rId9" Type="http://schemas.openxmlformats.org/officeDocument/2006/relationships/hyperlink" Target="https://www.youtube.com/@fdfscotla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1F43-51AF-42BD-8892-FA03BDA70FD1}"/>
              </a:ext>
            </a:extLst>
          </p:cNvPr>
          <p:cNvSpPr>
            <a:spLocks noGrp="1"/>
          </p:cNvSpPr>
          <p:nvPr>
            <p:ph type="ctrTitle"/>
          </p:nvPr>
        </p:nvSpPr>
        <p:spPr>
          <a:xfrm>
            <a:off x="715038" y="838704"/>
            <a:ext cx="10761924" cy="2387600"/>
          </a:xfrm>
        </p:spPr>
        <p:txBody>
          <a:bodyPr>
            <a:normAutofit/>
          </a:bodyPr>
          <a:lstStyle/>
          <a:p>
            <a:pPr algn="ctr"/>
            <a:r>
              <a:rPr lang="en-GB" sz="11500" b="1" dirty="0">
                <a:latin typeface="Abadi" panose="020B0604020104020204" pitchFamily="34" charset="0"/>
              </a:rPr>
              <a:t>Reformulation</a:t>
            </a:r>
            <a:endParaRPr lang="en-GB" dirty="0"/>
          </a:p>
        </p:txBody>
      </p:sp>
      <p:sp>
        <p:nvSpPr>
          <p:cNvPr id="3" name="Subtitle 2">
            <a:extLst>
              <a:ext uri="{FF2B5EF4-FFF2-40B4-BE49-F238E27FC236}">
                <a16:creationId xmlns:a16="http://schemas.microsoft.com/office/drawing/2014/main" id="{E1F70E30-3EAE-4EE6-B8D7-70AAC7A76559}"/>
              </a:ext>
            </a:extLst>
          </p:cNvPr>
          <p:cNvSpPr>
            <a:spLocks noGrp="1"/>
          </p:cNvSpPr>
          <p:nvPr>
            <p:ph type="subTitle" idx="1"/>
          </p:nvPr>
        </p:nvSpPr>
        <p:spPr>
          <a:xfrm>
            <a:off x="667656" y="3090975"/>
            <a:ext cx="11154229" cy="1275752"/>
          </a:xfrm>
        </p:spPr>
        <p:txBody>
          <a:bodyPr>
            <a:normAutofit/>
          </a:bodyPr>
          <a:lstStyle/>
          <a:p>
            <a:pPr marL="0" indent="0" algn="ctr">
              <a:buNone/>
            </a:pPr>
            <a:r>
              <a:rPr lang="en-GB" sz="2800" dirty="0">
                <a:solidFill>
                  <a:schemeClr val="tx2"/>
                </a:solidFill>
              </a:rPr>
              <a:t>A guide to reformulation</a:t>
            </a:r>
          </a:p>
          <a:p>
            <a:pPr marL="0" indent="0" algn="ctr">
              <a:buNone/>
            </a:pPr>
            <a:r>
              <a:rPr lang="en-GB" sz="2800" dirty="0">
                <a:solidFill>
                  <a:schemeClr val="tx2"/>
                </a:solidFill>
              </a:rPr>
              <a:t>in the food and drink industry</a:t>
            </a:r>
          </a:p>
          <a:p>
            <a:endParaRPr lang="en-GB" sz="1000" dirty="0"/>
          </a:p>
        </p:txBody>
      </p:sp>
      <p:pic>
        <p:nvPicPr>
          <p:cNvPr id="1026" name="Picture 2" descr="Free education resources for teaching young people aged 3-16 years about  where food comes from, cooking and healthy eating, and teacher training. - Food  A Fact Of Life">
            <a:extLst>
              <a:ext uri="{FF2B5EF4-FFF2-40B4-BE49-F238E27FC236}">
                <a16:creationId xmlns:a16="http://schemas.microsoft.com/office/drawing/2014/main" id="{54A2EED9-3B8C-3D67-3669-982924EBD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00" y="4140673"/>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7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F128-B316-4BDB-A394-018708F7FC1B}"/>
              </a:ext>
            </a:extLst>
          </p:cNvPr>
          <p:cNvSpPr>
            <a:spLocks noGrp="1"/>
          </p:cNvSpPr>
          <p:nvPr>
            <p:ph type="title"/>
          </p:nvPr>
        </p:nvSpPr>
        <p:spPr/>
        <p:txBody>
          <a:bodyPr/>
          <a:lstStyle/>
          <a:p>
            <a:r>
              <a:rPr lang="en-GB" dirty="0"/>
              <a:t>Challenges of reformulation</a:t>
            </a:r>
          </a:p>
        </p:txBody>
      </p:sp>
      <p:sp>
        <p:nvSpPr>
          <p:cNvPr id="3" name="Content Placeholder 2">
            <a:extLst>
              <a:ext uri="{FF2B5EF4-FFF2-40B4-BE49-F238E27FC236}">
                <a16:creationId xmlns:a16="http://schemas.microsoft.com/office/drawing/2014/main" id="{FC8F8267-ABEF-40A7-90F1-58E94AEEFAEB}"/>
              </a:ext>
            </a:extLst>
          </p:cNvPr>
          <p:cNvSpPr txBox="1">
            <a:spLocks/>
          </p:cNvSpPr>
          <p:nvPr/>
        </p:nvSpPr>
        <p:spPr>
          <a:xfrm>
            <a:off x="357187" y="1381271"/>
            <a:ext cx="11477625" cy="547672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Every ingredient has functionality in the product</a:t>
            </a:r>
          </a:p>
          <a:p>
            <a:pPr lvl="1"/>
            <a:r>
              <a:rPr lang="en-GB" sz="1800" b="1" dirty="0"/>
              <a:t>Bulk</a:t>
            </a:r>
          </a:p>
          <a:p>
            <a:pPr lvl="1"/>
            <a:r>
              <a:rPr lang="en-GB" sz="1800" b="1" dirty="0"/>
              <a:t>Flavour </a:t>
            </a:r>
          </a:p>
          <a:p>
            <a:pPr lvl="2"/>
            <a:r>
              <a:rPr lang="en-GB" sz="1400" dirty="0"/>
              <a:t>Sweetness, saltiness, flavour synergy, masking bitterness</a:t>
            </a:r>
          </a:p>
          <a:p>
            <a:pPr lvl="1"/>
            <a:r>
              <a:rPr lang="en-GB" sz="1800" b="1" dirty="0"/>
              <a:t>Food safety</a:t>
            </a:r>
          </a:p>
          <a:p>
            <a:pPr lvl="2"/>
            <a:r>
              <a:rPr lang="en-GB" sz="1400" dirty="0"/>
              <a:t>Sugar and salt can reduce available water, restricting growth of microorganisms</a:t>
            </a:r>
          </a:p>
          <a:p>
            <a:pPr lvl="2"/>
            <a:r>
              <a:rPr lang="en-GB" sz="1400" dirty="0"/>
              <a:t>pH also limits microbial activity </a:t>
            </a:r>
          </a:p>
          <a:p>
            <a:pPr lvl="1"/>
            <a:r>
              <a:rPr lang="en-GB" sz="1800" b="1" dirty="0"/>
              <a:t>Appearance </a:t>
            </a:r>
          </a:p>
          <a:p>
            <a:pPr lvl="2"/>
            <a:r>
              <a:rPr lang="en-GB" sz="1400" dirty="0"/>
              <a:t>Colour or texture</a:t>
            </a:r>
          </a:p>
          <a:p>
            <a:pPr lvl="1"/>
            <a:r>
              <a:rPr lang="en-GB" sz="1800" b="1" dirty="0"/>
              <a:t>Chemical reactions</a:t>
            </a:r>
          </a:p>
          <a:p>
            <a:pPr lvl="2"/>
            <a:r>
              <a:rPr lang="en-GB" sz="1400" dirty="0">
                <a:hlinkClick r:id="rId3"/>
              </a:rPr>
              <a:t>Maillard reaction </a:t>
            </a:r>
            <a:r>
              <a:rPr lang="en-GB" sz="1400" dirty="0"/>
              <a:t>which provides browning and flavour</a:t>
            </a:r>
          </a:p>
          <a:p>
            <a:pPr lvl="2"/>
            <a:r>
              <a:rPr lang="en-GB" sz="1400" dirty="0"/>
              <a:t>Gas production to help product ‘rise’</a:t>
            </a:r>
          </a:p>
          <a:p>
            <a:pPr marL="0" indent="0">
              <a:buFont typeface="Arial" panose="020B0604020202020204" pitchFamily="34" charset="0"/>
              <a:buNone/>
            </a:pPr>
            <a:r>
              <a:rPr lang="en-GB" sz="2000" dirty="0"/>
              <a:t>Functionality needs to be maintained or replaced </a:t>
            </a:r>
          </a:p>
          <a:p>
            <a:r>
              <a:rPr lang="en-GB" sz="2000" dirty="0"/>
              <a:t>New formulation needs to be </a:t>
            </a:r>
            <a:r>
              <a:rPr lang="en-GB" sz="2000" b="1" dirty="0"/>
              <a:t>cost-effective</a:t>
            </a:r>
            <a:r>
              <a:rPr lang="en-GB" sz="2000" dirty="0"/>
              <a:t> for the manufacturer </a:t>
            </a:r>
          </a:p>
          <a:p>
            <a:r>
              <a:rPr lang="en-GB" sz="2000" b="1" dirty="0"/>
              <a:t>Production processes </a:t>
            </a:r>
            <a:r>
              <a:rPr lang="en-GB" sz="2000" dirty="0"/>
              <a:t>can be sensitive to change</a:t>
            </a:r>
          </a:p>
          <a:p>
            <a:pPr lvl="1"/>
            <a:r>
              <a:rPr lang="en-GB" dirty="0"/>
              <a:t>Batch trials are needed to ensure the new formulation works in the factory environment </a:t>
            </a:r>
          </a:p>
          <a:p>
            <a:r>
              <a:rPr lang="en-GB" sz="2000" dirty="0"/>
              <a:t>Reformulated product needs to be </a:t>
            </a:r>
            <a:r>
              <a:rPr lang="en-GB" sz="2000" b="1" dirty="0"/>
              <a:t>acceptable to consumer</a:t>
            </a:r>
          </a:p>
        </p:txBody>
      </p:sp>
      <p:pic>
        <p:nvPicPr>
          <p:cNvPr id="7" name="Picture 6" descr="Dominoes falling in a row">
            <a:extLst>
              <a:ext uri="{FF2B5EF4-FFF2-40B4-BE49-F238E27FC236}">
                <a16:creationId xmlns:a16="http://schemas.microsoft.com/office/drawing/2014/main" id="{3410F814-AB02-E28D-1CA2-8A5C882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673" y="2162907"/>
            <a:ext cx="4245819" cy="3186113"/>
          </a:xfrm>
          <a:prstGeom prst="ellipse">
            <a:avLst/>
          </a:prstGeom>
          <a:ln>
            <a:noFill/>
          </a:ln>
          <a:effectLst>
            <a:softEdge rad="112500"/>
          </a:effectLst>
        </p:spPr>
      </p:pic>
    </p:spTree>
    <p:extLst>
      <p:ext uri="{BB962C8B-B14F-4D97-AF65-F5344CB8AC3E}">
        <p14:creationId xmlns:p14="http://schemas.microsoft.com/office/powerpoint/2010/main" val="278492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BE1B-A47F-4FAA-BE50-617D0FB752D3}"/>
              </a:ext>
            </a:extLst>
          </p:cNvPr>
          <p:cNvSpPr txBox="1">
            <a:spLocks/>
          </p:cNvSpPr>
          <p:nvPr/>
        </p:nvSpPr>
        <p:spPr>
          <a:xfrm>
            <a:off x="643467" y="321734"/>
            <a:ext cx="10905066" cy="113573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dirty="0"/>
              <a:t>Healthy sustainable diets</a:t>
            </a:r>
          </a:p>
        </p:txBody>
      </p:sp>
      <p:sp>
        <p:nvSpPr>
          <p:cNvPr id="3" name="Content Placeholder 2">
            <a:extLst>
              <a:ext uri="{FF2B5EF4-FFF2-40B4-BE49-F238E27FC236}">
                <a16:creationId xmlns:a16="http://schemas.microsoft.com/office/drawing/2014/main" id="{B36FD804-5976-4820-B3C6-546BF881FB47}"/>
              </a:ext>
            </a:extLst>
          </p:cNvPr>
          <p:cNvSpPr txBox="1">
            <a:spLocks/>
          </p:cNvSpPr>
          <p:nvPr/>
        </p:nvSpPr>
        <p:spPr>
          <a:xfrm>
            <a:off x="643467" y="1708669"/>
            <a:ext cx="10695093" cy="4836096"/>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Many brands are focussing on reducing their </a:t>
            </a:r>
            <a:r>
              <a:rPr lang="en-GB" sz="2000" b="1" dirty="0"/>
              <a:t>carbon footprint</a:t>
            </a:r>
            <a:r>
              <a:rPr lang="en-GB" sz="2000" dirty="0"/>
              <a:t>, and looking for ways to be more sustainable</a:t>
            </a:r>
          </a:p>
          <a:p>
            <a:r>
              <a:rPr lang="en-GB" sz="2000" dirty="0"/>
              <a:t>A manufacturer could be importing ingredients that need to be transported across the globe. The </a:t>
            </a:r>
            <a:r>
              <a:rPr lang="en-GB" sz="2000" b="1" dirty="0"/>
              <a:t>preparation</a:t>
            </a:r>
            <a:r>
              <a:rPr lang="en-GB" sz="2000" dirty="0"/>
              <a:t>, </a:t>
            </a:r>
            <a:r>
              <a:rPr lang="en-GB" sz="2000" b="1" dirty="0"/>
              <a:t>packaging</a:t>
            </a:r>
            <a:r>
              <a:rPr lang="en-GB" sz="2000" dirty="0"/>
              <a:t>, </a:t>
            </a:r>
            <a:r>
              <a:rPr lang="en-GB" sz="2000" b="1" dirty="0"/>
              <a:t>transport</a:t>
            </a:r>
            <a:r>
              <a:rPr lang="en-GB" sz="2000" dirty="0"/>
              <a:t>, and </a:t>
            </a:r>
            <a:r>
              <a:rPr lang="en-GB" sz="2000" b="1" dirty="0"/>
              <a:t>storage</a:t>
            </a:r>
            <a:r>
              <a:rPr lang="en-GB" sz="2000" dirty="0"/>
              <a:t> of goods increases the footprint of the product, having a negative impact on the planet and contributing to global warming</a:t>
            </a:r>
          </a:p>
          <a:p>
            <a:r>
              <a:rPr lang="en-GB" sz="2000" dirty="0"/>
              <a:t>Reformulation can be carried out to reduce the carbon footprint of a product. By </a:t>
            </a:r>
            <a:r>
              <a:rPr lang="en-GB" sz="2000" b="1" dirty="0"/>
              <a:t>swapping</a:t>
            </a:r>
            <a:r>
              <a:rPr lang="en-GB" sz="2000" dirty="0"/>
              <a:t> high-footprint ingredients for</a:t>
            </a:r>
            <a:r>
              <a:rPr lang="en-GB" sz="2000" b="1" dirty="0"/>
              <a:t> locally sourced</a:t>
            </a:r>
            <a:r>
              <a:rPr lang="en-GB" sz="2000" dirty="0"/>
              <a:t>, or </a:t>
            </a:r>
            <a:r>
              <a:rPr lang="en-GB" sz="2000" b="1" dirty="0"/>
              <a:t>more sustainable </a:t>
            </a:r>
            <a:r>
              <a:rPr lang="en-GB" sz="2000" dirty="0"/>
              <a:t>ingredients, a product can be made more sustainable</a:t>
            </a:r>
          </a:p>
          <a:p>
            <a:r>
              <a:rPr lang="en-GB" sz="2000" dirty="0"/>
              <a:t>Many retailers and consumers actively want more sustainable, lower-carbon options</a:t>
            </a:r>
          </a:p>
          <a:p>
            <a:pPr lvl="1"/>
            <a:r>
              <a:rPr lang="en-GB" dirty="0"/>
              <a:t>For example, many brands have removed Palm Oil from their products or switched to </a:t>
            </a:r>
            <a:r>
              <a:rPr lang="en-GB" b="1" dirty="0">
                <a:hlinkClick r:id="rId3"/>
              </a:rPr>
              <a:t>sustainable palm oil</a:t>
            </a:r>
            <a:r>
              <a:rPr lang="en-GB" dirty="0"/>
              <a:t>. </a:t>
            </a:r>
          </a:p>
          <a:p>
            <a:pPr lvl="1"/>
            <a:r>
              <a:rPr lang="en-GB" dirty="0"/>
              <a:t>Iceland no longer sells products containing palm oil. </a:t>
            </a:r>
          </a:p>
        </p:txBody>
      </p:sp>
      <p:pic>
        <p:nvPicPr>
          <p:cNvPr id="7" name="Picture 6" descr="Hand holding plant">
            <a:extLst>
              <a:ext uri="{FF2B5EF4-FFF2-40B4-BE49-F238E27FC236}">
                <a16:creationId xmlns:a16="http://schemas.microsoft.com/office/drawing/2014/main" id="{24889058-1D9F-F76B-AA31-AA4FAC915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905" y="5286375"/>
            <a:ext cx="2355095" cy="1571625"/>
          </a:xfrm>
          <a:prstGeom prst="rect">
            <a:avLst/>
          </a:prstGeom>
          <a:ln>
            <a:noFill/>
          </a:ln>
          <a:effectLst>
            <a:softEdge rad="112500"/>
          </a:effectLst>
        </p:spPr>
      </p:pic>
    </p:spTree>
    <p:extLst>
      <p:ext uri="{BB962C8B-B14F-4D97-AF65-F5344CB8AC3E}">
        <p14:creationId xmlns:p14="http://schemas.microsoft.com/office/powerpoint/2010/main" val="119735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8E24-334E-4A6E-A6AD-EC1B8C65DEED}"/>
              </a:ext>
            </a:extLst>
          </p:cNvPr>
          <p:cNvSpPr>
            <a:spLocks noGrp="1"/>
          </p:cNvSpPr>
          <p:nvPr>
            <p:ph type="title"/>
          </p:nvPr>
        </p:nvSpPr>
        <p:spPr/>
        <p:txBody>
          <a:bodyPr/>
          <a:lstStyle/>
          <a:p>
            <a:r>
              <a:rPr lang="en-GB" sz="3600" b="1" dirty="0"/>
              <a:t>What’s the impact of reformulation?</a:t>
            </a:r>
            <a:endParaRPr lang="en-GB" dirty="0"/>
          </a:p>
        </p:txBody>
      </p:sp>
      <p:sp>
        <p:nvSpPr>
          <p:cNvPr id="6" name="Content Placeholder 2">
            <a:extLst>
              <a:ext uri="{FF2B5EF4-FFF2-40B4-BE49-F238E27FC236}">
                <a16:creationId xmlns:a16="http://schemas.microsoft.com/office/drawing/2014/main" id="{314838A4-EA90-4C5B-86FA-CEF25A58C9E2}"/>
              </a:ext>
            </a:extLst>
          </p:cNvPr>
          <p:cNvSpPr txBox="1">
            <a:spLocks/>
          </p:cNvSpPr>
          <p:nvPr/>
        </p:nvSpPr>
        <p:spPr>
          <a:xfrm>
            <a:off x="253512" y="1767281"/>
            <a:ext cx="11372850" cy="4948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3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Breakfast</a:t>
            </a:r>
            <a:r>
              <a:rPr lang="en-GB" sz="2000" dirty="0"/>
              <a:t>: A Scottish bakery reformulated a white roll, increasing the fibre content while keeping its light colour. The product now contains over double the fibre than the original recipe; an additional 1.2g in each roll. If a consumer swapped two morning rolls for these items, the extra fibre would account for over </a:t>
            </a:r>
            <a:r>
              <a:rPr lang="en-GB" sz="2000" b="1" dirty="0"/>
              <a:t>20% of the average fibre deficit </a:t>
            </a:r>
            <a:r>
              <a:rPr lang="en-GB" sz="2000" dirty="0"/>
              <a:t>and set them on their way to achieving the recommended intake of 30g fibre a day. </a:t>
            </a:r>
            <a:endParaRPr lang="en-GB" sz="2000" b="1" dirty="0"/>
          </a:p>
          <a:p>
            <a:r>
              <a:rPr lang="en-GB" sz="2000" b="1" dirty="0"/>
              <a:t>Lunch</a:t>
            </a:r>
            <a:r>
              <a:rPr lang="en-GB" sz="2000" dirty="0"/>
              <a:t>: The biggest bakery brand in Scotland sells enough scotch pies each year to create a stack 51 times the height of Mount Everest. They </a:t>
            </a:r>
            <a:r>
              <a:rPr lang="en-GB" sz="2000" b="1" dirty="0"/>
              <a:t>removed 15 tonnes of salt</a:t>
            </a:r>
            <a:r>
              <a:rPr lang="en-GB" sz="2000" dirty="0"/>
              <a:t> from the pie cases they make and use… that’s the same weight as 15 cars. </a:t>
            </a:r>
          </a:p>
          <a:p>
            <a:r>
              <a:rPr lang="en-US" sz="2000" b="1" dirty="0"/>
              <a:t>Snack</a:t>
            </a:r>
            <a:r>
              <a:rPr lang="en-US" sz="2000" dirty="0"/>
              <a:t>: A leading brand of Viennese Whirls has been reformulated to contain </a:t>
            </a:r>
            <a:r>
              <a:rPr lang="en-US" sz="2000" b="1" dirty="0"/>
              <a:t>30% less sugar </a:t>
            </a:r>
            <a:r>
              <a:rPr lang="en-US" sz="2000" dirty="0"/>
              <a:t>than the original. If you enjoyed 2 biscuits with a cup of tea, the original recipe would have contained </a:t>
            </a:r>
            <a:r>
              <a:rPr lang="en-US" sz="2000" u="sng" dirty="0"/>
              <a:t>half</a:t>
            </a:r>
            <a:r>
              <a:rPr lang="en-US" sz="2000" dirty="0"/>
              <a:t> of your daily allowance of free sugars… the reformulated product contains around a third. </a:t>
            </a:r>
            <a:endParaRPr lang="en-GB" sz="2000" dirty="0"/>
          </a:p>
          <a:p>
            <a:r>
              <a:rPr lang="en-GB" sz="2000" b="1" dirty="0"/>
              <a:t>Dinner</a:t>
            </a:r>
            <a:r>
              <a:rPr lang="en-GB" sz="2000" dirty="0"/>
              <a:t>: The biggest macaroni cheese brand in the UK made one small change to reduce the fat in an ingredient which is used in many of their recipes. This has </a:t>
            </a:r>
            <a:r>
              <a:rPr lang="en-GB" sz="2000" b="1" dirty="0"/>
              <a:t>removed over 109 million calories</a:t>
            </a:r>
            <a:r>
              <a:rPr lang="en-GB" sz="2000" dirty="0"/>
              <a:t> from the product range. </a:t>
            </a:r>
          </a:p>
          <a:p>
            <a:pPr marL="0" indent="0">
              <a:buFont typeface="Arial" panose="020B0604020202020204" pitchFamily="34" charset="0"/>
              <a:buNone/>
            </a:pPr>
            <a:r>
              <a:rPr lang="en-US" sz="2000" dirty="0"/>
              <a:t>Just small changes to a range of products can have big impacts on dietary health.</a:t>
            </a:r>
          </a:p>
        </p:txBody>
      </p:sp>
      <p:sp>
        <p:nvSpPr>
          <p:cNvPr id="4" name="TextBox 3">
            <a:extLst>
              <a:ext uri="{FF2B5EF4-FFF2-40B4-BE49-F238E27FC236}">
                <a16:creationId xmlns:a16="http://schemas.microsoft.com/office/drawing/2014/main" id="{BC224295-356A-0258-A804-02C094FFB43D}"/>
              </a:ext>
            </a:extLst>
          </p:cNvPr>
          <p:cNvSpPr txBox="1"/>
          <p:nvPr/>
        </p:nvSpPr>
        <p:spPr>
          <a:xfrm>
            <a:off x="404446" y="1397949"/>
            <a:ext cx="6098344" cy="369332"/>
          </a:xfrm>
          <a:prstGeom prst="rect">
            <a:avLst/>
          </a:prstGeom>
          <a:noFill/>
        </p:spPr>
        <p:txBody>
          <a:bodyPr wrap="square">
            <a:spAutoFit/>
          </a:bodyPr>
          <a:lstStyle/>
          <a:p>
            <a:r>
              <a:rPr lang="en-GB" dirty="0"/>
              <a:t>These are examples of real product reformulations: </a:t>
            </a:r>
          </a:p>
        </p:txBody>
      </p:sp>
    </p:spTree>
    <p:extLst>
      <p:ext uri="{BB962C8B-B14F-4D97-AF65-F5344CB8AC3E}">
        <p14:creationId xmlns:p14="http://schemas.microsoft.com/office/powerpoint/2010/main" val="6715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D26-4E18-4C46-A5D7-D0F8C1119420}"/>
              </a:ext>
            </a:extLst>
          </p:cNvPr>
          <p:cNvSpPr>
            <a:spLocks noGrp="1"/>
          </p:cNvSpPr>
          <p:nvPr>
            <p:ph type="title"/>
          </p:nvPr>
        </p:nvSpPr>
        <p:spPr/>
        <p:txBody>
          <a:bodyPr/>
          <a:lstStyle/>
          <a:p>
            <a:r>
              <a:rPr lang="en-GB" dirty="0"/>
              <a:t>Case study: Ice cream reformulation</a:t>
            </a:r>
          </a:p>
        </p:txBody>
      </p:sp>
      <p:sp>
        <p:nvSpPr>
          <p:cNvPr id="4" name="TextBox 3">
            <a:extLst>
              <a:ext uri="{FF2B5EF4-FFF2-40B4-BE49-F238E27FC236}">
                <a16:creationId xmlns:a16="http://schemas.microsoft.com/office/drawing/2014/main" id="{33785385-8400-4493-9FB2-0EBE220A5E43}"/>
              </a:ext>
            </a:extLst>
          </p:cNvPr>
          <p:cNvSpPr txBox="1"/>
          <p:nvPr/>
        </p:nvSpPr>
        <p:spPr>
          <a:xfrm>
            <a:off x="0" y="1502688"/>
            <a:ext cx="12192000" cy="5355312"/>
          </a:xfrm>
          <a:prstGeom prst="rect">
            <a:avLst/>
          </a:prstGeom>
          <a:noFill/>
        </p:spPr>
        <p:txBody>
          <a:bodyPr wrap="square">
            <a:spAutoFit/>
          </a:bodyPr>
          <a:lstStyle/>
          <a:p>
            <a:pPr marL="285750" indent="-285750">
              <a:buFont typeface="Arial" panose="020B0604020202020204" pitchFamily="34" charset="0"/>
              <a:buChar char="•"/>
            </a:pPr>
            <a:r>
              <a:rPr lang="en-GB" dirty="0"/>
              <a:t>We worked with an Ice Cream manufacturer who makes 15 flavours of ice cream</a:t>
            </a:r>
          </a:p>
          <a:p>
            <a:pPr marL="285750" indent="-285750">
              <a:buFont typeface="Arial" panose="020B0604020202020204" pitchFamily="34" charset="0"/>
              <a:buChar char="•"/>
            </a:pPr>
            <a:r>
              <a:rPr lang="en-GB" dirty="0"/>
              <a:t>They wanted to change the </a:t>
            </a:r>
            <a:r>
              <a:rPr lang="en-GB" b="1" dirty="0"/>
              <a:t>traffic light labelling </a:t>
            </a:r>
            <a:r>
              <a:rPr lang="en-GB" dirty="0"/>
              <a:t>from </a:t>
            </a:r>
            <a:r>
              <a:rPr lang="en-GB" b="1" dirty="0"/>
              <a:t>red to amber</a:t>
            </a:r>
            <a:r>
              <a:rPr lang="en-GB" dirty="0"/>
              <a:t>, to make it more acceptable to customers.</a:t>
            </a:r>
          </a:p>
          <a:p>
            <a:pPr marL="285750" indent="-285750">
              <a:buFont typeface="Arial" panose="020B0604020202020204" pitchFamily="34" charset="0"/>
              <a:buChar char="•"/>
            </a:pPr>
            <a:r>
              <a:rPr lang="en-GB" dirty="0"/>
              <a:t>We decided </a:t>
            </a:r>
            <a:r>
              <a:rPr lang="en-GB" b="1" dirty="0"/>
              <a:t>to reformulate the core recipe </a:t>
            </a:r>
            <a:r>
              <a:rPr lang="en-GB" dirty="0"/>
              <a:t>which forms the base for most of their flavours. </a:t>
            </a:r>
          </a:p>
          <a:p>
            <a:endParaRPr lang="en-GB" dirty="0"/>
          </a:p>
          <a:p>
            <a:pPr marL="285750" indent="-285750">
              <a:buFont typeface="Arial" panose="020B0604020202020204" pitchFamily="34" charset="0"/>
              <a:buChar char="•"/>
            </a:pPr>
            <a:r>
              <a:rPr lang="en-GB" dirty="0"/>
              <a:t>We calculated their nutritional specification using </a:t>
            </a:r>
            <a:r>
              <a:rPr lang="en-GB" b="1" dirty="0"/>
              <a:t>computer software</a:t>
            </a:r>
            <a:r>
              <a:rPr lang="en-GB" dirty="0"/>
              <a:t>, helping us to identify the </a:t>
            </a:r>
            <a:r>
              <a:rPr lang="en-GB" b="1" dirty="0"/>
              <a:t>nutrients</a:t>
            </a:r>
            <a:r>
              <a:rPr lang="en-GB" dirty="0"/>
              <a:t> and </a:t>
            </a:r>
            <a:r>
              <a:rPr lang="en-GB" b="1" dirty="0"/>
              <a:t>ingredients</a:t>
            </a:r>
            <a:r>
              <a:rPr lang="en-GB" dirty="0"/>
              <a:t> to address, and by </a:t>
            </a:r>
            <a:r>
              <a:rPr lang="en-GB" b="1" dirty="0"/>
              <a:t>how much </a:t>
            </a:r>
            <a:r>
              <a:rPr lang="en-GB" dirty="0"/>
              <a:t>they would need to be reduced to cross the labelling threshold: </a:t>
            </a:r>
          </a:p>
          <a:p>
            <a:pPr marL="742950" lvl="1" indent="-285750">
              <a:buFont typeface="Arial" panose="020B0604020202020204" pitchFamily="34" charset="0"/>
              <a:buChar char="•"/>
            </a:pPr>
            <a:r>
              <a:rPr lang="en-GB" dirty="0"/>
              <a:t>Sucrose, dextrose, full fat milk, cream</a:t>
            </a:r>
          </a:p>
          <a:p>
            <a:pPr marL="285750" indent="-285750">
              <a:buFont typeface="Arial" panose="020B0604020202020204" pitchFamily="34" charset="0"/>
              <a:buChar char="•"/>
            </a:pPr>
            <a:r>
              <a:rPr lang="en-GB" dirty="0"/>
              <a:t>Sugar and fat are very functional ingredients in ice cream</a:t>
            </a:r>
          </a:p>
          <a:p>
            <a:pPr marL="742950" lvl="1" indent="-285750">
              <a:buFont typeface="Arial" panose="020B0604020202020204" pitchFamily="34" charset="0"/>
              <a:buChar char="•"/>
            </a:pPr>
            <a:r>
              <a:rPr lang="en-GB" b="1" dirty="0"/>
              <a:t>Sugar lowers the freezing point </a:t>
            </a:r>
            <a:r>
              <a:rPr lang="en-GB" dirty="0"/>
              <a:t>of ice cream mixture. Without sugar, it would be hard like ice</a:t>
            </a:r>
          </a:p>
          <a:p>
            <a:pPr marL="742950" lvl="1" indent="-285750">
              <a:buFont typeface="Arial" panose="020B0604020202020204" pitchFamily="34" charset="0"/>
              <a:buChar char="•"/>
            </a:pPr>
            <a:r>
              <a:rPr lang="en-GB" b="1" dirty="0"/>
              <a:t>Fat is involved in forming bubbles </a:t>
            </a:r>
            <a:r>
              <a:rPr lang="en-GB" dirty="0"/>
              <a:t>in ice cream, and gives a </a:t>
            </a:r>
            <a:r>
              <a:rPr lang="en-GB" b="1" dirty="0"/>
              <a:t>creamy mouth feel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Simply reducing sugar and fat was not an option; </a:t>
            </a:r>
            <a:r>
              <a:rPr lang="en-GB" b="1" dirty="0"/>
              <a:t>replacement ingredients </a:t>
            </a:r>
            <a:r>
              <a:rPr lang="en-GB" dirty="0"/>
              <a:t>were needed to </a:t>
            </a:r>
            <a:r>
              <a:rPr lang="en-GB" b="1" dirty="0"/>
              <a:t>mimic their functionality</a:t>
            </a:r>
            <a:r>
              <a:rPr lang="en-GB" dirty="0"/>
              <a:t>.</a:t>
            </a:r>
          </a:p>
          <a:p>
            <a:pPr marL="285750" indent="-285750">
              <a:buFont typeface="Arial" panose="020B0604020202020204" pitchFamily="34" charset="0"/>
              <a:buChar char="•"/>
            </a:pPr>
            <a:r>
              <a:rPr lang="en-GB" dirty="0"/>
              <a:t>This was possible in a number of ways, so </a:t>
            </a:r>
            <a:r>
              <a:rPr lang="en-GB" b="1" dirty="0"/>
              <a:t>two potential formulations </a:t>
            </a:r>
            <a:r>
              <a:rPr lang="en-GB" dirty="0"/>
              <a:t>were made and </a:t>
            </a:r>
            <a:r>
              <a:rPr lang="en-GB" b="1" dirty="0"/>
              <a:t>taste tested</a:t>
            </a:r>
            <a:r>
              <a:rPr lang="en-GB" dirty="0"/>
              <a:t>.</a:t>
            </a:r>
          </a:p>
          <a:p>
            <a:pPr marL="742950" lvl="1" indent="-285750">
              <a:buFont typeface="Arial" panose="020B0604020202020204" pitchFamily="34" charset="0"/>
              <a:buChar char="•"/>
            </a:pPr>
            <a:r>
              <a:rPr lang="en-GB" dirty="0"/>
              <a:t>Inulin (fibre) + rice starch</a:t>
            </a:r>
          </a:p>
          <a:p>
            <a:pPr marL="742950" lvl="1" indent="-285750">
              <a:buFont typeface="Arial" panose="020B0604020202020204" pitchFamily="34" charset="0"/>
              <a:buChar char="•"/>
            </a:pPr>
            <a:r>
              <a:rPr lang="en-GB" dirty="0"/>
              <a:t>Tapioca starch</a:t>
            </a:r>
          </a:p>
          <a:p>
            <a:pPr marL="285750" indent="-285750">
              <a:buFont typeface="Arial" panose="020B0604020202020204" pitchFamily="34" charset="0"/>
              <a:buChar char="•"/>
            </a:pPr>
            <a:r>
              <a:rPr lang="en-GB" b="1" dirty="0">
                <a:ea typeface="Calibri" panose="020F0502020204030204" pitchFamily="34" charset="0"/>
                <a:cs typeface="Times New Roman" panose="02020603050405020304" pitchFamily="18" charset="0"/>
              </a:rPr>
              <a:t>Sensory analysis </a:t>
            </a:r>
            <a:r>
              <a:rPr lang="en-GB" dirty="0">
                <a:ea typeface="Calibri" panose="020F0502020204030204" pitchFamily="34" charset="0"/>
                <a:cs typeface="Times New Roman" panose="02020603050405020304" pitchFamily="18" charset="0"/>
              </a:rPr>
              <a:t>showed both formulations were similar to original product.</a:t>
            </a:r>
          </a:p>
          <a:p>
            <a:pPr marL="285750" indent="-285750">
              <a:buFont typeface="Arial" panose="020B0604020202020204" pitchFamily="34" charset="0"/>
              <a:buChar char="•"/>
            </a:pPr>
            <a:r>
              <a:rPr lang="en-GB" sz="2000" b="1" dirty="0">
                <a:effectLst/>
                <a:ea typeface="Calibri" panose="020F0502020204030204" pitchFamily="34" charset="0"/>
                <a:cs typeface="Times New Roman" panose="02020603050405020304" pitchFamily="18" charset="0"/>
              </a:rPr>
              <a:t>The final formulation was 30% lower in saturated fat, and 15% lower in sugar.</a:t>
            </a:r>
          </a:p>
          <a:p>
            <a:endParaRPr lang="en-GB" dirty="0"/>
          </a:p>
        </p:txBody>
      </p:sp>
      <p:pic>
        <p:nvPicPr>
          <p:cNvPr id="5" name="Picture 4" descr="Red, white, and blue ice cream in cone">
            <a:extLst>
              <a:ext uri="{FF2B5EF4-FFF2-40B4-BE49-F238E27FC236}">
                <a16:creationId xmlns:a16="http://schemas.microsoft.com/office/drawing/2014/main" id="{36B6A606-4B2F-3A03-9DBC-B865DD061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4213" y="4836319"/>
            <a:ext cx="1347787" cy="2021681"/>
          </a:xfrm>
          <a:prstGeom prst="rect">
            <a:avLst/>
          </a:prstGeom>
          <a:ln>
            <a:noFill/>
          </a:ln>
          <a:effectLst>
            <a:softEdge rad="112500"/>
          </a:effectLst>
        </p:spPr>
      </p:pic>
    </p:spTree>
    <p:extLst>
      <p:ext uri="{BB962C8B-B14F-4D97-AF65-F5344CB8AC3E}">
        <p14:creationId xmlns:p14="http://schemas.microsoft.com/office/powerpoint/2010/main" val="116964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88DD-E910-46A5-1F4E-DDCB42A9D592}"/>
              </a:ext>
            </a:extLst>
          </p:cNvPr>
          <p:cNvSpPr>
            <a:spLocks noGrp="1"/>
          </p:cNvSpPr>
          <p:nvPr>
            <p:ph type="title"/>
          </p:nvPr>
        </p:nvSpPr>
        <p:spPr/>
        <p:txBody>
          <a:bodyPr/>
          <a:lstStyle/>
          <a:p>
            <a:r>
              <a:rPr lang="en-GB" dirty="0"/>
              <a:t>Ice breaker exercise</a:t>
            </a:r>
          </a:p>
        </p:txBody>
      </p:sp>
      <p:sp>
        <p:nvSpPr>
          <p:cNvPr id="3" name="TextBox 2">
            <a:extLst>
              <a:ext uri="{FF2B5EF4-FFF2-40B4-BE49-F238E27FC236}">
                <a16:creationId xmlns:a16="http://schemas.microsoft.com/office/drawing/2014/main" id="{73C1F5F0-5CD7-92C9-EC37-8A558A8194D7}"/>
              </a:ext>
            </a:extLst>
          </p:cNvPr>
          <p:cNvSpPr txBox="1"/>
          <p:nvPr/>
        </p:nvSpPr>
        <p:spPr>
          <a:xfrm>
            <a:off x="290146" y="1720840"/>
            <a:ext cx="11049000"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t>Think back to the product you identified at the beginning of the session. </a:t>
            </a:r>
          </a:p>
          <a:p>
            <a:pPr marL="285750" indent="-285750">
              <a:buFont typeface="Arial" panose="020B0604020202020204" pitchFamily="34" charset="0"/>
              <a:buChar char="•"/>
            </a:pPr>
            <a:r>
              <a:rPr lang="en-GB" sz="2000" dirty="0"/>
              <a:t>If you were to reformulate the product, what nutritional improvements would you aim for?</a:t>
            </a:r>
          </a:p>
          <a:p>
            <a:pPr marL="742950" lvl="1" indent="-285750">
              <a:buFont typeface="Arial" panose="020B0604020202020204" pitchFamily="34" charset="0"/>
              <a:buChar char="•"/>
            </a:pPr>
            <a:r>
              <a:rPr lang="en-GB" sz="2000" dirty="0"/>
              <a:t>Calories</a:t>
            </a:r>
          </a:p>
          <a:p>
            <a:pPr marL="742950" lvl="1" indent="-285750">
              <a:buFont typeface="Arial" panose="020B0604020202020204" pitchFamily="34" charset="0"/>
              <a:buChar char="•"/>
            </a:pPr>
            <a:r>
              <a:rPr lang="en-GB" sz="2000" dirty="0"/>
              <a:t>Saturated Fat</a:t>
            </a:r>
          </a:p>
          <a:p>
            <a:pPr marL="742950" lvl="1" indent="-285750">
              <a:buFont typeface="Arial" panose="020B0604020202020204" pitchFamily="34" charset="0"/>
              <a:buChar char="•"/>
            </a:pPr>
            <a:r>
              <a:rPr lang="en-GB" sz="2000" dirty="0"/>
              <a:t>Fat</a:t>
            </a:r>
          </a:p>
          <a:p>
            <a:pPr marL="742950" lvl="1" indent="-285750">
              <a:buFont typeface="Arial" panose="020B0604020202020204" pitchFamily="34" charset="0"/>
              <a:buChar char="•"/>
            </a:pPr>
            <a:r>
              <a:rPr lang="en-GB" sz="2000" dirty="0"/>
              <a:t>Sugar</a:t>
            </a:r>
          </a:p>
          <a:p>
            <a:pPr marL="742950" lvl="1" indent="-285750">
              <a:buFont typeface="Arial" panose="020B0604020202020204" pitchFamily="34" charset="0"/>
              <a:buChar char="•"/>
            </a:pPr>
            <a:r>
              <a:rPr lang="en-GB" sz="2000" dirty="0"/>
              <a:t>Salt</a:t>
            </a:r>
          </a:p>
          <a:p>
            <a:pPr marL="285750" indent="-285750">
              <a:buFont typeface="Arial" panose="020B0604020202020204" pitchFamily="34" charset="0"/>
              <a:buChar char="•"/>
            </a:pPr>
            <a:r>
              <a:rPr lang="en-GB" sz="2000" dirty="0"/>
              <a:t>Do you know what ingredients go in to this product? </a:t>
            </a:r>
          </a:p>
          <a:p>
            <a:pPr marL="742950" lvl="1" indent="-285750">
              <a:buFont typeface="Arial" panose="020B0604020202020204" pitchFamily="34" charset="0"/>
              <a:buChar char="•"/>
            </a:pPr>
            <a:r>
              <a:rPr lang="en-GB" sz="2000" dirty="0"/>
              <a:t>Which of these are heavy in the above nutrients?</a:t>
            </a:r>
          </a:p>
          <a:p>
            <a:pPr marL="742950" lvl="1" indent="-285750">
              <a:buFont typeface="Arial" panose="020B0604020202020204" pitchFamily="34" charset="0"/>
              <a:buChar char="•"/>
            </a:pPr>
            <a:r>
              <a:rPr lang="en-GB" sz="2000" dirty="0"/>
              <a:t>How far have these travelled before going into the product?</a:t>
            </a:r>
          </a:p>
          <a:p>
            <a:pPr marL="285750" indent="-285750">
              <a:buFont typeface="Arial" panose="020B0604020202020204" pitchFamily="34" charset="0"/>
              <a:buChar char="•"/>
            </a:pPr>
            <a:r>
              <a:rPr lang="en-GB" sz="2000" dirty="0"/>
              <a:t>As well as removing nutrients, could you add fibre, fruit, or vegetables?</a:t>
            </a:r>
          </a:p>
          <a:p>
            <a:pPr marL="285750" indent="-285750">
              <a:buFont typeface="Arial" panose="020B0604020202020204" pitchFamily="34" charset="0"/>
              <a:buChar char="•"/>
            </a:pPr>
            <a:r>
              <a:rPr lang="en-GB" sz="2000" dirty="0"/>
              <a:t>Is the product affected by any government targets or legislation?</a:t>
            </a:r>
          </a:p>
          <a:p>
            <a:pPr marL="285750" indent="-285750">
              <a:buFont typeface="Arial" panose="020B0604020202020204" pitchFamily="34" charset="0"/>
              <a:buChar char="•"/>
            </a:pPr>
            <a:r>
              <a:rPr lang="en-GB" sz="2000" dirty="0"/>
              <a:t>How often do you consume this product? Would making it healthier have a large impact?</a:t>
            </a:r>
          </a:p>
          <a:p>
            <a:endParaRPr lang="en-GB" dirty="0"/>
          </a:p>
        </p:txBody>
      </p:sp>
    </p:spTree>
    <p:extLst>
      <p:ext uri="{BB962C8B-B14F-4D97-AF65-F5344CB8AC3E}">
        <p14:creationId xmlns:p14="http://schemas.microsoft.com/office/powerpoint/2010/main" val="403450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FF27-7B81-438E-8906-9BE0CFCA1C0D}"/>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70905CAF-A9C3-430F-A7FF-5E37EAB4A3DB}"/>
              </a:ext>
            </a:extLst>
          </p:cNvPr>
          <p:cNvSpPr>
            <a:spLocks noGrp="1"/>
          </p:cNvSpPr>
          <p:nvPr>
            <p:ph idx="1"/>
          </p:nvPr>
        </p:nvSpPr>
        <p:spPr>
          <a:xfrm>
            <a:off x="571500" y="1459523"/>
            <a:ext cx="9913257" cy="5398477"/>
          </a:xfrm>
        </p:spPr>
        <p:txBody>
          <a:bodyPr>
            <a:normAutofit/>
          </a:bodyPr>
          <a:lstStyle/>
          <a:p>
            <a:r>
              <a:rPr lang="en-GB" sz="1800" dirty="0">
                <a:latin typeface="+mj-lt"/>
                <a:hlinkClick r:id="rId2"/>
              </a:rPr>
              <a:t>FDF Scotland Reformulation for Health webpage</a:t>
            </a:r>
            <a:endParaRPr lang="en-GB" sz="1800" dirty="0">
              <a:latin typeface="+mj-lt"/>
            </a:endParaRPr>
          </a:p>
          <a:p>
            <a:r>
              <a:rPr lang="en-GB" sz="1800" dirty="0">
                <a:latin typeface="+mj-lt"/>
                <a:hlinkClick r:id="rId3"/>
              </a:rPr>
              <a:t>FDF Scotland reformulation guide</a:t>
            </a:r>
            <a:endParaRPr lang="en-GB" sz="1800" dirty="0">
              <a:latin typeface="+mj-lt"/>
            </a:endParaRPr>
          </a:p>
          <a:p>
            <a:r>
              <a:rPr lang="en-GB" sz="1800" dirty="0">
                <a:latin typeface="+mj-lt"/>
                <a:hlinkClick r:id="rId4"/>
              </a:rPr>
              <a:t>Food Education Scotland</a:t>
            </a:r>
            <a:endParaRPr lang="en-GB" sz="1800" dirty="0">
              <a:latin typeface="+mj-lt"/>
            </a:endParaRPr>
          </a:p>
          <a:p>
            <a:r>
              <a:rPr lang="en-GB" sz="1800" dirty="0">
                <a:latin typeface="+mj-lt"/>
                <a:hlinkClick r:id="rId5"/>
              </a:rPr>
              <a:t>Food a Fact of Life sensory analysis resources</a:t>
            </a:r>
            <a:endParaRPr lang="en-GB" sz="1800" dirty="0">
              <a:latin typeface="+mj-lt"/>
            </a:endParaRPr>
          </a:p>
          <a:p>
            <a:r>
              <a:rPr lang="en-GB" sz="1800" dirty="0">
                <a:latin typeface="+mj-lt"/>
                <a:hlinkClick r:id="rId6"/>
              </a:rPr>
              <a:t>Institute of Grocery Distribution Reformulation topic page</a:t>
            </a:r>
            <a:endParaRPr lang="en-GB" sz="1800" dirty="0">
              <a:latin typeface="+mj-lt"/>
            </a:endParaRPr>
          </a:p>
          <a:p>
            <a:r>
              <a:rPr lang="en-GB" sz="1800" dirty="0">
                <a:latin typeface="+mj-lt"/>
                <a:hlinkClick r:id="rId7"/>
              </a:rPr>
              <a:t>FDF High in Fat, Sugar, and Salt (HFSS) toolkit</a:t>
            </a:r>
            <a:endParaRPr lang="en-GB" sz="1800" dirty="0">
              <a:latin typeface="+mj-lt"/>
            </a:endParaRPr>
          </a:p>
          <a:p>
            <a:r>
              <a:rPr lang="en-GB" sz="1800" dirty="0">
                <a:latin typeface="+mj-lt"/>
                <a:hlinkClick r:id="rId8"/>
              </a:rPr>
              <a:t>Summary sheets for 2024 salt and calorie targets</a:t>
            </a:r>
            <a:endParaRPr lang="en-GB" sz="1800" dirty="0">
              <a:latin typeface="+mj-lt"/>
            </a:endParaRPr>
          </a:p>
          <a:p>
            <a:r>
              <a:rPr lang="en-GB" sz="1800" dirty="0">
                <a:latin typeface="+mj-lt"/>
                <a:hlinkClick r:id="rId9"/>
              </a:rPr>
              <a:t>FDF Scotland </a:t>
            </a:r>
            <a:r>
              <a:rPr lang="en-GB" sz="1800" dirty="0" err="1">
                <a:latin typeface="+mj-lt"/>
                <a:hlinkClick r:id="rId9"/>
              </a:rPr>
              <a:t>Youtube</a:t>
            </a:r>
            <a:r>
              <a:rPr lang="en-GB" sz="1800" dirty="0">
                <a:latin typeface="+mj-lt"/>
                <a:hlinkClick r:id="rId9"/>
              </a:rPr>
              <a:t> channel</a:t>
            </a:r>
            <a:endParaRPr lang="en-GB" sz="1800" dirty="0">
              <a:latin typeface="+mj-lt"/>
            </a:endParaRPr>
          </a:p>
          <a:p>
            <a:r>
              <a:rPr lang="en-GB" sz="1800" dirty="0">
                <a:latin typeface="+mj-lt"/>
                <a:hlinkClick r:id="rId10" action="ppaction://hlinkfile"/>
              </a:rPr>
              <a:t>FDF Sustainable Palm Oil</a:t>
            </a:r>
            <a:endParaRPr lang="en-GB" sz="1800" dirty="0">
              <a:latin typeface="+mj-lt"/>
            </a:endParaRPr>
          </a:p>
          <a:p>
            <a:r>
              <a:rPr lang="en-GB" sz="1800" dirty="0">
                <a:latin typeface="+mj-lt"/>
                <a:hlinkClick r:id="rId11"/>
              </a:rPr>
              <a:t>Public Health England reformulation programmes</a:t>
            </a:r>
            <a:endParaRPr lang="en-GB" sz="1800" dirty="0">
              <a:latin typeface="+mj-lt"/>
            </a:endParaRPr>
          </a:p>
          <a:p>
            <a:r>
              <a:rPr lang="en-GB" sz="1800" u="sng" dirty="0">
                <a:solidFill>
                  <a:srgbClr val="0563C1"/>
                </a:solidFill>
                <a:effectLst/>
                <a:latin typeface="+mj-lt"/>
                <a:ea typeface="Calibri" panose="020F0502020204030204" pitchFamily="34" charset="0"/>
                <a:hlinkClick r:id="rId12"/>
              </a:rPr>
              <a:t>Quality Meat Scotland Butchery Careers resource</a:t>
            </a:r>
            <a:endParaRPr lang="en-GB" sz="1800" dirty="0">
              <a:effectLst/>
              <a:latin typeface="+mj-lt"/>
              <a:ea typeface="Calibri" panose="020F0502020204030204" pitchFamily="34" charset="0"/>
            </a:endParaRPr>
          </a:p>
          <a:p>
            <a:r>
              <a:rPr lang="en-GB" sz="1800" dirty="0">
                <a:solidFill>
                  <a:srgbClr val="0070C0"/>
                </a:solidFill>
                <a:effectLst/>
                <a:latin typeface="+mj-lt"/>
                <a:ea typeface="Calibri" panose="020F0502020204030204" pitchFamily="34" charset="0"/>
                <a:hlinkClick r:id="rId13">
                  <a:extLst>
                    <a:ext uri="{A12FA001-AC4F-418D-AE19-62706E023703}">
                      <ahyp:hlinkClr xmlns:ahyp="http://schemas.microsoft.com/office/drawing/2018/hyperlinkcolor" val="tx"/>
                    </a:ext>
                  </a:extLst>
                </a:hlinkClick>
              </a:rPr>
              <a:t>Quality Meat Scotland Farming Footsteps education resources</a:t>
            </a:r>
            <a:endParaRPr lang="en-GB" sz="1800" dirty="0">
              <a:solidFill>
                <a:srgbClr val="0070C0"/>
              </a:solidFill>
              <a:latin typeface="+mj-lt"/>
            </a:endParaRPr>
          </a:p>
          <a:p>
            <a:pPr lvl="1"/>
            <a:endParaRPr lang="en-GB" sz="1800" dirty="0">
              <a:latin typeface="+mj-lt"/>
            </a:endParaRPr>
          </a:p>
        </p:txBody>
      </p:sp>
    </p:spTree>
    <p:extLst>
      <p:ext uri="{BB962C8B-B14F-4D97-AF65-F5344CB8AC3E}">
        <p14:creationId xmlns:p14="http://schemas.microsoft.com/office/powerpoint/2010/main" val="20423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89538" y="1603790"/>
            <a:ext cx="9486900" cy="644525"/>
          </a:xfrm>
        </p:spPr>
        <p:txBody>
          <a:bodyPr/>
          <a:lstStyle/>
          <a:p>
            <a:r>
              <a:rPr lang="en-GB" dirty="0">
                <a:solidFill>
                  <a:schemeClr val="tx2"/>
                </a:solidFill>
              </a:rPr>
              <a:t>Before we start…</a:t>
            </a:r>
          </a:p>
        </p:txBody>
      </p:sp>
      <p:sp>
        <p:nvSpPr>
          <p:cNvPr id="8" name="Content Placeholder 7"/>
          <p:cNvSpPr>
            <a:spLocks noGrp="1"/>
          </p:cNvSpPr>
          <p:nvPr>
            <p:ph idx="1"/>
          </p:nvPr>
        </p:nvSpPr>
        <p:spPr>
          <a:xfrm>
            <a:off x="4089538" y="2609484"/>
            <a:ext cx="11062482" cy="5289452"/>
          </a:xfrm>
        </p:spPr>
        <p:txBody>
          <a:bodyPr>
            <a:normAutofit/>
          </a:bodyPr>
          <a:lstStyle/>
          <a:p>
            <a:r>
              <a:rPr lang="en-GB" dirty="0"/>
              <a:t>What is your favourite food, drink, or snack?</a:t>
            </a:r>
          </a:p>
          <a:p>
            <a:r>
              <a:rPr lang="en-GB" dirty="0"/>
              <a:t>How often do you eat it?</a:t>
            </a:r>
          </a:p>
          <a:p>
            <a:r>
              <a:rPr lang="en-GB" dirty="0"/>
              <a:t>What is it about the product that you enjoy?</a:t>
            </a:r>
          </a:p>
          <a:p>
            <a:r>
              <a:rPr lang="en-GB" dirty="0"/>
              <a:t>What impact do the nutrients have on your </a:t>
            </a:r>
          </a:p>
          <a:p>
            <a:pPr marL="0" indent="0">
              <a:buNone/>
            </a:pPr>
            <a:r>
              <a:rPr lang="en-GB" dirty="0"/>
              <a:t>   health… good and bad?</a:t>
            </a:r>
          </a:p>
          <a:p>
            <a:pPr marL="0" indent="0">
              <a:buNone/>
            </a:pPr>
            <a:r>
              <a:rPr lang="en-GB" b="1" dirty="0"/>
              <a:t> </a:t>
            </a:r>
            <a:endParaRPr lang="en-GB" dirty="0"/>
          </a:p>
          <a:p>
            <a:endParaRPr lang="en-GB" dirty="0"/>
          </a:p>
        </p:txBody>
      </p:sp>
      <p:pic>
        <p:nvPicPr>
          <p:cNvPr id="4" name="Picture 3" descr="Top view of sandwiches on the table">
            <a:extLst>
              <a:ext uri="{FF2B5EF4-FFF2-40B4-BE49-F238E27FC236}">
                <a16:creationId xmlns:a16="http://schemas.microsoft.com/office/drawing/2014/main" id="{853DCE3D-E1E6-4648-86EA-BEA4FB030C41}"/>
              </a:ext>
            </a:extLst>
          </p:cNvPr>
          <p:cNvPicPr>
            <a:picLocks noChangeAspect="1"/>
          </p:cNvPicPr>
          <p:nvPr/>
        </p:nvPicPr>
        <p:blipFill rotWithShape="1">
          <a:blip r:embed="rId3"/>
          <a:srcRect l="42792" r="12089" b="-1"/>
          <a:stretch/>
        </p:blipFill>
        <p:spPr>
          <a:xfrm>
            <a:off x="0" y="1300868"/>
            <a:ext cx="3756273" cy="5557132"/>
          </a:xfrm>
          <a:prstGeom prst="rect">
            <a:avLst/>
          </a:prstGeom>
          <a:effectLst/>
        </p:spPr>
      </p:pic>
    </p:spTree>
    <p:extLst>
      <p:ext uri="{BB962C8B-B14F-4D97-AF65-F5344CB8AC3E}">
        <p14:creationId xmlns:p14="http://schemas.microsoft.com/office/powerpoint/2010/main" val="152010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711C-51C8-4C7D-AB03-917750F8BC55}"/>
              </a:ext>
            </a:extLst>
          </p:cNvPr>
          <p:cNvSpPr>
            <a:spLocks noGrp="1"/>
          </p:cNvSpPr>
          <p:nvPr>
            <p:ph type="title"/>
          </p:nvPr>
        </p:nvSpPr>
        <p:spPr/>
        <p:txBody>
          <a:bodyPr/>
          <a:lstStyle/>
          <a:p>
            <a:r>
              <a:rPr lang="en-GB" dirty="0"/>
              <a:t>What is reformulation?</a:t>
            </a:r>
          </a:p>
        </p:txBody>
      </p:sp>
      <p:sp>
        <p:nvSpPr>
          <p:cNvPr id="3" name="Content Placeholder 2">
            <a:extLst>
              <a:ext uri="{FF2B5EF4-FFF2-40B4-BE49-F238E27FC236}">
                <a16:creationId xmlns:a16="http://schemas.microsoft.com/office/drawing/2014/main" id="{693B1529-8001-445F-A28F-8CAEBEB64EA7}"/>
              </a:ext>
            </a:extLst>
          </p:cNvPr>
          <p:cNvSpPr>
            <a:spLocks noGrp="1"/>
          </p:cNvSpPr>
          <p:nvPr>
            <p:ph idx="1"/>
          </p:nvPr>
        </p:nvSpPr>
        <p:spPr>
          <a:xfrm>
            <a:off x="373224" y="1331649"/>
            <a:ext cx="11611630" cy="3817399"/>
          </a:xfrm>
        </p:spPr>
        <p:txBody>
          <a:bodyPr>
            <a:normAutofit/>
          </a:bodyPr>
          <a:lstStyle/>
          <a:p>
            <a:pPr>
              <a:spcBef>
                <a:spcPts val="0"/>
              </a:spcBef>
              <a:spcAft>
                <a:spcPts val="0"/>
              </a:spcAft>
            </a:pPr>
            <a:r>
              <a:rPr lang="en-GB" sz="2400" dirty="0"/>
              <a:t>Reformulation is the process of changing the recipe of a product</a:t>
            </a:r>
          </a:p>
          <a:p>
            <a:r>
              <a:rPr lang="en-GB" sz="2400" dirty="0"/>
              <a:t>Recipe changes can be needed for many reasons:</a:t>
            </a:r>
          </a:p>
          <a:p>
            <a:pPr lvl="1"/>
            <a:r>
              <a:rPr lang="en-GB" dirty="0"/>
              <a:t>To cope with supply chain issues</a:t>
            </a:r>
          </a:p>
          <a:p>
            <a:pPr lvl="1"/>
            <a:r>
              <a:rPr lang="en-GB" dirty="0"/>
              <a:t>To make foods healthier</a:t>
            </a:r>
          </a:p>
          <a:p>
            <a:pPr lvl="1"/>
            <a:r>
              <a:rPr lang="en-GB" dirty="0"/>
              <a:t>To make foods safer</a:t>
            </a:r>
          </a:p>
          <a:p>
            <a:pPr lvl="1"/>
            <a:r>
              <a:rPr lang="en-GB" dirty="0"/>
              <a:t>To make products more sustainable</a:t>
            </a:r>
          </a:p>
          <a:p>
            <a:pPr lvl="1"/>
            <a:r>
              <a:rPr lang="en-GB" dirty="0"/>
              <a:t>To make products more affordable</a:t>
            </a:r>
          </a:p>
          <a:p>
            <a:r>
              <a:rPr lang="en-GB" sz="2400" dirty="0"/>
              <a:t>The Scottish Government is supporting manufacturers to make certain changes through reformulation:</a:t>
            </a:r>
          </a:p>
        </p:txBody>
      </p:sp>
      <p:pic>
        <p:nvPicPr>
          <p:cNvPr id="4" name="Picture 3" descr="A picture containing logo&#10;&#10;Description automatically generated">
            <a:extLst>
              <a:ext uri="{FF2B5EF4-FFF2-40B4-BE49-F238E27FC236}">
                <a16:creationId xmlns:a16="http://schemas.microsoft.com/office/drawing/2014/main" id="{2659D4FF-E854-4BC9-BED4-6E406485B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95" y="5036330"/>
            <a:ext cx="9880409" cy="1284451"/>
          </a:xfrm>
          <a:prstGeom prst="rect">
            <a:avLst/>
          </a:prstGeom>
        </p:spPr>
      </p:pic>
      <p:sp>
        <p:nvSpPr>
          <p:cNvPr id="5" name="TextBox 4">
            <a:extLst>
              <a:ext uri="{FF2B5EF4-FFF2-40B4-BE49-F238E27FC236}">
                <a16:creationId xmlns:a16="http://schemas.microsoft.com/office/drawing/2014/main" id="{3203C953-549C-4542-AD3E-834727209D53}"/>
              </a:ext>
            </a:extLst>
          </p:cNvPr>
          <p:cNvSpPr txBox="1"/>
          <p:nvPr/>
        </p:nvSpPr>
        <p:spPr>
          <a:xfrm>
            <a:off x="1674920" y="6320661"/>
            <a:ext cx="8842159" cy="461665"/>
          </a:xfrm>
          <a:prstGeom prst="rect">
            <a:avLst/>
          </a:prstGeom>
          <a:noFill/>
        </p:spPr>
        <p:txBody>
          <a:bodyPr wrap="square" rtlCol="0">
            <a:spAutoFit/>
          </a:bodyPr>
          <a:lstStyle/>
          <a:p>
            <a:r>
              <a:rPr lang="en-GB" sz="2400" b="1" dirty="0"/>
              <a:t>What other changes could be made through reformulation?</a:t>
            </a:r>
          </a:p>
        </p:txBody>
      </p:sp>
    </p:spTree>
    <p:extLst>
      <p:ext uri="{BB962C8B-B14F-4D97-AF65-F5344CB8AC3E}">
        <p14:creationId xmlns:p14="http://schemas.microsoft.com/office/powerpoint/2010/main" val="28630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DF10-0C9E-48BA-9D2E-2DF5D7BF6B69}"/>
              </a:ext>
            </a:extLst>
          </p:cNvPr>
          <p:cNvSpPr>
            <a:spLocks noGrp="1"/>
          </p:cNvSpPr>
          <p:nvPr>
            <p:ph type="title"/>
          </p:nvPr>
        </p:nvSpPr>
        <p:spPr/>
        <p:txBody>
          <a:bodyPr/>
          <a:lstStyle/>
          <a:p>
            <a:r>
              <a:rPr lang="en-GB" sz="3600" b="1" dirty="0"/>
              <a:t>Why might you reformulate a product?</a:t>
            </a:r>
            <a:endParaRPr lang="en-GB" dirty="0"/>
          </a:p>
        </p:txBody>
      </p:sp>
      <p:sp>
        <p:nvSpPr>
          <p:cNvPr id="3" name="Content Placeholder 2">
            <a:extLst>
              <a:ext uri="{FF2B5EF4-FFF2-40B4-BE49-F238E27FC236}">
                <a16:creationId xmlns:a16="http://schemas.microsoft.com/office/drawing/2014/main" id="{4DD362C3-EFFC-4587-824E-89877CED7C99}"/>
              </a:ext>
            </a:extLst>
          </p:cNvPr>
          <p:cNvSpPr>
            <a:spLocks noGrp="1"/>
          </p:cNvSpPr>
          <p:nvPr>
            <p:ph idx="1"/>
          </p:nvPr>
        </p:nvSpPr>
        <p:spPr/>
        <p:txBody>
          <a:bodyPr>
            <a:normAutofit fontScale="92500" lnSpcReduction="10000"/>
          </a:bodyPr>
          <a:lstStyle/>
          <a:p>
            <a:r>
              <a:rPr lang="en-GB" sz="2400" dirty="0"/>
              <a:t>Brand responsibility to consumer health</a:t>
            </a:r>
          </a:p>
          <a:p>
            <a:r>
              <a:rPr lang="en-GB" sz="2400" dirty="0"/>
              <a:t>Consumer trends</a:t>
            </a:r>
          </a:p>
          <a:p>
            <a:pPr lvl="1"/>
            <a:r>
              <a:rPr lang="en-GB" dirty="0"/>
              <a:t>“healthy snacking”</a:t>
            </a:r>
          </a:p>
          <a:p>
            <a:r>
              <a:rPr lang="en-GB" sz="2400" dirty="0"/>
              <a:t>Nationwide health campaigns</a:t>
            </a:r>
          </a:p>
          <a:p>
            <a:pPr lvl="1"/>
            <a:r>
              <a:rPr lang="en-GB" dirty="0"/>
              <a:t>Action on Salt</a:t>
            </a:r>
          </a:p>
          <a:p>
            <a:pPr lvl="1"/>
            <a:r>
              <a:rPr lang="en-GB" dirty="0"/>
              <a:t>Action on Sugar</a:t>
            </a:r>
          </a:p>
          <a:p>
            <a:r>
              <a:rPr lang="en-GB" sz="2400" dirty="0"/>
              <a:t>Government targets</a:t>
            </a:r>
          </a:p>
          <a:p>
            <a:pPr lvl="1"/>
            <a:r>
              <a:rPr lang="en-GB" dirty="0"/>
              <a:t>Public Health England targets for calories, salt, and sugar</a:t>
            </a:r>
          </a:p>
          <a:p>
            <a:r>
              <a:rPr lang="en-GB" sz="2400" dirty="0"/>
              <a:t>Legislation</a:t>
            </a:r>
          </a:p>
          <a:p>
            <a:pPr lvl="1"/>
            <a:r>
              <a:rPr lang="en-GB" dirty="0"/>
              <a:t>Promotion restrictions for foods High in Fat, Sugar, and Salt (HFSS)</a:t>
            </a:r>
          </a:p>
          <a:p>
            <a:pPr lvl="1"/>
            <a:r>
              <a:rPr lang="en-GB" dirty="0"/>
              <a:t>Mandatory calorie labelling</a:t>
            </a:r>
          </a:p>
          <a:p>
            <a:pPr marL="0" indent="0">
              <a:buNone/>
            </a:pPr>
            <a:endParaRPr lang="en-GB" dirty="0"/>
          </a:p>
        </p:txBody>
      </p:sp>
      <p:pic>
        <p:nvPicPr>
          <p:cNvPr id="4" name="Picture 4" descr="Ad of the Week">
            <a:extLst>
              <a:ext uri="{FF2B5EF4-FFF2-40B4-BE49-F238E27FC236}">
                <a16:creationId xmlns:a16="http://schemas.microsoft.com/office/drawing/2014/main" id="{3E6F57CF-174E-46B4-A5E1-5B54E8C319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298" y="1779204"/>
            <a:ext cx="4165495" cy="216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AF9C-C594-4FFD-81FF-0411B5F9268F}"/>
              </a:ext>
            </a:extLst>
          </p:cNvPr>
          <p:cNvSpPr>
            <a:spLocks noGrp="1"/>
          </p:cNvSpPr>
          <p:nvPr>
            <p:ph type="title"/>
          </p:nvPr>
        </p:nvSpPr>
        <p:spPr/>
        <p:txBody>
          <a:bodyPr/>
          <a:lstStyle/>
          <a:p>
            <a:r>
              <a:rPr lang="en-GB" dirty="0"/>
              <a:t>Is Reformulation here to stay?</a:t>
            </a:r>
          </a:p>
        </p:txBody>
      </p:sp>
      <p:sp>
        <p:nvSpPr>
          <p:cNvPr id="4" name="TextBox 3">
            <a:extLst>
              <a:ext uri="{FF2B5EF4-FFF2-40B4-BE49-F238E27FC236}">
                <a16:creationId xmlns:a16="http://schemas.microsoft.com/office/drawing/2014/main" id="{5ABF89C4-B5AA-42AD-9796-5A1A48F64DC6}"/>
              </a:ext>
            </a:extLst>
          </p:cNvPr>
          <p:cNvSpPr txBox="1"/>
          <p:nvPr/>
        </p:nvSpPr>
        <p:spPr>
          <a:xfrm>
            <a:off x="0" y="1273658"/>
            <a:ext cx="12192000" cy="1323439"/>
          </a:xfrm>
          <a:prstGeom prst="rect">
            <a:avLst/>
          </a:prstGeom>
          <a:noFill/>
        </p:spPr>
        <p:txBody>
          <a:bodyPr wrap="square">
            <a:spAutoFit/>
          </a:bodyPr>
          <a:lstStyle/>
          <a:p>
            <a:pPr marL="285750" indent="-285750">
              <a:buFont typeface="Arial" panose="020B0604020202020204" pitchFamily="34" charset="0"/>
              <a:buChar char="•"/>
            </a:pPr>
            <a:r>
              <a:rPr lang="en-GB" sz="2000" dirty="0"/>
              <a:t>The UK government has introduced a range of programmes to encourage reformulation.</a:t>
            </a:r>
          </a:p>
          <a:p>
            <a:pPr marL="285750" indent="-285750">
              <a:buFont typeface="Arial" panose="020B0604020202020204" pitchFamily="34" charset="0"/>
              <a:buChar char="•"/>
            </a:pPr>
            <a:r>
              <a:rPr lang="en-GB" sz="2000" dirty="0"/>
              <a:t>Restrictions on advertising and store promotions of products high in fat, sugar, and salt; and also calorie labelling in ‘out of home’ environments (</a:t>
            </a:r>
            <a:r>
              <a:rPr lang="en-GB" sz="2000" dirty="0" err="1"/>
              <a:t>ie</a:t>
            </a:r>
            <a:r>
              <a:rPr lang="en-GB" sz="2000" dirty="0"/>
              <a:t>. restaurants and cafes) will encourage even more reformulation. </a:t>
            </a:r>
          </a:p>
        </p:txBody>
      </p:sp>
      <p:pic>
        <p:nvPicPr>
          <p:cNvPr id="5" name="Picture 4">
            <a:extLst>
              <a:ext uri="{FF2B5EF4-FFF2-40B4-BE49-F238E27FC236}">
                <a16:creationId xmlns:a16="http://schemas.microsoft.com/office/drawing/2014/main" id="{4B32DCA2-7AA8-465D-A592-18FA8FD21D33}"/>
              </a:ext>
            </a:extLst>
          </p:cNvPr>
          <p:cNvPicPr>
            <a:picLocks noChangeAspect="1"/>
          </p:cNvPicPr>
          <p:nvPr/>
        </p:nvPicPr>
        <p:blipFill>
          <a:blip r:embed="rId3"/>
          <a:stretch>
            <a:fillRect/>
          </a:stretch>
        </p:blipFill>
        <p:spPr>
          <a:xfrm>
            <a:off x="1788868" y="2492506"/>
            <a:ext cx="8614264" cy="4365494"/>
          </a:xfrm>
          <a:prstGeom prst="rect">
            <a:avLst/>
          </a:prstGeom>
        </p:spPr>
      </p:pic>
    </p:spTree>
    <p:extLst>
      <p:ext uri="{BB962C8B-B14F-4D97-AF65-F5344CB8AC3E}">
        <p14:creationId xmlns:p14="http://schemas.microsoft.com/office/powerpoint/2010/main" val="348377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936273" y="1556792"/>
            <a:ext cx="321427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39700" algn="l"/>
                <a:tab pos="457200" algn="l"/>
              </a:tabLst>
              <a:defRPr>
                <a:solidFill>
                  <a:schemeClr val="tx1"/>
                </a:solidFill>
                <a:latin typeface="Arial" pitchFamily="34" charset="0"/>
                <a:cs typeface="Arial" pitchFamily="34" charset="0"/>
              </a:defRPr>
            </a:lvl1pPr>
            <a:lvl2pPr fontAlgn="base">
              <a:spcBef>
                <a:spcPct val="0"/>
              </a:spcBef>
              <a:spcAft>
                <a:spcPct val="0"/>
              </a:spcAft>
              <a:tabLst>
                <a:tab pos="139700" algn="l"/>
                <a:tab pos="457200" algn="l"/>
              </a:tabLst>
              <a:defRPr>
                <a:solidFill>
                  <a:schemeClr val="tx1"/>
                </a:solidFill>
                <a:latin typeface="Arial" pitchFamily="34" charset="0"/>
                <a:cs typeface="Arial" pitchFamily="34" charset="0"/>
              </a:defRPr>
            </a:lvl2pPr>
            <a:lvl3pPr fontAlgn="base">
              <a:spcBef>
                <a:spcPct val="0"/>
              </a:spcBef>
              <a:spcAft>
                <a:spcPct val="0"/>
              </a:spcAft>
              <a:tabLst>
                <a:tab pos="139700" algn="l"/>
                <a:tab pos="457200" algn="l"/>
              </a:tabLst>
              <a:defRPr>
                <a:solidFill>
                  <a:schemeClr val="tx1"/>
                </a:solidFill>
                <a:latin typeface="Arial" pitchFamily="34" charset="0"/>
                <a:cs typeface="Arial" pitchFamily="34" charset="0"/>
              </a:defRPr>
            </a:lvl3pPr>
            <a:lvl4pPr fontAlgn="base">
              <a:spcBef>
                <a:spcPct val="0"/>
              </a:spcBef>
              <a:spcAft>
                <a:spcPct val="0"/>
              </a:spcAft>
              <a:tabLst>
                <a:tab pos="139700" algn="l"/>
                <a:tab pos="457200" algn="l"/>
              </a:tabLst>
              <a:defRPr>
                <a:solidFill>
                  <a:schemeClr val="tx1"/>
                </a:solidFill>
                <a:latin typeface="Arial" pitchFamily="34" charset="0"/>
                <a:cs typeface="Arial" pitchFamily="34" charset="0"/>
              </a:defRPr>
            </a:lvl4pPr>
            <a:lvl5pPr fontAlgn="base">
              <a:spcBef>
                <a:spcPct val="0"/>
              </a:spcBef>
              <a:spcAft>
                <a:spcPct val="0"/>
              </a:spcAft>
              <a:tabLst>
                <a:tab pos="139700" algn="l"/>
                <a:tab pos="457200" algn="l"/>
              </a:tabLst>
              <a:defRPr>
                <a:solidFill>
                  <a:schemeClr val="tx1"/>
                </a:solidFill>
                <a:latin typeface="Arial" pitchFamily="34" charset="0"/>
                <a:cs typeface="Arial" pitchFamily="34" charset="0"/>
              </a:defRPr>
            </a:lvl5pPr>
            <a:lvl6pPr fontAlgn="base">
              <a:spcBef>
                <a:spcPct val="0"/>
              </a:spcBef>
              <a:spcAft>
                <a:spcPct val="0"/>
              </a:spcAft>
              <a:tabLst>
                <a:tab pos="139700" algn="l"/>
                <a:tab pos="457200" algn="l"/>
              </a:tabLst>
              <a:defRPr>
                <a:solidFill>
                  <a:schemeClr val="tx1"/>
                </a:solidFill>
                <a:latin typeface="Arial" pitchFamily="34" charset="0"/>
                <a:cs typeface="Arial" pitchFamily="34" charset="0"/>
              </a:defRPr>
            </a:lvl6pPr>
            <a:lvl7pPr fontAlgn="base">
              <a:spcBef>
                <a:spcPct val="0"/>
              </a:spcBef>
              <a:spcAft>
                <a:spcPct val="0"/>
              </a:spcAft>
              <a:tabLst>
                <a:tab pos="139700" algn="l"/>
                <a:tab pos="457200" algn="l"/>
              </a:tabLst>
              <a:defRPr>
                <a:solidFill>
                  <a:schemeClr val="tx1"/>
                </a:solidFill>
                <a:latin typeface="Arial" pitchFamily="34" charset="0"/>
                <a:cs typeface="Arial" pitchFamily="34" charset="0"/>
              </a:defRPr>
            </a:lvl7pPr>
            <a:lvl8pPr fontAlgn="base">
              <a:spcBef>
                <a:spcPct val="0"/>
              </a:spcBef>
              <a:spcAft>
                <a:spcPct val="0"/>
              </a:spcAft>
              <a:tabLst>
                <a:tab pos="139700" algn="l"/>
                <a:tab pos="457200" algn="l"/>
              </a:tabLst>
              <a:defRPr>
                <a:solidFill>
                  <a:schemeClr val="tx1"/>
                </a:solidFill>
                <a:latin typeface="Arial" pitchFamily="34" charset="0"/>
                <a:cs typeface="Arial" pitchFamily="34" charset="0"/>
              </a:defRPr>
            </a:lvl8pPr>
            <a:lvl9pPr fontAlgn="base">
              <a:spcBef>
                <a:spcPct val="0"/>
              </a:spcBef>
              <a:spcAft>
                <a:spcPct val="0"/>
              </a:spcAft>
              <a:tabLst>
                <a:tab pos="139700" algn="l"/>
                <a:tab pos="457200" algn="l"/>
              </a:tabLs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tab pos="139700" algn="l"/>
                <a:tab pos="457200" algn="l"/>
              </a:tabLst>
              <a:defRPr/>
            </a:pPr>
            <a:r>
              <a:rPr kumimoji="0" lang="en-NZ" altLang="en-US" sz="1600" b="1" i="0" u="none" strike="noStrike" kern="1200" cap="none" spc="0" normalizeH="0" baseline="0" noProof="0" dirty="0">
                <a:ln>
                  <a:noFill/>
                </a:ln>
                <a:solidFill>
                  <a:srgbClr val="FFFFFF"/>
                </a:solidFill>
                <a:effectLst/>
                <a:uLnTx/>
                <a:uFillTx/>
                <a:latin typeface="Arial" pitchFamily="34" charset="0"/>
                <a:ea typeface="Arial" pitchFamily="34" charset="0"/>
                <a:cs typeface="Arial" pitchFamily="34" charset="0"/>
              </a:rPr>
              <a:t>Drives growth</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tab pos="139700" algn="l"/>
                <a:tab pos="457200" algn="l"/>
              </a:tabLst>
              <a:defRPr/>
            </a:pPr>
            <a:r>
              <a:rPr kumimoji="0" lang="en-NZ" altLang="en-US" sz="1600" b="1" i="0" u="none" strike="noStrike" kern="1200" cap="none" spc="0" normalizeH="0" baseline="0" noProof="0" dirty="0">
                <a:ln>
                  <a:noFill/>
                </a:ln>
                <a:solidFill>
                  <a:srgbClr val="FFFFFF"/>
                </a:solidFill>
                <a:effectLst/>
                <a:uLnTx/>
                <a:uFillTx/>
                <a:latin typeface="Arial" pitchFamily="34" charset="0"/>
                <a:ea typeface="Arial" pitchFamily="34" charset="0"/>
                <a:cs typeface="Arial" pitchFamily="34" charset="0"/>
              </a:rPr>
              <a:t>Will endure</a:t>
            </a:r>
          </a:p>
        </p:txBody>
      </p:sp>
      <p:pic>
        <p:nvPicPr>
          <p:cNvPr id="7" name="Picture 6" descr="Screen Shot 2016-01-08 at 08.57.3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93060" y="2132857"/>
            <a:ext cx="5822403" cy="3922130"/>
          </a:xfrm>
          <a:prstGeom prst="rect">
            <a:avLst/>
          </a:prstGeom>
        </p:spPr>
      </p:pic>
      <p:sp>
        <p:nvSpPr>
          <p:cNvPr id="10" name="Title 2"/>
          <p:cNvSpPr txBox="1">
            <a:spLocks/>
          </p:cNvSpPr>
          <p:nvPr/>
        </p:nvSpPr>
        <p:spPr>
          <a:xfrm>
            <a:off x="1271464" y="110639"/>
            <a:ext cx="8839944" cy="51276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6"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6"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6"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6"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a:ea typeface="ＭＳ Ｐゴシック"/>
                <a:cs typeface="Century Gothic"/>
              </a:rPr>
              <a:t>There are many definitions of what a trend is…</a:t>
            </a:r>
            <a:endParaRPr kumimoji="0" lang="en-US" sz="3600" b="1" i="0" u="none" strike="noStrike" kern="1200" cap="none" spc="0" normalizeH="0" baseline="0" noProof="0" dirty="0">
              <a:ln>
                <a:noFill/>
              </a:ln>
              <a:solidFill>
                <a:prstClr val="white"/>
              </a:solidFill>
              <a:effectLst/>
              <a:uLnTx/>
              <a:uFillTx/>
              <a:latin typeface="Arial"/>
              <a:ea typeface="ＭＳ Ｐゴシック"/>
              <a:cs typeface="Century Gothic"/>
            </a:endParaRPr>
          </a:p>
        </p:txBody>
      </p:sp>
      <p:sp>
        <p:nvSpPr>
          <p:cNvPr id="8" name="Tekstvak 2"/>
          <p:cNvSpPr txBox="1"/>
          <p:nvPr/>
        </p:nvSpPr>
        <p:spPr>
          <a:xfrm>
            <a:off x="776537" y="2488904"/>
            <a:ext cx="445268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33399"/>
              </a:buClr>
              <a:buSzTx/>
              <a:buFontTx/>
              <a:buNone/>
              <a:tabLst/>
              <a:defRPr/>
            </a:pPr>
            <a:r>
              <a:rPr kumimoji="0" lang="en-US" sz="2000" b="1" i="0" u="none" strike="noStrike" kern="1200" cap="none" spc="0" normalizeH="0" baseline="0" noProof="0" dirty="0">
                <a:ln>
                  <a:noFill/>
                </a:ln>
                <a:solidFill>
                  <a:srgbClr val="FF9300"/>
                </a:solidFill>
                <a:effectLst/>
                <a:uLnTx/>
                <a:uFillTx/>
                <a:latin typeface="Arial"/>
                <a:ea typeface="+mn-ea"/>
                <a:cs typeface="Times"/>
              </a:rPr>
              <a:t>New Nutrition Business’ definition of a Key Trend is one that:</a:t>
            </a:r>
          </a:p>
          <a:p>
            <a:pPr marL="0" marR="0" lvl="0" indent="0" algn="l" defTabSz="914400" rtl="0" eaLnBrk="1" fontAlgn="auto" latinLnBrk="0" hangingPunct="1">
              <a:lnSpc>
                <a:spcPct val="100000"/>
              </a:lnSpc>
              <a:spcBef>
                <a:spcPts val="0"/>
              </a:spcBef>
              <a:spcAft>
                <a:spcPts val="0"/>
              </a:spcAft>
              <a:buClr>
                <a:srgbClr val="333399"/>
              </a:buClr>
              <a:buSzTx/>
              <a:buFontTx/>
              <a:buNone/>
              <a:tabLst/>
              <a:defRPr/>
            </a:pPr>
            <a:endParaRPr kumimoji="0" lang="en-US" sz="2000" b="1" i="1" u="none" strike="noStrike" kern="1200" cap="none" spc="0" normalizeH="0" baseline="0" noProof="0" dirty="0">
              <a:ln>
                <a:noFill/>
              </a:ln>
              <a:solidFill>
                <a:srgbClr val="000000"/>
              </a:solidFill>
              <a:effectLst/>
              <a:uLnTx/>
              <a:uFillTx/>
              <a:latin typeface="Arial"/>
              <a:ea typeface="+mn-ea"/>
              <a:cs typeface="Time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a:ea typeface="+mn-ea"/>
                <a:cs typeface="Times"/>
              </a:rPr>
              <a:t>Will stick around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Time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A71F"/>
                </a:solidFill>
                <a:effectLst/>
                <a:uLnTx/>
                <a:uFillTx/>
                <a:latin typeface="Arial"/>
                <a:ea typeface="+mn-ea"/>
                <a:cs typeface="Times"/>
              </a:rPr>
              <a:t>and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Time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000" b="0" i="0" u="none" strike="noStrike" kern="1200" cap="none" spc="0" normalizeH="0" baseline="0" noProof="0" dirty="0">
                <a:ln>
                  <a:noFill/>
                </a:ln>
                <a:solidFill>
                  <a:srgbClr val="000000"/>
                </a:solidFill>
                <a:effectLst/>
                <a:uLnTx/>
                <a:uFillTx/>
                <a:latin typeface="Arial"/>
                <a:ea typeface="+mn-ea"/>
                <a:cs typeface="Times"/>
              </a:rPr>
              <a:t>Will produce growth for products and brands that connect to it</a:t>
            </a:r>
          </a:p>
        </p:txBody>
      </p:sp>
      <p:sp>
        <p:nvSpPr>
          <p:cNvPr id="2" name="Rectangle 1">
            <a:extLst>
              <a:ext uri="{FF2B5EF4-FFF2-40B4-BE49-F238E27FC236}">
                <a16:creationId xmlns:a16="http://schemas.microsoft.com/office/drawing/2014/main" id="{96FD0A39-B671-2C46-A053-C6101F9BE299}"/>
              </a:ext>
            </a:extLst>
          </p:cNvPr>
          <p:cNvSpPr/>
          <p:nvPr/>
        </p:nvSpPr>
        <p:spPr bwMode="auto">
          <a:xfrm>
            <a:off x="5427365" y="1412777"/>
            <a:ext cx="6012160" cy="5760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Unicode MS"/>
              <a:ea typeface="ＭＳ Ｐゴシック" pitchFamily="16" charset="-128"/>
              <a:cs typeface="+mn-cs"/>
            </a:endParaRPr>
          </a:p>
        </p:txBody>
      </p:sp>
      <p:sp>
        <p:nvSpPr>
          <p:cNvPr id="3" name="TextBox 2">
            <a:extLst>
              <a:ext uri="{FF2B5EF4-FFF2-40B4-BE49-F238E27FC236}">
                <a16:creationId xmlns:a16="http://schemas.microsoft.com/office/drawing/2014/main" id="{100755CC-5CFE-9A44-911D-65EF3B608190}"/>
              </a:ext>
            </a:extLst>
          </p:cNvPr>
          <p:cNvSpPr txBox="1"/>
          <p:nvPr/>
        </p:nvSpPr>
        <p:spPr>
          <a:xfrm>
            <a:off x="314326" y="6443663"/>
            <a:ext cx="230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Unicode MS"/>
                <a:ea typeface="+mn-ea"/>
                <a:cs typeface="+mn-cs"/>
              </a:rPr>
              <a:t>© New Nutrition Business</a:t>
            </a:r>
          </a:p>
        </p:txBody>
      </p:sp>
    </p:spTree>
    <p:extLst>
      <p:ext uri="{BB962C8B-B14F-4D97-AF65-F5344CB8AC3E}">
        <p14:creationId xmlns:p14="http://schemas.microsoft.com/office/powerpoint/2010/main" val="303866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7688-4F82-4170-9074-36A65DDE2FDF}"/>
              </a:ext>
            </a:extLst>
          </p:cNvPr>
          <p:cNvSpPr>
            <a:spLocks noGrp="1"/>
          </p:cNvSpPr>
          <p:nvPr>
            <p:ph type="title"/>
          </p:nvPr>
        </p:nvSpPr>
        <p:spPr>
          <a:xfrm>
            <a:off x="571500" y="549275"/>
            <a:ext cx="9486900" cy="644525"/>
          </a:xfrm>
        </p:spPr>
        <p:txBody>
          <a:bodyPr>
            <a:normAutofit fontScale="90000"/>
          </a:bodyPr>
          <a:lstStyle/>
          <a:p>
            <a:br>
              <a:rPr lang="en-US" dirty="0"/>
            </a:br>
            <a:br>
              <a:rPr lang="en-US" dirty="0"/>
            </a:br>
            <a:br>
              <a:rPr lang="en-US" dirty="0"/>
            </a:br>
            <a:br>
              <a:rPr lang="en-US" dirty="0"/>
            </a:br>
            <a:br>
              <a:rPr lang="en-US" dirty="0"/>
            </a:br>
            <a:r>
              <a:rPr lang="en-US" dirty="0"/>
              <a:t>Health is a trend that is here to stay that drives reformulation</a:t>
            </a:r>
            <a:endParaRPr lang="en-GB" dirty="0"/>
          </a:p>
        </p:txBody>
      </p:sp>
      <p:sp>
        <p:nvSpPr>
          <p:cNvPr id="3" name="Content Placeholder 2">
            <a:extLst>
              <a:ext uri="{FF2B5EF4-FFF2-40B4-BE49-F238E27FC236}">
                <a16:creationId xmlns:a16="http://schemas.microsoft.com/office/drawing/2014/main" id="{449B0EF8-6E43-40FA-A173-A7B8844B7EF8}"/>
              </a:ext>
            </a:extLst>
          </p:cNvPr>
          <p:cNvSpPr>
            <a:spLocks noGrp="1"/>
          </p:cNvSpPr>
          <p:nvPr>
            <p:ph idx="1"/>
          </p:nvPr>
        </p:nvSpPr>
        <p:spPr>
          <a:xfrm>
            <a:off x="571500" y="2223770"/>
            <a:ext cx="10515600" cy="3967163"/>
          </a:xfrm>
        </p:spPr>
        <p:txBody>
          <a:bodyPr>
            <a:normAutofit fontScale="92500" lnSpcReduction="20000"/>
          </a:bodyPr>
          <a:lstStyle/>
          <a:p>
            <a:pPr marL="214313" indent="-214313">
              <a:buFont typeface="Arial" panose="020B0604020202020204" pitchFamily="34" charset="0"/>
              <a:buChar char="•"/>
            </a:pPr>
            <a:r>
              <a:rPr lang="en-US" sz="2400" dirty="0">
                <a:ea typeface="Arial" charset="0"/>
                <a:cs typeface="Arial" charset="0"/>
              </a:rPr>
              <a:t>The Internet is where people go first for their information.</a:t>
            </a:r>
          </a:p>
          <a:p>
            <a:pPr marL="214313" indent="-214313">
              <a:buFont typeface="Arial" panose="020B0604020202020204" pitchFamily="34" charset="0"/>
              <a:buChar char="•"/>
            </a:pPr>
            <a:r>
              <a:rPr lang="en-US" sz="2400" dirty="0">
                <a:ea typeface="Arial" charset="0"/>
                <a:cs typeface="Arial" charset="0"/>
              </a:rPr>
              <a:t>The huge diversity of information about health and nutrition on the internet helps drive diversity of consumer beliefs. </a:t>
            </a:r>
          </a:p>
          <a:p>
            <a:pPr marL="0" indent="0">
              <a:buNone/>
            </a:pPr>
            <a:endParaRPr lang="en-US" dirty="0">
              <a:ea typeface="Arial" charset="0"/>
              <a:cs typeface="Arial" charset="0"/>
            </a:endParaRPr>
          </a:p>
          <a:p>
            <a:pPr marL="0" indent="0">
              <a:buNone/>
            </a:pPr>
            <a:r>
              <a:rPr lang="en-US" sz="2400" dirty="0">
                <a:ea typeface="Arial" charset="0"/>
                <a:cs typeface="Arial" charset="0"/>
              </a:rPr>
              <a:t>But to accurately research and identify trends……..</a:t>
            </a:r>
          </a:p>
          <a:p>
            <a:r>
              <a:rPr lang="en-US" b="1" i="0" dirty="0">
                <a:solidFill>
                  <a:srgbClr val="000000"/>
                </a:solidFill>
                <a:effectLst/>
                <a:latin typeface="Arial" panose="020B0604020202020204" pitchFamily="34" charset="0"/>
              </a:rPr>
              <a:t>Keep track of industry influencers and publications</a:t>
            </a:r>
          </a:p>
          <a:p>
            <a:r>
              <a:rPr lang="en-US" b="1" i="0" dirty="0">
                <a:solidFill>
                  <a:srgbClr val="000000"/>
                </a:solidFill>
                <a:effectLst/>
                <a:latin typeface="Arial" panose="020B0604020202020204" pitchFamily="34" charset="0"/>
              </a:rPr>
              <a:t>Read up-to-date industry research and trends reports</a:t>
            </a:r>
          </a:p>
          <a:p>
            <a:r>
              <a:rPr lang="en-US" b="1" i="0" dirty="0">
                <a:solidFill>
                  <a:srgbClr val="000000"/>
                </a:solidFill>
                <a:effectLst/>
                <a:latin typeface="Arial" panose="020B0604020202020204" pitchFamily="34" charset="0"/>
              </a:rPr>
              <a:t>Make the most of digital tools and analytics to assess industry </a:t>
            </a:r>
            <a:r>
              <a:rPr lang="en-US" b="1" i="0" dirty="0" err="1">
                <a:solidFill>
                  <a:srgbClr val="000000"/>
                </a:solidFill>
                <a:effectLst/>
                <a:latin typeface="Arial" panose="020B0604020202020204" pitchFamily="34" charset="0"/>
              </a:rPr>
              <a:t>behaviour</a:t>
            </a:r>
            <a:endParaRPr lang="en-US" b="1" i="0" dirty="0">
              <a:solidFill>
                <a:srgbClr val="000000"/>
              </a:solidFill>
              <a:effectLst/>
              <a:latin typeface="Arial" panose="020B0604020202020204" pitchFamily="34" charset="0"/>
            </a:endParaRPr>
          </a:p>
          <a:p>
            <a:r>
              <a:rPr lang="en-GB" b="1" i="0" dirty="0">
                <a:solidFill>
                  <a:srgbClr val="000000"/>
                </a:solidFill>
                <a:effectLst/>
                <a:latin typeface="Arial" panose="020B0604020202020204" pitchFamily="34" charset="0"/>
              </a:rPr>
              <a:t>Listen to your customers</a:t>
            </a:r>
          </a:p>
          <a:p>
            <a:r>
              <a:rPr lang="en-GB" b="1" dirty="0"/>
              <a:t>Observe your competitors</a:t>
            </a:r>
          </a:p>
        </p:txBody>
      </p:sp>
      <p:sp>
        <p:nvSpPr>
          <p:cNvPr id="4" name="Text Placeholder 3">
            <a:extLst>
              <a:ext uri="{FF2B5EF4-FFF2-40B4-BE49-F238E27FC236}">
                <a16:creationId xmlns:a16="http://schemas.microsoft.com/office/drawing/2014/main" id="{3B21BB18-CEEF-4FB1-A50A-5F26173E45CB}"/>
              </a:ext>
            </a:extLst>
          </p:cNvPr>
          <p:cNvSpPr>
            <a:spLocks noGrp="1"/>
          </p:cNvSpPr>
          <p:nvPr>
            <p:ph type="body" sz="quarter" idx="13"/>
          </p:nvPr>
        </p:nvSpPr>
        <p:spPr>
          <a:xfrm>
            <a:off x="571500" y="1607527"/>
            <a:ext cx="9486900" cy="514350"/>
          </a:xfrm>
        </p:spPr>
        <p:txBody>
          <a:bodyPr/>
          <a:lstStyle/>
          <a:p>
            <a:r>
              <a:rPr lang="en-US" dirty="0"/>
              <a:t>How do you research a food trend?</a:t>
            </a:r>
            <a:br>
              <a:rPr lang="en-US" dirty="0"/>
            </a:br>
            <a:endParaRPr lang="en-GB" dirty="0"/>
          </a:p>
        </p:txBody>
      </p:sp>
      <p:sp>
        <p:nvSpPr>
          <p:cNvPr id="5" name="TextBox 4">
            <a:extLst>
              <a:ext uri="{FF2B5EF4-FFF2-40B4-BE49-F238E27FC236}">
                <a16:creationId xmlns:a16="http://schemas.microsoft.com/office/drawing/2014/main" id="{CA14A84B-DA08-1D2E-447D-89CF8620C033}"/>
              </a:ext>
            </a:extLst>
          </p:cNvPr>
          <p:cNvSpPr txBox="1"/>
          <p:nvPr/>
        </p:nvSpPr>
        <p:spPr>
          <a:xfrm>
            <a:off x="571500" y="6308725"/>
            <a:ext cx="2300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Unicode MS"/>
                <a:ea typeface="+mn-ea"/>
                <a:cs typeface="+mn-cs"/>
              </a:rPr>
              <a:t>© New Nutrition Business</a:t>
            </a:r>
          </a:p>
        </p:txBody>
      </p:sp>
    </p:spTree>
    <p:extLst>
      <p:ext uri="{BB962C8B-B14F-4D97-AF65-F5344CB8AC3E}">
        <p14:creationId xmlns:p14="http://schemas.microsoft.com/office/powerpoint/2010/main" val="355300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8F52F9-D1D4-465E-B1EE-13263FF7C75F}"/>
              </a:ext>
            </a:extLst>
          </p:cNvPr>
          <p:cNvSpPr txBox="1">
            <a:spLocks/>
          </p:cNvSpPr>
          <p:nvPr/>
        </p:nvSpPr>
        <p:spPr>
          <a:xfrm>
            <a:off x="172560" y="103695"/>
            <a:ext cx="10515600" cy="877018"/>
          </a:xfrm>
          <a:prstGeom prst="rect">
            <a:avLst/>
          </a:prstGeom>
        </p:spPr>
        <p:txBody>
          <a:bodyPr vert="horz" lIns="91440" tIns="45720" rIns="91440" bIns="45720" rtlCol="0" anchor="b" anchorCtr="0">
            <a:normAutofit fontScale="925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sz="4000" dirty="0"/>
              <a:t>How would you reformulate a food product?</a:t>
            </a:r>
          </a:p>
        </p:txBody>
      </p:sp>
      <p:sp>
        <p:nvSpPr>
          <p:cNvPr id="5" name="Content Placeholder 2">
            <a:extLst>
              <a:ext uri="{FF2B5EF4-FFF2-40B4-BE49-F238E27FC236}">
                <a16:creationId xmlns:a16="http://schemas.microsoft.com/office/drawing/2014/main" id="{BE1EEB0C-7C64-4B4C-A101-94627CCD5C0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dirty="0"/>
          </a:p>
        </p:txBody>
      </p:sp>
      <p:pic>
        <p:nvPicPr>
          <p:cNvPr id="6" name="Picture 5">
            <a:extLst>
              <a:ext uri="{FF2B5EF4-FFF2-40B4-BE49-F238E27FC236}">
                <a16:creationId xmlns:a16="http://schemas.microsoft.com/office/drawing/2014/main" id="{4C79BCAE-08AC-415C-8DC3-C40311D3E62B}"/>
              </a:ext>
            </a:extLst>
          </p:cNvPr>
          <p:cNvPicPr>
            <a:picLocks noChangeAspect="1"/>
          </p:cNvPicPr>
          <p:nvPr/>
        </p:nvPicPr>
        <p:blipFill>
          <a:blip r:embed="rId3"/>
          <a:stretch>
            <a:fillRect/>
          </a:stretch>
        </p:blipFill>
        <p:spPr>
          <a:xfrm>
            <a:off x="3827819" y="2879197"/>
            <a:ext cx="3657126" cy="1798804"/>
          </a:xfrm>
          <a:prstGeom prst="rect">
            <a:avLst/>
          </a:prstGeom>
        </p:spPr>
      </p:pic>
      <p:sp>
        <p:nvSpPr>
          <p:cNvPr id="7" name="TextBox 6">
            <a:extLst>
              <a:ext uri="{FF2B5EF4-FFF2-40B4-BE49-F238E27FC236}">
                <a16:creationId xmlns:a16="http://schemas.microsoft.com/office/drawing/2014/main" id="{33C6F7F7-AE1B-43F9-A03A-C696802582A9}"/>
              </a:ext>
            </a:extLst>
          </p:cNvPr>
          <p:cNvSpPr txBox="1"/>
          <p:nvPr/>
        </p:nvSpPr>
        <p:spPr>
          <a:xfrm>
            <a:off x="8311158" y="4743457"/>
            <a:ext cx="3324225" cy="1200329"/>
          </a:xfrm>
          <a:prstGeom prst="rect">
            <a:avLst/>
          </a:prstGeom>
          <a:noFill/>
        </p:spPr>
        <p:txBody>
          <a:bodyPr wrap="square" rtlCol="0">
            <a:spAutoFit/>
          </a:bodyPr>
          <a:lstStyle/>
          <a:p>
            <a:r>
              <a:rPr lang="en-GB" b="1" dirty="0"/>
              <a:t>Identify product components</a:t>
            </a:r>
          </a:p>
          <a:p>
            <a:pPr marL="742950" lvl="1" indent="-285750">
              <a:buFont typeface="Arial" panose="020B0604020202020204" pitchFamily="34" charset="0"/>
              <a:buChar char="•"/>
            </a:pPr>
            <a:r>
              <a:rPr lang="en-GB" dirty="0"/>
              <a:t>Pie shell</a:t>
            </a:r>
          </a:p>
          <a:p>
            <a:pPr marL="742950" lvl="1" indent="-285750">
              <a:buFont typeface="Arial" panose="020B0604020202020204" pitchFamily="34" charset="0"/>
              <a:buChar char="•"/>
            </a:pPr>
            <a:r>
              <a:rPr lang="en-GB" dirty="0"/>
              <a:t>Pie lid</a:t>
            </a:r>
          </a:p>
          <a:p>
            <a:pPr marL="742950" lvl="1" indent="-285750">
              <a:buFont typeface="Arial" panose="020B0604020202020204" pitchFamily="34" charset="0"/>
              <a:buChar char="•"/>
            </a:pPr>
            <a:r>
              <a:rPr lang="en-GB" dirty="0"/>
              <a:t>Pie filling</a:t>
            </a:r>
          </a:p>
        </p:txBody>
      </p:sp>
      <p:sp>
        <p:nvSpPr>
          <p:cNvPr id="8" name="TextBox 7">
            <a:extLst>
              <a:ext uri="{FF2B5EF4-FFF2-40B4-BE49-F238E27FC236}">
                <a16:creationId xmlns:a16="http://schemas.microsoft.com/office/drawing/2014/main" id="{DB294C7E-48BF-49DB-9B69-1FCCAE0CB68A}"/>
              </a:ext>
            </a:extLst>
          </p:cNvPr>
          <p:cNvSpPr txBox="1"/>
          <p:nvPr/>
        </p:nvSpPr>
        <p:spPr>
          <a:xfrm>
            <a:off x="3820758" y="1365771"/>
            <a:ext cx="4074276" cy="646331"/>
          </a:xfrm>
          <a:prstGeom prst="rect">
            <a:avLst/>
          </a:prstGeom>
          <a:noFill/>
        </p:spPr>
        <p:txBody>
          <a:bodyPr wrap="square" rtlCol="0">
            <a:spAutoFit/>
          </a:bodyPr>
          <a:lstStyle/>
          <a:p>
            <a:r>
              <a:rPr lang="en-GB" b="1" dirty="0"/>
              <a:t>Calculate nutritional specification </a:t>
            </a:r>
          </a:p>
          <a:p>
            <a:pPr marL="742950" lvl="1" indent="-285750">
              <a:buFont typeface="Arial" panose="020B0604020202020204" pitchFamily="34" charset="0"/>
              <a:buChar char="•"/>
            </a:pPr>
            <a:endParaRPr lang="en-GB" dirty="0"/>
          </a:p>
        </p:txBody>
      </p:sp>
      <p:pic>
        <p:nvPicPr>
          <p:cNvPr id="9" name="Picture 8">
            <a:extLst>
              <a:ext uri="{FF2B5EF4-FFF2-40B4-BE49-F238E27FC236}">
                <a16:creationId xmlns:a16="http://schemas.microsoft.com/office/drawing/2014/main" id="{7168A89F-333E-4F0F-9CF6-ACDB166A3A9A}"/>
              </a:ext>
            </a:extLst>
          </p:cNvPr>
          <p:cNvPicPr>
            <a:picLocks noChangeAspect="1"/>
          </p:cNvPicPr>
          <p:nvPr/>
        </p:nvPicPr>
        <p:blipFill>
          <a:blip r:embed="rId4"/>
          <a:stretch>
            <a:fillRect/>
          </a:stretch>
        </p:blipFill>
        <p:spPr>
          <a:xfrm>
            <a:off x="5272854" y="1672072"/>
            <a:ext cx="662175" cy="1184230"/>
          </a:xfrm>
          <a:prstGeom prst="rect">
            <a:avLst/>
          </a:prstGeom>
        </p:spPr>
      </p:pic>
      <p:sp>
        <p:nvSpPr>
          <p:cNvPr id="10" name="TextBox 9">
            <a:extLst>
              <a:ext uri="{FF2B5EF4-FFF2-40B4-BE49-F238E27FC236}">
                <a16:creationId xmlns:a16="http://schemas.microsoft.com/office/drawing/2014/main" id="{4176989B-D952-4D23-A0EE-E1BD40971AD0}"/>
              </a:ext>
            </a:extLst>
          </p:cNvPr>
          <p:cNvSpPr txBox="1"/>
          <p:nvPr/>
        </p:nvSpPr>
        <p:spPr>
          <a:xfrm>
            <a:off x="7895034" y="1421646"/>
            <a:ext cx="3736181" cy="1754326"/>
          </a:xfrm>
          <a:prstGeom prst="rect">
            <a:avLst/>
          </a:prstGeom>
          <a:noFill/>
        </p:spPr>
        <p:txBody>
          <a:bodyPr wrap="square" rtlCol="0">
            <a:spAutoFit/>
          </a:bodyPr>
          <a:lstStyle/>
          <a:p>
            <a:r>
              <a:rPr lang="en-GB" b="1" dirty="0"/>
              <a:t>Benchmark product against</a:t>
            </a:r>
            <a:r>
              <a:rPr lang="en-GB" dirty="0"/>
              <a:t>:</a:t>
            </a:r>
          </a:p>
          <a:p>
            <a:pPr marL="742950" lvl="1" indent="-285750">
              <a:buFont typeface="Arial" panose="020B0604020202020204" pitchFamily="34" charset="0"/>
              <a:buChar char="•"/>
            </a:pPr>
            <a:r>
              <a:rPr lang="en-GB" dirty="0"/>
              <a:t>Competitors</a:t>
            </a:r>
          </a:p>
          <a:p>
            <a:pPr marL="742950" lvl="1" indent="-285750">
              <a:buFont typeface="Arial" panose="020B0604020202020204" pitchFamily="34" charset="0"/>
              <a:buChar char="•"/>
            </a:pPr>
            <a:r>
              <a:rPr lang="en-GB" dirty="0"/>
              <a:t>Labelling claims</a:t>
            </a:r>
          </a:p>
          <a:p>
            <a:pPr marL="742950" lvl="1" indent="-285750">
              <a:buFont typeface="Arial" panose="020B0604020202020204" pitchFamily="34" charset="0"/>
              <a:buChar char="•"/>
            </a:pPr>
            <a:r>
              <a:rPr lang="en-GB" dirty="0"/>
              <a:t>Health targets</a:t>
            </a:r>
          </a:p>
          <a:p>
            <a:pPr marL="742950" lvl="1" indent="-285750">
              <a:buFont typeface="Arial" panose="020B0604020202020204" pitchFamily="34" charset="0"/>
              <a:buChar char="•"/>
            </a:pPr>
            <a:r>
              <a:rPr lang="en-GB" dirty="0"/>
              <a:t>Legislation thresholds</a:t>
            </a:r>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8C75C529-8127-4524-AF36-475F3D1AE96E}"/>
              </a:ext>
            </a:extLst>
          </p:cNvPr>
          <p:cNvSpPr txBox="1"/>
          <p:nvPr/>
        </p:nvSpPr>
        <p:spPr>
          <a:xfrm>
            <a:off x="8311158" y="3105833"/>
            <a:ext cx="3181350" cy="1200329"/>
          </a:xfrm>
          <a:prstGeom prst="rect">
            <a:avLst/>
          </a:prstGeom>
          <a:noFill/>
        </p:spPr>
        <p:txBody>
          <a:bodyPr wrap="square" rtlCol="0">
            <a:spAutoFit/>
          </a:bodyPr>
          <a:lstStyle/>
          <a:p>
            <a:r>
              <a:rPr lang="en-GB" b="1" dirty="0"/>
              <a:t>Create action plan</a:t>
            </a:r>
          </a:p>
          <a:p>
            <a:pPr marL="742950" lvl="1" indent="-285750">
              <a:buFont typeface="Arial" panose="020B0604020202020204" pitchFamily="34" charset="0"/>
              <a:buChar char="•"/>
            </a:pPr>
            <a:r>
              <a:rPr lang="en-GB" dirty="0"/>
              <a:t>Sugar reduction? </a:t>
            </a:r>
          </a:p>
          <a:p>
            <a:pPr marL="742950" lvl="1" indent="-285750">
              <a:buFont typeface="Arial" panose="020B0604020202020204" pitchFamily="34" charset="0"/>
              <a:buChar char="•"/>
            </a:pPr>
            <a:r>
              <a:rPr lang="en-GB" dirty="0"/>
              <a:t>Portion size?</a:t>
            </a:r>
          </a:p>
          <a:p>
            <a:pPr marL="742950" lvl="1" indent="-285750">
              <a:buFont typeface="Arial" panose="020B0604020202020204" pitchFamily="34" charset="0"/>
              <a:buChar char="•"/>
            </a:pPr>
            <a:r>
              <a:rPr lang="en-GB" dirty="0"/>
              <a:t>Fibre enrichment?</a:t>
            </a:r>
          </a:p>
        </p:txBody>
      </p:sp>
      <p:sp>
        <p:nvSpPr>
          <p:cNvPr id="12" name="TextBox 11">
            <a:extLst>
              <a:ext uri="{FF2B5EF4-FFF2-40B4-BE49-F238E27FC236}">
                <a16:creationId xmlns:a16="http://schemas.microsoft.com/office/drawing/2014/main" id="{16A47A64-8327-48DB-8FA1-9BC1A172F342}"/>
              </a:ext>
            </a:extLst>
          </p:cNvPr>
          <p:cNvSpPr txBox="1"/>
          <p:nvPr/>
        </p:nvSpPr>
        <p:spPr>
          <a:xfrm>
            <a:off x="672852" y="5250118"/>
            <a:ext cx="3430909" cy="1477328"/>
          </a:xfrm>
          <a:prstGeom prst="rect">
            <a:avLst/>
          </a:prstGeom>
          <a:noFill/>
        </p:spPr>
        <p:txBody>
          <a:bodyPr wrap="square" rtlCol="0">
            <a:spAutoFit/>
          </a:bodyPr>
          <a:lstStyle/>
          <a:p>
            <a:r>
              <a:rPr lang="en-GB" b="1" dirty="0"/>
              <a:t>Reduce or replace?</a:t>
            </a:r>
          </a:p>
          <a:p>
            <a:pPr marL="742950" lvl="1" indent="-285750">
              <a:buFont typeface="Arial" panose="020B0604020202020204" pitchFamily="34" charset="0"/>
              <a:buChar char="•"/>
            </a:pPr>
            <a:r>
              <a:rPr lang="en-GB" dirty="0"/>
              <a:t>Many ingredients need a replacement </a:t>
            </a:r>
          </a:p>
          <a:p>
            <a:pPr marL="742950" lvl="1" indent="-285750">
              <a:buFont typeface="Arial" panose="020B0604020202020204" pitchFamily="34" charset="0"/>
              <a:buChar char="•"/>
            </a:pPr>
            <a:r>
              <a:rPr lang="en-GB" dirty="0"/>
              <a:t>Healthier alternative</a:t>
            </a:r>
          </a:p>
          <a:p>
            <a:pPr marL="742950" lvl="1" indent="-285750">
              <a:buFont typeface="Arial" panose="020B0604020202020204" pitchFamily="34" charset="0"/>
              <a:buChar char="•"/>
            </a:pPr>
            <a:endParaRPr lang="en-GB" dirty="0"/>
          </a:p>
        </p:txBody>
      </p:sp>
      <p:sp>
        <p:nvSpPr>
          <p:cNvPr id="13" name="TextBox 12">
            <a:extLst>
              <a:ext uri="{FF2B5EF4-FFF2-40B4-BE49-F238E27FC236}">
                <a16:creationId xmlns:a16="http://schemas.microsoft.com/office/drawing/2014/main" id="{169CB823-90D0-4137-9449-DEF927368A3F}"/>
              </a:ext>
            </a:extLst>
          </p:cNvPr>
          <p:cNvSpPr txBox="1"/>
          <p:nvPr/>
        </p:nvSpPr>
        <p:spPr>
          <a:xfrm>
            <a:off x="5710" y="2985631"/>
            <a:ext cx="3657126" cy="2031325"/>
          </a:xfrm>
          <a:prstGeom prst="rect">
            <a:avLst/>
          </a:prstGeom>
          <a:noFill/>
        </p:spPr>
        <p:txBody>
          <a:bodyPr wrap="square" rtlCol="0">
            <a:spAutoFit/>
          </a:bodyPr>
          <a:lstStyle/>
          <a:p>
            <a:r>
              <a:rPr lang="en-GB" b="1" dirty="0"/>
              <a:t>Product trials</a:t>
            </a:r>
          </a:p>
          <a:p>
            <a:pPr marL="742950" lvl="1" indent="-285750">
              <a:buFont typeface="Arial" panose="020B0604020202020204" pitchFamily="34" charset="0"/>
              <a:buChar char="•"/>
            </a:pPr>
            <a:r>
              <a:rPr lang="en-GB" dirty="0"/>
              <a:t>Does is work with existing manufacturing processes?</a:t>
            </a:r>
          </a:p>
          <a:p>
            <a:pPr marL="742950" lvl="1" indent="-285750">
              <a:buFont typeface="Arial" panose="020B0604020202020204" pitchFamily="34" charset="0"/>
              <a:buChar char="•"/>
            </a:pPr>
            <a:r>
              <a:rPr lang="en-GB" dirty="0"/>
              <a:t>Sensory analysis – consumer acceptability?</a:t>
            </a:r>
          </a:p>
          <a:p>
            <a:pPr marL="742950" lvl="1" indent="-285750">
              <a:buFont typeface="Arial" panose="020B0604020202020204" pitchFamily="34" charset="0"/>
              <a:buChar char="•"/>
            </a:pPr>
            <a:r>
              <a:rPr lang="en-GB" dirty="0"/>
              <a:t>Laboratory analysis – shelf life testing</a:t>
            </a:r>
          </a:p>
        </p:txBody>
      </p:sp>
      <p:sp>
        <p:nvSpPr>
          <p:cNvPr id="14" name="TextBox 13">
            <a:extLst>
              <a:ext uri="{FF2B5EF4-FFF2-40B4-BE49-F238E27FC236}">
                <a16:creationId xmlns:a16="http://schemas.microsoft.com/office/drawing/2014/main" id="{F3F7CFEB-1358-4A2B-B034-26EE58CA9880}"/>
              </a:ext>
            </a:extLst>
          </p:cNvPr>
          <p:cNvSpPr txBox="1"/>
          <p:nvPr/>
        </p:nvSpPr>
        <p:spPr>
          <a:xfrm>
            <a:off x="1206291" y="1507498"/>
            <a:ext cx="3430909" cy="1477328"/>
          </a:xfrm>
          <a:prstGeom prst="rect">
            <a:avLst/>
          </a:prstGeom>
          <a:noFill/>
        </p:spPr>
        <p:txBody>
          <a:bodyPr wrap="square" rtlCol="0">
            <a:spAutoFit/>
          </a:bodyPr>
          <a:lstStyle/>
          <a:p>
            <a:r>
              <a:rPr lang="en-GB" b="1" dirty="0"/>
              <a:t>Finished product</a:t>
            </a:r>
          </a:p>
          <a:p>
            <a:pPr marL="742950" lvl="1" indent="-285750">
              <a:buFont typeface="Arial" panose="020B0604020202020204" pitchFamily="34" charset="0"/>
              <a:buChar char="•"/>
            </a:pPr>
            <a:r>
              <a:rPr lang="en-GB" dirty="0"/>
              <a:t>Health by stealth? </a:t>
            </a:r>
          </a:p>
          <a:p>
            <a:pPr marL="742950" lvl="1" indent="-285750">
              <a:buFont typeface="Arial" panose="020B0604020202020204" pitchFamily="34" charset="0"/>
              <a:buChar char="•"/>
            </a:pPr>
            <a:r>
              <a:rPr lang="en-GB" dirty="0"/>
              <a:t>Advertise changes?</a:t>
            </a:r>
          </a:p>
          <a:p>
            <a:pPr marL="742950" lvl="1" indent="-285750">
              <a:buFont typeface="Arial" panose="020B0604020202020204" pitchFamily="34" charset="0"/>
              <a:buChar char="•"/>
            </a:pPr>
            <a:r>
              <a:rPr lang="en-GB" dirty="0"/>
              <a:t>Print new labels</a:t>
            </a:r>
          </a:p>
          <a:p>
            <a:pPr marL="742950" lvl="1" indent="-285750">
              <a:buFont typeface="Arial" panose="020B0604020202020204" pitchFamily="34" charset="0"/>
              <a:buChar char="•"/>
            </a:pPr>
            <a:r>
              <a:rPr lang="en-GB" dirty="0"/>
              <a:t>Monitor sales </a:t>
            </a:r>
          </a:p>
        </p:txBody>
      </p:sp>
      <p:sp>
        <p:nvSpPr>
          <p:cNvPr id="15" name="TextBox 14">
            <a:extLst>
              <a:ext uri="{FF2B5EF4-FFF2-40B4-BE49-F238E27FC236}">
                <a16:creationId xmlns:a16="http://schemas.microsoft.com/office/drawing/2014/main" id="{2B19ECD7-B839-4EB8-B258-EA734FBFFA31}"/>
              </a:ext>
            </a:extLst>
          </p:cNvPr>
          <p:cNvSpPr txBox="1"/>
          <p:nvPr/>
        </p:nvSpPr>
        <p:spPr>
          <a:xfrm>
            <a:off x="4183207" y="5436354"/>
            <a:ext cx="3889735" cy="1200329"/>
          </a:xfrm>
          <a:prstGeom prst="rect">
            <a:avLst/>
          </a:prstGeom>
          <a:noFill/>
        </p:spPr>
        <p:txBody>
          <a:bodyPr wrap="square" rtlCol="0">
            <a:spAutoFit/>
          </a:bodyPr>
          <a:lstStyle/>
          <a:p>
            <a:r>
              <a:rPr lang="en-GB" b="1" dirty="0"/>
              <a:t>Identify widely used ingredients</a:t>
            </a:r>
          </a:p>
          <a:p>
            <a:pPr marL="742950" lvl="1" indent="-285750">
              <a:buFont typeface="Arial" panose="020B0604020202020204" pitchFamily="34" charset="0"/>
              <a:buChar char="•"/>
            </a:pPr>
            <a:r>
              <a:rPr lang="en-GB" dirty="0"/>
              <a:t>Butter used in shell and lid</a:t>
            </a:r>
          </a:p>
          <a:p>
            <a:pPr marL="742950" lvl="1" indent="-285750">
              <a:buFont typeface="Arial" panose="020B0604020202020204" pitchFamily="34" charset="0"/>
              <a:buChar char="•"/>
            </a:pPr>
            <a:r>
              <a:rPr lang="en-GB" dirty="0"/>
              <a:t>Filling used in multiple pies</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6417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8046-F458-47E3-871A-860F91B04E7A}"/>
              </a:ext>
            </a:extLst>
          </p:cNvPr>
          <p:cNvSpPr>
            <a:spLocks noGrp="1"/>
          </p:cNvSpPr>
          <p:nvPr>
            <p:ph type="title"/>
          </p:nvPr>
        </p:nvSpPr>
        <p:spPr>
          <a:xfrm>
            <a:off x="74351" y="295398"/>
            <a:ext cx="11218046" cy="644525"/>
          </a:xfrm>
        </p:spPr>
        <p:txBody>
          <a:bodyPr>
            <a:normAutofit fontScale="90000"/>
          </a:bodyPr>
          <a:lstStyle/>
          <a:p>
            <a:r>
              <a:rPr lang="en-GB" b="1" dirty="0"/>
              <a:t>Skills pathway: what skills are used in reformulation?</a:t>
            </a:r>
            <a:endParaRPr lang="en-GB" dirty="0"/>
          </a:p>
        </p:txBody>
      </p:sp>
      <p:pic>
        <p:nvPicPr>
          <p:cNvPr id="3" name="Content Placeholder 4">
            <a:extLst>
              <a:ext uri="{FF2B5EF4-FFF2-40B4-BE49-F238E27FC236}">
                <a16:creationId xmlns:a16="http://schemas.microsoft.com/office/drawing/2014/main" id="{A4F36035-6C2A-4D4C-96C8-11987006CB2D}"/>
              </a:ext>
            </a:extLst>
          </p:cNvPr>
          <p:cNvPicPr>
            <a:picLocks noChangeAspect="1"/>
          </p:cNvPicPr>
          <p:nvPr/>
        </p:nvPicPr>
        <p:blipFill>
          <a:blip r:embed="rId3"/>
          <a:stretch>
            <a:fillRect/>
          </a:stretch>
        </p:blipFill>
        <p:spPr>
          <a:xfrm>
            <a:off x="1578793" y="1696533"/>
            <a:ext cx="8209161" cy="4187825"/>
          </a:xfrm>
          <a:prstGeom prst="rect">
            <a:avLst/>
          </a:prstGeom>
        </p:spPr>
      </p:pic>
      <p:sp>
        <p:nvSpPr>
          <p:cNvPr id="5" name="TextBox 4">
            <a:extLst>
              <a:ext uri="{FF2B5EF4-FFF2-40B4-BE49-F238E27FC236}">
                <a16:creationId xmlns:a16="http://schemas.microsoft.com/office/drawing/2014/main" id="{B4E03E9A-4F5D-497C-BA03-EC1EF1E0A041}"/>
              </a:ext>
            </a:extLst>
          </p:cNvPr>
          <p:cNvSpPr txBox="1"/>
          <p:nvPr/>
        </p:nvSpPr>
        <p:spPr>
          <a:xfrm>
            <a:off x="9031782" y="1219480"/>
            <a:ext cx="2760102" cy="954107"/>
          </a:xfrm>
          <a:prstGeom prst="rect">
            <a:avLst/>
          </a:prstGeom>
          <a:noFill/>
        </p:spPr>
        <p:txBody>
          <a:bodyPr wrap="square" rtlCol="0">
            <a:spAutoFit/>
          </a:bodyPr>
          <a:lstStyle/>
          <a:p>
            <a:r>
              <a:rPr lang="en-GB" sz="2800" dirty="0">
                <a:solidFill>
                  <a:srgbClr val="FF0000"/>
                </a:solidFill>
              </a:rPr>
              <a:t>Market </a:t>
            </a:r>
          </a:p>
          <a:p>
            <a:r>
              <a:rPr lang="en-GB" sz="2800" dirty="0">
                <a:solidFill>
                  <a:srgbClr val="FF0000"/>
                </a:solidFill>
              </a:rPr>
              <a:t>research</a:t>
            </a:r>
          </a:p>
        </p:txBody>
      </p:sp>
      <p:sp>
        <p:nvSpPr>
          <p:cNvPr id="6" name="TextBox 5">
            <a:extLst>
              <a:ext uri="{FF2B5EF4-FFF2-40B4-BE49-F238E27FC236}">
                <a16:creationId xmlns:a16="http://schemas.microsoft.com/office/drawing/2014/main" id="{19E398E4-D226-466D-8C04-3F18701ABBB4}"/>
              </a:ext>
            </a:extLst>
          </p:cNvPr>
          <p:cNvSpPr txBox="1"/>
          <p:nvPr/>
        </p:nvSpPr>
        <p:spPr>
          <a:xfrm>
            <a:off x="213941" y="5608495"/>
            <a:ext cx="1942840" cy="954107"/>
          </a:xfrm>
          <a:prstGeom prst="rect">
            <a:avLst/>
          </a:prstGeom>
          <a:noFill/>
        </p:spPr>
        <p:txBody>
          <a:bodyPr wrap="none" rtlCol="0">
            <a:spAutoFit/>
          </a:bodyPr>
          <a:lstStyle/>
          <a:p>
            <a:r>
              <a:rPr lang="en-GB" sz="2800" dirty="0">
                <a:solidFill>
                  <a:srgbClr val="FF0000"/>
                </a:solidFill>
              </a:rPr>
              <a:t>Researching</a:t>
            </a:r>
          </a:p>
          <a:p>
            <a:r>
              <a:rPr lang="en-GB" sz="2800" dirty="0">
                <a:solidFill>
                  <a:srgbClr val="FF0000"/>
                </a:solidFill>
              </a:rPr>
              <a:t> solutions</a:t>
            </a:r>
          </a:p>
        </p:txBody>
      </p:sp>
      <p:sp>
        <p:nvSpPr>
          <p:cNvPr id="7" name="TextBox 6">
            <a:extLst>
              <a:ext uri="{FF2B5EF4-FFF2-40B4-BE49-F238E27FC236}">
                <a16:creationId xmlns:a16="http://schemas.microsoft.com/office/drawing/2014/main" id="{ADEA4DE3-96A1-4FE3-A394-FDBE03798EC7}"/>
              </a:ext>
            </a:extLst>
          </p:cNvPr>
          <p:cNvSpPr txBox="1"/>
          <p:nvPr/>
        </p:nvSpPr>
        <p:spPr>
          <a:xfrm>
            <a:off x="4533584" y="5852649"/>
            <a:ext cx="2299580" cy="954107"/>
          </a:xfrm>
          <a:prstGeom prst="rect">
            <a:avLst/>
          </a:prstGeom>
          <a:noFill/>
        </p:spPr>
        <p:txBody>
          <a:bodyPr wrap="square" rtlCol="0">
            <a:spAutoFit/>
          </a:bodyPr>
          <a:lstStyle/>
          <a:p>
            <a:pPr algn="ctr"/>
            <a:r>
              <a:rPr lang="en-GB" sz="2800" dirty="0">
                <a:solidFill>
                  <a:srgbClr val="FF0000"/>
                </a:solidFill>
              </a:rPr>
              <a:t>Data analysis</a:t>
            </a:r>
          </a:p>
        </p:txBody>
      </p:sp>
      <p:sp>
        <p:nvSpPr>
          <p:cNvPr id="8" name="TextBox 7">
            <a:extLst>
              <a:ext uri="{FF2B5EF4-FFF2-40B4-BE49-F238E27FC236}">
                <a16:creationId xmlns:a16="http://schemas.microsoft.com/office/drawing/2014/main" id="{C4049D9D-77E2-4C33-8A54-E4CEEDEB8FCE}"/>
              </a:ext>
            </a:extLst>
          </p:cNvPr>
          <p:cNvSpPr txBox="1"/>
          <p:nvPr/>
        </p:nvSpPr>
        <p:spPr>
          <a:xfrm>
            <a:off x="312633" y="1747743"/>
            <a:ext cx="1937442" cy="523220"/>
          </a:xfrm>
          <a:prstGeom prst="rect">
            <a:avLst/>
          </a:prstGeom>
          <a:noFill/>
        </p:spPr>
        <p:txBody>
          <a:bodyPr wrap="square" rtlCol="0">
            <a:spAutoFit/>
          </a:bodyPr>
          <a:lstStyle/>
          <a:p>
            <a:r>
              <a:rPr lang="en-GB" sz="2800" dirty="0">
                <a:solidFill>
                  <a:srgbClr val="FF0000"/>
                </a:solidFill>
              </a:rPr>
              <a:t>Marketing</a:t>
            </a:r>
          </a:p>
        </p:txBody>
      </p:sp>
      <p:sp>
        <p:nvSpPr>
          <p:cNvPr id="9" name="TextBox 8">
            <a:extLst>
              <a:ext uri="{FF2B5EF4-FFF2-40B4-BE49-F238E27FC236}">
                <a16:creationId xmlns:a16="http://schemas.microsoft.com/office/drawing/2014/main" id="{4B087A99-B45E-4229-8BC9-3B6DDED8BBC9}"/>
              </a:ext>
            </a:extLst>
          </p:cNvPr>
          <p:cNvSpPr txBox="1"/>
          <p:nvPr/>
        </p:nvSpPr>
        <p:spPr>
          <a:xfrm>
            <a:off x="9438704" y="5622111"/>
            <a:ext cx="2903804" cy="954107"/>
          </a:xfrm>
          <a:prstGeom prst="rect">
            <a:avLst/>
          </a:prstGeom>
          <a:noFill/>
        </p:spPr>
        <p:txBody>
          <a:bodyPr wrap="square" rtlCol="0">
            <a:spAutoFit/>
          </a:bodyPr>
          <a:lstStyle/>
          <a:p>
            <a:r>
              <a:rPr lang="en-GB" sz="2800" dirty="0">
                <a:solidFill>
                  <a:srgbClr val="FF0000"/>
                </a:solidFill>
              </a:rPr>
              <a:t>Food</a:t>
            </a:r>
          </a:p>
          <a:p>
            <a:r>
              <a:rPr lang="en-GB" sz="2800" dirty="0">
                <a:solidFill>
                  <a:srgbClr val="FF0000"/>
                </a:solidFill>
              </a:rPr>
              <a:t>technology</a:t>
            </a:r>
          </a:p>
        </p:txBody>
      </p:sp>
      <p:sp>
        <p:nvSpPr>
          <p:cNvPr id="10" name="TextBox 9">
            <a:extLst>
              <a:ext uri="{FF2B5EF4-FFF2-40B4-BE49-F238E27FC236}">
                <a16:creationId xmlns:a16="http://schemas.microsoft.com/office/drawing/2014/main" id="{90212057-D218-49D1-9874-C12062609541}"/>
              </a:ext>
            </a:extLst>
          </p:cNvPr>
          <p:cNvSpPr txBox="1"/>
          <p:nvPr/>
        </p:nvSpPr>
        <p:spPr>
          <a:xfrm>
            <a:off x="7382727" y="5977875"/>
            <a:ext cx="1837853" cy="523220"/>
          </a:xfrm>
          <a:prstGeom prst="rect">
            <a:avLst/>
          </a:prstGeom>
          <a:noFill/>
        </p:spPr>
        <p:txBody>
          <a:bodyPr wrap="square" rtlCol="0">
            <a:spAutoFit/>
          </a:bodyPr>
          <a:lstStyle/>
          <a:p>
            <a:r>
              <a:rPr lang="en-GB" sz="2800" dirty="0">
                <a:solidFill>
                  <a:srgbClr val="FF0000"/>
                </a:solidFill>
              </a:rPr>
              <a:t>Nutrition</a:t>
            </a:r>
          </a:p>
        </p:txBody>
      </p:sp>
      <p:sp>
        <p:nvSpPr>
          <p:cNvPr id="11" name="TextBox 10">
            <a:extLst>
              <a:ext uri="{FF2B5EF4-FFF2-40B4-BE49-F238E27FC236}">
                <a16:creationId xmlns:a16="http://schemas.microsoft.com/office/drawing/2014/main" id="{CF2CF863-5E20-4FD7-83ED-523FFD37A54F}"/>
              </a:ext>
            </a:extLst>
          </p:cNvPr>
          <p:cNvSpPr txBox="1"/>
          <p:nvPr/>
        </p:nvSpPr>
        <p:spPr>
          <a:xfrm>
            <a:off x="103081" y="2624600"/>
            <a:ext cx="1648390" cy="954107"/>
          </a:xfrm>
          <a:prstGeom prst="rect">
            <a:avLst/>
          </a:prstGeom>
          <a:noFill/>
        </p:spPr>
        <p:txBody>
          <a:bodyPr wrap="square" rtlCol="0">
            <a:spAutoFit/>
          </a:bodyPr>
          <a:lstStyle/>
          <a:p>
            <a:r>
              <a:rPr lang="en-GB" sz="2800" dirty="0">
                <a:solidFill>
                  <a:srgbClr val="FF0000"/>
                </a:solidFill>
              </a:rPr>
              <a:t>Sensory science</a:t>
            </a:r>
          </a:p>
        </p:txBody>
      </p:sp>
      <p:sp>
        <p:nvSpPr>
          <p:cNvPr id="12" name="TextBox 11">
            <a:extLst>
              <a:ext uri="{FF2B5EF4-FFF2-40B4-BE49-F238E27FC236}">
                <a16:creationId xmlns:a16="http://schemas.microsoft.com/office/drawing/2014/main" id="{68EB57C2-B328-4F0D-90D7-8808CD2A4646}"/>
              </a:ext>
            </a:extLst>
          </p:cNvPr>
          <p:cNvSpPr txBox="1"/>
          <p:nvPr/>
        </p:nvSpPr>
        <p:spPr>
          <a:xfrm>
            <a:off x="333752" y="4256951"/>
            <a:ext cx="2073244" cy="954107"/>
          </a:xfrm>
          <a:prstGeom prst="rect">
            <a:avLst/>
          </a:prstGeom>
          <a:noFill/>
        </p:spPr>
        <p:txBody>
          <a:bodyPr wrap="square" rtlCol="0">
            <a:spAutoFit/>
          </a:bodyPr>
          <a:lstStyle/>
          <a:p>
            <a:r>
              <a:rPr lang="en-GB" sz="2800" dirty="0">
                <a:solidFill>
                  <a:srgbClr val="FF0000"/>
                </a:solidFill>
              </a:rPr>
              <a:t>Team</a:t>
            </a:r>
          </a:p>
          <a:p>
            <a:r>
              <a:rPr lang="en-GB" sz="2800" dirty="0">
                <a:solidFill>
                  <a:srgbClr val="FF0000"/>
                </a:solidFill>
              </a:rPr>
              <a:t>work</a:t>
            </a:r>
          </a:p>
        </p:txBody>
      </p:sp>
      <p:sp>
        <p:nvSpPr>
          <p:cNvPr id="13" name="TextBox 12">
            <a:extLst>
              <a:ext uri="{FF2B5EF4-FFF2-40B4-BE49-F238E27FC236}">
                <a16:creationId xmlns:a16="http://schemas.microsoft.com/office/drawing/2014/main" id="{82A6D04D-2D0F-4B85-B29F-1D9C52E387AE}"/>
              </a:ext>
            </a:extLst>
          </p:cNvPr>
          <p:cNvSpPr txBox="1"/>
          <p:nvPr/>
        </p:nvSpPr>
        <p:spPr>
          <a:xfrm>
            <a:off x="5790996" y="1270186"/>
            <a:ext cx="2299580" cy="523220"/>
          </a:xfrm>
          <a:prstGeom prst="rect">
            <a:avLst/>
          </a:prstGeom>
          <a:noFill/>
        </p:spPr>
        <p:txBody>
          <a:bodyPr wrap="square" rtlCol="0">
            <a:spAutoFit/>
          </a:bodyPr>
          <a:lstStyle/>
          <a:p>
            <a:r>
              <a:rPr lang="en-GB" sz="2800" dirty="0">
                <a:solidFill>
                  <a:srgbClr val="FF0000"/>
                </a:solidFill>
              </a:rPr>
              <a:t>IT Software</a:t>
            </a:r>
          </a:p>
        </p:txBody>
      </p:sp>
      <p:sp>
        <p:nvSpPr>
          <p:cNvPr id="15" name="TextBox 14">
            <a:extLst>
              <a:ext uri="{FF2B5EF4-FFF2-40B4-BE49-F238E27FC236}">
                <a16:creationId xmlns:a16="http://schemas.microsoft.com/office/drawing/2014/main" id="{28E4196F-0FA8-4FAF-AFD7-0311E55B4C97}"/>
              </a:ext>
            </a:extLst>
          </p:cNvPr>
          <p:cNvSpPr txBox="1"/>
          <p:nvPr/>
        </p:nvSpPr>
        <p:spPr>
          <a:xfrm>
            <a:off x="9924696" y="2270963"/>
            <a:ext cx="6209522" cy="1815882"/>
          </a:xfrm>
          <a:prstGeom prst="rect">
            <a:avLst/>
          </a:prstGeom>
          <a:noFill/>
        </p:spPr>
        <p:txBody>
          <a:bodyPr wrap="square">
            <a:spAutoFit/>
          </a:bodyPr>
          <a:lstStyle/>
          <a:p>
            <a:r>
              <a:rPr lang="en-GB" sz="2800" b="1" dirty="0">
                <a:solidFill>
                  <a:srgbClr val="FF0000"/>
                </a:solidFill>
              </a:rPr>
              <a:t>S</a:t>
            </a:r>
            <a:r>
              <a:rPr lang="en-GB" sz="2800" dirty="0">
                <a:solidFill>
                  <a:srgbClr val="FF0000"/>
                </a:solidFill>
              </a:rPr>
              <a:t>cience</a:t>
            </a:r>
          </a:p>
          <a:p>
            <a:r>
              <a:rPr lang="en-GB" sz="2800" b="1" dirty="0">
                <a:solidFill>
                  <a:srgbClr val="FF0000"/>
                </a:solidFill>
              </a:rPr>
              <a:t>T</a:t>
            </a:r>
            <a:r>
              <a:rPr lang="en-GB" sz="2800" dirty="0">
                <a:solidFill>
                  <a:srgbClr val="FF0000"/>
                </a:solidFill>
              </a:rPr>
              <a:t>echnology</a:t>
            </a:r>
          </a:p>
          <a:p>
            <a:r>
              <a:rPr lang="en-GB" sz="2800" b="1" dirty="0">
                <a:solidFill>
                  <a:srgbClr val="FF0000"/>
                </a:solidFill>
              </a:rPr>
              <a:t>E</a:t>
            </a:r>
            <a:r>
              <a:rPr lang="en-GB" sz="2800" dirty="0">
                <a:solidFill>
                  <a:srgbClr val="FF0000"/>
                </a:solidFill>
              </a:rPr>
              <a:t>ngineering</a:t>
            </a:r>
          </a:p>
          <a:p>
            <a:r>
              <a:rPr lang="en-GB" sz="2800" b="1" dirty="0">
                <a:solidFill>
                  <a:srgbClr val="FF0000"/>
                </a:solidFill>
              </a:rPr>
              <a:t>M</a:t>
            </a:r>
            <a:r>
              <a:rPr lang="en-GB" sz="2800" dirty="0">
                <a:solidFill>
                  <a:srgbClr val="FF0000"/>
                </a:solidFill>
              </a:rPr>
              <a:t>aths</a:t>
            </a:r>
          </a:p>
        </p:txBody>
      </p:sp>
      <p:sp>
        <p:nvSpPr>
          <p:cNvPr id="16" name="TextBox 15">
            <a:extLst>
              <a:ext uri="{FF2B5EF4-FFF2-40B4-BE49-F238E27FC236}">
                <a16:creationId xmlns:a16="http://schemas.microsoft.com/office/drawing/2014/main" id="{E0E4283D-4A80-4347-8B66-5C98AB04AE5C}"/>
              </a:ext>
            </a:extLst>
          </p:cNvPr>
          <p:cNvSpPr txBox="1"/>
          <p:nvPr/>
        </p:nvSpPr>
        <p:spPr>
          <a:xfrm>
            <a:off x="2383233" y="1296806"/>
            <a:ext cx="2742544" cy="523220"/>
          </a:xfrm>
          <a:prstGeom prst="rect">
            <a:avLst/>
          </a:prstGeom>
          <a:noFill/>
        </p:spPr>
        <p:txBody>
          <a:bodyPr wrap="square" rtlCol="0">
            <a:spAutoFit/>
          </a:bodyPr>
          <a:lstStyle/>
          <a:p>
            <a:r>
              <a:rPr lang="en-GB" sz="2800" dirty="0">
                <a:solidFill>
                  <a:srgbClr val="FF0000"/>
                </a:solidFill>
              </a:rPr>
              <a:t>Communication</a:t>
            </a:r>
          </a:p>
        </p:txBody>
      </p:sp>
      <p:sp>
        <p:nvSpPr>
          <p:cNvPr id="17" name="TextBox 16">
            <a:extLst>
              <a:ext uri="{FF2B5EF4-FFF2-40B4-BE49-F238E27FC236}">
                <a16:creationId xmlns:a16="http://schemas.microsoft.com/office/drawing/2014/main" id="{6AD76992-B62C-4130-8066-8074940267EF}"/>
              </a:ext>
            </a:extLst>
          </p:cNvPr>
          <p:cNvSpPr txBox="1"/>
          <p:nvPr/>
        </p:nvSpPr>
        <p:spPr>
          <a:xfrm>
            <a:off x="9720276" y="4388447"/>
            <a:ext cx="1837853" cy="954107"/>
          </a:xfrm>
          <a:prstGeom prst="rect">
            <a:avLst/>
          </a:prstGeom>
          <a:noFill/>
        </p:spPr>
        <p:txBody>
          <a:bodyPr wrap="square" rtlCol="0">
            <a:spAutoFit/>
          </a:bodyPr>
          <a:lstStyle/>
          <a:p>
            <a:r>
              <a:rPr lang="en-GB" sz="2800" dirty="0">
                <a:solidFill>
                  <a:srgbClr val="FF0000"/>
                </a:solidFill>
              </a:rPr>
              <a:t>Problem solving</a:t>
            </a:r>
          </a:p>
        </p:txBody>
      </p:sp>
      <p:sp>
        <p:nvSpPr>
          <p:cNvPr id="18" name="TextBox 17">
            <a:extLst>
              <a:ext uri="{FF2B5EF4-FFF2-40B4-BE49-F238E27FC236}">
                <a16:creationId xmlns:a16="http://schemas.microsoft.com/office/drawing/2014/main" id="{6DAFBBBD-166A-49D7-B637-8885865203B8}"/>
              </a:ext>
            </a:extLst>
          </p:cNvPr>
          <p:cNvSpPr txBox="1"/>
          <p:nvPr/>
        </p:nvSpPr>
        <p:spPr>
          <a:xfrm>
            <a:off x="2413366" y="6032916"/>
            <a:ext cx="2299580" cy="523220"/>
          </a:xfrm>
          <a:prstGeom prst="rect">
            <a:avLst/>
          </a:prstGeom>
          <a:noFill/>
        </p:spPr>
        <p:txBody>
          <a:bodyPr wrap="square" rtlCol="0">
            <a:spAutoFit/>
          </a:bodyPr>
          <a:lstStyle/>
          <a:p>
            <a:r>
              <a:rPr lang="en-GB" sz="2800" dirty="0">
                <a:solidFill>
                  <a:srgbClr val="FF0000"/>
                </a:solidFill>
              </a:rPr>
              <a:t>Sustainability</a:t>
            </a:r>
          </a:p>
        </p:txBody>
      </p:sp>
    </p:spTree>
    <p:extLst>
      <p:ext uri="{BB962C8B-B14F-4D97-AF65-F5344CB8AC3E}">
        <p14:creationId xmlns:p14="http://schemas.microsoft.com/office/powerpoint/2010/main" val="3946596830"/>
      </p:ext>
    </p:extLst>
  </p:cSld>
  <p:clrMapOvr>
    <a:masterClrMapping/>
  </p:clrMapOvr>
</p:sld>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001E60"/>
      </a:dk2>
      <a:lt2>
        <a:srgbClr val="9BB8D3"/>
      </a:lt2>
      <a:accent1>
        <a:srgbClr val="009FE3"/>
      </a:accent1>
      <a:accent2>
        <a:srgbClr val="505759"/>
      </a:accent2>
      <a:accent3>
        <a:srgbClr val="CEDC00"/>
      </a:accent3>
      <a:accent4>
        <a:srgbClr val="00587C"/>
      </a:accent4>
      <a:accent5>
        <a:srgbClr val="DE7C00"/>
      </a:accent5>
      <a:accent6>
        <a:srgbClr val="FFCD00"/>
      </a:accent6>
      <a:hlink>
        <a:srgbClr val="0563C1"/>
      </a:hlink>
      <a:folHlink>
        <a:srgbClr val="954F72"/>
      </a:folHlink>
    </a:clrScheme>
    <a:fontScheme name="Custom 16">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0">
      <a:dk1>
        <a:sysClr val="windowText" lastClr="000000"/>
      </a:dk1>
      <a:lt1>
        <a:sysClr val="window" lastClr="FFFFFF"/>
      </a:lt1>
      <a:dk2>
        <a:srgbClr val="001E60"/>
      </a:dk2>
      <a:lt2>
        <a:srgbClr val="9BB8D3"/>
      </a:lt2>
      <a:accent1>
        <a:srgbClr val="009FE3"/>
      </a:accent1>
      <a:accent2>
        <a:srgbClr val="505759"/>
      </a:accent2>
      <a:accent3>
        <a:srgbClr val="CEDC00"/>
      </a:accent3>
      <a:accent4>
        <a:srgbClr val="00587C"/>
      </a:accent4>
      <a:accent5>
        <a:srgbClr val="DE7C00"/>
      </a:accent5>
      <a:accent6>
        <a:srgbClr val="FFCD00"/>
      </a:accent6>
      <a:hlink>
        <a:srgbClr val="0563C1"/>
      </a:hlink>
      <a:folHlink>
        <a:srgbClr val="954F72"/>
      </a:folHlink>
    </a:clrScheme>
    <a:fontScheme name="Custom 16">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0108DC-2CF5-459D-9283-C425BDC99B56}"/>
</file>

<file path=customXml/itemProps2.xml><?xml version="1.0" encoding="utf-8"?>
<ds:datastoreItem xmlns:ds="http://schemas.openxmlformats.org/officeDocument/2006/customXml" ds:itemID="{3A2B9192-C7C1-43FC-80AA-9C31B13A1643}"/>
</file>

<file path=customXml/itemProps3.xml><?xml version="1.0" encoding="utf-8"?>
<ds:datastoreItem xmlns:ds="http://schemas.openxmlformats.org/officeDocument/2006/customXml" ds:itemID="{76DD8F96-C6C9-4CA3-B846-1C50CD55A15C}"/>
</file>

<file path=docProps/app.xml><?xml version="1.0" encoding="utf-8"?>
<Properties xmlns="http://schemas.openxmlformats.org/officeDocument/2006/extended-properties" xmlns:vt="http://schemas.openxmlformats.org/officeDocument/2006/docPropsVTypes">
  <TotalTime>4257</TotalTime>
  <Words>3665</Words>
  <Application>Microsoft Office PowerPoint</Application>
  <PresentationFormat>Widescreen</PresentationFormat>
  <Paragraphs>259</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Abadi</vt:lpstr>
      <vt:lpstr>Arial</vt:lpstr>
      <vt:lpstr>Arial Unicode MS</vt:lpstr>
      <vt:lpstr>Calibri</vt:lpstr>
      <vt:lpstr>Google Sans</vt:lpstr>
      <vt:lpstr>helvetica</vt:lpstr>
      <vt:lpstr>Roboto</vt:lpstr>
      <vt:lpstr>Office Theme</vt:lpstr>
      <vt:lpstr>1_Office Theme</vt:lpstr>
      <vt:lpstr>Reformulation</vt:lpstr>
      <vt:lpstr>Before we start…</vt:lpstr>
      <vt:lpstr>What is reformulation?</vt:lpstr>
      <vt:lpstr>Why might you reformulate a product?</vt:lpstr>
      <vt:lpstr>Is Reformulation here to stay?</vt:lpstr>
      <vt:lpstr>PowerPoint Presentation</vt:lpstr>
      <vt:lpstr>     Health is a trend that is here to stay that drives reformulation</vt:lpstr>
      <vt:lpstr>PowerPoint Presentation</vt:lpstr>
      <vt:lpstr>Skills pathway: what skills are used in reformulation?</vt:lpstr>
      <vt:lpstr>Challenges of reformulation</vt:lpstr>
      <vt:lpstr>PowerPoint Presentation</vt:lpstr>
      <vt:lpstr>What’s the impact of reformulation?</vt:lpstr>
      <vt:lpstr>Case study: Ice cream reformulation</vt:lpstr>
      <vt:lpstr>Ice breaker exercise</vt:lpstr>
      <vt:lpstr>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FDF Scotland</dc:title>
  <dc:subject/>
  <dc:creator>www.Ellipsis.co.uk</dc:creator>
  <cp:keywords/>
  <dc:description>Created by Ellipsis +44 (020) 76912400 for the FDF in 2016</dc:description>
  <cp:lastModifiedBy>Frances Meek</cp:lastModifiedBy>
  <cp:revision>147</cp:revision>
  <dcterms:created xsi:type="dcterms:W3CDTF">2016-11-04T14:31:06Z</dcterms:created>
  <dcterms:modified xsi:type="dcterms:W3CDTF">2023-10-24T11:10:12Z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