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slideLayouts/slideLayout3.xml" ContentType="application/vnd.openxmlformats-officedocument.presentationml.slideLayout+xml"/>
  <Override PartName="/ppt/theme/theme3.xml" ContentType="application/vnd.openxmlformats-officedocument.theme+xml"/>
  <Override PartName="/ppt/slideLayouts/slideLayout4.xml" ContentType="application/vnd.openxmlformats-officedocument.presentationml.slideLayout+xml"/>
  <Override PartName="/ppt/theme/theme4.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 id="2147483650" r:id="rId5"/>
    <p:sldMasterId id="2147483652" r:id="rId6"/>
    <p:sldMasterId id="2147483656" r:id="rId7"/>
  </p:sldMasterIdLst>
  <p:sldIdLst>
    <p:sldId id="256" r:id="rId8"/>
    <p:sldId id="262" r:id="rId9"/>
    <p:sldId id="263" r:id="rId10"/>
    <p:sldId id="264" r:id="rId11"/>
    <p:sldId id="265" r:id="rId12"/>
    <p:sldId id="266" r:id="rId13"/>
    <p:sldId id="267" r:id="rId14"/>
    <p:sldId id="276" r:id="rId15"/>
    <p:sldId id="268" r:id="rId16"/>
    <p:sldId id="269" r:id="rId17"/>
    <p:sldId id="270" r:id="rId18"/>
    <p:sldId id="271" r:id="rId19"/>
    <p:sldId id="272" r:id="rId20"/>
    <p:sldId id="273" r:id="rId21"/>
    <p:sldId id="274" r:id="rId22"/>
    <p:sldId id="275" r:id="rId23"/>
    <p:sldId id="261" r:id="rId24"/>
  </p:sldIdLst>
  <p:sldSz cx="12192000" cy="6858000"/>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wen Trafford" initials="ET" lastIdx="22" clrIdx="0">
    <p:extLst>
      <p:ext uri="{19B8F6BF-5375-455C-9EA6-DF929625EA0E}">
        <p15:presenceInfo xmlns:p15="http://schemas.microsoft.com/office/powerpoint/2012/main" userId="Ewen Trafford" providerId="None"/>
      </p:ext>
    </p:extLst>
  </p:cmAuthor>
  <p:cmAuthor id="2" name="Frances Meek" initials="FM" lastIdx="6" clrIdx="1">
    <p:extLst>
      <p:ext uri="{19B8F6BF-5375-455C-9EA6-DF929625EA0E}">
        <p15:presenceInfo xmlns:p15="http://schemas.microsoft.com/office/powerpoint/2012/main" userId="S-1-5-21-1974762338-2042246095-630515929-1143" providerId="AD"/>
      </p:ext>
    </p:extLst>
  </p:cmAuthor>
  <p:cmAuthor id="3" name="Boardroom " initials="B" lastIdx="2" clrIdx="2">
    <p:extLst>
      <p:ext uri="{19B8F6BF-5375-455C-9EA6-DF929625EA0E}">
        <p15:presenceInfo xmlns:p15="http://schemas.microsoft.com/office/powerpoint/2012/main" userId="Boardroom "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C3C4D9"/>
    <a:srgbClr val="B8B8D1"/>
    <a:srgbClr val="263B83"/>
    <a:srgbClr val="F9D4B6"/>
    <a:srgbClr val="EDAD80"/>
    <a:srgbClr val="E46B2F"/>
    <a:srgbClr val="ED6B1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7378D33-6CDC-4103-B81F-FE21C8E3D85D}" v="1" dt="2024-08-29T10:33:49.383"/>
    <p1510:client id="{DD67F532-C9EE-4554-8AB0-3FC50D2D5F70}" v="1" dt="2024-08-30T08:22:23.82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875"/>
    <p:restoredTop sz="94655"/>
  </p:normalViewPr>
  <p:slideViewPr>
    <p:cSldViewPr snapToGrid="0" snapToObjects="1">
      <p:cViewPr varScale="1">
        <p:scale>
          <a:sx n="79" d="100"/>
          <a:sy n="79" d="100"/>
        </p:scale>
        <p:origin x="826" y="7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1.xml"/><Relationship Id="rId13" Type="http://schemas.openxmlformats.org/officeDocument/2006/relationships/slide" Target="slides/slide6.xml"/><Relationship Id="rId18" Type="http://schemas.openxmlformats.org/officeDocument/2006/relationships/slide" Target="slides/slide11.xml"/><Relationship Id="rId26"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slide" Target="slides/slide14.xml"/><Relationship Id="rId7" Type="http://schemas.openxmlformats.org/officeDocument/2006/relationships/slideMaster" Target="slideMasters/slideMaster4.xml"/><Relationship Id="rId12" Type="http://schemas.openxmlformats.org/officeDocument/2006/relationships/slide" Target="slides/slide5.xml"/><Relationship Id="rId17" Type="http://schemas.openxmlformats.org/officeDocument/2006/relationships/slide" Target="slides/slide10.xml"/><Relationship Id="rId25" Type="http://schemas.openxmlformats.org/officeDocument/2006/relationships/commentAuthors" Target="commentAuthors.xml"/><Relationship Id="rId2" Type="http://schemas.openxmlformats.org/officeDocument/2006/relationships/customXml" Target="../customXml/item2.xml"/><Relationship Id="rId16" Type="http://schemas.openxmlformats.org/officeDocument/2006/relationships/slide" Target="slides/slide9.xml"/><Relationship Id="rId20" Type="http://schemas.openxmlformats.org/officeDocument/2006/relationships/slide" Target="slides/slide13.xml"/><Relationship Id="rId29"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4.xml"/><Relationship Id="rId24" Type="http://schemas.openxmlformats.org/officeDocument/2006/relationships/slide" Target="slides/slide17.xml"/><Relationship Id="rId5" Type="http://schemas.openxmlformats.org/officeDocument/2006/relationships/slideMaster" Target="slideMasters/slideMaster2.xml"/><Relationship Id="rId15" Type="http://schemas.openxmlformats.org/officeDocument/2006/relationships/slide" Target="slides/slide8.xml"/><Relationship Id="rId23" Type="http://schemas.openxmlformats.org/officeDocument/2006/relationships/slide" Target="slides/slide16.xml"/><Relationship Id="rId28" Type="http://schemas.openxmlformats.org/officeDocument/2006/relationships/theme" Target="theme/theme1.xml"/><Relationship Id="rId10" Type="http://schemas.openxmlformats.org/officeDocument/2006/relationships/slide" Target="slides/slide3.xml"/><Relationship Id="rId19" Type="http://schemas.openxmlformats.org/officeDocument/2006/relationships/slide" Target="slides/slide12.xml"/><Relationship Id="rId31"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2.xml"/><Relationship Id="rId14" Type="http://schemas.openxmlformats.org/officeDocument/2006/relationships/slide" Target="slides/slide7.xml"/><Relationship Id="rId22" Type="http://schemas.openxmlformats.org/officeDocument/2006/relationships/slide" Target="slides/slide15.xml"/><Relationship Id="rId27" Type="http://schemas.openxmlformats.org/officeDocument/2006/relationships/viewProps" Target="viewProps.xml"/><Relationship Id="rId30"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lexander White" userId="3da70261-e0e7-408d-aace-eb577feade9e" providerId="ADAL" clId="{9F8D64A3-646C-40C1-A9FB-212C71B801DC}"/>
    <pc:docChg chg="custSel modSld modMainMaster">
      <pc:chgData name="Alexander White" userId="3da70261-e0e7-408d-aace-eb577feade9e" providerId="ADAL" clId="{9F8D64A3-646C-40C1-A9FB-212C71B801DC}" dt="2024-05-23T09:55:47.060" v="35" actId="14100"/>
      <pc:docMkLst>
        <pc:docMk/>
      </pc:docMkLst>
      <pc:sldChg chg="addSp modSp">
        <pc:chgData name="Alexander White" userId="3da70261-e0e7-408d-aace-eb577feade9e" providerId="ADAL" clId="{9F8D64A3-646C-40C1-A9FB-212C71B801DC}" dt="2024-05-20T13:41:55.416" v="0"/>
        <pc:sldMkLst>
          <pc:docMk/>
          <pc:sldMk cId="1219004254" sldId="261"/>
        </pc:sldMkLst>
        <pc:spChg chg="add mod">
          <ac:chgData name="Alexander White" userId="3da70261-e0e7-408d-aace-eb577feade9e" providerId="ADAL" clId="{9F8D64A3-646C-40C1-A9FB-212C71B801DC}" dt="2024-05-20T13:41:55.416" v="0"/>
          <ac:spMkLst>
            <pc:docMk/>
            <pc:sldMk cId="1219004254" sldId="261"/>
            <ac:spMk id="4" creationId="{7456A30E-2681-605C-DEF3-06F9E823350D}"/>
          </ac:spMkLst>
        </pc:spChg>
      </pc:sldChg>
      <pc:sldChg chg="modSp mod">
        <pc:chgData name="Alexander White" userId="3da70261-e0e7-408d-aace-eb577feade9e" providerId="ADAL" clId="{9F8D64A3-646C-40C1-A9FB-212C71B801DC}" dt="2024-05-23T09:53:40.192" v="19" actId="1076"/>
        <pc:sldMkLst>
          <pc:docMk/>
          <pc:sldMk cId="4232735229" sldId="264"/>
        </pc:sldMkLst>
        <pc:spChg chg="mod">
          <ac:chgData name="Alexander White" userId="3da70261-e0e7-408d-aace-eb577feade9e" providerId="ADAL" clId="{9F8D64A3-646C-40C1-A9FB-212C71B801DC}" dt="2024-05-23T09:53:36.536" v="17" actId="14100"/>
          <ac:spMkLst>
            <pc:docMk/>
            <pc:sldMk cId="4232735229" sldId="264"/>
            <ac:spMk id="3" creationId="{00000000-0000-0000-0000-000000000000}"/>
          </ac:spMkLst>
        </pc:spChg>
        <pc:picChg chg="mod">
          <ac:chgData name="Alexander White" userId="3da70261-e0e7-408d-aace-eb577feade9e" providerId="ADAL" clId="{9F8D64A3-646C-40C1-A9FB-212C71B801DC}" dt="2024-05-23T09:53:38.648" v="18" actId="1076"/>
          <ac:picMkLst>
            <pc:docMk/>
            <pc:sldMk cId="4232735229" sldId="264"/>
            <ac:picMk id="9" creationId="{00000000-0000-0000-0000-000000000000}"/>
          </ac:picMkLst>
        </pc:picChg>
        <pc:picChg chg="mod">
          <ac:chgData name="Alexander White" userId="3da70261-e0e7-408d-aace-eb577feade9e" providerId="ADAL" clId="{9F8D64A3-646C-40C1-A9FB-212C71B801DC}" dt="2024-05-23T09:53:40.192" v="19" actId="1076"/>
          <ac:picMkLst>
            <pc:docMk/>
            <pc:sldMk cId="4232735229" sldId="264"/>
            <ac:picMk id="12" creationId="{00000000-0000-0000-0000-000000000000}"/>
          </ac:picMkLst>
        </pc:picChg>
      </pc:sldChg>
      <pc:sldChg chg="modSp mod">
        <pc:chgData name="Alexander White" userId="3da70261-e0e7-408d-aace-eb577feade9e" providerId="ADAL" clId="{9F8D64A3-646C-40C1-A9FB-212C71B801DC}" dt="2024-05-23T09:53:46.088" v="20" actId="33524"/>
        <pc:sldMkLst>
          <pc:docMk/>
          <pc:sldMk cId="4232735229" sldId="265"/>
        </pc:sldMkLst>
        <pc:spChg chg="mod">
          <ac:chgData name="Alexander White" userId="3da70261-e0e7-408d-aace-eb577feade9e" providerId="ADAL" clId="{9F8D64A3-646C-40C1-A9FB-212C71B801DC}" dt="2024-05-23T09:53:46.088" v="20" actId="33524"/>
          <ac:spMkLst>
            <pc:docMk/>
            <pc:sldMk cId="4232735229" sldId="265"/>
            <ac:spMk id="3" creationId="{00000000-0000-0000-0000-000000000000}"/>
          </ac:spMkLst>
        </pc:spChg>
      </pc:sldChg>
      <pc:sldChg chg="modSp mod">
        <pc:chgData name="Alexander White" userId="3da70261-e0e7-408d-aace-eb577feade9e" providerId="ADAL" clId="{9F8D64A3-646C-40C1-A9FB-212C71B801DC}" dt="2024-05-23T09:54:01.770" v="23" actId="14100"/>
        <pc:sldMkLst>
          <pc:docMk/>
          <pc:sldMk cId="4232735229" sldId="266"/>
        </pc:sldMkLst>
        <pc:spChg chg="mod">
          <ac:chgData name="Alexander White" userId="3da70261-e0e7-408d-aace-eb577feade9e" providerId="ADAL" clId="{9F8D64A3-646C-40C1-A9FB-212C71B801DC}" dt="2024-05-23T09:53:59.150" v="22" actId="14100"/>
          <ac:spMkLst>
            <pc:docMk/>
            <pc:sldMk cId="4232735229" sldId="266"/>
            <ac:spMk id="3" creationId="{00000000-0000-0000-0000-000000000000}"/>
          </ac:spMkLst>
        </pc:spChg>
        <pc:picChg chg="mod">
          <ac:chgData name="Alexander White" userId="3da70261-e0e7-408d-aace-eb577feade9e" providerId="ADAL" clId="{9F8D64A3-646C-40C1-A9FB-212C71B801DC}" dt="2024-05-23T09:54:01.770" v="23" actId="14100"/>
          <ac:picMkLst>
            <pc:docMk/>
            <pc:sldMk cId="4232735229" sldId="266"/>
            <ac:picMk id="4" creationId="{00000000-0000-0000-0000-000000000000}"/>
          </ac:picMkLst>
        </pc:picChg>
      </pc:sldChg>
      <pc:sldChg chg="modSp mod">
        <pc:chgData name="Alexander White" userId="3da70261-e0e7-408d-aace-eb577feade9e" providerId="ADAL" clId="{9F8D64A3-646C-40C1-A9FB-212C71B801DC}" dt="2024-05-23T09:54:20.364" v="24" actId="14100"/>
        <pc:sldMkLst>
          <pc:docMk/>
          <pc:sldMk cId="4232735229" sldId="268"/>
        </pc:sldMkLst>
        <pc:spChg chg="mod">
          <ac:chgData name="Alexander White" userId="3da70261-e0e7-408d-aace-eb577feade9e" providerId="ADAL" clId="{9F8D64A3-646C-40C1-A9FB-212C71B801DC}" dt="2024-05-23T09:54:20.364" v="24" actId="14100"/>
          <ac:spMkLst>
            <pc:docMk/>
            <pc:sldMk cId="4232735229" sldId="268"/>
            <ac:spMk id="3" creationId="{00000000-0000-0000-0000-000000000000}"/>
          </ac:spMkLst>
        </pc:spChg>
      </pc:sldChg>
      <pc:sldChg chg="modSp mod">
        <pc:chgData name="Alexander White" userId="3da70261-e0e7-408d-aace-eb577feade9e" providerId="ADAL" clId="{9F8D64A3-646C-40C1-A9FB-212C71B801DC}" dt="2024-05-23T09:55:18.843" v="27" actId="1076"/>
        <pc:sldMkLst>
          <pc:docMk/>
          <pc:sldMk cId="4232735229" sldId="271"/>
        </pc:sldMkLst>
        <pc:spChg chg="mod">
          <ac:chgData name="Alexander White" userId="3da70261-e0e7-408d-aace-eb577feade9e" providerId="ADAL" clId="{9F8D64A3-646C-40C1-A9FB-212C71B801DC}" dt="2024-05-23T09:55:12.465" v="25" actId="14100"/>
          <ac:spMkLst>
            <pc:docMk/>
            <pc:sldMk cId="4232735229" sldId="271"/>
            <ac:spMk id="3" creationId="{00000000-0000-0000-0000-000000000000}"/>
          </ac:spMkLst>
        </pc:spChg>
        <pc:picChg chg="mod">
          <ac:chgData name="Alexander White" userId="3da70261-e0e7-408d-aace-eb577feade9e" providerId="ADAL" clId="{9F8D64A3-646C-40C1-A9FB-212C71B801DC}" dt="2024-05-23T09:55:18.843" v="27" actId="1076"/>
          <ac:picMkLst>
            <pc:docMk/>
            <pc:sldMk cId="4232735229" sldId="271"/>
            <ac:picMk id="5" creationId="{00000000-0000-0000-0000-000000000000}"/>
          </ac:picMkLst>
        </pc:picChg>
      </pc:sldChg>
      <pc:sldChg chg="modSp mod">
        <pc:chgData name="Alexander White" userId="3da70261-e0e7-408d-aace-eb577feade9e" providerId="ADAL" clId="{9F8D64A3-646C-40C1-A9FB-212C71B801DC}" dt="2024-05-23T09:55:42.122" v="34" actId="1076"/>
        <pc:sldMkLst>
          <pc:docMk/>
          <pc:sldMk cId="4232735229" sldId="272"/>
        </pc:sldMkLst>
        <pc:spChg chg="mod">
          <ac:chgData name="Alexander White" userId="3da70261-e0e7-408d-aace-eb577feade9e" providerId="ADAL" clId="{9F8D64A3-646C-40C1-A9FB-212C71B801DC}" dt="2024-05-23T09:55:22.679" v="28" actId="14100"/>
          <ac:spMkLst>
            <pc:docMk/>
            <pc:sldMk cId="4232735229" sldId="272"/>
            <ac:spMk id="3" creationId="{00000000-0000-0000-0000-000000000000}"/>
          </ac:spMkLst>
        </pc:spChg>
        <pc:picChg chg="mod">
          <ac:chgData name="Alexander White" userId="3da70261-e0e7-408d-aace-eb577feade9e" providerId="ADAL" clId="{9F8D64A3-646C-40C1-A9FB-212C71B801DC}" dt="2024-05-23T09:55:25.241" v="29" actId="14100"/>
          <ac:picMkLst>
            <pc:docMk/>
            <pc:sldMk cId="4232735229" sldId="272"/>
            <ac:picMk id="4" creationId="{00000000-0000-0000-0000-000000000000}"/>
          </ac:picMkLst>
        </pc:picChg>
        <pc:picChg chg="mod ord modCrop">
          <ac:chgData name="Alexander White" userId="3da70261-e0e7-408d-aace-eb577feade9e" providerId="ADAL" clId="{9F8D64A3-646C-40C1-A9FB-212C71B801DC}" dt="2024-05-23T09:55:42.122" v="34" actId="1076"/>
          <ac:picMkLst>
            <pc:docMk/>
            <pc:sldMk cId="4232735229" sldId="272"/>
            <ac:picMk id="5" creationId="{00000000-0000-0000-0000-000000000000}"/>
          </ac:picMkLst>
        </pc:picChg>
      </pc:sldChg>
      <pc:sldChg chg="modSp mod">
        <pc:chgData name="Alexander White" userId="3da70261-e0e7-408d-aace-eb577feade9e" providerId="ADAL" clId="{9F8D64A3-646C-40C1-A9FB-212C71B801DC}" dt="2024-05-23T09:55:47.060" v="35" actId="14100"/>
        <pc:sldMkLst>
          <pc:docMk/>
          <pc:sldMk cId="3680515290" sldId="273"/>
        </pc:sldMkLst>
        <pc:spChg chg="mod">
          <ac:chgData name="Alexander White" userId="3da70261-e0e7-408d-aace-eb577feade9e" providerId="ADAL" clId="{9F8D64A3-646C-40C1-A9FB-212C71B801DC}" dt="2024-05-23T09:55:47.060" v="35" actId="14100"/>
          <ac:spMkLst>
            <pc:docMk/>
            <pc:sldMk cId="3680515290" sldId="273"/>
            <ac:spMk id="3" creationId="{00000000-0000-0000-0000-000000000000}"/>
          </ac:spMkLst>
        </pc:spChg>
      </pc:sldChg>
      <pc:sldMasterChg chg="modSp mod">
        <pc:chgData name="Alexander White" userId="3da70261-e0e7-408d-aace-eb577feade9e" providerId="ADAL" clId="{9F8D64A3-646C-40C1-A9FB-212C71B801DC}" dt="2024-05-20T13:42:07.272" v="4" actId="20577"/>
        <pc:sldMasterMkLst>
          <pc:docMk/>
          <pc:sldMasterMk cId="1328885048" sldId="2147483648"/>
        </pc:sldMasterMkLst>
        <pc:spChg chg="mod">
          <ac:chgData name="Alexander White" userId="3da70261-e0e7-408d-aace-eb577feade9e" providerId="ADAL" clId="{9F8D64A3-646C-40C1-A9FB-212C71B801DC}" dt="2024-05-20T13:42:07.272" v="4" actId="20577"/>
          <ac:spMkLst>
            <pc:docMk/>
            <pc:sldMasterMk cId="1328885048" sldId="2147483648"/>
            <ac:spMk id="9" creationId="{00000000-0000-0000-0000-000000000000}"/>
          </ac:spMkLst>
        </pc:spChg>
      </pc:sldMasterChg>
      <pc:sldMasterChg chg="modSp mod">
        <pc:chgData name="Alexander White" userId="3da70261-e0e7-408d-aace-eb577feade9e" providerId="ADAL" clId="{9F8D64A3-646C-40C1-A9FB-212C71B801DC}" dt="2024-05-20T13:42:11.652" v="8" actId="20577"/>
        <pc:sldMasterMkLst>
          <pc:docMk/>
          <pc:sldMasterMk cId="1498317190" sldId="2147483650"/>
        </pc:sldMasterMkLst>
        <pc:spChg chg="mod">
          <ac:chgData name="Alexander White" userId="3da70261-e0e7-408d-aace-eb577feade9e" providerId="ADAL" clId="{9F8D64A3-646C-40C1-A9FB-212C71B801DC}" dt="2024-05-20T13:42:11.652" v="8" actId="20577"/>
          <ac:spMkLst>
            <pc:docMk/>
            <pc:sldMasterMk cId="1498317190" sldId="2147483650"/>
            <ac:spMk id="9" creationId="{00000000-0000-0000-0000-000000000000}"/>
          </ac:spMkLst>
        </pc:spChg>
      </pc:sldMasterChg>
      <pc:sldMasterChg chg="modSp mod">
        <pc:chgData name="Alexander White" userId="3da70261-e0e7-408d-aace-eb577feade9e" providerId="ADAL" clId="{9F8D64A3-646C-40C1-A9FB-212C71B801DC}" dt="2024-05-20T13:42:15.845" v="12" actId="20577"/>
        <pc:sldMasterMkLst>
          <pc:docMk/>
          <pc:sldMasterMk cId="1822393236" sldId="2147483652"/>
        </pc:sldMasterMkLst>
        <pc:spChg chg="mod">
          <ac:chgData name="Alexander White" userId="3da70261-e0e7-408d-aace-eb577feade9e" providerId="ADAL" clId="{9F8D64A3-646C-40C1-A9FB-212C71B801DC}" dt="2024-05-20T13:42:15.845" v="12" actId="20577"/>
          <ac:spMkLst>
            <pc:docMk/>
            <pc:sldMasterMk cId="1822393236" sldId="2147483652"/>
            <ac:spMk id="9" creationId="{00000000-0000-0000-0000-000000000000}"/>
          </ac:spMkLst>
        </pc:spChg>
      </pc:sldMasterChg>
      <pc:sldMasterChg chg="modSp mod">
        <pc:chgData name="Alexander White" userId="3da70261-e0e7-408d-aace-eb577feade9e" providerId="ADAL" clId="{9F8D64A3-646C-40C1-A9FB-212C71B801DC}" dt="2024-05-20T13:42:19.636" v="16" actId="20577"/>
        <pc:sldMasterMkLst>
          <pc:docMk/>
          <pc:sldMasterMk cId="1788143608" sldId="2147483656"/>
        </pc:sldMasterMkLst>
        <pc:spChg chg="mod">
          <ac:chgData name="Alexander White" userId="3da70261-e0e7-408d-aace-eb577feade9e" providerId="ADAL" clId="{9F8D64A3-646C-40C1-A9FB-212C71B801DC}" dt="2024-05-20T13:42:19.636" v="16" actId="20577"/>
          <ac:spMkLst>
            <pc:docMk/>
            <pc:sldMasterMk cId="1788143608" sldId="2147483656"/>
            <ac:spMk id="8" creationId="{00000000-0000-0000-0000-000000000000}"/>
          </ac:spMkLst>
        </pc:spChg>
      </pc:sldMasterChg>
    </pc:docChg>
  </pc:docChgLst>
  <pc:docChgLst>
    <pc:chgData name="Ewen Trafford" userId="e520b4bf-a196-48b7-bc10-b1590a457daa" providerId="ADAL" clId="{67378D33-6CDC-4103-B81F-FE21C8E3D85D}"/>
    <pc:docChg chg="modSld">
      <pc:chgData name="Ewen Trafford" userId="e520b4bf-a196-48b7-bc10-b1590a457daa" providerId="ADAL" clId="{67378D33-6CDC-4103-B81F-FE21C8E3D85D}" dt="2024-08-29T10:34:09.399" v="11" actId="1076"/>
      <pc:docMkLst>
        <pc:docMk/>
      </pc:docMkLst>
      <pc:sldChg chg="addSp modSp mod">
        <pc:chgData name="Ewen Trafford" userId="e520b4bf-a196-48b7-bc10-b1590a457daa" providerId="ADAL" clId="{67378D33-6CDC-4103-B81F-FE21C8E3D85D}" dt="2024-08-29T10:34:09.399" v="11" actId="1076"/>
        <pc:sldMkLst>
          <pc:docMk/>
          <pc:sldMk cId="4232735229" sldId="268"/>
        </pc:sldMkLst>
        <pc:picChg chg="add mod modCrop">
          <ac:chgData name="Ewen Trafford" userId="e520b4bf-a196-48b7-bc10-b1590a457daa" providerId="ADAL" clId="{67378D33-6CDC-4103-B81F-FE21C8E3D85D}" dt="2024-08-29T10:34:09.399" v="11" actId="1076"/>
          <ac:picMkLst>
            <pc:docMk/>
            <pc:sldMk cId="4232735229" sldId="268"/>
            <ac:picMk id="5" creationId="{44703BA4-7D7A-61F4-3C17-14EAA57383D4}"/>
          </ac:picMkLst>
        </pc:pic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142452" y="3531477"/>
            <a:ext cx="9144000" cy="733096"/>
          </a:xfrm>
          <a:prstGeom prst="rect">
            <a:avLst/>
          </a:prstGeom>
        </p:spPr>
        <p:txBody>
          <a:bodyPr lIns="0" tIns="0" rIns="0" bIns="0" anchor="t"/>
          <a:lstStyle>
            <a:lvl1pPr algn="l">
              <a:defRPr sz="4400" b="1" i="0" baseline="0">
                <a:solidFill>
                  <a:schemeClr val="bg1"/>
                </a:solidFill>
                <a:latin typeface="Arial" charset="0"/>
                <a:ea typeface="Arial" charset="0"/>
                <a:cs typeface="Arial" charset="0"/>
              </a:defRPr>
            </a:lvl1pPr>
          </a:lstStyle>
          <a:p>
            <a:r>
              <a:rPr lang="en-US" dirty="0"/>
              <a:t>Title</a:t>
            </a:r>
          </a:p>
        </p:txBody>
      </p:sp>
    </p:spTree>
    <p:extLst>
      <p:ext uri="{BB962C8B-B14F-4D97-AF65-F5344CB8AC3E}">
        <p14:creationId xmlns:p14="http://schemas.microsoft.com/office/powerpoint/2010/main" val="7410729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153512" y="587760"/>
            <a:ext cx="9144000" cy="635491"/>
          </a:xfrm>
          <a:prstGeom prst="rect">
            <a:avLst/>
          </a:prstGeom>
        </p:spPr>
        <p:txBody>
          <a:bodyPr lIns="0" tIns="0" rIns="0" bIns="0" anchor="t"/>
          <a:lstStyle>
            <a:lvl1pPr algn="l">
              <a:defRPr sz="4000" b="1" i="0">
                <a:solidFill>
                  <a:srgbClr val="263B83"/>
                </a:solidFill>
                <a:latin typeface="Arial" charset="0"/>
                <a:ea typeface="Arial" charset="0"/>
                <a:cs typeface="Arial" charset="0"/>
              </a:defRPr>
            </a:lvl1pPr>
          </a:lstStyle>
          <a:p>
            <a:r>
              <a:rPr lang="en-US" dirty="0"/>
              <a:t>Section Title</a:t>
            </a:r>
          </a:p>
        </p:txBody>
      </p:sp>
      <p:sp>
        <p:nvSpPr>
          <p:cNvPr id="3" name="Subtitle 2"/>
          <p:cNvSpPr>
            <a:spLocks noGrp="1"/>
          </p:cNvSpPr>
          <p:nvPr>
            <p:ph type="subTitle" idx="1" hasCustomPrompt="1"/>
          </p:nvPr>
        </p:nvSpPr>
        <p:spPr>
          <a:xfrm>
            <a:off x="1153512" y="3065488"/>
            <a:ext cx="9144000" cy="3087973"/>
          </a:xfrm>
          <a:prstGeom prst="rect">
            <a:avLst/>
          </a:prstGeom>
        </p:spPr>
        <p:txBody>
          <a:bodyPr lIns="0" tIns="0" rIns="0" bIns="0"/>
          <a:lstStyle>
            <a:lvl1pPr marL="285750" indent="-285750" algn="l">
              <a:buFont typeface="Arial" charset="0"/>
              <a:buChar char="•"/>
              <a:defRPr sz="1800">
                <a:latin typeface="Arial" charset="0"/>
                <a:ea typeface="Arial" charset="0"/>
                <a:cs typeface="Arial"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Text</a:t>
            </a:r>
          </a:p>
        </p:txBody>
      </p:sp>
    </p:spTree>
    <p:extLst>
      <p:ext uri="{BB962C8B-B14F-4D97-AF65-F5344CB8AC3E}">
        <p14:creationId xmlns:p14="http://schemas.microsoft.com/office/powerpoint/2010/main" val="8237676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169274" y="1563798"/>
            <a:ext cx="9720000" cy="720000"/>
          </a:xfrm>
          <a:prstGeom prst="rect">
            <a:avLst/>
          </a:prstGeom>
        </p:spPr>
        <p:txBody>
          <a:bodyPr lIns="0" tIns="0" rIns="0" bIns="0" anchor="t"/>
          <a:lstStyle>
            <a:lvl1pPr algn="l">
              <a:defRPr sz="3400" b="1" i="0">
                <a:solidFill>
                  <a:srgbClr val="263B83"/>
                </a:solidFill>
                <a:latin typeface="Arial" charset="0"/>
                <a:ea typeface="Arial" charset="0"/>
                <a:cs typeface="Arial" charset="0"/>
              </a:defRPr>
            </a:lvl1pPr>
          </a:lstStyle>
          <a:p>
            <a:r>
              <a:rPr lang="en-US" dirty="0"/>
              <a:t>Heading</a:t>
            </a:r>
          </a:p>
        </p:txBody>
      </p:sp>
      <p:sp>
        <p:nvSpPr>
          <p:cNvPr id="3" name="Subtitle 2"/>
          <p:cNvSpPr>
            <a:spLocks noGrp="1"/>
          </p:cNvSpPr>
          <p:nvPr>
            <p:ph type="subTitle" idx="1" hasCustomPrompt="1"/>
          </p:nvPr>
        </p:nvSpPr>
        <p:spPr>
          <a:xfrm>
            <a:off x="1169276" y="2571092"/>
            <a:ext cx="9720000" cy="3600000"/>
          </a:xfrm>
          <a:prstGeom prst="rect">
            <a:avLst/>
          </a:prstGeom>
        </p:spPr>
        <p:txBody>
          <a:bodyPr lIns="0" tIns="0" rIns="0" bIns="0" numCol="1" anchor="t"/>
          <a:lstStyle>
            <a:lvl1pPr marL="285750" indent="-285750" algn="l">
              <a:buSzPct val="90000"/>
              <a:buFont typeface="Arial" charset="0"/>
              <a:buChar char="•"/>
              <a:defRPr sz="1800" b="0" i="0">
                <a:solidFill>
                  <a:schemeClr val="tx1"/>
                </a:solidFill>
                <a:latin typeface="Arial" charset="0"/>
                <a:ea typeface="Arial" charset="0"/>
                <a:cs typeface="Arial"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Text here</a:t>
            </a:r>
          </a:p>
        </p:txBody>
      </p:sp>
    </p:spTree>
    <p:extLst>
      <p:ext uri="{BB962C8B-B14F-4D97-AF65-F5344CB8AC3E}">
        <p14:creationId xmlns:p14="http://schemas.microsoft.com/office/powerpoint/2010/main" val="15513439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12" name="Rectangle 11"/>
          <p:cNvSpPr/>
          <p:nvPr userDrawn="1"/>
        </p:nvSpPr>
        <p:spPr>
          <a:xfrm>
            <a:off x="6209274" y="2571092"/>
            <a:ext cx="4680000" cy="3600000"/>
          </a:xfrm>
          <a:prstGeom prst="rect">
            <a:avLst/>
          </a:prstGeom>
          <a:solidFill>
            <a:srgbClr val="C3C4D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3" name="Text Placeholder 2"/>
          <p:cNvSpPr>
            <a:spLocks noGrp="1"/>
          </p:cNvSpPr>
          <p:nvPr>
            <p:ph type="body" idx="1" hasCustomPrompt="1"/>
          </p:nvPr>
        </p:nvSpPr>
        <p:spPr>
          <a:xfrm>
            <a:off x="1169276" y="2571092"/>
            <a:ext cx="4680000" cy="3600000"/>
          </a:xfrm>
          <a:prstGeom prst="rect">
            <a:avLst/>
          </a:prstGeom>
        </p:spPr>
        <p:txBody>
          <a:bodyPr lIns="0" tIns="0" rIns="0" bIns="0" anchor="t">
            <a:normAutofit/>
          </a:bodyPr>
          <a:lstStyle>
            <a:lvl1pPr marL="285750" indent="-285750">
              <a:buSzPct val="90000"/>
              <a:buFont typeface="Arial" charset="0"/>
              <a:buChar char="•"/>
              <a:defRPr sz="1800" b="0" i="0">
                <a:latin typeface="Arial" charset="0"/>
                <a:ea typeface="Arial" charset="0"/>
                <a:cs typeface="Arial"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Body text</a:t>
            </a:r>
          </a:p>
        </p:txBody>
      </p:sp>
      <p:sp>
        <p:nvSpPr>
          <p:cNvPr id="5" name="Text Placeholder 4"/>
          <p:cNvSpPr>
            <a:spLocks noGrp="1"/>
          </p:cNvSpPr>
          <p:nvPr>
            <p:ph type="body" sz="quarter" idx="3" hasCustomPrompt="1"/>
          </p:nvPr>
        </p:nvSpPr>
        <p:spPr>
          <a:xfrm>
            <a:off x="6398461" y="2760281"/>
            <a:ext cx="4320000" cy="3240000"/>
          </a:xfrm>
          <a:prstGeom prst="rect">
            <a:avLst/>
          </a:prstGeom>
        </p:spPr>
        <p:txBody>
          <a:bodyPr lIns="0" tIns="0" rIns="0" bIns="0" anchor="t">
            <a:normAutofit/>
          </a:bodyPr>
          <a:lstStyle>
            <a:lvl1pPr marL="0" indent="0">
              <a:buNone/>
              <a:defRPr sz="1800" b="0" i="0">
                <a:latin typeface="Arial" charset="0"/>
                <a:ea typeface="Arial" charset="0"/>
                <a:cs typeface="Arial"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Body text</a:t>
            </a:r>
          </a:p>
        </p:txBody>
      </p:sp>
      <p:sp>
        <p:nvSpPr>
          <p:cNvPr id="13" name="Title 1"/>
          <p:cNvSpPr>
            <a:spLocks noGrp="1"/>
          </p:cNvSpPr>
          <p:nvPr>
            <p:ph type="title" hasCustomPrompt="1"/>
          </p:nvPr>
        </p:nvSpPr>
        <p:spPr>
          <a:xfrm>
            <a:off x="1169276" y="1563798"/>
            <a:ext cx="9720000" cy="720000"/>
          </a:xfrm>
          <a:prstGeom prst="rect">
            <a:avLst/>
          </a:prstGeom>
        </p:spPr>
        <p:txBody>
          <a:bodyPr lIns="0" tIns="0" rIns="0" bIns="0"/>
          <a:lstStyle>
            <a:lvl1pPr>
              <a:defRPr sz="3400" b="1" i="0">
                <a:solidFill>
                  <a:srgbClr val="263B83"/>
                </a:solidFill>
                <a:latin typeface="Arial" charset="0"/>
                <a:ea typeface="Arial" charset="0"/>
                <a:cs typeface="Arial" charset="0"/>
              </a:defRPr>
            </a:lvl1pPr>
          </a:lstStyle>
          <a:p>
            <a:r>
              <a:rPr lang="en-US" dirty="0"/>
              <a:t>Heading</a:t>
            </a:r>
          </a:p>
        </p:txBody>
      </p:sp>
    </p:spTree>
    <p:extLst>
      <p:ext uri="{BB962C8B-B14F-4D97-AF65-F5344CB8AC3E}">
        <p14:creationId xmlns:p14="http://schemas.microsoft.com/office/powerpoint/2010/main" val="28000793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 Id="rId5" Type="http://schemas.openxmlformats.org/officeDocument/2006/relationships/hyperlink" Target="http://www.foodafactoflife.org.uk/" TargetMode="External"/><Relationship Id="rId4" Type="http://schemas.openxmlformats.org/officeDocument/2006/relationships/image" Target="../media/image2.png"/></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theme" Target="../theme/theme2.xml"/><Relationship Id="rId1" Type="http://schemas.openxmlformats.org/officeDocument/2006/relationships/slideLayout" Target="../slideLayouts/slideLayout2.xml"/><Relationship Id="rId4" Type="http://schemas.openxmlformats.org/officeDocument/2006/relationships/hyperlink" Target="http://www.foodafactoflife.org.uk/" TargetMode="External"/></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theme" Target="../theme/theme3.xml"/><Relationship Id="rId1" Type="http://schemas.openxmlformats.org/officeDocument/2006/relationships/slideLayout" Target="../slideLayouts/slideLayout3.xml"/><Relationship Id="rId4" Type="http://schemas.openxmlformats.org/officeDocument/2006/relationships/hyperlink" Target="http://www.foodafactoflife.org.uk/" TargetMode="External"/></Relationships>
</file>

<file path=ppt/slideMasters/_rels/slideMaster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theme" Target="../theme/theme4.xml"/><Relationship Id="rId1" Type="http://schemas.openxmlformats.org/officeDocument/2006/relationships/slideLayout" Target="../slideLayouts/slideLayout4.xml"/><Relationship Id="rId4" Type="http://schemas.openxmlformats.org/officeDocument/2006/relationships/hyperlink" Target="http://www.foodafactoflife.org.uk/" TargetMode="Externa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0" y="0"/>
            <a:ext cx="12192000" cy="6858000"/>
          </a:xfrm>
          <a:prstGeom prst="rect">
            <a:avLst/>
          </a:prstGeom>
        </p:spPr>
      </p:pic>
      <p:pic>
        <p:nvPicPr>
          <p:cNvPr id="8" name="Picture 7"/>
          <p:cNvPicPr>
            <a:picLocks noChangeAspect="1"/>
          </p:cNvPicPr>
          <p:nvPr userDrawn="1"/>
        </p:nvPicPr>
        <p:blipFill>
          <a:blip r:embed="rId4" cstate="email">
            <a:extLst>
              <a:ext uri="{28A0092B-C50C-407E-A947-70E740481C1C}">
                <a14:useLocalDpi xmlns:a14="http://schemas.microsoft.com/office/drawing/2010/main"/>
              </a:ext>
            </a:extLst>
          </a:blip>
          <a:stretch>
            <a:fillRect/>
          </a:stretch>
        </p:blipFill>
        <p:spPr>
          <a:xfrm>
            <a:off x="9439453" y="358589"/>
            <a:ext cx="2044335" cy="1435165"/>
          </a:xfrm>
          <a:prstGeom prst="rect">
            <a:avLst/>
          </a:prstGeom>
        </p:spPr>
      </p:pic>
      <p:sp>
        <p:nvSpPr>
          <p:cNvPr id="9" name="TextBox 8"/>
          <p:cNvSpPr txBox="1"/>
          <p:nvPr userDrawn="1"/>
        </p:nvSpPr>
        <p:spPr>
          <a:xfrm>
            <a:off x="1156447" y="6539528"/>
            <a:ext cx="10721788" cy="138499"/>
          </a:xfrm>
          <a:prstGeom prst="rect">
            <a:avLst/>
          </a:prstGeom>
          <a:noFill/>
        </p:spPr>
        <p:txBody>
          <a:bodyPr wrap="square" lIns="0" tIns="0" rIns="0" bIns="0" rtlCol="0">
            <a:spAutoFit/>
          </a:bodyPr>
          <a:lstStyle/>
          <a:p>
            <a:pPr algn="r"/>
            <a:r>
              <a:rPr lang="en-US" sz="900" b="0" i="0" dirty="0">
                <a:solidFill>
                  <a:schemeClr val="tx1"/>
                </a:solidFill>
                <a:latin typeface="Arial" charset="0"/>
                <a:ea typeface="Arial" charset="0"/>
                <a:cs typeface="Arial" charset="0"/>
                <a:hlinkClick r:id="rId5"/>
              </a:rPr>
              <a:t>www.foodafactoflife.org.uk</a:t>
            </a:r>
            <a:r>
              <a:rPr lang="en-US" sz="900" b="0" i="0" baseline="0" dirty="0">
                <a:solidFill>
                  <a:schemeClr val="tx1"/>
                </a:solidFill>
                <a:latin typeface="Arial" charset="0"/>
                <a:ea typeface="Arial" charset="0"/>
                <a:cs typeface="Arial" charset="0"/>
              </a:rPr>
              <a:t>    </a:t>
            </a:r>
            <a:r>
              <a:rPr lang="en-US" sz="900" b="0" i="0" dirty="0">
                <a:solidFill>
                  <a:schemeClr val="tx1"/>
                </a:solidFill>
                <a:latin typeface="Arial" charset="0"/>
                <a:ea typeface="Arial" charset="0"/>
                <a:cs typeface="Arial" charset="0"/>
              </a:rPr>
              <a:t>©</a:t>
            </a:r>
            <a:r>
              <a:rPr lang="en-US" sz="900" b="0" i="0" baseline="0" dirty="0">
                <a:solidFill>
                  <a:schemeClr val="tx1"/>
                </a:solidFill>
                <a:latin typeface="Arial" charset="0"/>
                <a:ea typeface="Arial" charset="0"/>
                <a:cs typeface="Arial" charset="0"/>
              </a:rPr>
              <a:t> Food – </a:t>
            </a:r>
            <a:r>
              <a:rPr lang="en-US" sz="900" b="0" i="0" dirty="0">
                <a:solidFill>
                  <a:schemeClr val="tx1"/>
                </a:solidFill>
                <a:latin typeface="Arial" charset="0"/>
                <a:ea typeface="Arial" charset="0"/>
                <a:cs typeface="Arial" charset="0"/>
              </a:rPr>
              <a:t>a fact of life 2024</a:t>
            </a:r>
          </a:p>
        </p:txBody>
      </p:sp>
    </p:spTree>
    <p:extLst>
      <p:ext uri="{BB962C8B-B14F-4D97-AF65-F5344CB8AC3E}">
        <p14:creationId xmlns:p14="http://schemas.microsoft.com/office/powerpoint/2010/main" val="1328885048"/>
      </p:ext>
    </p:extLst>
  </p:cSld>
  <p:clrMap bg1="lt1" tx1="dk1" bg2="lt2" tx2="dk2" accent1="accent1" accent2="accent2" accent3="accent3" accent4="accent4" accent5="accent5" accent6="accent6" hlink="hlink" folHlink="folHlink"/>
  <p:sldLayoutIdLst>
    <p:sldLayoutId id="2147483649"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8" name="Picture 7"/>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9" name="TextBox 8"/>
          <p:cNvSpPr txBox="1"/>
          <p:nvPr userDrawn="1"/>
        </p:nvSpPr>
        <p:spPr>
          <a:xfrm>
            <a:off x="1156447" y="6539528"/>
            <a:ext cx="10721788" cy="138499"/>
          </a:xfrm>
          <a:prstGeom prst="rect">
            <a:avLst/>
          </a:prstGeom>
          <a:noFill/>
        </p:spPr>
        <p:txBody>
          <a:bodyPr wrap="square" lIns="0" tIns="0" rIns="0" bIns="0" rtlCol="0">
            <a:spAutoFit/>
          </a:bodyPr>
          <a:lstStyle/>
          <a:p>
            <a:pPr algn="r"/>
            <a:r>
              <a:rPr lang="en-US" sz="900" b="0" i="0" dirty="0">
                <a:solidFill>
                  <a:schemeClr val="tx1"/>
                </a:solidFill>
                <a:latin typeface="Arial" charset="0"/>
                <a:ea typeface="Arial" charset="0"/>
                <a:cs typeface="Arial" charset="0"/>
                <a:hlinkClick r:id="rId4"/>
              </a:rPr>
              <a:t>www.foodafactoflife.org.uk</a:t>
            </a:r>
            <a:r>
              <a:rPr lang="en-US" sz="900" b="0" i="0" baseline="0" dirty="0">
                <a:solidFill>
                  <a:schemeClr val="tx1"/>
                </a:solidFill>
                <a:latin typeface="Arial" charset="0"/>
                <a:ea typeface="Arial" charset="0"/>
                <a:cs typeface="Arial" charset="0"/>
              </a:rPr>
              <a:t>    </a:t>
            </a:r>
            <a:r>
              <a:rPr lang="en-US" sz="900" b="0" i="0" dirty="0">
                <a:solidFill>
                  <a:schemeClr val="tx1"/>
                </a:solidFill>
                <a:latin typeface="Arial" charset="0"/>
                <a:ea typeface="Arial" charset="0"/>
                <a:cs typeface="Arial" charset="0"/>
              </a:rPr>
              <a:t>© Food – a fact of life 2024</a:t>
            </a:r>
          </a:p>
        </p:txBody>
      </p:sp>
    </p:spTree>
    <p:extLst>
      <p:ext uri="{BB962C8B-B14F-4D97-AF65-F5344CB8AC3E}">
        <p14:creationId xmlns:p14="http://schemas.microsoft.com/office/powerpoint/2010/main" val="1498317190"/>
      </p:ext>
    </p:extLst>
  </p:cSld>
  <p:clrMap bg1="lt1" tx1="dk1" bg2="lt2" tx2="dk2" accent1="accent1" accent2="accent2" accent3="accent3" accent4="accent4" accent5="accent5" accent6="accent6" hlink="hlink" folHlink="folHlink"/>
  <p:sldLayoutIdLst>
    <p:sldLayoutId id="2147483651"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9" name="TextBox 8"/>
          <p:cNvSpPr txBox="1"/>
          <p:nvPr userDrawn="1"/>
        </p:nvSpPr>
        <p:spPr>
          <a:xfrm>
            <a:off x="1156447" y="6539528"/>
            <a:ext cx="10721788" cy="138499"/>
          </a:xfrm>
          <a:prstGeom prst="rect">
            <a:avLst/>
          </a:prstGeom>
          <a:noFill/>
        </p:spPr>
        <p:txBody>
          <a:bodyPr wrap="square" lIns="0" tIns="0" rIns="0" bIns="0" rtlCol="0">
            <a:spAutoFit/>
          </a:bodyPr>
          <a:lstStyle/>
          <a:p>
            <a:pPr algn="r"/>
            <a:r>
              <a:rPr lang="en-US" sz="900" b="0" i="0" dirty="0">
                <a:solidFill>
                  <a:schemeClr val="tx1"/>
                </a:solidFill>
                <a:latin typeface="Arial" charset="0"/>
                <a:ea typeface="Arial" charset="0"/>
                <a:cs typeface="Arial" charset="0"/>
                <a:hlinkClick r:id="rId4"/>
              </a:rPr>
              <a:t>www.foodafactoflife.org.uk</a:t>
            </a:r>
            <a:r>
              <a:rPr lang="en-US" sz="900" b="0" i="0" baseline="0" dirty="0">
                <a:solidFill>
                  <a:schemeClr val="tx1"/>
                </a:solidFill>
                <a:latin typeface="Arial" charset="0"/>
                <a:ea typeface="Arial" charset="0"/>
                <a:cs typeface="Arial" charset="0"/>
              </a:rPr>
              <a:t>    </a:t>
            </a:r>
            <a:r>
              <a:rPr lang="en-US" sz="900" b="0" i="0" dirty="0">
                <a:solidFill>
                  <a:schemeClr val="tx1"/>
                </a:solidFill>
                <a:latin typeface="Arial" charset="0"/>
                <a:ea typeface="Arial" charset="0"/>
                <a:cs typeface="Arial" charset="0"/>
              </a:rPr>
              <a:t>© Food – a fact of life 2024</a:t>
            </a:r>
          </a:p>
        </p:txBody>
      </p:sp>
    </p:spTree>
    <p:extLst>
      <p:ext uri="{BB962C8B-B14F-4D97-AF65-F5344CB8AC3E}">
        <p14:creationId xmlns:p14="http://schemas.microsoft.com/office/powerpoint/2010/main" val="1822393236"/>
      </p:ext>
    </p:extLst>
  </p:cSld>
  <p:clrMap bg1="lt1" tx1="dk1" bg2="lt2" tx2="dk2" accent1="accent1" accent2="accent2" accent3="accent3" accent4="accent4" accent5="accent5" accent6="accent6" hlink="hlink" folHlink="folHlink"/>
  <p:sldLayoutIdLst>
    <p:sldLayoutId id="2147483653"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8" name="TextBox 7"/>
          <p:cNvSpPr txBox="1"/>
          <p:nvPr userDrawn="1"/>
        </p:nvSpPr>
        <p:spPr>
          <a:xfrm>
            <a:off x="1156447" y="6539528"/>
            <a:ext cx="10721788" cy="138499"/>
          </a:xfrm>
          <a:prstGeom prst="rect">
            <a:avLst/>
          </a:prstGeom>
          <a:noFill/>
        </p:spPr>
        <p:txBody>
          <a:bodyPr wrap="square" lIns="0" tIns="0" rIns="0" bIns="0" rtlCol="0">
            <a:spAutoFit/>
          </a:bodyPr>
          <a:lstStyle/>
          <a:p>
            <a:pPr algn="r"/>
            <a:r>
              <a:rPr lang="en-US" sz="900" b="0" i="0" dirty="0">
                <a:solidFill>
                  <a:schemeClr val="tx1"/>
                </a:solidFill>
                <a:latin typeface="Arial" charset="0"/>
                <a:ea typeface="Arial" charset="0"/>
                <a:cs typeface="Arial" charset="0"/>
                <a:hlinkClick r:id="rId4"/>
              </a:rPr>
              <a:t>www.foodafactoflife.org.uk</a:t>
            </a:r>
            <a:r>
              <a:rPr lang="en-US" sz="900" b="0" i="0" baseline="0" dirty="0">
                <a:solidFill>
                  <a:schemeClr val="tx1"/>
                </a:solidFill>
                <a:latin typeface="Arial" charset="0"/>
                <a:ea typeface="Arial" charset="0"/>
                <a:cs typeface="Arial" charset="0"/>
              </a:rPr>
              <a:t>    </a:t>
            </a:r>
            <a:r>
              <a:rPr lang="en-US" sz="900" b="0" i="0" dirty="0">
                <a:solidFill>
                  <a:schemeClr val="tx1"/>
                </a:solidFill>
                <a:latin typeface="Arial" charset="0"/>
                <a:ea typeface="Arial" charset="0"/>
                <a:cs typeface="Arial" charset="0"/>
              </a:rPr>
              <a:t>© Food – a fact of life 2024</a:t>
            </a:r>
          </a:p>
        </p:txBody>
      </p:sp>
    </p:spTree>
    <p:extLst>
      <p:ext uri="{BB962C8B-B14F-4D97-AF65-F5344CB8AC3E}">
        <p14:creationId xmlns:p14="http://schemas.microsoft.com/office/powerpoint/2010/main" val="1788143608"/>
      </p:ext>
    </p:extLst>
  </p:cSld>
  <p:clrMap bg1="lt1" tx1="dk1" bg2="lt2" tx2="dk2" accent1="accent1" accent2="accent2" accent3="accent3" accent4="accent4" accent5="accent5" accent6="accent6" hlink="hlink" folHlink="folHlink"/>
  <p:sldLayoutIdLst>
    <p:sldLayoutId id="2147483661"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image" Target="../media/image15.jpeg"/><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image" Target="../media/image18.jpeg"/><Relationship Id="rId2" Type="http://schemas.openxmlformats.org/officeDocument/2006/relationships/image" Target="../media/image17.jpeg"/><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image" Target="../media/image19.jpeg"/><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image" Target="../media/image21.jpeg"/><Relationship Id="rId2" Type="http://schemas.openxmlformats.org/officeDocument/2006/relationships/image" Target="../media/image20.jpeg"/><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3" Type="http://schemas.openxmlformats.org/officeDocument/2006/relationships/image" Target="../media/image23.jpeg"/><Relationship Id="rId2" Type="http://schemas.openxmlformats.org/officeDocument/2006/relationships/image" Target="../media/image22.jpeg"/><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image" Target="../media/image24.jpeg"/><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3" Type="http://schemas.openxmlformats.org/officeDocument/2006/relationships/image" Target="../media/image26.jpeg"/><Relationship Id="rId2" Type="http://schemas.openxmlformats.org/officeDocument/2006/relationships/image" Target="../media/image25.jpeg"/><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hyperlink" Target="https://www.foodafactoflife.org.uk/whole-school/whole-school-approach/guidelines-for-school-education-resources-about-food/"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42452" y="3318826"/>
            <a:ext cx="9144000" cy="733096"/>
          </a:xfrm>
        </p:spPr>
        <p:txBody>
          <a:bodyPr/>
          <a:lstStyle/>
          <a:p>
            <a:r>
              <a:rPr lang="en-GB" dirty="0"/>
              <a:t>Fats and their functional </a:t>
            </a:r>
            <a:br>
              <a:rPr lang="en-GB" dirty="0"/>
            </a:br>
            <a:r>
              <a:rPr lang="en-GB" dirty="0"/>
              <a:t>properties in food products </a:t>
            </a:r>
          </a:p>
        </p:txBody>
      </p:sp>
    </p:spTree>
    <p:extLst>
      <p:ext uri="{BB962C8B-B14F-4D97-AF65-F5344CB8AC3E}">
        <p14:creationId xmlns:p14="http://schemas.microsoft.com/office/powerpoint/2010/main" val="19551663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rotWithShape="1">
          <a:blip r:embed="rId2" cstate="email">
            <a:extLst>
              <a:ext uri="{28A0092B-C50C-407E-A947-70E740481C1C}">
                <a14:useLocalDpi xmlns:a14="http://schemas.microsoft.com/office/drawing/2010/main"/>
              </a:ext>
            </a:extLst>
          </a:blip>
          <a:srcRect/>
          <a:stretch/>
        </p:blipFill>
        <p:spPr>
          <a:xfrm>
            <a:off x="8370328" y="4116020"/>
            <a:ext cx="3740192" cy="1948360"/>
          </a:xfrm>
          <a:prstGeom prst="rect">
            <a:avLst/>
          </a:prstGeom>
        </p:spPr>
      </p:pic>
      <p:sp>
        <p:nvSpPr>
          <p:cNvPr id="2" name="Title 1"/>
          <p:cNvSpPr>
            <a:spLocks noGrp="1"/>
          </p:cNvSpPr>
          <p:nvPr>
            <p:ph type="ctrTitle"/>
          </p:nvPr>
        </p:nvSpPr>
        <p:spPr/>
        <p:txBody>
          <a:bodyPr/>
          <a:lstStyle/>
          <a:p>
            <a:r>
              <a:rPr lang="en-US" dirty="0"/>
              <a:t>Shortening</a:t>
            </a:r>
            <a:br>
              <a:rPr lang="en-US" dirty="0"/>
            </a:br>
            <a:endParaRPr lang="en-US" dirty="0"/>
          </a:p>
        </p:txBody>
      </p:sp>
      <p:sp>
        <p:nvSpPr>
          <p:cNvPr id="3" name="Subtitle 2"/>
          <p:cNvSpPr>
            <a:spLocks noGrp="1"/>
          </p:cNvSpPr>
          <p:nvPr>
            <p:ph type="subTitle" idx="1"/>
          </p:nvPr>
        </p:nvSpPr>
        <p:spPr>
          <a:xfrm>
            <a:off x="1169276" y="2571092"/>
            <a:ext cx="7425149" cy="3600000"/>
          </a:xfrm>
        </p:spPr>
        <p:txBody>
          <a:bodyPr/>
          <a:lstStyle/>
          <a:p>
            <a:pPr marL="0" indent="0">
              <a:buNone/>
            </a:pPr>
            <a:r>
              <a:rPr lang="en-GB" sz="2000" dirty="0"/>
              <a:t>Shortcrust pastry, biscuits and shortbread rely on fat to give them their characteristic crumbly texture.  </a:t>
            </a:r>
            <a:br>
              <a:rPr lang="en-GB" sz="2000" dirty="0"/>
            </a:br>
            <a:br>
              <a:rPr lang="en-GB" sz="2000" dirty="0"/>
            </a:br>
            <a:r>
              <a:rPr lang="en-GB" sz="2000"/>
              <a:t>The fat </a:t>
            </a:r>
            <a:r>
              <a:rPr lang="en-GB" sz="2000" dirty="0"/>
              <a:t>coats the flour particles and prevents them from absorbing water. This reduces the gluten development, which would cause the dough to become elastic.  </a:t>
            </a:r>
            <a:br>
              <a:rPr lang="en-GB" sz="2000" dirty="0"/>
            </a:br>
            <a:br>
              <a:rPr lang="en-GB" sz="2000" dirty="0"/>
            </a:br>
            <a:r>
              <a:rPr lang="en-GB" sz="2000" dirty="0"/>
              <a:t>Fats such as pure vegetable fats or lard are suitable for shortening because of their low water content. There are distinctive colours associated with the type of fat used. Butter produces a golden colour and lard produces a pale yellow. </a:t>
            </a:r>
            <a:br>
              <a:rPr lang="en-GB" sz="2000" dirty="0"/>
            </a:br>
            <a:br>
              <a:rPr lang="en-GB" sz="2000" dirty="0"/>
            </a:br>
            <a:r>
              <a:rPr lang="en-GB" sz="2000" dirty="0"/>
              <a:t>A compromise is sometimes reached by using a combination of the two.</a:t>
            </a:r>
          </a:p>
          <a:p>
            <a:endParaRPr lang="en-US" sz="2000" dirty="0"/>
          </a:p>
        </p:txBody>
      </p:sp>
      <p:pic>
        <p:nvPicPr>
          <p:cNvPr id="5" name="Picture 6" descr="C:\Users\presentation.BNF.000\AppData\Local\Microsoft\Windows\Temporary Internet Files\Content.IE5\GXF9RFS3\248329201_640[1].jpg"/>
          <p:cNvPicPr>
            <a:picLocks noChangeAspect="1" noChangeArrowheads="1"/>
          </p:cNvPicPr>
          <p:nvPr/>
        </p:nvPicPr>
        <p:blipFill rotWithShape="1">
          <a:blip r:embed="rId3" cstate="email">
            <a:extLst>
              <a:ext uri="{28A0092B-C50C-407E-A947-70E740481C1C}">
                <a14:useLocalDpi xmlns:a14="http://schemas.microsoft.com/office/drawing/2010/main"/>
              </a:ext>
            </a:extLst>
          </a:blip>
          <a:srcRect/>
          <a:stretch/>
        </p:blipFill>
        <p:spPr bwMode="auto">
          <a:xfrm>
            <a:off x="9288855" y="1992066"/>
            <a:ext cx="2652666" cy="183666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3273522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8192647" y="3947310"/>
            <a:ext cx="3945357" cy="2619717"/>
          </a:xfrm>
          <a:prstGeom prst="rect">
            <a:avLst/>
          </a:prstGeom>
        </p:spPr>
      </p:pic>
      <p:sp>
        <p:nvSpPr>
          <p:cNvPr id="2" name="Title 1"/>
          <p:cNvSpPr>
            <a:spLocks noGrp="1"/>
          </p:cNvSpPr>
          <p:nvPr>
            <p:ph type="ctrTitle"/>
          </p:nvPr>
        </p:nvSpPr>
        <p:spPr/>
        <p:txBody>
          <a:bodyPr/>
          <a:lstStyle/>
          <a:p>
            <a:r>
              <a:rPr lang="en-US" dirty="0"/>
              <a:t>Plasticity</a:t>
            </a:r>
          </a:p>
        </p:txBody>
      </p:sp>
      <p:sp>
        <p:nvSpPr>
          <p:cNvPr id="3" name="Subtitle 2"/>
          <p:cNvSpPr>
            <a:spLocks noGrp="1"/>
          </p:cNvSpPr>
          <p:nvPr>
            <p:ph type="subTitle" idx="1"/>
          </p:nvPr>
        </p:nvSpPr>
        <p:spPr>
          <a:xfrm>
            <a:off x="1169276" y="2571092"/>
            <a:ext cx="7900296" cy="3600000"/>
          </a:xfrm>
        </p:spPr>
        <p:txBody>
          <a:bodyPr/>
          <a:lstStyle/>
          <a:p>
            <a:pPr marL="0" indent="0">
              <a:buNone/>
            </a:pPr>
            <a:r>
              <a:rPr lang="en-GB" sz="2000" dirty="0"/>
              <a:t>Fats do not melt at fixed temperatures, but over a range. This property is called plasticity. It gives all fats unique characteristics.  </a:t>
            </a:r>
            <a:br>
              <a:rPr lang="en-GB" sz="2000" dirty="0"/>
            </a:br>
            <a:br>
              <a:rPr lang="en-GB" sz="2000" dirty="0"/>
            </a:br>
            <a:r>
              <a:rPr lang="en-GB" sz="2000" dirty="0"/>
              <a:t>This plasticity is due to the mixture of triglycerides, each with their own melting point. </a:t>
            </a:r>
            <a:br>
              <a:rPr lang="en-GB" sz="2000" dirty="0"/>
            </a:br>
            <a:br>
              <a:rPr lang="en-GB" sz="2000" dirty="0"/>
            </a:br>
            <a:r>
              <a:rPr lang="en-GB" sz="2000" dirty="0"/>
              <a:t>Some products are formulated using fats containing triglycerides with lower melting points so they can spread from the fridge (e.g. soft spread) or melt on the tongue (e.g. chocolate).  </a:t>
            </a:r>
            <a:br>
              <a:rPr lang="en-GB" sz="2000" dirty="0"/>
            </a:br>
            <a:br>
              <a:rPr lang="en-GB" sz="2000" dirty="0"/>
            </a:br>
            <a:r>
              <a:rPr lang="en-GB" sz="2000" dirty="0"/>
              <a:t>Other fats have higher melting points and are used for cooking.</a:t>
            </a:r>
          </a:p>
          <a:p>
            <a:endParaRPr lang="en-US" sz="2000" dirty="0"/>
          </a:p>
        </p:txBody>
      </p:sp>
      <p:pic>
        <p:nvPicPr>
          <p:cNvPr id="4" name="Picture 6" descr="MPj04386400000[1]"/>
          <p:cNvPicPr>
            <a:picLocks noChangeAspect="1" noChangeArrowheads="1"/>
          </p:cNvPicPr>
          <p:nvPr/>
        </p:nvPicPr>
        <p:blipFill>
          <a:blip r:embed="rId3">
            <a:extLst>
              <a:ext uri="{28A0092B-C50C-407E-A947-70E740481C1C}">
                <a14:useLocalDpi xmlns:a14="http://schemas.microsoft.com/office/drawing/2010/main"/>
              </a:ext>
            </a:extLst>
          </a:blip>
          <a:srcRect/>
          <a:stretch>
            <a:fillRect/>
          </a:stretch>
        </p:blipFill>
        <p:spPr bwMode="auto">
          <a:xfrm>
            <a:off x="9577846" y="1752461"/>
            <a:ext cx="1824743" cy="2726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23273522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Aeration</a:t>
            </a:r>
          </a:p>
        </p:txBody>
      </p:sp>
      <p:sp>
        <p:nvSpPr>
          <p:cNvPr id="3" name="Subtitle 2"/>
          <p:cNvSpPr>
            <a:spLocks noGrp="1"/>
          </p:cNvSpPr>
          <p:nvPr>
            <p:ph type="subTitle" idx="1"/>
          </p:nvPr>
        </p:nvSpPr>
        <p:spPr>
          <a:xfrm>
            <a:off x="1169276" y="2571092"/>
            <a:ext cx="6366456" cy="3600000"/>
          </a:xfrm>
        </p:spPr>
        <p:txBody>
          <a:bodyPr/>
          <a:lstStyle/>
          <a:p>
            <a:pPr marL="0" indent="0">
              <a:buNone/>
            </a:pPr>
            <a:r>
              <a:rPr lang="en-GB" sz="2000" dirty="0"/>
              <a:t>Products such as creamed cakes need air incorporated into the mixture in order to give a well-risen texture. </a:t>
            </a:r>
            <a:br>
              <a:rPr lang="en-GB" sz="2000" dirty="0"/>
            </a:br>
            <a:br>
              <a:rPr lang="en-GB" sz="2000" dirty="0"/>
            </a:br>
            <a:br>
              <a:rPr lang="en-GB" sz="2000" dirty="0"/>
            </a:br>
            <a:r>
              <a:rPr lang="en-GB" sz="2000" dirty="0"/>
              <a:t>This is achieved by creaming a fat, such as butter or baking spread, with caster sugar.</a:t>
            </a:r>
          </a:p>
          <a:p>
            <a:pPr marL="0" indent="0">
              <a:buNone/>
            </a:pPr>
            <a:endParaRPr lang="en-GB" sz="2000" dirty="0"/>
          </a:p>
          <a:p>
            <a:pPr marL="0" indent="0">
              <a:buNone/>
            </a:pPr>
            <a:r>
              <a:rPr lang="en-GB" sz="2000" dirty="0"/>
              <a:t>Small bubbles of air are incorporated and form a stable foam.</a:t>
            </a:r>
          </a:p>
          <a:p>
            <a:endParaRPr lang="en-US" sz="2000" dirty="0"/>
          </a:p>
        </p:txBody>
      </p:sp>
      <p:pic>
        <p:nvPicPr>
          <p:cNvPr id="5" name="Picture 4"/>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7815431" y="2571092"/>
            <a:ext cx="3926167" cy="2618754"/>
          </a:xfrm>
          <a:prstGeom prst="rect">
            <a:avLst/>
          </a:prstGeom>
        </p:spPr>
      </p:pic>
    </p:spTree>
    <p:extLst>
      <p:ext uri="{BB962C8B-B14F-4D97-AF65-F5344CB8AC3E}">
        <p14:creationId xmlns:p14="http://schemas.microsoft.com/office/powerpoint/2010/main" val="423273522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rotWithShape="1">
          <a:blip r:embed="rId2" cstate="email">
            <a:extLst>
              <a:ext uri="{28A0092B-C50C-407E-A947-70E740481C1C}">
                <a14:useLocalDpi xmlns:a14="http://schemas.microsoft.com/office/drawing/2010/main"/>
              </a:ext>
            </a:extLst>
          </a:blip>
          <a:srcRect/>
          <a:stretch/>
        </p:blipFill>
        <p:spPr>
          <a:xfrm>
            <a:off x="7902796" y="3845239"/>
            <a:ext cx="4041738" cy="2609349"/>
          </a:xfrm>
          <a:prstGeom prst="rect">
            <a:avLst/>
          </a:prstGeom>
        </p:spPr>
      </p:pic>
      <p:sp>
        <p:nvSpPr>
          <p:cNvPr id="2" name="Title 1"/>
          <p:cNvSpPr>
            <a:spLocks noGrp="1"/>
          </p:cNvSpPr>
          <p:nvPr>
            <p:ph type="ctrTitle"/>
          </p:nvPr>
        </p:nvSpPr>
        <p:spPr/>
        <p:txBody>
          <a:bodyPr/>
          <a:lstStyle/>
          <a:p>
            <a:r>
              <a:rPr lang="en-US" dirty="0"/>
              <a:t>Flakiness </a:t>
            </a:r>
          </a:p>
        </p:txBody>
      </p:sp>
      <p:sp>
        <p:nvSpPr>
          <p:cNvPr id="3" name="Subtitle 2"/>
          <p:cNvSpPr>
            <a:spLocks noGrp="1"/>
          </p:cNvSpPr>
          <p:nvPr>
            <p:ph type="subTitle" idx="1"/>
          </p:nvPr>
        </p:nvSpPr>
        <p:spPr>
          <a:xfrm>
            <a:off x="1169276" y="2571092"/>
            <a:ext cx="6312668" cy="3600000"/>
          </a:xfrm>
        </p:spPr>
        <p:txBody>
          <a:bodyPr/>
          <a:lstStyle/>
          <a:p>
            <a:pPr marL="0" indent="0">
              <a:buNone/>
            </a:pPr>
            <a:r>
              <a:rPr lang="en-GB" sz="2000" dirty="0"/>
              <a:t>Flaky and puff pastry use fat to help separate layers of gluten and starch formed in the dough. The fat melts during cooking, leaving thin layers.  </a:t>
            </a:r>
          </a:p>
          <a:p>
            <a:endParaRPr lang="en-GB" sz="2000" dirty="0"/>
          </a:p>
          <a:p>
            <a:pPr marL="0" indent="0">
              <a:buNone/>
            </a:pPr>
            <a:r>
              <a:rPr lang="en-GB" sz="2000" dirty="0"/>
              <a:t>The water present in the pastry produces steam, which evaporates and causes the layers to rise.  </a:t>
            </a:r>
          </a:p>
          <a:p>
            <a:endParaRPr lang="en-GB" sz="2000" dirty="0"/>
          </a:p>
          <a:p>
            <a:pPr marL="0" indent="0">
              <a:buNone/>
            </a:pPr>
            <a:r>
              <a:rPr lang="en-GB" sz="2000" dirty="0"/>
              <a:t>The fat prevents the layers from sticking together.</a:t>
            </a:r>
          </a:p>
          <a:p>
            <a:endParaRPr lang="en-US" sz="2000" dirty="0"/>
          </a:p>
        </p:txBody>
      </p:sp>
      <p:pic>
        <p:nvPicPr>
          <p:cNvPr id="4" name="Picture 3"/>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8143539" y="1775750"/>
            <a:ext cx="3560253" cy="2364008"/>
          </a:xfrm>
          <a:prstGeom prst="rect">
            <a:avLst/>
          </a:prstGeom>
        </p:spPr>
      </p:pic>
    </p:spTree>
    <p:extLst>
      <p:ext uri="{BB962C8B-B14F-4D97-AF65-F5344CB8AC3E}">
        <p14:creationId xmlns:p14="http://schemas.microsoft.com/office/powerpoint/2010/main" val="423273522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Retention of moisture</a:t>
            </a:r>
          </a:p>
        </p:txBody>
      </p:sp>
      <p:sp>
        <p:nvSpPr>
          <p:cNvPr id="3" name="Subtitle 2"/>
          <p:cNvSpPr>
            <a:spLocks noGrp="1"/>
          </p:cNvSpPr>
          <p:nvPr>
            <p:ph type="subTitle" idx="1"/>
          </p:nvPr>
        </p:nvSpPr>
        <p:spPr>
          <a:xfrm>
            <a:off x="1169276" y="2571092"/>
            <a:ext cx="6258879" cy="3600000"/>
          </a:xfrm>
        </p:spPr>
        <p:txBody>
          <a:bodyPr/>
          <a:lstStyle/>
          <a:p>
            <a:pPr marL="0" indent="0">
              <a:buNone/>
            </a:pPr>
            <a:r>
              <a:rPr lang="en-GB" sz="2000" dirty="0"/>
              <a:t>Some fats can help retain a bakery product’s moisture and increase its shelf-life.  </a:t>
            </a:r>
          </a:p>
          <a:p>
            <a:pPr marL="0" indent="0">
              <a:buNone/>
            </a:pPr>
            <a:endParaRPr lang="en-GB" sz="2000" dirty="0"/>
          </a:p>
          <a:p>
            <a:pPr marL="0" indent="0">
              <a:buNone/>
            </a:pPr>
            <a:r>
              <a:rPr lang="en-GB" sz="2000" dirty="0"/>
              <a:t>They may also be used to baste food that is being cooked by dry heat.</a:t>
            </a:r>
          </a:p>
          <a:p>
            <a:endParaRPr lang="en-US" sz="2000" dirty="0"/>
          </a:p>
        </p:txBody>
      </p:sp>
      <p:pic>
        <p:nvPicPr>
          <p:cNvPr id="4" name="Picture 16" descr="Porkpie"/>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8177717" y="1563798"/>
            <a:ext cx="4014283" cy="26688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4"/>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8660858" y="4232608"/>
            <a:ext cx="3048000" cy="2033016"/>
          </a:xfrm>
          <a:prstGeom prst="rect">
            <a:avLst/>
          </a:prstGeom>
        </p:spPr>
      </p:pic>
    </p:spTree>
    <p:extLst>
      <p:ext uri="{BB962C8B-B14F-4D97-AF65-F5344CB8AC3E}">
        <p14:creationId xmlns:p14="http://schemas.microsoft.com/office/powerpoint/2010/main" val="368051529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Glazing</a:t>
            </a:r>
          </a:p>
        </p:txBody>
      </p:sp>
      <p:sp>
        <p:nvSpPr>
          <p:cNvPr id="3" name="Subtitle 2"/>
          <p:cNvSpPr>
            <a:spLocks noGrp="1"/>
          </p:cNvSpPr>
          <p:nvPr>
            <p:ph type="subTitle" idx="1"/>
          </p:nvPr>
        </p:nvSpPr>
        <p:spPr>
          <a:xfrm>
            <a:off x="1169276" y="2571092"/>
            <a:ext cx="5940184" cy="3600000"/>
          </a:xfrm>
        </p:spPr>
        <p:txBody>
          <a:bodyPr/>
          <a:lstStyle/>
          <a:p>
            <a:pPr marL="0" indent="0">
              <a:buNone/>
            </a:pPr>
            <a:r>
              <a:rPr lang="en-GB" sz="2000" dirty="0"/>
              <a:t>Placed on hot vegetables, some fats, e.g. butter, give a glossy appearance.</a:t>
            </a:r>
          </a:p>
          <a:p>
            <a:endParaRPr lang="en-GB" sz="2000" dirty="0"/>
          </a:p>
          <a:p>
            <a:pPr marL="0" indent="0">
              <a:buNone/>
            </a:pPr>
            <a:r>
              <a:rPr lang="en-GB" sz="2000" dirty="0"/>
              <a:t>Fats also add shine to sauces.</a:t>
            </a:r>
          </a:p>
          <a:p>
            <a:endParaRPr lang="en-US" sz="2000" dirty="0"/>
          </a:p>
        </p:txBody>
      </p:sp>
      <p:pic>
        <p:nvPicPr>
          <p:cNvPr id="4" name="Picture 3"/>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7463800" y="2571092"/>
            <a:ext cx="4316720" cy="2879252"/>
          </a:xfrm>
          <a:prstGeom prst="rect">
            <a:avLst/>
          </a:prstGeom>
        </p:spPr>
      </p:pic>
    </p:spTree>
    <p:extLst>
      <p:ext uri="{BB962C8B-B14F-4D97-AF65-F5344CB8AC3E}">
        <p14:creationId xmlns:p14="http://schemas.microsoft.com/office/powerpoint/2010/main" val="368051529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Sensory attributes</a:t>
            </a:r>
          </a:p>
        </p:txBody>
      </p:sp>
      <p:sp>
        <p:nvSpPr>
          <p:cNvPr id="3" name="Subtitle 2"/>
          <p:cNvSpPr>
            <a:spLocks noGrp="1"/>
          </p:cNvSpPr>
          <p:nvPr>
            <p:ph type="subTitle" idx="1"/>
          </p:nvPr>
        </p:nvSpPr>
        <p:spPr>
          <a:xfrm>
            <a:off x="1169276" y="2571092"/>
            <a:ext cx="6831724" cy="3600000"/>
          </a:xfrm>
        </p:spPr>
        <p:txBody>
          <a:bodyPr/>
          <a:lstStyle/>
          <a:p>
            <a:pPr marL="0" indent="0">
              <a:buNone/>
            </a:pPr>
            <a:r>
              <a:rPr lang="en-GB" sz="2000" dirty="0"/>
              <a:t>All fats and oils have unique flavours and odours.  </a:t>
            </a:r>
          </a:p>
          <a:p>
            <a:endParaRPr lang="en-GB" sz="2000" dirty="0"/>
          </a:p>
          <a:p>
            <a:pPr marL="0" indent="0">
              <a:buNone/>
            </a:pPr>
            <a:r>
              <a:rPr lang="en-GB" sz="2000" dirty="0"/>
              <a:t>Some are more suited for particular purposes than others, e.g. olive oil for salad dressing (for flavour) and lard for pastry (due to its blandness).  </a:t>
            </a:r>
          </a:p>
          <a:p>
            <a:endParaRPr lang="en-GB" sz="2000" dirty="0"/>
          </a:p>
          <a:p>
            <a:pPr marL="0" indent="0">
              <a:buNone/>
            </a:pPr>
            <a:r>
              <a:rPr lang="en-GB" sz="2000" dirty="0"/>
              <a:t>They can also contribute to the texture of the food, for example by increasing succulence.</a:t>
            </a:r>
          </a:p>
          <a:p>
            <a:endParaRPr lang="en-US" sz="2000" dirty="0"/>
          </a:p>
        </p:txBody>
      </p:sp>
      <p:pic>
        <p:nvPicPr>
          <p:cNvPr id="4" name="Picture 5" descr="MPj04070360000[1]"/>
          <p:cNvPicPr>
            <a:picLocks noChangeAspect="1"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8553450" y="4060573"/>
            <a:ext cx="3203575" cy="2136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4"/>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8553450" y="1923798"/>
            <a:ext cx="3058194" cy="2039815"/>
          </a:xfrm>
          <a:prstGeom prst="rect">
            <a:avLst/>
          </a:prstGeom>
        </p:spPr>
      </p:pic>
    </p:spTree>
    <p:extLst>
      <p:ext uri="{BB962C8B-B14F-4D97-AF65-F5344CB8AC3E}">
        <p14:creationId xmlns:p14="http://schemas.microsoft.com/office/powerpoint/2010/main" val="368051529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Fats and their functional properties in food products </a:t>
            </a:r>
          </a:p>
        </p:txBody>
      </p:sp>
      <p:sp>
        <p:nvSpPr>
          <p:cNvPr id="3" name="Subtitle 2"/>
          <p:cNvSpPr>
            <a:spLocks noGrp="1"/>
          </p:cNvSpPr>
          <p:nvPr>
            <p:ph type="subTitle" idx="1"/>
          </p:nvPr>
        </p:nvSpPr>
        <p:spPr/>
        <p:txBody>
          <a:bodyPr/>
          <a:lstStyle/>
          <a:p>
            <a:pPr marL="0" indent="0" algn="ctr">
              <a:buNone/>
            </a:pPr>
            <a:r>
              <a:rPr lang="en-GB" sz="3600" dirty="0"/>
              <a:t>For further information, go to:</a:t>
            </a:r>
          </a:p>
          <a:p>
            <a:pPr marL="0" indent="0" algn="ctr">
              <a:buNone/>
            </a:pPr>
            <a:r>
              <a:rPr lang="en-GB" sz="3600" dirty="0"/>
              <a:t>www.foodafactoflife.org.uk</a:t>
            </a:r>
          </a:p>
        </p:txBody>
      </p:sp>
      <p:sp>
        <p:nvSpPr>
          <p:cNvPr id="4" name="TextBox 3">
            <a:extLst>
              <a:ext uri="{FF2B5EF4-FFF2-40B4-BE49-F238E27FC236}">
                <a16:creationId xmlns:a16="http://schemas.microsoft.com/office/drawing/2014/main" id="{7456A30E-2681-605C-DEF3-06F9E823350D}"/>
              </a:ext>
            </a:extLst>
          </p:cNvPr>
          <p:cNvSpPr txBox="1"/>
          <p:nvPr/>
        </p:nvSpPr>
        <p:spPr>
          <a:xfrm>
            <a:off x="393116" y="6175629"/>
            <a:ext cx="9904396" cy="307777"/>
          </a:xfrm>
          <a:prstGeom prst="rect">
            <a:avLst/>
          </a:prstGeom>
          <a:noFill/>
        </p:spPr>
        <p:txBody>
          <a:bodyPr wrap="square" rtlCol="0">
            <a:spAutoFit/>
          </a:bodyPr>
          <a:lstStyle/>
          <a:p>
            <a:r>
              <a:rPr lang="en-GB" sz="1400" dirty="0">
                <a:latin typeface="Arial" panose="020B0604020202020204" pitchFamily="34" charset="0"/>
                <a:cs typeface="Arial" panose="020B0604020202020204" pitchFamily="34" charset="0"/>
              </a:rPr>
              <a:t>This resource meets the</a:t>
            </a:r>
            <a:r>
              <a:rPr lang="en-GB" sz="1400" b="1" dirty="0">
                <a:latin typeface="Arial" panose="020B0604020202020204" pitchFamily="34" charset="0"/>
                <a:cs typeface="Arial" panose="020B0604020202020204" pitchFamily="34" charset="0"/>
              </a:rPr>
              <a:t> </a:t>
            </a:r>
            <a:r>
              <a:rPr lang="en-GB" sz="1400" b="1" i="1" u="sng" dirty="0">
                <a:latin typeface="Arial" panose="020B0604020202020204" pitchFamily="34" charset="0"/>
                <a:cs typeface="Arial" panose="020B0604020202020204" pitchFamily="34" charset="0"/>
                <a:hlinkClick r:id="rId2"/>
              </a:rPr>
              <a:t>Guidelines for producers and users of school education resources about food</a:t>
            </a:r>
            <a:r>
              <a:rPr lang="en-GB" sz="1400" b="1" i="1" dirty="0">
                <a:latin typeface="Arial" panose="020B0604020202020204" pitchFamily="34" charset="0"/>
                <a:cs typeface="Arial" panose="020B0604020202020204" pitchFamily="34" charset="0"/>
              </a:rPr>
              <a:t>.</a:t>
            </a:r>
            <a:endParaRPr lang="en-GB" sz="1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190042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Fatty acids</a:t>
            </a:r>
          </a:p>
        </p:txBody>
      </p:sp>
      <p:sp>
        <p:nvSpPr>
          <p:cNvPr id="3" name="Subtitle 2"/>
          <p:cNvSpPr>
            <a:spLocks noGrp="1"/>
          </p:cNvSpPr>
          <p:nvPr>
            <p:ph type="subTitle" idx="1"/>
          </p:nvPr>
        </p:nvSpPr>
        <p:spPr>
          <a:xfrm>
            <a:off x="1169276" y="2571092"/>
            <a:ext cx="5826947" cy="3600000"/>
          </a:xfrm>
        </p:spPr>
        <p:txBody>
          <a:bodyPr/>
          <a:lstStyle/>
          <a:p>
            <a:pPr marL="0" indent="0">
              <a:buNone/>
            </a:pPr>
            <a:r>
              <a:rPr lang="en-GB" sz="2000" dirty="0"/>
              <a:t>Fats are composed of fatty acids and glycerol. </a:t>
            </a:r>
            <a:br>
              <a:rPr lang="en-GB" sz="2000" dirty="0"/>
            </a:br>
            <a:br>
              <a:rPr lang="en-GB" sz="2000" dirty="0"/>
            </a:br>
            <a:br>
              <a:rPr lang="en-GB" sz="2000" dirty="0"/>
            </a:br>
            <a:r>
              <a:rPr lang="en-GB" sz="2000" dirty="0"/>
              <a:t>A fatty acid is made up of a chain of carbon atoms, with a methyl group at one end and an acid group at the other. </a:t>
            </a:r>
            <a:br>
              <a:rPr lang="en-GB" sz="2000" dirty="0"/>
            </a:br>
            <a:br>
              <a:rPr lang="en-GB" sz="2000" dirty="0"/>
            </a:br>
            <a:br>
              <a:rPr lang="en-GB" sz="2000" dirty="0"/>
            </a:br>
            <a:r>
              <a:rPr lang="en-GB" sz="2000" dirty="0"/>
              <a:t>Each carbon atom in between has either one or two hydrogen atoms bonded to it.</a:t>
            </a:r>
          </a:p>
          <a:p>
            <a:pPr marL="0" indent="0">
              <a:buNone/>
            </a:pPr>
            <a:endParaRPr lang="en-US" sz="2000" dirty="0"/>
          </a:p>
        </p:txBody>
      </p:sp>
      <p:pic>
        <p:nvPicPr>
          <p:cNvPr id="4" name="Picture 3"/>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7106971" y="2077977"/>
            <a:ext cx="4894018" cy="3260789"/>
          </a:xfrm>
          <a:prstGeom prst="rect">
            <a:avLst/>
          </a:prstGeom>
        </p:spPr>
      </p:pic>
    </p:spTree>
    <p:extLst>
      <p:ext uri="{BB962C8B-B14F-4D97-AF65-F5344CB8AC3E}">
        <p14:creationId xmlns:p14="http://schemas.microsoft.com/office/powerpoint/2010/main" val="42327352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Fats</a:t>
            </a:r>
          </a:p>
        </p:txBody>
      </p:sp>
      <p:sp>
        <p:nvSpPr>
          <p:cNvPr id="3" name="Subtitle 2"/>
          <p:cNvSpPr>
            <a:spLocks noGrp="1"/>
          </p:cNvSpPr>
          <p:nvPr>
            <p:ph type="subTitle" idx="1"/>
          </p:nvPr>
        </p:nvSpPr>
        <p:spPr>
          <a:xfrm>
            <a:off x="1169276" y="2571092"/>
            <a:ext cx="6328804" cy="3600000"/>
          </a:xfrm>
        </p:spPr>
        <p:txBody>
          <a:bodyPr/>
          <a:lstStyle/>
          <a:p>
            <a:pPr marL="0" indent="0">
              <a:buNone/>
            </a:pPr>
            <a:r>
              <a:rPr lang="en-GB" sz="2000" dirty="0"/>
              <a:t>At one end of the carbon chain is the acid group which is able to bond with the glycerol molecule.</a:t>
            </a:r>
            <a:br>
              <a:rPr lang="en-GB" sz="2000" dirty="0"/>
            </a:br>
            <a:br>
              <a:rPr lang="en-GB" sz="2000" dirty="0"/>
            </a:br>
            <a:br>
              <a:rPr lang="en-GB" sz="2000" dirty="0"/>
            </a:br>
            <a:r>
              <a:rPr lang="en-GB" sz="2000" dirty="0"/>
              <a:t>Three fatty acids combine with one molecule of glycerol to form a triglyceride.</a:t>
            </a:r>
            <a:br>
              <a:rPr lang="en-GB" sz="2000" dirty="0"/>
            </a:br>
            <a:br>
              <a:rPr lang="en-GB" sz="2000" dirty="0"/>
            </a:br>
            <a:br>
              <a:rPr lang="en-GB" sz="2000" dirty="0"/>
            </a:br>
            <a:r>
              <a:rPr lang="en-GB" sz="2000" dirty="0"/>
              <a:t>The fat found in food is made up of triglycerides.</a:t>
            </a:r>
          </a:p>
          <a:p>
            <a:pPr marL="0" indent="0">
              <a:buNone/>
            </a:pPr>
            <a:endParaRPr lang="en-US" sz="2000" dirty="0"/>
          </a:p>
        </p:txBody>
      </p:sp>
      <p:pic>
        <p:nvPicPr>
          <p:cNvPr id="5" name="Picture 4"/>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7849354" y="2313894"/>
            <a:ext cx="4176779" cy="3156724"/>
          </a:xfrm>
          <a:prstGeom prst="rect">
            <a:avLst/>
          </a:prstGeom>
        </p:spPr>
      </p:pic>
    </p:spTree>
    <p:extLst>
      <p:ext uri="{BB962C8B-B14F-4D97-AF65-F5344CB8AC3E}">
        <p14:creationId xmlns:p14="http://schemas.microsoft.com/office/powerpoint/2010/main" val="42327352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Saturated or unsaturated fatty acids</a:t>
            </a:r>
          </a:p>
        </p:txBody>
      </p:sp>
      <p:sp>
        <p:nvSpPr>
          <p:cNvPr id="3" name="Subtitle 2"/>
          <p:cNvSpPr>
            <a:spLocks noGrp="1"/>
          </p:cNvSpPr>
          <p:nvPr>
            <p:ph type="subTitle" idx="1"/>
          </p:nvPr>
        </p:nvSpPr>
        <p:spPr>
          <a:xfrm>
            <a:off x="1169276" y="2571092"/>
            <a:ext cx="5866225" cy="3600000"/>
          </a:xfrm>
        </p:spPr>
        <p:txBody>
          <a:bodyPr/>
          <a:lstStyle/>
          <a:p>
            <a:pPr marL="0" indent="0">
              <a:buNone/>
            </a:pPr>
            <a:r>
              <a:rPr lang="en-GB" sz="2000" dirty="0"/>
              <a:t>If the fatty acid has all the hydrogen atoms it can hold, it is said to be saturated.</a:t>
            </a:r>
          </a:p>
          <a:p>
            <a:endParaRPr lang="en-GB" sz="2000" dirty="0"/>
          </a:p>
          <a:p>
            <a:pPr marL="0" indent="0">
              <a:buNone/>
            </a:pPr>
            <a:r>
              <a:rPr lang="en-GB" sz="2000" dirty="0"/>
              <a:t>However, if some of the hydrogen atoms are missing and have been replaced by one or more double bonds between the carbon atoms, then the fatty acid is said to be unsaturated.</a:t>
            </a:r>
          </a:p>
          <a:p>
            <a:endParaRPr lang="en-US" sz="2000" dirty="0"/>
          </a:p>
        </p:txBody>
      </p:sp>
      <p:pic>
        <p:nvPicPr>
          <p:cNvPr id="9" name="Picture 8"/>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7752228" y="2396753"/>
            <a:ext cx="3658851" cy="1330801"/>
          </a:xfrm>
          <a:prstGeom prst="rect">
            <a:avLst/>
          </a:prstGeom>
        </p:spPr>
      </p:pic>
      <p:pic>
        <p:nvPicPr>
          <p:cNvPr id="12" name="Picture 11"/>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7671547" y="4288306"/>
            <a:ext cx="3659634" cy="1457621"/>
          </a:xfrm>
          <a:prstGeom prst="rect">
            <a:avLst/>
          </a:prstGeom>
        </p:spPr>
      </p:pic>
    </p:spTree>
    <p:extLst>
      <p:ext uri="{BB962C8B-B14F-4D97-AF65-F5344CB8AC3E}">
        <p14:creationId xmlns:p14="http://schemas.microsoft.com/office/powerpoint/2010/main" val="42327352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Mono and polyunsaturated fatty acids</a:t>
            </a:r>
          </a:p>
        </p:txBody>
      </p:sp>
      <p:sp>
        <p:nvSpPr>
          <p:cNvPr id="3" name="Subtitle 2"/>
          <p:cNvSpPr>
            <a:spLocks noGrp="1"/>
          </p:cNvSpPr>
          <p:nvPr>
            <p:ph type="subTitle" idx="1"/>
          </p:nvPr>
        </p:nvSpPr>
        <p:spPr>
          <a:xfrm>
            <a:off x="1169276" y="2571092"/>
            <a:ext cx="7230445" cy="3600000"/>
          </a:xfrm>
        </p:spPr>
        <p:txBody>
          <a:bodyPr/>
          <a:lstStyle/>
          <a:p>
            <a:pPr marL="0" indent="0">
              <a:buNone/>
            </a:pPr>
            <a:r>
              <a:rPr lang="en-GB" sz="2000" dirty="0"/>
              <a:t>If there is one double bond the fatty acid is known as a monounsaturated fatty acid.</a:t>
            </a:r>
            <a:br>
              <a:rPr lang="en-GB" sz="2000" dirty="0"/>
            </a:br>
            <a:endParaRPr lang="en-GB" sz="2000" dirty="0"/>
          </a:p>
          <a:p>
            <a:pPr marL="0" indent="0">
              <a:buNone/>
            </a:pPr>
            <a:r>
              <a:rPr lang="en-GB" sz="2000" dirty="0"/>
              <a:t>If there is more than one double bond, then the fatty acid is known as a polyunsaturated fatty acid.</a:t>
            </a:r>
          </a:p>
          <a:p>
            <a:endParaRPr lang="en-US" sz="2000" dirty="0"/>
          </a:p>
        </p:txBody>
      </p:sp>
      <p:pic>
        <p:nvPicPr>
          <p:cNvPr id="6" name="Picture 5"/>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8314893" y="4365472"/>
            <a:ext cx="3530847" cy="1574838"/>
          </a:xfrm>
          <a:prstGeom prst="rect">
            <a:avLst/>
          </a:prstGeom>
        </p:spPr>
      </p:pic>
      <p:pic>
        <p:nvPicPr>
          <p:cNvPr id="7" name="Picture 6"/>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8314893" y="2399168"/>
            <a:ext cx="3534194" cy="1454469"/>
          </a:xfrm>
          <a:prstGeom prst="rect">
            <a:avLst/>
          </a:prstGeom>
        </p:spPr>
      </p:pic>
    </p:spTree>
    <p:extLst>
      <p:ext uri="{BB962C8B-B14F-4D97-AF65-F5344CB8AC3E}">
        <p14:creationId xmlns:p14="http://schemas.microsoft.com/office/powerpoint/2010/main" val="42327352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Saturated fats</a:t>
            </a:r>
          </a:p>
        </p:txBody>
      </p:sp>
      <p:sp>
        <p:nvSpPr>
          <p:cNvPr id="3" name="Subtitle 2"/>
          <p:cNvSpPr>
            <a:spLocks noGrp="1"/>
          </p:cNvSpPr>
          <p:nvPr>
            <p:ph type="subTitle" idx="1"/>
          </p:nvPr>
        </p:nvSpPr>
        <p:spPr>
          <a:xfrm>
            <a:off x="1169274" y="2571092"/>
            <a:ext cx="7436844" cy="3600000"/>
          </a:xfrm>
        </p:spPr>
        <p:txBody>
          <a:bodyPr/>
          <a:lstStyle/>
          <a:p>
            <a:pPr marL="0" indent="0">
              <a:buNone/>
            </a:pPr>
            <a:r>
              <a:rPr lang="en-GB" sz="2000" dirty="0"/>
              <a:t>The nature of a fat depends upon the types of fatty acids which make up the triglycerides.  </a:t>
            </a:r>
            <a:br>
              <a:rPr lang="en-GB" sz="2000" dirty="0"/>
            </a:br>
            <a:endParaRPr lang="en-GB" sz="2000" dirty="0"/>
          </a:p>
          <a:p>
            <a:pPr marL="0" indent="0">
              <a:buNone/>
            </a:pPr>
            <a:r>
              <a:rPr lang="en-GB" sz="2000" dirty="0"/>
              <a:t>All fats contain both saturated and unsaturated fatty acids but are usually described as ‘saturated’ or ‘unsaturated’ according to the proportions of fatty acids present.  </a:t>
            </a:r>
            <a:br>
              <a:rPr lang="en-GB" sz="2000" dirty="0"/>
            </a:br>
            <a:endParaRPr lang="en-GB" sz="2000" dirty="0"/>
          </a:p>
          <a:p>
            <a:pPr marL="0" indent="0">
              <a:buNone/>
            </a:pPr>
            <a:r>
              <a:rPr lang="en-GB" sz="2000" dirty="0"/>
              <a:t>For example, butter is often described as a ‘saturated’ fat because it has more saturated fatty acids than unsaturated fatty acids, while most vegetable oils are described as ‘unsaturated’ as they contain more monounsaturated or polyunsaturated fatty acids.</a:t>
            </a:r>
          </a:p>
          <a:p>
            <a:endParaRPr lang="en-US" sz="2000" dirty="0"/>
          </a:p>
        </p:txBody>
      </p:sp>
      <p:pic>
        <p:nvPicPr>
          <p:cNvPr id="4" name="Picture 5" descr="butter2"/>
          <p:cNvPicPr>
            <a:picLocks noChangeAspect="1" noChangeArrowheads="1"/>
          </p:cNvPicPr>
          <p:nvPr/>
        </p:nvPicPr>
        <p:blipFill rotWithShape="1">
          <a:blip r:embed="rId2" cstate="email">
            <a:extLst>
              <a:ext uri="{28A0092B-C50C-407E-A947-70E740481C1C}">
                <a14:useLocalDpi xmlns:a14="http://schemas.microsoft.com/office/drawing/2010/main"/>
              </a:ext>
            </a:extLst>
          </a:blip>
          <a:srcRect/>
          <a:stretch/>
        </p:blipFill>
        <p:spPr bwMode="auto">
          <a:xfrm>
            <a:off x="8659136" y="2571092"/>
            <a:ext cx="3518329" cy="2723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2327352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2" cstate="email">
            <a:extLst>
              <a:ext uri="{28A0092B-C50C-407E-A947-70E740481C1C}">
                <a14:useLocalDpi xmlns:a14="http://schemas.microsoft.com/office/drawing/2010/main"/>
              </a:ext>
            </a:extLst>
          </a:blip>
          <a:srcRect/>
          <a:stretch/>
        </p:blipFill>
        <p:spPr>
          <a:xfrm>
            <a:off x="8891962" y="2480649"/>
            <a:ext cx="3300038" cy="2962807"/>
          </a:xfrm>
          <a:prstGeom prst="rect">
            <a:avLst/>
          </a:prstGeom>
        </p:spPr>
      </p:pic>
      <p:sp>
        <p:nvSpPr>
          <p:cNvPr id="2" name="Title 1"/>
          <p:cNvSpPr>
            <a:spLocks noGrp="1"/>
          </p:cNvSpPr>
          <p:nvPr>
            <p:ph type="ctrTitle"/>
          </p:nvPr>
        </p:nvSpPr>
        <p:spPr/>
        <p:txBody>
          <a:bodyPr/>
          <a:lstStyle/>
          <a:p>
            <a:r>
              <a:rPr lang="en-US" dirty="0"/>
              <a:t>Unsaturated fats</a:t>
            </a:r>
            <a:br>
              <a:rPr lang="en-US" dirty="0"/>
            </a:br>
            <a:endParaRPr lang="en-US" dirty="0"/>
          </a:p>
        </p:txBody>
      </p:sp>
      <p:sp>
        <p:nvSpPr>
          <p:cNvPr id="3" name="Subtitle 2"/>
          <p:cNvSpPr>
            <a:spLocks noGrp="1"/>
          </p:cNvSpPr>
          <p:nvPr>
            <p:ph type="subTitle" idx="1"/>
          </p:nvPr>
        </p:nvSpPr>
        <p:spPr>
          <a:xfrm>
            <a:off x="1169276" y="2571092"/>
            <a:ext cx="7866082" cy="3600000"/>
          </a:xfrm>
        </p:spPr>
        <p:txBody>
          <a:bodyPr/>
          <a:lstStyle/>
          <a:p>
            <a:pPr marL="0" indent="0">
              <a:buNone/>
            </a:pPr>
            <a:r>
              <a:rPr lang="en-GB" sz="2000" dirty="0"/>
              <a:t>Most ‘unsaturated fats’ are liquid at room temperature, are usually of vegetable origin and are commonly known as oils.  </a:t>
            </a:r>
            <a:br>
              <a:rPr lang="en-GB" sz="2000" dirty="0"/>
            </a:br>
            <a:endParaRPr lang="en-GB" sz="2000" dirty="0"/>
          </a:p>
          <a:p>
            <a:pPr marL="0" indent="0">
              <a:buNone/>
            </a:pPr>
            <a:r>
              <a:rPr lang="en-GB" sz="2000" dirty="0"/>
              <a:t>Vegetable and fish oils can be ‘hardened’ by a process which adds hydrogen atoms to some of the double bonds in the unsaturated fatty acids. This process is known as ‘hydrogenation’.  </a:t>
            </a:r>
            <a:br>
              <a:rPr lang="en-GB" sz="2000" dirty="0"/>
            </a:br>
            <a:endParaRPr lang="en-GB" sz="2000" dirty="0"/>
          </a:p>
          <a:p>
            <a:pPr marL="0" indent="0">
              <a:buNone/>
            </a:pPr>
            <a:r>
              <a:rPr lang="en-GB" sz="2000" dirty="0"/>
              <a:t>Hydrogenated vegetable oils are occasionally used in the manufacture of soft spreads and cooking fats, which may be used to produce cakes, biscuits and other bakery products.</a:t>
            </a:r>
          </a:p>
          <a:p>
            <a:endParaRPr lang="en-US" sz="2000" dirty="0"/>
          </a:p>
        </p:txBody>
      </p:sp>
    </p:spTree>
    <p:extLst>
      <p:ext uri="{BB962C8B-B14F-4D97-AF65-F5344CB8AC3E}">
        <p14:creationId xmlns:p14="http://schemas.microsoft.com/office/powerpoint/2010/main" val="42327352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Partially hydrogenated vegetable oils</a:t>
            </a:r>
            <a:endParaRPr lang="en-GB" dirty="0"/>
          </a:p>
        </p:txBody>
      </p:sp>
      <p:sp>
        <p:nvSpPr>
          <p:cNvPr id="3" name="Subtitle 2"/>
          <p:cNvSpPr>
            <a:spLocks noGrp="1"/>
          </p:cNvSpPr>
          <p:nvPr>
            <p:ph type="subTitle" idx="1"/>
          </p:nvPr>
        </p:nvSpPr>
        <p:spPr>
          <a:xfrm>
            <a:off x="1169276" y="2571092"/>
            <a:ext cx="6064443" cy="3600000"/>
          </a:xfrm>
        </p:spPr>
        <p:txBody>
          <a:bodyPr/>
          <a:lstStyle/>
          <a:p>
            <a:pPr marL="0" indent="0">
              <a:buNone/>
            </a:pPr>
            <a:r>
              <a:rPr lang="en-GB" sz="2000" dirty="0"/>
              <a:t>Partially hydrogenating vegetable oils may pose health risks, as this method can produce harmful </a:t>
            </a:r>
            <a:r>
              <a:rPr lang="en-GB" sz="2000" i="1" dirty="0"/>
              <a:t>trans</a:t>
            </a:r>
            <a:r>
              <a:rPr lang="en-GB" sz="2000" dirty="0"/>
              <a:t> fatty acids. </a:t>
            </a:r>
            <a:br>
              <a:rPr lang="en-GB" sz="2000" dirty="0"/>
            </a:br>
            <a:br>
              <a:rPr lang="en-GB" sz="2000" dirty="0"/>
            </a:br>
            <a:r>
              <a:rPr lang="en-GB" sz="2000" dirty="0"/>
              <a:t>Manufacturers can use either complete hydrogenation or other novel processes to solidify these oils.</a:t>
            </a:r>
            <a:br>
              <a:rPr lang="en-GB" sz="2000" dirty="0"/>
            </a:br>
            <a:br>
              <a:rPr lang="en-GB" sz="2000" dirty="0"/>
            </a:br>
            <a:r>
              <a:rPr lang="en-GB" sz="2000" dirty="0"/>
              <a:t>This has drastically reduced the levels of </a:t>
            </a:r>
            <a:r>
              <a:rPr lang="en-GB" sz="2000" i="1" dirty="0"/>
              <a:t>trans </a:t>
            </a:r>
            <a:r>
              <a:rPr lang="en-GB" sz="2000" dirty="0"/>
              <a:t>fats consumed from the resulting products.</a:t>
            </a:r>
            <a:br>
              <a:rPr lang="en-GB" sz="2000" dirty="0"/>
            </a:br>
            <a:br>
              <a:rPr lang="en-GB" sz="2000" dirty="0"/>
            </a:br>
            <a:r>
              <a:rPr lang="en-GB" sz="2000" dirty="0"/>
              <a:t>In the UK, hydrogenation of any kind is now very rare. Many products instead use palm oil, which contains a lot of saturated fatty acids, making the product solid.</a:t>
            </a:r>
          </a:p>
          <a:p>
            <a:pPr marL="0" indent="0">
              <a:buNone/>
            </a:pPr>
            <a:endParaRPr lang="en-GB" dirty="0"/>
          </a:p>
        </p:txBody>
      </p:sp>
      <p:pic>
        <p:nvPicPr>
          <p:cNvPr id="4" name="Picture 3"/>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7494767" y="3295462"/>
            <a:ext cx="4548333" cy="1828800"/>
          </a:xfrm>
          <a:prstGeom prst="rect">
            <a:avLst/>
          </a:prstGeom>
        </p:spPr>
      </p:pic>
    </p:spTree>
    <p:extLst>
      <p:ext uri="{BB962C8B-B14F-4D97-AF65-F5344CB8AC3E}">
        <p14:creationId xmlns:p14="http://schemas.microsoft.com/office/powerpoint/2010/main" val="113826643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Rancidity</a:t>
            </a:r>
            <a:br>
              <a:rPr lang="en-US" dirty="0"/>
            </a:br>
            <a:endParaRPr lang="en-US" dirty="0"/>
          </a:p>
        </p:txBody>
      </p:sp>
      <p:sp>
        <p:nvSpPr>
          <p:cNvPr id="3" name="Subtitle 2"/>
          <p:cNvSpPr>
            <a:spLocks noGrp="1"/>
          </p:cNvSpPr>
          <p:nvPr>
            <p:ph type="subTitle" idx="1"/>
          </p:nvPr>
        </p:nvSpPr>
        <p:spPr>
          <a:xfrm>
            <a:off x="1169276" y="2571092"/>
            <a:ext cx="5984559" cy="3600000"/>
          </a:xfrm>
        </p:spPr>
        <p:txBody>
          <a:bodyPr/>
          <a:lstStyle/>
          <a:p>
            <a:pPr marL="0" indent="0">
              <a:buNone/>
            </a:pPr>
            <a:r>
              <a:rPr lang="en-GB" sz="2000" dirty="0"/>
              <a:t>When fats spoil, they become rancid.  </a:t>
            </a:r>
            <a:br>
              <a:rPr lang="en-GB" sz="2000" dirty="0"/>
            </a:br>
            <a:br>
              <a:rPr lang="en-GB" sz="2000" dirty="0"/>
            </a:br>
            <a:r>
              <a:rPr lang="en-GB" sz="2000" dirty="0"/>
              <a:t>Rancidity is often caused by the process of oxidation, which in this case refers to a reaction between unsaturated fatty acids and the oxygen in the air.  </a:t>
            </a:r>
            <a:br>
              <a:rPr lang="en-GB" sz="2000" dirty="0"/>
            </a:br>
            <a:br>
              <a:rPr lang="en-GB" sz="2000" dirty="0"/>
            </a:br>
            <a:r>
              <a:rPr lang="en-GB" sz="2000" dirty="0"/>
              <a:t>The reaction is accelerated by heat, light and the presence of trace metals. It causes discolouration and the development of ‘off’ flavours.</a:t>
            </a:r>
          </a:p>
          <a:p>
            <a:endParaRPr lang="en-US" sz="2000" dirty="0"/>
          </a:p>
        </p:txBody>
      </p:sp>
      <p:pic>
        <p:nvPicPr>
          <p:cNvPr id="5" name="Picture 4" descr="A group of bottles of liquid&#10;&#10;Description automatically generated">
            <a:extLst>
              <a:ext uri="{FF2B5EF4-FFF2-40B4-BE49-F238E27FC236}">
                <a16:creationId xmlns:a16="http://schemas.microsoft.com/office/drawing/2014/main" id="{44703BA4-7D7A-61F4-3C17-14EAA57383D4}"/>
              </a:ext>
            </a:extLst>
          </p:cNvPr>
          <p:cNvPicPr>
            <a:picLocks noChangeAspect="1"/>
          </p:cNvPicPr>
          <p:nvPr/>
        </p:nvPicPr>
        <p:blipFill rotWithShape="1">
          <a:blip r:embed="rId2" cstate="email">
            <a:extLst>
              <a:ext uri="{28A0092B-C50C-407E-A947-70E740481C1C}">
                <a14:useLocalDpi xmlns:a14="http://schemas.microsoft.com/office/drawing/2010/main"/>
              </a:ext>
            </a:extLst>
          </a:blip>
          <a:srcRect/>
          <a:stretch/>
        </p:blipFill>
        <p:spPr>
          <a:xfrm>
            <a:off x="8645805" y="1722474"/>
            <a:ext cx="2009553" cy="4210493"/>
          </a:xfrm>
          <a:prstGeom prst="rect">
            <a:avLst/>
          </a:prstGeom>
        </p:spPr>
      </p:pic>
    </p:spTree>
    <p:extLst>
      <p:ext uri="{BB962C8B-B14F-4D97-AF65-F5344CB8AC3E}">
        <p14:creationId xmlns:p14="http://schemas.microsoft.com/office/powerpoint/2010/main" val="423273522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1_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3_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ead97cfe-a968-427f-b02b-893e6ba0355a" xsi:nil="true"/>
    <_Flow_SignoffStatus xmlns="c53071f4-7f44-43fd-895c-8e7b6a3746b0" xsi:nil="true"/>
    <lcf76f155ced4ddcb4097134ff3c332f xmlns="c53071f4-7f44-43fd-895c-8e7b6a3746b0">
      <Terms xmlns="http://schemas.microsoft.com/office/infopath/2007/PartnerControls"/>
    </lcf76f155ced4ddcb4097134ff3c332f>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BD5B78CA333243439763E4169A5FEB7F" ma:contentTypeVersion="19" ma:contentTypeDescription="Create a new document." ma:contentTypeScope="" ma:versionID="d67e542ccfc98f8766c03bca3df5dec6">
  <xsd:schema xmlns:xsd="http://www.w3.org/2001/XMLSchema" xmlns:xs="http://www.w3.org/2001/XMLSchema" xmlns:p="http://schemas.microsoft.com/office/2006/metadata/properties" xmlns:ns2="c53071f4-7f44-43fd-895c-8e7b6a3746b0" xmlns:ns3="ead97cfe-a968-427f-b02b-893e6ba0355a" targetNamespace="http://schemas.microsoft.com/office/2006/metadata/properties" ma:root="true" ma:fieldsID="2465a60b32c7e66e77d39dce70c70dd6" ns2:_="" ns3:_="">
    <xsd:import namespace="c53071f4-7f44-43fd-895c-8e7b6a3746b0"/>
    <xsd:import namespace="ead97cfe-a968-427f-b02b-893e6ba0355a"/>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KeyPoints" minOccurs="0"/>
                <xsd:element ref="ns2:MediaServiceKeyPoints" minOccurs="0"/>
                <xsd:element ref="ns2:MediaServiceAutoTags" minOccurs="0"/>
                <xsd:element ref="ns2:MediaServiceGenerationTime" minOccurs="0"/>
                <xsd:element ref="ns2:MediaServiceEventHashCode" minOccurs="0"/>
                <xsd:element ref="ns2:MediaServiceOCR" minOccurs="0"/>
                <xsd:element ref="ns2:MediaServiceLocation" minOccurs="0"/>
                <xsd:element ref="ns3:SharedWithUsers" minOccurs="0"/>
                <xsd:element ref="ns3:SharedWithDetails" minOccurs="0"/>
                <xsd:element ref="ns2:MediaLengthInSeconds" minOccurs="0"/>
                <xsd:element ref="ns2:_Flow_SignoffStatus" minOccurs="0"/>
                <xsd:element ref="ns2:lcf76f155ced4ddcb4097134ff3c332f" minOccurs="0"/>
                <xsd:element ref="ns3: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53071f4-7f44-43fd-895c-8e7b6a3746b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KeyPoints" ma:index="11" nillable="true" ma:displayName="MediaServiceAutoKeyPoints" ma:hidden="true" ma:internalName="MediaServiceAutoKeyPoints" ma:readOnly="true">
      <xsd:simpleType>
        <xsd:restriction base="dms:Note"/>
      </xsd:simpleType>
    </xsd:element>
    <xsd:element name="MediaServiceKeyPoints" ma:index="12" nillable="true" ma:displayName="KeyPoints" ma:internalName="MediaServiceKeyPoints" ma:readOnly="true">
      <xsd:simpleType>
        <xsd:restriction base="dms:Note">
          <xsd:maxLength value="255"/>
        </xsd:restriction>
      </xsd:simpleType>
    </xsd:element>
    <xsd:element name="MediaServiceAutoTags" ma:index="13" nillable="true" ma:displayName="Tags" ma:internalName="MediaServiceAutoTags"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Location" ma:index="17"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_Flow_SignoffStatus" ma:index="21" nillable="true" ma:displayName="Sign-off status" ma:internalName="Sign_x002d_off_x0020_status">
      <xsd:simpleType>
        <xsd:restriction base="dms:Text"/>
      </xsd:simpleType>
    </xsd:element>
    <xsd:element name="lcf76f155ced4ddcb4097134ff3c332f" ma:index="23" nillable="true" ma:taxonomy="true" ma:internalName="lcf76f155ced4ddcb4097134ff3c332f" ma:taxonomyFieldName="MediaServiceImageTags" ma:displayName="Image Tags" ma:readOnly="false" ma:fieldId="{5cf76f15-5ced-4ddc-b409-7134ff3c332f}" ma:taxonomyMulti="true" ma:sspId="a407c16c-d400-4155-af4b-d0582c07d429"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5"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6"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ead97cfe-a968-427f-b02b-893e6ba0355a"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TaxCatchAll" ma:index="24" nillable="true" ma:displayName="Taxonomy Catch All Column" ma:hidden="true" ma:list="{7b8b45f8-435e-402c-b129-c8853cba6318}" ma:internalName="TaxCatchAll" ma:showField="CatchAllData" ma:web="ead97cfe-a968-427f-b02b-893e6ba0355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FDA9E879-4009-4252-AB5F-8CD803444072}">
  <ds:schemaRefs>
    <ds:schemaRef ds:uri="http://www.w3.org/XML/1998/namespace"/>
    <ds:schemaRef ds:uri="http://purl.org/dc/elements/1.1/"/>
    <ds:schemaRef ds:uri="http://purl.org/dc/dcmitype/"/>
    <ds:schemaRef ds:uri="ead97cfe-a968-427f-b02b-893e6ba0355a"/>
    <ds:schemaRef ds:uri="http://schemas.microsoft.com/office/2006/documentManagement/types"/>
    <ds:schemaRef ds:uri="c53071f4-7f44-43fd-895c-8e7b6a3746b0"/>
    <ds:schemaRef ds:uri="http://schemas.microsoft.com/office/infopath/2007/PartnerControls"/>
    <ds:schemaRef ds:uri="http://schemas.openxmlformats.org/package/2006/metadata/core-properties"/>
    <ds:schemaRef ds:uri="http://schemas.microsoft.com/office/2006/metadata/properties"/>
    <ds:schemaRef ds:uri="http://purl.org/dc/terms/"/>
  </ds:schemaRefs>
</ds:datastoreItem>
</file>

<file path=customXml/itemProps2.xml><?xml version="1.0" encoding="utf-8"?>
<ds:datastoreItem xmlns:ds="http://schemas.openxmlformats.org/officeDocument/2006/customXml" ds:itemID="{735DFAF2-745D-4CF2-87C7-66CBC683E91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53071f4-7f44-43fd-895c-8e7b6a3746b0"/>
    <ds:schemaRef ds:uri="ead97cfe-a968-427f-b02b-893e6ba0355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BA8F6F1C-3929-4FC3-8DA1-8410B5F7E3D6}">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2</TotalTime>
  <Words>1062</Words>
  <Application>Microsoft Office PowerPoint</Application>
  <PresentationFormat>Widescreen</PresentationFormat>
  <Paragraphs>56</Paragraphs>
  <Slides>17</Slides>
  <Notes>0</Notes>
  <HiddenSlides>0</HiddenSlides>
  <MMClips>0</MMClips>
  <ScaleCrop>false</ScaleCrop>
  <HeadingPairs>
    <vt:vector size="6" baseType="variant">
      <vt:variant>
        <vt:lpstr>Fonts Used</vt:lpstr>
      </vt:variant>
      <vt:variant>
        <vt:i4>1</vt:i4>
      </vt:variant>
      <vt:variant>
        <vt:lpstr>Theme</vt:lpstr>
      </vt:variant>
      <vt:variant>
        <vt:i4>4</vt:i4>
      </vt:variant>
      <vt:variant>
        <vt:lpstr>Slide Titles</vt:lpstr>
      </vt:variant>
      <vt:variant>
        <vt:i4>17</vt:i4>
      </vt:variant>
    </vt:vector>
  </HeadingPairs>
  <TitlesOfParts>
    <vt:vector size="22" baseType="lpstr">
      <vt:lpstr>Arial</vt:lpstr>
      <vt:lpstr>Office Theme</vt:lpstr>
      <vt:lpstr>Custom Design</vt:lpstr>
      <vt:lpstr>1_Custom Design</vt:lpstr>
      <vt:lpstr>3_Custom Design</vt:lpstr>
      <vt:lpstr>Fats and their functional  properties in food products </vt:lpstr>
      <vt:lpstr>Fatty acids</vt:lpstr>
      <vt:lpstr>Fats</vt:lpstr>
      <vt:lpstr>Saturated or unsaturated fatty acids</vt:lpstr>
      <vt:lpstr>Mono and polyunsaturated fatty acids</vt:lpstr>
      <vt:lpstr>Saturated fats</vt:lpstr>
      <vt:lpstr>Unsaturated fats </vt:lpstr>
      <vt:lpstr>Partially hydrogenated vegetable oils</vt:lpstr>
      <vt:lpstr>Rancidity </vt:lpstr>
      <vt:lpstr>Shortening </vt:lpstr>
      <vt:lpstr>Plasticity</vt:lpstr>
      <vt:lpstr>Aeration</vt:lpstr>
      <vt:lpstr>Flakiness </vt:lpstr>
      <vt:lpstr>Retention of moisture</vt:lpstr>
      <vt:lpstr>Glazing</vt:lpstr>
      <vt:lpstr>Sensory attributes</vt:lpstr>
      <vt:lpstr>Fats and their functional properties in food products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Glenn Carter</dc:creator>
  <cp:lastModifiedBy>Alex White</cp:lastModifiedBy>
  <cp:revision>45</cp:revision>
  <cp:lastPrinted>2019-04-09T10:05:13Z</cp:lastPrinted>
  <dcterms:created xsi:type="dcterms:W3CDTF">2018-10-10T09:22:08Z</dcterms:created>
  <dcterms:modified xsi:type="dcterms:W3CDTF">2024-08-30T08:22:25Z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0x010100BD5B78CA333243439763E4169A5FEB7F</vt:lpwstr>
  </property>
  <property fmtid="{D5CDD505-2E9C-101B-9397-08002B2CF9AE}" pid="3" name="MediaServiceImageTags">
    <vt:lpwstr/>
  </property>
</Properties>
</file>