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4.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3"/>
    <p:sldMasterId id="2147483650" r:id="rId4"/>
    <p:sldMasterId id="2147483652" r:id="rId5"/>
    <p:sldMasterId id="2147483656" r:id="rId6"/>
  </p:sldMasterIdLst>
  <p:sldIdLst>
    <p:sldId id="256" r:id="rId7"/>
    <p:sldId id="262" r:id="rId8"/>
    <p:sldId id="263" r:id="rId9"/>
    <p:sldId id="265" r:id="rId10"/>
    <p:sldId id="266" r:id="rId11"/>
    <p:sldId id="268" r:id="rId12"/>
    <p:sldId id="269" r:id="rId13"/>
    <p:sldId id="278" r:id="rId14"/>
    <p:sldId id="279" r:id="rId15"/>
    <p:sldId id="272" r:id="rId16"/>
    <p:sldId id="273" r:id="rId17"/>
    <p:sldId id="274" r:id="rId18"/>
    <p:sldId id="280" r:id="rId19"/>
    <p:sldId id="281" r:id="rId20"/>
    <p:sldId id="282" r:id="rId21"/>
    <p:sldId id="283" r:id="rId22"/>
    <p:sldId id="284" r:id="rId23"/>
    <p:sldId id="285" r:id="rId24"/>
    <p:sldId id="286" r:id="rId25"/>
    <p:sldId id="287" r:id="rId26"/>
    <p:sldId id="288" r:id="rId27"/>
    <p:sldId id="261"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E3C2"/>
    <a:srgbClr val="EF9F3F"/>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748F943-AE7A-48A1-80FD-5EE5D0566D66}" v="1" dt="2024-05-21T11:25:04.0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875"/>
    <p:restoredTop sz="94655"/>
  </p:normalViewPr>
  <p:slideViewPr>
    <p:cSldViewPr snapToGrid="0" snapToObjects="1">
      <p:cViewPr varScale="1">
        <p:scale>
          <a:sx n="61" d="100"/>
          <a:sy n="61" d="100"/>
        </p:scale>
        <p:origin x="856" y="5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slideMaster" Target="slideMasters/slideMaster1.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4.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tableStyles" Target="tableStyles.xml"/><Relationship Id="rId5" Type="http://schemas.openxmlformats.org/officeDocument/2006/relationships/slideMaster" Target="slideMasters/slideMaster3.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theme" Target="theme/theme1.xml"/><Relationship Id="rId4" Type="http://schemas.openxmlformats.org/officeDocument/2006/relationships/slideMaster" Target="slideMasters/slideMaster2.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viewProps" Target="viewProps.xml"/><Relationship Id="rId8"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a:t>Title</a:t>
            </a:r>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EF9F3F"/>
                </a:solidFill>
                <a:latin typeface="Arial" charset="0"/>
                <a:ea typeface="Arial" charset="0"/>
                <a:cs typeface="Arial" charset="0"/>
              </a:defRPr>
            </a:lvl1pPr>
          </a:lstStyle>
          <a:p>
            <a:r>
              <a:rPr lang="en-US" dirty="0"/>
              <a:t>Section Title</a:t>
            </a:r>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a:t>
            </a:r>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EF9F3F"/>
                </a:solidFill>
                <a:latin typeface="Arial" charset="0"/>
                <a:ea typeface="Arial" charset="0"/>
                <a:cs typeface="Arial" charset="0"/>
              </a:defRPr>
            </a:lvl1pPr>
          </a:lstStyle>
          <a:p>
            <a:r>
              <a:rPr lang="en-US" dirty="0"/>
              <a:t>Heading</a:t>
            </a:r>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 here</a:t>
            </a:r>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FCE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EF9F3F"/>
                </a:solidFill>
                <a:latin typeface="Arial" charset="0"/>
                <a:ea typeface="Arial" charset="0"/>
                <a:cs typeface="Arial" charset="0"/>
              </a:defRPr>
            </a:lvl1pPr>
          </a:lstStyle>
          <a:p>
            <a:r>
              <a:rPr lang="en-US" dirty="0"/>
              <a:t>Heading</a:t>
            </a:r>
          </a:p>
        </p:txBody>
      </p:sp>
    </p:spTree>
    <p:extLst>
      <p:ext uri="{BB962C8B-B14F-4D97-AF65-F5344CB8AC3E}">
        <p14:creationId xmlns:p14="http://schemas.microsoft.com/office/powerpoint/2010/main" val="2800079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EF9F3F"/>
                </a:solidFill>
                <a:latin typeface="Arial" charset="0"/>
                <a:ea typeface="Arial" charset="0"/>
                <a:cs typeface="Arial" charset="0"/>
              </a:defRPr>
            </a:lvl1pPr>
          </a:lstStyle>
          <a:p>
            <a:r>
              <a:rPr lang="en-US" dirty="0"/>
              <a:t>Heading</a:t>
            </a:r>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 here</a:t>
            </a:r>
          </a:p>
        </p:txBody>
      </p:sp>
    </p:spTree>
    <p:extLst>
      <p:ext uri="{BB962C8B-B14F-4D97-AF65-F5344CB8AC3E}">
        <p14:creationId xmlns:p14="http://schemas.microsoft.com/office/powerpoint/2010/main" val="67032207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5.xml"/><Relationship Id="rId1" Type="http://schemas.openxmlformats.org/officeDocument/2006/relationships/slideLayout" Target="../slideLayouts/slideLayout4.xml"/><Relationship Id="rId5" Type="http://schemas.openxmlformats.org/officeDocument/2006/relationships/hyperlink" Target="http://www.foodafactoflife.org.uk/" TargetMode="Externa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9439453" y="358589"/>
            <a:ext cx="2044335" cy="1435165"/>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5"/>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a:t>
            </a:r>
            <a:r>
              <a:rPr lang="en-US" sz="900" b="0" i="0" baseline="0" dirty="0">
                <a:solidFill>
                  <a:schemeClr val="tx1"/>
                </a:solidFill>
                <a:latin typeface="Arial" charset="0"/>
                <a:ea typeface="Arial" charset="0"/>
                <a:cs typeface="Arial" charset="0"/>
              </a:rPr>
              <a:t> Food – </a:t>
            </a:r>
            <a:r>
              <a:rPr lang="en-US" sz="900" b="0" i="0" dirty="0">
                <a:solidFill>
                  <a:schemeClr val="tx1"/>
                </a:solidFill>
                <a:latin typeface="Arial" charset="0"/>
                <a:ea typeface="Arial" charset="0"/>
                <a:cs typeface="Arial" charset="0"/>
              </a:rPr>
              <a:t>a fact of life 2024</a:t>
            </a: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5"/>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a:t>
            </a:r>
            <a:r>
              <a:rPr lang="en-US" sz="900" b="0" i="0">
                <a:solidFill>
                  <a:schemeClr val="tx1"/>
                </a:solidFill>
                <a:latin typeface="Arial" charset="0"/>
                <a:ea typeface="Arial" charset="0"/>
                <a:cs typeface="Arial" charset="0"/>
              </a:rPr>
              <a:t>life 2024</a:t>
            </a:r>
            <a:endParaRPr lang="en-US" sz="900" b="0" i="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 id="2147483662"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hyperlink" Target="http://www.allergyuk.org/" TargetMode="Externa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hyperlink" Target="https://www.nhs.uk/conditions/coeliac-disease/" TargetMode="External"/><Relationship Id="rId2" Type="http://schemas.openxmlformats.org/officeDocument/2006/relationships/image" Target="../media/image21.jpe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hyperlink" Target="https://www.foodafactoflife.org.uk/whole-school/whole-school-approach/guidelines-for-school-education-resources-about-food/"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hyperlink" Target="https://www.food.gov.uk/news-alerts/news/around-6-of-the-uk-adult-population-have-a-food-allergy-new-report-from-the-food-standards-agency-finds" TargetMode="Externa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hyperlink" Target="https://www.food.gov.uk/research/food-and-you-2/food-and-you-2-wave-8" TargetMode="External"/><Relationship Id="rId2" Type="http://schemas.openxmlformats.org/officeDocument/2006/relationships/image" Target="../media/image8.jpe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Adverse reactions to food</a:t>
            </a:r>
          </a:p>
        </p:txBody>
      </p:sp>
    </p:spTree>
    <p:extLst>
      <p:ext uri="{BB962C8B-B14F-4D97-AF65-F5344CB8AC3E}">
        <p14:creationId xmlns:p14="http://schemas.microsoft.com/office/powerpoint/2010/main" val="1955166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dirty="0"/>
              <a:t>Food allergies in children</a:t>
            </a:r>
          </a:p>
        </p:txBody>
      </p:sp>
      <p:sp>
        <p:nvSpPr>
          <p:cNvPr id="3" name="Subtitle 2"/>
          <p:cNvSpPr>
            <a:spLocks noGrp="1"/>
          </p:cNvSpPr>
          <p:nvPr>
            <p:ph type="subTitle" idx="1"/>
          </p:nvPr>
        </p:nvSpPr>
        <p:spPr>
          <a:xfrm>
            <a:off x="1169276" y="2571092"/>
            <a:ext cx="5047279" cy="3600000"/>
          </a:xfrm>
        </p:spPr>
        <p:txBody>
          <a:bodyPr/>
          <a:lstStyle/>
          <a:p>
            <a:pPr marL="0" indent="0">
              <a:spcBef>
                <a:spcPct val="0"/>
              </a:spcBef>
              <a:buNone/>
            </a:pPr>
            <a:r>
              <a:rPr lang="en-GB" altLang="en-US" sz="2000" dirty="0"/>
              <a:t>Allergies tend to run in families. The most common food allergy reactions in childhood are to:</a:t>
            </a:r>
          </a:p>
          <a:p>
            <a:pPr marL="0" indent="0">
              <a:spcBef>
                <a:spcPct val="0"/>
              </a:spcBef>
              <a:buNone/>
            </a:pPr>
            <a:endParaRPr lang="en-GB" altLang="en-US" sz="2000" dirty="0"/>
          </a:p>
          <a:p>
            <a:pPr>
              <a:spcBef>
                <a:spcPct val="0"/>
              </a:spcBef>
            </a:pPr>
            <a:r>
              <a:rPr lang="en-GB" altLang="en-US" sz="2000" dirty="0"/>
              <a:t>eggs;</a:t>
            </a:r>
          </a:p>
          <a:p>
            <a:pPr>
              <a:spcBef>
                <a:spcPct val="0"/>
              </a:spcBef>
            </a:pPr>
            <a:r>
              <a:rPr lang="en-GB" altLang="en-US" sz="2000" dirty="0"/>
              <a:t>cow’s milk and milk products;</a:t>
            </a:r>
          </a:p>
          <a:p>
            <a:pPr>
              <a:spcBef>
                <a:spcPct val="0"/>
              </a:spcBef>
            </a:pPr>
            <a:r>
              <a:rPr lang="en-GB" altLang="en-US" sz="2000" dirty="0"/>
              <a:t>nuts (including peanuts);</a:t>
            </a:r>
          </a:p>
          <a:p>
            <a:pPr>
              <a:spcBef>
                <a:spcPct val="0"/>
              </a:spcBef>
            </a:pPr>
            <a:r>
              <a:rPr lang="en-GB" altLang="en-US" sz="2000" dirty="0"/>
              <a:t>soya;</a:t>
            </a:r>
          </a:p>
          <a:p>
            <a:pPr>
              <a:spcBef>
                <a:spcPct val="0"/>
              </a:spcBef>
            </a:pPr>
            <a:r>
              <a:rPr lang="en-GB" altLang="en-US" sz="2000" dirty="0"/>
              <a:t>wheat.</a:t>
            </a:r>
          </a:p>
          <a:p>
            <a:pPr marL="0" indent="0">
              <a:spcBef>
                <a:spcPct val="0"/>
              </a:spcBef>
              <a:buNone/>
            </a:pPr>
            <a:r>
              <a:rPr lang="en-GB" altLang="en-US" sz="2000" dirty="0"/>
              <a:t>	</a:t>
            </a:r>
          </a:p>
          <a:p>
            <a:pPr marL="0" indent="0">
              <a:spcBef>
                <a:spcPct val="0"/>
              </a:spcBef>
              <a:buNone/>
            </a:pPr>
            <a:r>
              <a:rPr lang="en-GB" altLang="en-US" sz="2000" dirty="0"/>
              <a:t>It is common for most children to grow out of food allergies early in their childhood.</a:t>
            </a:r>
          </a:p>
          <a:p>
            <a:pPr marL="0" indent="0">
              <a:buNone/>
            </a:pPr>
            <a:endParaRPr lang="en-GB" dirty="0"/>
          </a:p>
        </p:txBody>
      </p:sp>
      <p:pic>
        <p:nvPicPr>
          <p:cNvPr id="2050" name="Picture 2" descr="Free Nuts Snacks photo and picture">
            <a:extLst>
              <a:ext uri="{FF2B5EF4-FFF2-40B4-BE49-F238E27FC236}">
                <a16:creationId xmlns:a16="http://schemas.microsoft.com/office/drawing/2014/main" id="{A942C2D9-B059-19B8-09BA-439406AD86AB}"/>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763946" y="2571092"/>
            <a:ext cx="5145882" cy="3429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1826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Food allergy symptoms</a:t>
            </a:r>
          </a:p>
        </p:txBody>
      </p:sp>
      <p:sp>
        <p:nvSpPr>
          <p:cNvPr id="3" name="Subtitle 2"/>
          <p:cNvSpPr>
            <a:spLocks noGrp="1"/>
          </p:cNvSpPr>
          <p:nvPr>
            <p:ph type="subTitle" idx="1"/>
          </p:nvPr>
        </p:nvSpPr>
        <p:spPr/>
        <p:txBody>
          <a:bodyPr/>
          <a:lstStyle/>
          <a:p>
            <a:pPr marL="0" indent="0">
              <a:spcBef>
                <a:spcPct val="0"/>
              </a:spcBef>
              <a:buNone/>
            </a:pPr>
            <a:r>
              <a:rPr lang="en-GB" altLang="en-US" sz="2000" dirty="0"/>
              <a:t>A food allergy usually occurs between a few minutes and a few hours after eating a particular food. The symptoms of food allergies vary from person to person and can include:</a:t>
            </a:r>
          </a:p>
          <a:p>
            <a:pPr marL="0" indent="0">
              <a:spcBef>
                <a:spcPct val="0"/>
              </a:spcBef>
              <a:buNone/>
            </a:pPr>
            <a:endParaRPr lang="en-GB" altLang="en-US" sz="2000" dirty="0"/>
          </a:p>
          <a:p>
            <a:pPr>
              <a:spcBef>
                <a:spcPct val="0"/>
              </a:spcBef>
            </a:pPr>
            <a:r>
              <a:rPr lang="en-GB" altLang="en-US" sz="2000" dirty="0"/>
              <a:t>coughing;</a:t>
            </a:r>
          </a:p>
          <a:p>
            <a:pPr>
              <a:spcBef>
                <a:spcPct val="0"/>
              </a:spcBef>
            </a:pPr>
            <a:r>
              <a:rPr lang="en-GB" altLang="en-US" sz="2000" dirty="0"/>
              <a:t>dry, itchy throat and tongue;</a:t>
            </a:r>
          </a:p>
          <a:p>
            <a:pPr>
              <a:spcBef>
                <a:spcPct val="0"/>
              </a:spcBef>
            </a:pPr>
            <a:r>
              <a:rPr lang="en-GB" altLang="en-US" sz="2000" dirty="0"/>
              <a:t>nausea and feeling bloated;</a:t>
            </a:r>
          </a:p>
          <a:p>
            <a:pPr>
              <a:spcBef>
                <a:spcPct val="0"/>
              </a:spcBef>
            </a:pPr>
            <a:r>
              <a:rPr lang="en-GB" altLang="en-US" sz="2000" dirty="0"/>
              <a:t>wheezing and shortness of breath;</a:t>
            </a:r>
          </a:p>
          <a:p>
            <a:pPr>
              <a:spcBef>
                <a:spcPct val="0"/>
              </a:spcBef>
            </a:pPr>
            <a:r>
              <a:rPr lang="en-GB" altLang="en-US" sz="2000" dirty="0"/>
              <a:t>swelling of the lips and throat;</a:t>
            </a:r>
          </a:p>
          <a:p>
            <a:pPr>
              <a:spcBef>
                <a:spcPct val="0"/>
              </a:spcBef>
            </a:pPr>
            <a:r>
              <a:rPr lang="en-GB" altLang="en-US" sz="2000" dirty="0"/>
              <a:t>runny or blocked nose;</a:t>
            </a:r>
          </a:p>
          <a:p>
            <a:pPr>
              <a:spcBef>
                <a:spcPct val="0"/>
              </a:spcBef>
            </a:pPr>
            <a:r>
              <a:rPr lang="en-GB" altLang="en-US" sz="2000" dirty="0"/>
              <a:t>sore, red and itchy eyes.</a:t>
            </a:r>
          </a:p>
          <a:p>
            <a:pPr marL="0" indent="0">
              <a:buNone/>
            </a:pPr>
            <a:endParaRPr lang="en-GB" dirty="0"/>
          </a:p>
        </p:txBody>
      </p:sp>
      <p:pic>
        <p:nvPicPr>
          <p:cNvPr id="4" name="Picture 3"/>
          <p:cNvPicPr>
            <a:picLocks noChangeAspect="1"/>
          </p:cNvPicPr>
          <p:nvPr/>
        </p:nvPicPr>
        <p:blipFill>
          <a:blip r:embed="rId2"/>
          <a:stretch>
            <a:fillRect/>
          </a:stretch>
        </p:blipFill>
        <p:spPr>
          <a:xfrm>
            <a:off x="5726177" y="3471371"/>
            <a:ext cx="3329827" cy="1862840"/>
          </a:xfrm>
          <a:prstGeom prst="rect">
            <a:avLst/>
          </a:prstGeom>
        </p:spPr>
      </p:pic>
      <p:pic>
        <p:nvPicPr>
          <p:cNvPr id="5" name="Picture 4"/>
          <p:cNvPicPr>
            <a:picLocks noChangeAspect="1"/>
          </p:cNvPicPr>
          <p:nvPr/>
        </p:nvPicPr>
        <p:blipFill>
          <a:blip r:embed="rId3"/>
          <a:stretch>
            <a:fillRect/>
          </a:stretch>
        </p:blipFill>
        <p:spPr>
          <a:xfrm>
            <a:off x="8931339" y="3435935"/>
            <a:ext cx="3074382" cy="1898276"/>
          </a:xfrm>
          <a:prstGeom prst="rect">
            <a:avLst/>
          </a:prstGeom>
        </p:spPr>
      </p:pic>
      <p:sp>
        <p:nvSpPr>
          <p:cNvPr id="6" name="TextBox 5"/>
          <p:cNvSpPr txBox="1"/>
          <p:nvPr/>
        </p:nvSpPr>
        <p:spPr>
          <a:xfrm>
            <a:off x="6618059" y="5519871"/>
            <a:ext cx="4875890" cy="707886"/>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Quotes from the FSA Food Allergy and Intolerance </a:t>
            </a:r>
            <a:r>
              <a:rPr lang="en-US" sz="2000" dirty="0" err="1">
                <a:latin typeface="Arial" panose="020B0604020202020204" pitchFamily="34" charset="0"/>
                <a:cs typeface="Arial" panose="020B0604020202020204" pitchFamily="34" charset="0"/>
              </a:rPr>
              <a:t>Programme</a:t>
            </a:r>
            <a:r>
              <a:rPr lang="en-US" sz="2000" dirty="0">
                <a:latin typeface="Arial" panose="020B0604020202020204" pitchFamily="34" charset="0"/>
                <a:cs typeface="Arial" panose="020B0604020202020204" pitchFamily="34" charset="0"/>
              </a:rPr>
              <a:t> report</a:t>
            </a:r>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536546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Peanut allergy</a:t>
            </a:r>
          </a:p>
        </p:txBody>
      </p:sp>
      <p:sp>
        <p:nvSpPr>
          <p:cNvPr id="3" name="Subtitle 2"/>
          <p:cNvSpPr>
            <a:spLocks noGrp="1"/>
          </p:cNvSpPr>
          <p:nvPr>
            <p:ph type="subTitle" idx="1"/>
          </p:nvPr>
        </p:nvSpPr>
        <p:spPr>
          <a:xfrm>
            <a:off x="1169277" y="2571092"/>
            <a:ext cx="6597186" cy="3600000"/>
          </a:xfrm>
        </p:spPr>
        <p:txBody>
          <a:bodyPr/>
          <a:lstStyle/>
          <a:p>
            <a:pPr marL="0" indent="0">
              <a:buNone/>
            </a:pPr>
            <a:r>
              <a:rPr lang="en-GB" sz="2000" dirty="0"/>
              <a:t>Peanuts are a common cause of food allergy, caused when the immune system reacts to the protein found in peanuts. </a:t>
            </a:r>
          </a:p>
          <a:p>
            <a:pPr marL="0" indent="0">
              <a:buNone/>
            </a:pPr>
            <a:endParaRPr lang="en-GB" sz="2000" dirty="0"/>
          </a:p>
          <a:p>
            <a:pPr marL="0" indent="0">
              <a:buNone/>
            </a:pPr>
            <a:r>
              <a:rPr lang="en-GB" sz="2000" dirty="0"/>
              <a:t>Peanut allergy affects around 2% (1 in 50) of children in the UK and has been increasing in recent decades. </a:t>
            </a:r>
          </a:p>
          <a:p>
            <a:pPr marL="0" indent="0">
              <a:buNone/>
            </a:pPr>
            <a:endParaRPr lang="en-GB" dirty="0"/>
          </a:p>
        </p:txBody>
      </p:sp>
      <p:sp>
        <p:nvSpPr>
          <p:cNvPr id="4" name="TextBox 3"/>
          <p:cNvSpPr txBox="1"/>
          <p:nvPr/>
        </p:nvSpPr>
        <p:spPr>
          <a:xfrm>
            <a:off x="9068938" y="5732061"/>
            <a:ext cx="2347092"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hlinkClick r:id="rId2"/>
              </a:rPr>
              <a:t>www.allergyuk.org</a:t>
            </a:r>
            <a:r>
              <a:rPr lang="en-US" dirty="0">
                <a:latin typeface="Arial" panose="020B0604020202020204" pitchFamily="34" charset="0"/>
                <a:cs typeface="Arial" panose="020B0604020202020204" pitchFamily="34" charset="0"/>
              </a:rPr>
              <a:t> </a:t>
            </a:r>
            <a:endParaRPr lang="en-GB" dirty="0">
              <a:latin typeface="Arial" panose="020B0604020202020204" pitchFamily="34" charset="0"/>
              <a:cs typeface="Arial" panose="020B0604020202020204" pitchFamily="34" charset="0"/>
            </a:endParaRP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548890" y="2571092"/>
            <a:ext cx="4145920" cy="2766951"/>
          </a:xfrm>
          <a:prstGeom prst="rect">
            <a:avLst/>
          </a:prstGeom>
        </p:spPr>
      </p:pic>
    </p:spTree>
    <p:extLst>
      <p:ext uri="{BB962C8B-B14F-4D97-AF65-F5344CB8AC3E}">
        <p14:creationId xmlns:p14="http://schemas.microsoft.com/office/powerpoint/2010/main" val="32822274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Anaphylaxis</a:t>
            </a:r>
          </a:p>
        </p:txBody>
      </p:sp>
      <p:sp>
        <p:nvSpPr>
          <p:cNvPr id="3" name="Subtitle 2"/>
          <p:cNvSpPr>
            <a:spLocks noGrp="1"/>
          </p:cNvSpPr>
          <p:nvPr>
            <p:ph type="subTitle" idx="1"/>
          </p:nvPr>
        </p:nvSpPr>
        <p:spPr>
          <a:xfrm>
            <a:off x="1169273" y="2571092"/>
            <a:ext cx="7119703" cy="3600000"/>
          </a:xfrm>
        </p:spPr>
        <p:txBody>
          <a:bodyPr/>
          <a:lstStyle/>
          <a:p>
            <a:pPr marL="0" indent="0">
              <a:buNone/>
            </a:pPr>
            <a:r>
              <a:rPr lang="en-GB" sz="2000" dirty="0"/>
              <a:t>A severe allergic reaction can sometimes lead to anaphylaxis. When someone has an anaphylactic reaction, they may have serious symptoms in different parts of the body at the same time. These symptoms can develop within minutes. </a:t>
            </a:r>
          </a:p>
          <a:p>
            <a:pPr marL="0" indent="0">
              <a:buNone/>
            </a:pPr>
            <a:endParaRPr lang="en-GB" sz="2000" dirty="0"/>
          </a:p>
          <a:p>
            <a:pPr marL="0" indent="0">
              <a:buNone/>
            </a:pPr>
            <a:r>
              <a:rPr lang="en-GB" sz="2000" dirty="0"/>
              <a:t>Anaphylaxis is a severe, life threatening allergic reaction which involves several organs in the body, particularly the heart and lungs, and can develop within minutes. </a:t>
            </a:r>
          </a:p>
          <a:p>
            <a:pPr marL="0" indent="0">
              <a:buNone/>
            </a:pPr>
            <a:endParaRPr lang="en-GB" sz="2000" dirty="0"/>
          </a:p>
          <a:p>
            <a:pPr marL="0" indent="0">
              <a:buNone/>
            </a:pPr>
            <a:r>
              <a:rPr lang="en-GB" sz="2000" dirty="0"/>
              <a:t>Although it is rare, some of the foods known to cause anaphylaxis in the UK include peanuts, tree nuts, cows’ milk, eggs, fish, shellfish and some fruits.</a:t>
            </a:r>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526483" y="1672165"/>
            <a:ext cx="3187985" cy="4799888"/>
          </a:xfrm>
          <a:prstGeom prst="rect">
            <a:avLst/>
          </a:prstGeom>
        </p:spPr>
      </p:pic>
    </p:spTree>
    <p:extLst>
      <p:ext uri="{BB962C8B-B14F-4D97-AF65-F5344CB8AC3E}">
        <p14:creationId xmlns:p14="http://schemas.microsoft.com/office/powerpoint/2010/main" val="1543764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Anaphylaxis treatment</a:t>
            </a:r>
          </a:p>
        </p:txBody>
      </p:sp>
      <p:sp>
        <p:nvSpPr>
          <p:cNvPr id="3" name="Subtitle 2"/>
          <p:cNvSpPr>
            <a:spLocks noGrp="1"/>
          </p:cNvSpPr>
          <p:nvPr>
            <p:ph type="subTitle" idx="1"/>
          </p:nvPr>
        </p:nvSpPr>
        <p:spPr>
          <a:xfrm>
            <a:off x="1169276" y="2571092"/>
            <a:ext cx="6609062" cy="3600000"/>
          </a:xfrm>
        </p:spPr>
        <p:txBody>
          <a:bodyPr/>
          <a:lstStyle/>
          <a:p>
            <a:pPr marL="0" indent="0">
              <a:buNone/>
            </a:pPr>
            <a:r>
              <a:rPr lang="en-GB" sz="2000" dirty="0"/>
              <a:t>This severe reaction can be fatal if it is not treated immediately. Treatment is usually an injection of adrenaline (epinephrine). Most people with severe allergies will have pre-loaded syringes with them wherever they go.</a:t>
            </a:r>
          </a:p>
          <a:p>
            <a:pPr marL="0" indent="0">
              <a:buNone/>
            </a:pPr>
            <a:endParaRPr lang="en-GB" sz="2000" dirty="0"/>
          </a:p>
          <a:p>
            <a:pPr marL="0" indent="0">
              <a:buNone/>
            </a:pPr>
            <a:r>
              <a:rPr lang="en-GB" sz="2000" dirty="0"/>
              <a:t>Anaphylaxis can also be caused by other things, such as insect bites and drug allergies. </a:t>
            </a:r>
          </a:p>
        </p:txBody>
      </p:sp>
      <p:pic>
        <p:nvPicPr>
          <p:cNvPr id="4" name="Picture 2" descr="C:\Users\AWhite\Downloads\shutterstock_758279815.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472645" y="1978613"/>
            <a:ext cx="3200799" cy="42677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40789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Food aversion</a:t>
            </a:r>
          </a:p>
        </p:txBody>
      </p:sp>
      <p:sp>
        <p:nvSpPr>
          <p:cNvPr id="3" name="Subtitle 2"/>
          <p:cNvSpPr>
            <a:spLocks noGrp="1"/>
          </p:cNvSpPr>
          <p:nvPr>
            <p:ph type="subTitle" idx="1"/>
          </p:nvPr>
        </p:nvSpPr>
        <p:spPr>
          <a:xfrm>
            <a:off x="1169276" y="2571092"/>
            <a:ext cx="6989072" cy="3600000"/>
          </a:xfrm>
        </p:spPr>
        <p:txBody>
          <a:bodyPr/>
          <a:lstStyle/>
          <a:p>
            <a:pPr marL="0" indent="0">
              <a:buNone/>
            </a:pPr>
            <a:r>
              <a:rPr lang="en-GB" sz="2000" dirty="0"/>
              <a:t>Some people’s symptoms only occur if they know that they are eating a particular food – they do not occur if the food is disguised. This is called food aversion. </a:t>
            </a:r>
          </a:p>
          <a:p>
            <a:pPr marL="0" indent="0">
              <a:buNone/>
            </a:pPr>
            <a:r>
              <a:rPr lang="en-GB" sz="2000" dirty="0"/>
              <a:t>It may be because they believe the food will cause symptoms, or because the food has been associated with illness in the past.</a:t>
            </a:r>
          </a:p>
        </p:txBody>
      </p:sp>
      <p:pic>
        <p:nvPicPr>
          <p:cNvPr id="4098" name="Picture 2" descr="C:\Users\AWhite\Downloads\shutterstock_52076109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968516" y="3859481"/>
            <a:ext cx="3926601" cy="26190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40789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Lactose intolerance </a:t>
            </a:r>
          </a:p>
        </p:txBody>
      </p:sp>
      <p:sp>
        <p:nvSpPr>
          <p:cNvPr id="3" name="Subtitle 2"/>
          <p:cNvSpPr>
            <a:spLocks noGrp="1"/>
          </p:cNvSpPr>
          <p:nvPr>
            <p:ph type="subTitle" idx="1"/>
          </p:nvPr>
        </p:nvSpPr>
        <p:spPr>
          <a:xfrm>
            <a:off x="1169276" y="2571092"/>
            <a:ext cx="6430932" cy="3600000"/>
          </a:xfrm>
        </p:spPr>
        <p:txBody>
          <a:bodyPr/>
          <a:lstStyle/>
          <a:p>
            <a:pPr marL="0" indent="0">
              <a:buNone/>
            </a:pPr>
            <a:r>
              <a:rPr lang="en-GB" sz="2000" dirty="0"/>
              <a:t>One type of food intolerance is caused by the lack of an enzyme that is needed to digest a component of food. </a:t>
            </a:r>
          </a:p>
          <a:p>
            <a:pPr marL="0" indent="0">
              <a:buNone/>
            </a:pPr>
            <a:endParaRPr lang="en-GB" sz="2000" dirty="0"/>
          </a:p>
          <a:p>
            <a:pPr marL="0" indent="0">
              <a:buNone/>
            </a:pPr>
            <a:r>
              <a:rPr lang="en-GB" sz="2000" dirty="0"/>
              <a:t>The most common example of this is lactose intolerance where sufferers have low levels of the enzyme lactase needed to digest lactose, the sugar found in milk. Lactase breaks down the lactose so that it can be absorbed.</a:t>
            </a:r>
          </a:p>
        </p:txBody>
      </p:sp>
      <p:pic>
        <p:nvPicPr>
          <p:cNvPr id="1026" name="Picture 2" descr="C:\Users\AWhite\Downloads\shutterstock_1027253149.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600208" y="3417513"/>
            <a:ext cx="4341955" cy="28960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40789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Lactose intolerance </a:t>
            </a:r>
            <a:br>
              <a:rPr lang="en-GB" dirty="0"/>
            </a:br>
            <a:endParaRPr lang="en-GB" dirty="0"/>
          </a:p>
        </p:txBody>
      </p:sp>
      <p:sp>
        <p:nvSpPr>
          <p:cNvPr id="3" name="Subtitle 2"/>
          <p:cNvSpPr>
            <a:spLocks noGrp="1"/>
          </p:cNvSpPr>
          <p:nvPr>
            <p:ph type="subTitle" idx="1"/>
          </p:nvPr>
        </p:nvSpPr>
        <p:spPr>
          <a:xfrm>
            <a:off x="1169276" y="2571092"/>
            <a:ext cx="7167202" cy="3600000"/>
          </a:xfrm>
        </p:spPr>
        <p:txBody>
          <a:bodyPr/>
          <a:lstStyle/>
          <a:p>
            <a:pPr marL="0" indent="0">
              <a:buNone/>
            </a:pPr>
            <a:r>
              <a:rPr lang="en-GB" sz="2000" dirty="0"/>
              <a:t>Children are usually born with sufficient lactase but in some parts of the world, levels fall rapidly after childhood. If lactase levels are low, undigested lactose passes into the large intestine where it causes pain and diarrhoea. </a:t>
            </a:r>
          </a:p>
          <a:p>
            <a:pPr marL="0" indent="0">
              <a:buNone/>
            </a:pPr>
            <a:endParaRPr lang="en-GB" sz="2000" dirty="0"/>
          </a:p>
          <a:p>
            <a:pPr marL="0" indent="0">
              <a:buNone/>
            </a:pPr>
            <a:r>
              <a:rPr lang="en-GB" sz="2000" dirty="0"/>
              <a:t>Lactose intolerance is typically seen in adults and is more common in Africa, India and South America. </a:t>
            </a:r>
            <a:endParaRPr lang="en-GB" dirty="0"/>
          </a:p>
        </p:txBody>
      </p:sp>
      <p:pic>
        <p:nvPicPr>
          <p:cNvPr id="5122" name="Picture 2" descr="C:\Users\AWhite\Downloads\shutterstock_221005348.jpg"/>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bwMode="auto">
          <a:xfrm>
            <a:off x="8336478" y="2035379"/>
            <a:ext cx="3479471" cy="43695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40789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Lactose intolerance </a:t>
            </a:r>
          </a:p>
        </p:txBody>
      </p:sp>
      <p:sp>
        <p:nvSpPr>
          <p:cNvPr id="3" name="Subtitle 2"/>
          <p:cNvSpPr>
            <a:spLocks noGrp="1"/>
          </p:cNvSpPr>
          <p:nvPr>
            <p:ph type="subTitle" idx="1"/>
          </p:nvPr>
        </p:nvSpPr>
        <p:spPr>
          <a:xfrm>
            <a:off x="1169276" y="2571092"/>
            <a:ext cx="7392833" cy="3600000"/>
          </a:xfrm>
        </p:spPr>
        <p:txBody>
          <a:bodyPr/>
          <a:lstStyle/>
          <a:p>
            <a:pPr marL="0" indent="0">
              <a:buNone/>
            </a:pPr>
            <a:r>
              <a:rPr lang="en-GB" sz="2000" dirty="0"/>
              <a:t>People with lactose intolerance can often tolerate some dairy products, especially hard cheese which contains only trace amounts of lactose. Yogurt is usually better tolerated than ordinary milk. This is thought to be due in part to the fact that an enzyme very similar to human lactase is present in the bacteria used in the manufacture of yogurt (the bacterial culture).</a:t>
            </a:r>
          </a:p>
          <a:p>
            <a:pPr marL="0" indent="0">
              <a:buNone/>
            </a:pPr>
            <a:endParaRPr lang="en-GB" sz="2000" dirty="0"/>
          </a:p>
          <a:p>
            <a:pPr marL="0" indent="0">
              <a:buNone/>
            </a:pPr>
            <a:r>
              <a:rPr lang="en-GB" sz="2000" dirty="0"/>
              <a:t>Lactose intolerance isn't the same as a milk or dairy allergy, which involves the immune system.</a:t>
            </a:r>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562109" y="2379406"/>
            <a:ext cx="3494151" cy="3384469"/>
          </a:xfrm>
          <a:prstGeom prst="rect">
            <a:avLst/>
          </a:prstGeom>
        </p:spPr>
      </p:pic>
    </p:spTree>
    <p:extLst>
      <p:ext uri="{BB962C8B-B14F-4D97-AF65-F5344CB8AC3E}">
        <p14:creationId xmlns:p14="http://schemas.microsoft.com/office/powerpoint/2010/main" val="34040789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Coeliac disease </a:t>
            </a:r>
          </a:p>
        </p:txBody>
      </p:sp>
      <p:sp>
        <p:nvSpPr>
          <p:cNvPr id="3" name="Subtitle 2"/>
          <p:cNvSpPr>
            <a:spLocks noGrp="1"/>
          </p:cNvSpPr>
          <p:nvPr>
            <p:ph type="subTitle" idx="1"/>
          </p:nvPr>
        </p:nvSpPr>
        <p:spPr>
          <a:xfrm>
            <a:off x="1169275" y="2571092"/>
            <a:ext cx="6335929" cy="3600000"/>
          </a:xfrm>
        </p:spPr>
        <p:txBody>
          <a:bodyPr/>
          <a:lstStyle/>
          <a:p>
            <a:pPr marL="0" indent="0">
              <a:buNone/>
            </a:pPr>
            <a:r>
              <a:rPr lang="en-GB" sz="2000" dirty="0"/>
              <a:t>Coeliac disease is a reaction to gluten, a protein found in cereals such as wheat, rye and barley. It is an autoimmune disease, where the body’s immune system turns against itself. </a:t>
            </a:r>
          </a:p>
          <a:p>
            <a:pPr marL="0" indent="0">
              <a:buNone/>
            </a:pPr>
            <a:endParaRPr lang="en-GB" sz="2000" dirty="0"/>
          </a:p>
          <a:p>
            <a:pPr marL="0" indent="0">
              <a:buNone/>
            </a:pPr>
            <a:r>
              <a:rPr lang="en-GB" sz="2000" dirty="0"/>
              <a:t>The gluten damages the small intestine so people with coeliac disease cannot absorb nutrients from food normally. Sufferers typically have stomach pain and diarrhoea after eating foods that contain gluten. </a:t>
            </a:r>
          </a:p>
        </p:txBody>
      </p:sp>
      <p:pic>
        <p:nvPicPr>
          <p:cNvPr id="2050" name="Picture 2" descr="C:\Users\AWhite\Downloads\shutterstock_732501385.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612082" y="2571092"/>
            <a:ext cx="4460724" cy="29753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4078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tLang="en-US" dirty="0">
                <a:latin typeface="Arial" panose="020B0604020202020204" pitchFamily="34" charset="0"/>
                <a:cs typeface="Arial" panose="020B0604020202020204" pitchFamily="34" charset="0"/>
              </a:rPr>
              <a:t>Food intolerance</a:t>
            </a:r>
          </a:p>
        </p:txBody>
      </p:sp>
      <p:sp>
        <p:nvSpPr>
          <p:cNvPr id="3" name="Subtitle 2"/>
          <p:cNvSpPr>
            <a:spLocks noGrp="1"/>
          </p:cNvSpPr>
          <p:nvPr>
            <p:ph type="subTitle" idx="1"/>
          </p:nvPr>
        </p:nvSpPr>
        <p:spPr>
          <a:xfrm>
            <a:off x="1169276" y="2571092"/>
            <a:ext cx="5465567" cy="3600000"/>
          </a:xfrm>
        </p:spPr>
        <p:txBody>
          <a:bodyPr/>
          <a:lstStyle/>
          <a:p>
            <a:pPr marL="0" indent="0">
              <a:buNone/>
            </a:pPr>
            <a:r>
              <a:rPr lang="en-GB" sz="2000" dirty="0"/>
              <a:t>Most people can eat foods without any problems although they may have different likes or dislikes that influence what they choose. </a:t>
            </a:r>
          </a:p>
          <a:p>
            <a:pPr marL="0" indent="0">
              <a:buNone/>
            </a:pPr>
            <a:r>
              <a:rPr lang="en-GB" sz="2000" dirty="0"/>
              <a:t>However, some people react to certain foods and eating them may cause uncomfortable symptoms or, in rare cases, a severe illness.</a:t>
            </a:r>
          </a:p>
          <a:p>
            <a:pPr marL="0" indent="0">
              <a:buNone/>
            </a:pPr>
            <a:r>
              <a:rPr lang="en-GB" sz="2000" dirty="0"/>
              <a:t>Food intolerance is the general term used to describe a range of adverse responses to food, including allergic reactions, adverse reactions resulting from enzyme deficiencies, pharmacological reactions and other non-defined responses.</a:t>
            </a:r>
          </a:p>
        </p:txBody>
      </p:sp>
      <p:pic>
        <p:nvPicPr>
          <p:cNvPr id="4" name="Picture 2" descr="C:\Users\AWhite\Downloads\shutterstock_221005348.jpg">
            <a:extLst>
              <a:ext uri="{FF2B5EF4-FFF2-40B4-BE49-F238E27FC236}">
                <a16:creationId xmlns:a16="http://schemas.microsoft.com/office/drawing/2014/main" id="{43FBB593-58ED-D7F4-FF9C-27932D1AAC31}"/>
              </a:ext>
            </a:extLst>
          </p:cNvPr>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bwMode="auto">
          <a:xfrm>
            <a:off x="8336478" y="2035379"/>
            <a:ext cx="3479471" cy="43695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28906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Coeliac disease </a:t>
            </a:r>
          </a:p>
        </p:txBody>
      </p:sp>
      <p:sp>
        <p:nvSpPr>
          <p:cNvPr id="3" name="Subtitle 2"/>
          <p:cNvSpPr>
            <a:spLocks noGrp="1"/>
          </p:cNvSpPr>
          <p:nvPr>
            <p:ph type="subTitle" idx="1"/>
          </p:nvPr>
        </p:nvSpPr>
        <p:spPr>
          <a:xfrm>
            <a:off x="1169275" y="2571092"/>
            <a:ext cx="6644689" cy="3600000"/>
          </a:xfrm>
        </p:spPr>
        <p:txBody>
          <a:bodyPr/>
          <a:lstStyle/>
          <a:p>
            <a:pPr marL="0" indent="0">
              <a:buNone/>
            </a:pPr>
            <a:r>
              <a:rPr lang="en-GB" sz="2000" dirty="0"/>
              <a:t>Coeliac disease is usually first noticed in childhood, but can go undetected into adulthood. In order to diagnose coeliac disease, patients need to be consuming gluten. It is important that people seek medical advice rather than simply changing their diet.</a:t>
            </a:r>
          </a:p>
          <a:p>
            <a:pPr marL="0" indent="0">
              <a:buNone/>
            </a:pPr>
            <a:endParaRPr lang="en-GB" sz="2000" dirty="0"/>
          </a:p>
          <a:p>
            <a:pPr marL="0" indent="0">
              <a:buNone/>
            </a:pPr>
            <a:r>
              <a:rPr lang="en-GB" sz="2000" dirty="0"/>
              <a:t>The disease can affect growth or cause weight loss. People with coeliac disease must avoid foods that contain gluten throughout their life, for example, bread cakes, and biscuits. Many foods have small amounts of wheat, barley or rye added, so people with coeliac disease must check food labels carefully. </a:t>
            </a:r>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907313" y="2571092"/>
            <a:ext cx="4185180" cy="2802576"/>
          </a:xfrm>
          <a:prstGeom prst="rect">
            <a:avLst/>
          </a:prstGeom>
        </p:spPr>
      </p:pic>
    </p:spTree>
    <p:extLst>
      <p:ext uri="{BB962C8B-B14F-4D97-AF65-F5344CB8AC3E}">
        <p14:creationId xmlns:p14="http://schemas.microsoft.com/office/powerpoint/2010/main" val="5710183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Coeliac disease </a:t>
            </a:r>
          </a:p>
        </p:txBody>
      </p:sp>
      <p:sp>
        <p:nvSpPr>
          <p:cNvPr id="3" name="Subtitle 2"/>
          <p:cNvSpPr>
            <a:spLocks noGrp="1"/>
          </p:cNvSpPr>
          <p:nvPr>
            <p:ph type="subTitle" idx="1"/>
          </p:nvPr>
        </p:nvSpPr>
        <p:spPr>
          <a:xfrm>
            <a:off x="1169276" y="2571092"/>
            <a:ext cx="5765914" cy="3600000"/>
          </a:xfrm>
        </p:spPr>
        <p:txBody>
          <a:bodyPr/>
          <a:lstStyle/>
          <a:p>
            <a:pPr marL="0" indent="0">
              <a:buNone/>
            </a:pPr>
            <a:r>
              <a:rPr lang="en-GB" sz="2000" dirty="0"/>
              <a:t>Rice, maize and potatoes do not contain gluten so are good sources of starchy carbohydrate , and gluten-free versions of foods such as bread and pasta are available. </a:t>
            </a:r>
          </a:p>
          <a:p>
            <a:pPr marL="0" indent="0">
              <a:buNone/>
            </a:pPr>
            <a:endParaRPr lang="en-GB" sz="2000" dirty="0"/>
          </a:p>
          <a:p>
            <a:pPr marL="0" indent="0">
              <a:buNone/>
            </a:pPr>
            <a:r>
              <a:rPr lang="en-GB" sz="2000" dirty="0"/>
              <a:t>Coeliac disease affects at least 1 in 100 people in the UK.</a:t>
            </a:r>
          </a:p>
          <a:p>
            <a:pPr marL="0" indent="0">
              <a:buNone/>
            </a:pPr>
            <a:endParaRPr lang="en-GB" sz="2000" dirty="0"/>
          </a:p>
          <a:p>
            <a:pPr marL="0" indent="0">
              <a:buNone/>
            </a:pPr>
            <a:r>
              <a:rPr lang="en-GB" sz="2000" dirty="0"/>
              <a:t>However, only 30% of people who have the condition have been clinically diagnosed.</a:t>
            </a:r>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058020" y="2633007"/>
            <a:ext cx="4776395" cy="3300489"/>
          </a:xfrm>
          <a:prstGeom prst="rect">
            <a:avLst/>
          </a:prstGeom>
        </p:spPr>
      </p:pic>
      <p:sp>
        <p:nvSpPr>
          <p:cNvPr id="4" name="TextBox 3">
            <a:extLst>
              <a:ext uri="{FF2B5EF4-FFF2-40B4-BE49-F238E27FC236}">
                <a16:creationId xmlns:a16="http://schemas.microsoft.com/office/drawing/2014/main" id="{5081E4E2-2DA2-F119-4C0F-361DF4D06BD0}"/>
              </a:ext>
            </a:extLst>
          </p:cNvPr>
          <p:cNvSpPr txBox="1"/>
          <p:nvPr/>
        </p:nvSpPr>
        <p:spPr>
          <a:xfrm>
            <a:off x="1082566" y="6043448"/>
            <a:ext cx="3720662"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hlinkClick r:id="rId3"/>
              </a:rPr>
              <a:t>NHS</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710183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Adverse reactions to food</a:t>
            </a:r>
          </a:p>
        </p:txBody>
      </p:sp>
      <p:sp>
        <p:nvSpPr>
          <p:cNvPr id="3" name="Subtitle 2"/>
          <p:cNvSpPr>
            <a:spLocks noGrp="1"/>
          </p:cNvSpPr>
          <p:nvPr>
            <p:ph type="subTitle" idx="1"/>
          </p:nvPr>
        </p:nvSpPr>
        <p:spPr/>
        <p:txBody>
          <a:bodyPr/>
          <a:lstStyle/>
          <a:p>
            <a:pPr marL="0" indent="0" algn="ctr">
              <a:buNone/>
            </a:pPr>
            <a:r>
              <a:rPr lang="en-GB" sz="3600" dirty="0"/>
              <a:t>For further information, go to:</a:t>
            </a:r>
          </a:p>
          <a:p>
            <a:pPr marL="0" indent="0" algn="ctr">
              <a:buNone/>
            </a:pPr>
            <a:r>
              <a:rPr lang="en-GB" sz="3600" dirty="0"/>
              <a:t>www.foodafactoflife.org.uk</a:t>
            </a:r>
          </a:p>
        </p:txBody>
      </p:sp>
      <p:sp>
        <p:nvSpPr>
          <p:cNvPr id="4" name="TextBox 3">
            <a:extLst>
              <a:ext uri="{FF2B5EF4-FFF2-40B4-BE49-F238E27FC236}">
                <a16:creationId xmlns:a16="http://schemas.microsoft.com/office/drawing/2014/main" id="{6F60F1BC-05B8-4CED-2DFF-66199717E57C}"/>
              </a:ext>
            </a:extLst>
          </p:cNvPr>
          <p:cNvSpPr txBox="1"/>
          <p:nvPr/>
        </p:nvSpPr>
        <p:spPr>
          <a:xfrm>
            <a:off x="393116" y="6175629"/>
            <a:ext cx="9904396"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This resource meets the</a:t>
            </a:r>
            <a:r>
              <a:rPr lang="en-GB" sz="1400" b="1" dirty="0">
                <a:latin typeface="Arial" panose="020B0604020202020204" pitchFamily="34" charset="0"/>
                <a:cs typeface="Arial" panose="020B0604020202020204" pitchFamily="34" charset="0"/>
              </a:rPr>
              <a:t> </a:t>
            </a:r>
            <a:r>
              <a:rPr lang="en-GB" sz="1400" b="1" i="1" u="sng" dirty="0">
                <a:latin typeface="Arial" panose="020B0604020202020204" pitchFamily="34" charset="0"/>
                <a:cs typeface="Arial" panose="020B0604020202020204" pitchFamily="34" charset="0"/>
                <a:hlinkClick r:id="rId2"/>
              </a:rPr>
              <a:t>Guidelines for producers and users of school education resources about food</a:t>
            </a:r>
            <a:r>
              <a:rPr lang="en-GB" sz="1400" b="1" i="1" dirty="0">
                <a:latin typeface="Arial" panose="020B0604020202020204" pitchFamily="34" charset="0"/>
                <a:cs typeface="Arial" panose="020B0604020202020204" pitchFamily="34" charset="0"/>
              </a:rPr>
              <a:t>.</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020051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Food intolerance </a:t>
            </a:r>
          </a:p>
        </p:txBody>
      </p:sp>
      <p:sp>
        <p:nvSpPr>
          <p:cNvPr id="3" name="Subtitle 2"/>
          <p:cNvSpPr>
            <a:spLocks noGrp="1"/>
          </p:cNvSpPr>
          <p:nvPr>
            <p:ph type="subTitle" idx="1"/>
          </p:nvPr>
        </p:nvSpPr>
        <p:spPr/>
        <p:txBody>
          <a:bodyPr/>
          <a:lstStyle/>
          <a:p>
            <a:pPr marL="0" indent="0">
              <a:buNone/>
            </a:pPr>
            <a:r>
              <a:rPr lang="en-GB" sz="2000" dirty="0"/>
              <a:t>Food intolerance does not include food poisoning from bacteria and viruses, moulds, chemicals, toxins and irritants in foods, nor does it include food aversion (dislike and subsequent avoidance of various foods).</a:t>
            </a:r>
          </a:p>
        </p:txBody>
      </p:sp>
      <p:pic>
        <p:nvPicPr>
          <p:cNvPr id="5" name="Picture 4"/>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8122722" y="3230088"/>
            <a:ext cx="3822209" cy="3202261"/>
          </a:xfrm>
          <a:prstGeom prst="rect">
            <a:avLst/>
          </a:prstGeom>
        </p:spPr>
      </p:pic>
    </p:spTree>
    <p:extLst>
      <p:ext uri="{BB962C8B-B14F-4D97-AF65-F5344CB8AC3E}">
        <p14:creationId xmlns:p14="http://schemas.microsoft.com/office/powerpoint/2010/main" val="22458766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dirty="0">
                <a:latin typeface="Arial" panose="020B0604020202020204" pitchFamily="34" charset="0"/>
                <a:cs typeface="Arial" panose="020B0604020202020204" pitchFamily="34" charset="0"/>
              </a:rPr>
              <a:t>Food intolerance </a:t>
            </a:r>
          </a:p>
        </p:txBody>
      </p:sp>
      <p:sp>
        <p:nvSpPr>
          <p:cNvPr id="3" name="Subtitle 2"/>
          <p:cNvSpPr>
            <a:spLocks noGrp="1"/>
          </p:cNvSpPr>
          <p:nvPr>
            <p:ph type="subTitle" idx="1"/>
          </p:nvPr>
        </p:nvSpPr>
        <p:spPr>
          <a:xfrm>
            <a:off x="1169276" y="2571092"/>
            <a:ext cx="6468653" cy="3600000"/>
          </a:xfrm>
        </p:spPr>
        <p:txBody>
          <a:bodyPr/>
          <a:lstStyle/>
          <a:p>
            <a:pPr marL="0" indent="0">
              <a:spcBef>
                <a:spcPct val="0"/>
              </a:spcBef>
              <a:buNone/>
            </a:pPr>
            <a:r>
              <a:rPr lang="en-GB" altLang="en-US" sz="2000" dirty="0">
                <a:latin typeface="Arial" panose="020B0604020202020204" pitchFamily="34" charset="0"/>
                <a:cs typeface="Arial" panose="020B0604020202020204" pitchFamily="34" charset="0"/>
              </a:rPr>
              <a:t>People with food intolerance or allergy concerns should take advice from a doctor or dietitian to make sure that the medical condition is properly diagnosed. </a:t>
            </a:r>
          </a:p>
          <a:p>
            <a:pPr marL="0" indent="0">
              <a:spcBef>
                <a:spcPct val="0"/>
              </a:spcBef>
              <a:buNone/>
            </a:pPr>
            <a:endParaRPr lang="en-GB" altLang="en-US" sz="2000" dirty="0">
              <a:latin typeface="Arial" panose="020B0604020202020204" pitchFamily="34" charset="0"/>
              <a:cs typeface="Arial" panose="020B0604020202020204" pitchFamily="34" charset="0"/>
            </a:endParaRPr>
          </a:p>
          <a:p>
            <a:pPr marL="0" indent="0">
              <a:spcBef>
                <a:spcPct val="0"/>
              </a:spcBef>
              <a:buNone/>
            </a:pPr>
            <a:r>
              <a:rPr lang="en-GB" altLang="en-US" sz="2000" dirty="0">
                <a:latin typeface="Arial" panose="020B0604020202020204" pitchFamily="34" charset="0"/>
                <a:cs typeface="Arial" panose="020B0604020202020204" pitchFamily="34" charset="0"/>
              </a:rPr>
              <a:t>Care needs to be taken to ensure that their diet contains a wide variety of foods to provide all the nutrients they need, particularly the nutrient/s normally provided by the foods they cannot eat. </a:t>
            </a:r>
          </a:p>
          <a:p>
            <a:pPr marL="0" indent="0">
              <a:spcBef>
                <a:spcPct val="0"/>
              </a:spcBef>
              <a:buNone/>
            </a:pPr>
            <a:endParaRPr lang="en-GB" altLang="en-US" sz="2000" dirty="0">
              <a:latin typeface="Arial" panose="020B0604020202020204" pitchFamily="34" charset="0"/>
              <a:cs typeface="Arial" panose="020B0604020202020204" pitchFamily="34" charset="0"/>
            </a:endParaRPr>
          </a:p>
          <a:p>
            <a:pPr marL="0" indent="0">
              <a:spcBef>
                <a:spcPct val="0"/>
              </a:spcBef>
              <a:buNone/>
            </a:pPr>
            <a:r>
              <a:rPr lang="en-GB" altLang="en-US" sz="2000" dirty="0">
                <a:latin typeface="Arial" panose="020B0604020202020204" pitchFamily="34" charset="0"/>
                <a:cs typeface="Arial" panose="020B0604020202020204" pitchFamily="34" charset="0"/>
              </a:rPr>
              <a:t>It is important to consume a healthy and varied diet for good health.</a:t>
            </a:r>
          </a:p>
          <a:p>
            <a:pPr marL="0" indent="0">
              <a:buNone/>
            </a:pPr>
            <a:endParaRPr lang="en-GB" dirty="0"/>
          </a:p>
        </p:txBody>
      </p:sp>
      <p:pic>
        <p:nvPicPr>
          <p:cNvPr id="1026" name="Picture 2" descr="Free Stomach Pain Man photo and picture">
            <a:extLst>
              <a:ext uri="{FF2B5EF4-FFF2-40B4-BE49-F238E27FC236}">
                <a16:creationId xmlns:a16="http://schemas.microsoft.com/office/drawing/2014/main" id="{33DEE4C0-7F13-3539-1172-B813D4492E0F}"/>
              </a:ext>
            </a:extLst>
          </p:cNvPr>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bwMode="auto">
          <a:xfrm>
            <a:off x="7537448" y="2487706"/>
            <a:ext cx="4417992" cy="33684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00947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Food allergy</a:t>
            </a:r>
          </a:p>
        </p:txBody>
      </p:sp>
      <p:sp>
        <p:nvSpPr>
          <p:cNvPr id="3" name="Subtitle 2"/>
          <p:cNvSpPr>
            <a:spLocks noGrp="1"/>
          </p:cNvSpPr>
          <p:nvPr>
            <p:ph type="subTitle" idx="1"/>
          </p:nvPr>
        </p:nvSpPr>
        <p:spPr>
          <a:xfrm>
            <a:off x="1169274" y="2535467"/>
            <a:ext cx="9839150" cy="2380917"/>
          </a:xfrm>
        </p:spPr>
        <p:txBody>
          <a:bodyPr/>
          <a:lstStyle/>
          <a:p>
            <a:pPr marL="0" indent="0">
              <a:buNone/>
            </a:pPr>
            <a:r>
              <a:rPr lang="en-GB" sz="2000" dirty="0"/>
              <a:t>Rates of food allergy and intolerance vary across the world. In the UK, 6% of the UK adult population have a clinically confirmed allergy. This is around 2.4 million adults.</a:t>
            </a:r>
          </a:p>
          <a:p>
            <a:pPr marL="0" indent="0">
              <a:buNone/>
            </a:pPr>
            <a:r>
              <a:rPr lang="en-GB" sz="2000" dirty="0"/>
              <a:t>These figures exclude those with food intolerances such as lactose intolerance.</a:t>
            </a:r>
          </a:p>
          <a:p>
            <a:pPr marL="0" indent="0">
              <a:buNone/>
            </a:pPr>
            <a:r>
              <a:rPr lang="en-GB" sz="2000" dirty="0"/>
              <a:t>Recent research found that in the UK:</a:t>
            </a:r>
          </a:p>
          <a:p>
            <a:pPr algn="l">
              <a:buFont typeface="Arial" panose="020B0604020202020204" pitchFamily="34" charset="0"/>
              <a:buChar char="•"/>
            </a:pPr>
            <a:r>
              <a:rPr lang="en-GB" sz="2000" b="0" i="0" dirty="0">
                <a:solidFill>
                  <a:srgbClr val="000000"/>
                </a:solidFill>
                <a:effectLst/>
                <a:latin typeface="Arial" panose="020B0604020202020204" pitchFamily="34" charset="0"/>
                <a:cs typeface="Arial" panose="020B0604020202020204" pitchFamily="34" charset="0"/>
              </a:rPr>
              <a:t>foods such as peanuts and tree nuts like hazelnuts, walnuts and almonds, are most likely to cause an allergic reaction;</a:t>
            </a:r>
          </a:p>
          <a:p>
            <a:pPr algn="l">
              <a:buFont typeface="Arial" panose="020B0604020202020204" pitchFamily="34" charset="0"/>
              <a:buChar char="•"/>
            </a:pPr>
            <a:r>
              <a:rPr lang="en-GB" sz="2000" b="0" i="0" dirty="0">
                <a:solidFill>
                  <a:srgbClr val="000000"/>
                </a:solidFill>
                <a:effectLst/>
                <a:latin typeface="Arial" panose="020B0604020202020204" pitchFamily="34" charset="0"/>
                <a:cs typeface="Arial" panose="020B0604020202020204" pitchFamily="34" charset="0"/>
              </a:rPr>
              <a:t>many individuals also had allergies to fresh fruits such as apple, peach and kiwi fruit; </a:t>
            </a:r>
          </a:p>
          <a:p>
            <a:pPr algn="l">
              <a:buFont typeface="Arial" panose="020B0604020202020204" pitchFamily="34" charset="0"/>
              <a:buChar char="•"/>
            </a:pPr>
            <a:r>
              <a:rPr lang="en-GB" sz="2000" b="0" i="0" dirty="0">
                <a:solidFill>
                  <a:srgbClr val="000000"/>
                </a:solidFill>
                <a:effectLst/>
                <a:latin typeface="Arial" panose="020B0604020202020204" pitchFamily="34" charset="0"/>
                <a:cs typeface="Arial" panose="020B0604020202020204" pitchFamily="34" charset="0"/>
              </a:rPr>
              <a:t>allergies to foods like milk, fish, shrimp and mussels were uncommon;</a:t>
            </a:r>
          </a:p>
          <a:p>
            <a:pPr algn="l">
              <a:buFont typeface="Arial" panose="020B0604020202020204" pitchFamily="34" charset="0"/>
              <a:buChar char="•"/>
            </a:pPr>
            <a:r>
              <a:rPr lang="en-GB" sz="2000" b="0" i="0" dirty="0">
                <a:solidFill>
                  <a:srgbClr val="000000"/>
                </a:solidFill>
                <a:effectLst/>
                <a:latin typeface="Arial" panose="020B0604020202020204" pitchFamily="34" charset="0"/>
                <a:cs typeface="Arial" panose="020B0604020202020204" pitchFamily="34" charset="0"/>
              </a:rPr>
              <a:t>childhood food allergies persist into early adulthood, and then further increase with around half of food allergies developing in later adulthood.</a:t>
            </a:r>
          </a:p>
          <a:p>
            <a:pPr marL="0" indent="0">
              <a:buNone/>
            </a:pPr>
            <a:endParaRPr lang="en-GB" sz="2000" dirty="0"/>
          </a:p>
        </p:txBody>
      </p:sp>
      <p:sp>
        <p:nvSpPr>
          <p:cNvPr id="5" name="TextBox 4">
            <a:extLst>
              <a:ext uri="{FF2B5EF4-FFF2-40B4-BE49-F238E27FC236}">
                <a16:creationId xmlns:a16="http://schemas.microsoft.com/office/drawing/2014/main" id="{67FCFB4B-A76F-CE45-9A08-F2EFB3CB29FC}"/>
              </a:ext>
            </a:extLst>
          </p:cNvPr>
          <p:cNvSpPr txBox="1"/>
          <p:nvPr/>
        </p:nvSpPr>
        <p:spPr>
          <a:xfrm>
            <a:off x="1169274" y="6219148"/>
            <a:ext cx="2929760"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hlinkClick r:id="rId2"/>
              </a:rPr>
              <a:t>PAFA project</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707691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tLang="en-US" dirty="0">
                <a:latin typeface="Arial" panose="020B0604020202020204" pitchFamily="34" charset="0"/>
                <a:cs typeface="Arial" panose="020B0604020202020204" pitchFamily="34" charset="0"/>
              </a:rPr>
              <a:t>Adverse  reactions to food</a:t>
            </a:r>
          </a:p>
        </p:txBody>
      </p:sp>
      <p:sp>
        <p:nvSpPr>
          <p:cNvPr id="3" name="Subtitle 2"/>
          <p:cNvSpPr>
            <a:spLocks noGrp="1"/>
          </p:cNvSpPr>
          <p:nvPr>
            <p:ph type="subTitle" idx="1"/>
          </p:nvPr>
        </p:nvSpPr>
        <p:spPr>
          <a:xfrm>
            <a:off x="1169276" y="2571092"/>
            <a:ext cx="7922548" cy="3600000"/>
          </a:xfrm>
        </p:spPr>
        <p:txBody>
          <a:bodyPr/>
          <a:lstStyle/>
          <a:p>
            <a:pPr marL="0" indent="0">
              <a:spcBef>
                <a:spcPct val="0"/>
              </a:spcBef>
              <a:buNone/>
            </a:pPr>
            <a:r>
              <a:rPr lang="en-GB" altLang="en-US" sz="2000" dirty="0">
                <a:latin typeface="Arial" panose="020B0604020202020204" pitchFamily="34" charset="0"/>
                <a:cs typeface="Arial" panose="020B0604020202020204" pitchFamily="34" charset="0"/>
              </a:rPr>
              <a:t>According to a recent Food Standards report:</a:t>
            </a:r>
          </a:p>
          <a:p>
            <a:pPr algn="l">
              <a:buFont typeface="Arial" panose="020B0604020202020204" pitchFamily="34" charset="0"/>
              <a:buChar char="•"/>
            </a:pPr>
            <a:r>
              <a:rPr lang="en-GB" sz="2000" b="0" i="0" dirty="0">
                <a:solidFill>
                  <a:srgbClr val="000000"/>
                </a:solidFill>
                <a:effectLst/>
                <a:latin typeface="Arial" panose="020B0604020202020204" pitchFamily="34" charset="0"/>
                <a:cs typeface="Arial" panose="020B0604020202020204" pitchFamily="34" charset="0"/>
              </a:rPr>
              <a:t>12% of respondents reported that they have a food intolerance, 4% reported having a food allergy, and 1% reported having coeliac disease. </a:t>
            </a:r>
          </a:p>
          <a:p>
            <a:pPr algn="l">
              <a:buFont typeface="Arial" panose="020B0604020202020204" pitchFamily="34" charset="0"/>
              <a:buChar char="•"/>
            </a:pPr>
            <a:r>
              <a:rPr lang="en-GB" sz="2000" b="0" i="0" dirty="0">
                <a:solidFill>
                  <a:srgbClr val="000000"/>
                </a:solidFill>
                <a:effectLst/>
                <a:latin typeface="Arial" panose="020B0604020202020204" pitchFamily="34" charset="0"/>
                <a:cs typeface="Arial" panose="020B0604020202020204" pitchFamily="34" charset="0"/>
              </a:rPr>
              <a:t>58% of respondents who have a food hypersensitivity reported that they had experienced a reaction in the previous 12 months and 37% reported that they had not experienced a reaction.</a:t>
            </a:r>
          </a:p>
          <a:p>
            <a:pPr marL="0" indent="0">
              <a:spcBef>
                <a:spcPct val="0"/>
              </a:spcBef>
              <a:buNone/>
            </a:pPr>
            <a:endParaRPr lang="en-GB" altLang="en-US" sz="2000" dirty="0">
              <a:latin typeface="Arial" panose="020B0604020202020204" pitchFamily="34" charset="0"/>
              <a:cs typeface="Arial" panose="020B0604020202020204" pitchFamily="34" charset="0"/>
            </a:endParaRPr>
          </a:p>
        </p:txBody>
      </p:sp>
      <p:pic>
        <p:nvPicPr>
          <p:cNvPr id="5" name="Picture 2" descr="Seashell Dish"/>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469820" y="2764416"/>
            <a:ext cx="2207641" cy="1477241"/>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DB247FD0-43C4-7066-A23F-15902E14F39A}"/>
              </a:ext>
            </a:extLst>
          </p:cNvPr>
          <p:cNvSpPr txBox="1"/>
          <p:nvPr/>
        </p:nvSpPr>
        <p:spPr>
          <a:xfrm>
            <a:off x="1169274" y="5948855"/>
            <a:ext cx="5073871"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hlinkClick r:id="rId3"/>
              </a:rPr>
              <a:t>Food and You 2: Wave 8</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678150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Food allergy</a:t>
            </a:r>
          </a:p>
        </p:txBody>
      </p:sp>
      <p:sp>
        <p:nvSpPr>
          <p:cNvPr id="3" name="Subtitle 2"/>
          <p:cNvSpPr>
            <a:spLocks noGrp="1"/>
          </p:cNvSpPr>
          <p:nvPr>
            <p:ph type="subTitle" idx="1"/>
          </p:nvPr>
        </p:nvSpPr>
        <p:spPr>
          <a:xfrm>
            <a:off x="1169276" y="2571092"/>
            <a:ext cx="7357207" cy="3600000"/>
          </a:xfrm>
        </p:spPr>
        <p:txBody>
          <a:bodyPr/>
          <a:lstStyle/>
          <a:p>
            <a:pPr marL="0" indent="0">
              <a:buNone/>
            </a:pPr>
            <a:r>
              <a:rPr lang="en-GB" sz="2000" dirty="0"/>
              <a:t>An allergic reaction to a food can be described as an inappropriate reaction by the body's immune system to the ingestion of a food that in the majority of individuals causes no adverse effects. Allergic reactions to foods vary in severity and can be potentially fatal.</a:t>
            </a:r>
          </a:p>
          <a:p>
            <a:pPr marL="0" indent="0">
              <a:buNone/>
            </a:pPr>
            <a:endParaRPr lang="en-GB" sz="2000" dirty="0"/>
          </a:p>
          <a:p>
            <a:pPr marL="0" indent="0">
              <a:buNone/>
            </a:pPr>
            <a:r>
              <a:rPr lang="en-GB" sz="2000" dirty="0"/>
              <a:t>In food allergy the immune system does not recognise as safe a protein component of the food to which the individual is sensitive (such as some peanut, milk and egg proteins).</a:t>
            </a:r>
          </a:p>
          <a:p>
            <a:pPr marL="0" indent="0">
              <a:buNone/>
            </a:pPr>
            <a:endParaRPr lang="en-GB" dirty="0"/>
          </a:p>
        </p:txBody>
      </p:sp>
      <p:pic>
        <p:nvPicPr>
          <p:cNvPr id="3074" name="Picture 2" descr="C:\Users\AWhite\Downloads\shutterstock_758279815.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603273" y="2109626"/>
            <a:ext cx="3200799" cy="42677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8335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normAutofit lnSpcReduction="10000"/>
          </a:bodyPr>
          <a:lstStyle/>
          <a:p>
            <a:pPr marL="0" indent="0">
              <a:buNone/>
              <a:defRPr/>
            </a:pPr>
            <a:r>
              <a:rPr lang="en-GB" sz="2000" b="1" dirty="0">
                <a:latin typeface="Arial" panose="020B0604020202020204" pitchFamily="34" charset="0"/>
                <a:cs typeface="Arial" panose="020B0604020202020204" pitchFamily="34" charset="0"/>
              </a:rPr>
              <a:t>The most common allergens are present in:</a:t>
            </a:r>
          </a:p>
          <a:p>
            <a:pPr>
              <a:buNone/>
              <a:defRPr/>
            </a:pPr>
            <a:endParaRPr lang="en-GB" sz="2000" dirty="0">
              <a:latin typeface="Arial" panose="020B0604020202020204" pitchFamily="34" charset="0"/>
              <a:cs typeface="Arial" panose="020B0604020202020204" pitchFamily="34" charset="0"/>
            </a:endParaRPr>
          </a:p>
          <a:p>
            <a:pPr>
              <a:buFont typeface="Arial" panose="020B0604020202020204" pitchFamily="34" charset="0"/>
              <a:buChar char="•"/>
              <a:defRPr/>
            </a:pPr>
            <a:r>
              <a:rPr lang="en-GB" sz="2000" dirty="0">
                <a:latin typeface="Arial" panose="020B0604020202020204" pitchFamily="34" charset="0"/>
                <a:cs typeface="Arial" panose="020B0604020202020204" pitchFamily="34" charset="0"/>
              </a:rPr>
              <a:t>cereals containing gluten;</a:t>
            </a:r>
          </a:p>
          <a:p>
            <a:pPr>
              <a:buFont typeface="Arial" panose="020B0604020202020204" pitchFamily="34" charset="0"/>
              <a:buChar char="•"/>
              <a:defRPr/>
            </a:pPr>
            <a:r>
              <a:rPr lang="en-GB" sz="2000" dirty="0">
                <a:latin typeface="Arial" panose="020B0604020202020204" pitchFamily="34" charset="0"/>
                <a:cs typeface="Arial" panose="020B0604020202020204" pitchFamily="34" charset="0"/>
              </a:rPr>
              <a:t>crustaceans;</a:t>
            </a:r>
          </a:p>
          <a:p>
            <a:pPr>
              <a:buFont typeface="Arial" panose="020B0604020202020204" pitchFamily="34" charset="0"/>
              <a:buChar char="•"/>
              <a:defRPr/>
            </a:pPr>
            <a:r>
              <a:rPr lang="en-GB" sz="2000" dirty="0">
                <a:latin typeface="Arial" panose="020B0604020202020204" pitchFamily="34" charset="0"/>
                <a:cs typeface="Arial" panose="020B0604020202020204" pitchFamily="34" charset="0"/>
              </a:rPr>
              <a:t>eggs;</a:t>
            </a:r>
          </a:p>
          <a:p>
            <a:pPr>
              <a:buFont typeface="Arial" panose="020B0604020202020204" pitchFamily="34" charset="0"/>
              <a:buChar char="•"/>
              <a:defRPr/>
            </a:pPr>
            <a:r>
              <a:rPr lang="en-GB" sz="2000" dirty="0">
                <a:latin typeface="Arial" panose="020B0604020202020204" pitchFamily="34" charset="0"/>
                <a:cs typeface="Arial" panose="020B0604020202020204" pitchFamily="34" charset="0"/>
              </a:rPr>
              <a:t>fish;</a:t>
            </a:r>
          </a:p>
          <a:p>
            <a:pPr>
              <a:buFont typeface="Arial" panose="020B0604020202020204" pitchFamily="34" charset="0"/>
              <a:buChar char="•"/>
              <a:defRPr/>
            </a:pPr>
            <a:r>
              <a:rPr lang="en-GB" sz="2000" dirty="0">
                <a:latin typeface="Arial" panose="020B0604020202020204" pitchFamily="34" charset="0"/>
                <a:cs typeface="Arial" panose="020B0604020202020204" pitchFamily="34" charset="0"/>
              </a:rPr>
              <a:t>peanuts;</a:t>
            </a:r>
          </a:p>
          <a:p>
            <a:pPr>
              <a:buFont typeface="Arial" panose="020B0604020202020204" pitchFamily="34" charset="0"/>
              <a:buChar char="•"/>
              <a:defRPr/>
            </a:pPr>
            <a:r>
              <a:rPr lang="en-GB" sz="2000" dirty="0">
                <a:latin typeface="Arial" panose="020B0604020202020204" pitchFamily="34" charset="0"/>
                <a:cs typeface="Arial" panose="020B0604020202020204" pitchFamily="34" charset="0"/>
              </a:rPr>
              <a:t>soybeans;</a:t>
            </a:r>
          </a:p>
          <a:p>
            <a:pPr>
              <a:buFont typeface="Arial" panose="020B0604020202020204" pitchFamily="34" charset="0"/>
              <a:buChar char="•"/>
              <a:defRPr/>
            </a:pPr>
            <a:r>
              <a:rPr lang="en-GB" sz="2000" dirty="0">
                <a:latin typeface="Arial" panose="020B0604020202020204" pitchFamily="34" charset="0"/>
                <a:cs typeface="Arial" panose="020B0604020202020204" pitchFamily="34" charset="0"/>
              </a:rPr>
              <a:t>milk;</a:t>
            </a:r>
          </a:p>
          <a:p>
            <a:pPr marL="0" indent="0">
              <a:buNone/>
            </a:pPr>
            <a:endParaRPr lang="en-GB" dirty="0"/>
          </a:p>
        </p:txBody>
      </p:sp>
      <p:sp>
        <p:nvSpPr>
          <p:cNvPr id="3" name="Text Placeholder 2"/>
          <p:cNvSpPr>
            <a:spLocks noGrp="1"/>
          </p:cNvSpPr>
          <p:nvPr>
            <p:ph type="body" sz="quarter" idx="3"/>
          </p:nvPr>
        </p:nvSpPr>
        <p:spPr/>
        <p:txBody>
          <a:bodyPr>
            <a:normAutofit/>
          </a:bodyPr>
          <a:lstStyle/>
          <a:p>
            <a:pPr marL="285750" indent="-285750">
              <a:buFont typeface="Arial" panose="020B0604020202020204" pitchFamily="34" charset="0"/>
              <a:buChar char="•"/>
              <a:defRPr/>
            </a:pPr>
            <a:r>
              <a:rPr lang="en-GB" sz="2000" dirty="0">
                <a:latin typeface="Arial" panose="020B0604020202020204" pitchFamily="34" charset="0"/>
                <a:cs typeface="Arial" panose="020B0604020202020204" pitchFamily="34" charset="0"/>
              </a:rPr>
              <a:t>nuts;</a:t>
            </a:r>
          </a:p>
          <a:p>
            <a:pPr marL="285750" indent="-285750">
              <a:buFont typeface="Arial" panose="020B0604020202020204" pitchFamily="34" charset="0"/>
              <a:buChar char="•"/>
              <a:defRPr/>
            </a:pPr>
            <a:r>
              <a:rPr lang="en-GB" sz="2000" dirty="0">
                <a:latin typeface="Arial" panose="020B0604020202020204" pitchFamily="34" charset="0"/>
                <a:cs typeface="Arial" panose="020B0604020202020204" pitchFamily="34" charset="0"/>
              </a:rPr>
              <a:t>celery;</a:t>
            </a:r>
          </a:p>
          <a:p>
            <a:pPr marL="285750" indent="-285750">
              <a:buFont typeface="Arial" panose="020B0604020202020204" pitchFamily="34" charset="0"/>
              <a:buChar char="•"/>
              <a:defRPr/>
            </a:pPr>
            <a:r>
              <a:rPr lang="en-GB" sz="2000" dirty="0">
                <a:latin typeface="Arial" panose="020B0604020202020204" pitchFamily="34" charset="0"/>
                <a:cs typeface="Arial" panose="020B0604020202020204" pitchFamily="34" charset="0"/>
              </a:rPr>
              <a:t>mustard;</a:t>
            </a:r>
          </a:p>
          <a:p>
            <a:pPr marL="285750" indent="-285750">
              <a:buFont typeface="Arial" panose="020B0604020202020204" pitchFamily="34" charset="0"/>
              <a:buChar char="•"/>
              <a:defRPr/>
            </a:pPr>
            <a:r>
              <a:rPr lang="en-GB" sz="2000" dirty="0">
                <a:latin typeface="Arial" panose="020B0604020202020204" pitchFamily="34" charset="0"/>
                <a:cs typeface="Arial" panose="020B0604020202020204" pitchFamily="34" charset="0"/>
              </a:rPr>
              <a:t>sesame seeds;</a:t>
            </a:r>
          </a:p>
          <a:p>
            <a:pPr marL="285750" indent="-285750">
              <a:buFont typeface="Arial" panose="020B0604020202020204" pitchFamily="34" charset="0"/>
              <a:buChar char="•"/>
              <a:defRPr/>
            </a:pPr>
            <a:r>
              <a:rPr lang="en-GB" sz="2000" dirty="0">
                <a:latin typeface="Arial" panose="020B0604020202020204" pitchFamily="34" charset="0"/>
                <a:cs typeface="Arial" panose="020B0604020202020204" pitchFamily="34" charset="0"/>
              </a:rPr>
              <a:t>sulphur dioxide and sulphites;</a:t>
            </a:r>
          </a:p>
          <a:p>
            <a:pPr marL="285750" indent="-285750">
              <a:buFont typeface="Arial" panose="020B0604020202020204" pitchFamily="34" charset="0"/>
              <a:buChar char="•"/>
              <a:defRPr/>
            </a:pPr>
            <a:r>
              <a:rPr lang="en-GB" sz="2000" dirty="0" err="1">
                <a:latin typeface="Arial" panose="020B0604020202020204" pitchFamily="34" charset="0"/>
                <a:cs typeface="Arial" panose="020B0604020202020204" pitchFamily="34" charset="0"/>
              </a:rPr>
              <a:t>lupin</a:t>
            </a:r>
            <a:r>
              <a:rPr lang="en-GB" sz="2000" dirty="0">
                <a:latin typeface="Arial" panose="020B0604020202020204" pitchFamily="34" charset="0"/>
                <a:cs typeface="Arial" panose="020B0604020202020204" pitchFamily="34" charset="0"/>
              </a:rPr>
              <a:t>;</a:t>
            </a:r>
          </a:p>
          <a:p>
            <a:pPr marL="285750" indent="-285750">
              <a:buFont typeface="Arial" panose="020B0604020202020204" pitchFamily="34" charset="0"/>
              <a:buChar char="•"/>
              <a:defRPr/>
            </a:pPr>
            <a:r>
              <a:rPr lang="en-GB" sz="2000" dirty="0">
                <a:latin typeface="Arial" panose="020B0604020202020204" pitchFamily="34" charset="0"/>
                <a:cs typeface="Arial" panose="020B0604020202020204" pitchFamily="34" charset="0"/>
              </a:rPr>
              <a:t>molluscs.</a:t>
            </a:r>
          </a:p>
          <a:p>
            <a:endParaRPr lang="en-GB" dirty="0"/>
          </a:p>
        </p:txBody>
      </p:sp>
      <p:sp>
        <p:nvSpPr>
          <p:cNvPr id="4" name="Title 3"/>
          <p:cNvSpPr>
            <a:spLocks noGrp="1"/>
          </p:cNvSpPr>
          <p:nvPr>
            <p:ph type="title"/>
          </p:nvPr>
        </p:nvSpPr>
        <p:spPr/>
        <p:txBody>
          <a:bodyPr/>
          <a:lstStyle/>
          <a:p>
            <a:r>
              <a:rPr lang="en-GB" dirty="0"/>
              <a:t>Food allergens</a:t>
            </a:r>
          </a:p>
        </p:txBody>
      </p:sp>
    </p:spTree>
    <p:extLst>
      <p:ext uri="{BB962C8B-B14F-4D97-AF65-F5344CB8AC3E}">
        <p14:creationId xmlns:p14="http://schemas.microsoft.com/office/powerpoint/2010/main" val="40439977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GB"/>
          </a:p>
        </p:txBody>
      </p:sp>
      <p:pic>
        <p:nvPicPr>
          <p:cNvPr id="6" name="Picture 5">
            <a:extLst>
              <a:ext uri="{FF2B5EF4-FFF2-40B4-BE49-F238E27FC236}">
                <a16:creationId xmlns:a16="http://schemas.microsoft.com/office/drawing/2014/main" id="{110E5075-385F-4940-F927-EBAF3AF4280A}"/>
              </a:ext>
            </a:extLst>
          </p:cNvPr>
          <p:cNvPicPr>
            <a:picLocks noChangeAspect="1"/>
          </p:cNvPicPr>
          <p:nvPr/>
        </p:nvPicPr>
        <p:blipFill>
          <a:blip r:embed="rId2"/>
          <a:stretch>
            <a:fillRect/>
          </a:stretch>
        </p:blipFill>
        <p:spPr>
          <a:xfrm>
            <a:off x="1117268" y="1208567"/>
            <a:ext cx="8210550" cy="4962525"/>
          </a:xfrm>
          <a:prstGeom prst="rect">
            <a:avLst/>
          </a:prstGeom>
        </p:spPr>
      </p:pic>
      <p:sp>
        <p:nvSpPr>
          <p:cNvPr id="3" name="Subtitle 2"/>
          <p:cNvSpPr>
            <a:spLocks noGrp="1"/>
          </p:cNvSpPr>
          <p:nvPr>
            <p:ph type="subTitle" idx="1"/>
          </p:nvPr>
        </p:nvSpPr>
        <p:spPr>
          <a:xfrm>
            <a:off x="5587117" y="5220268"/>
            <a:ext cx="3133802" cy="1510382"/>
          </a:xfrm>
        </p:spPr>
        <p:txBody>
          <a:bodyPr/>
          <a:lstStyle/>
          <a:p>
            <a:pPr marL="0" indent="0">
              <a:buNone/>
            </a:pPr>
            <a:r>
              <a:rPr lang="en-GB" sz="2000" dirty="0"/>
              <a:t>The presence of any of these in pre-packaged products has to be declared.</a:t>
            </a:r>
          </a:p>
        </p:txBody>
      </p:sp>
    </p:spTree>
    <p:extLst>
      <p:ext uri="{BB962C8B-B14F-4D97-AF65-F5344CB8AC3E}">
        <p14:creationId xmlns:p14="http://schemas.microsoft.com/office/powerpoint/2010/main" val="22077051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D5B78CA333243439763E4169A5FEB7F" ma:contentTypeVersion="18" ma:contentTypeDescription="Create a new document." ma:contentTypeScope="" ma:versionID="dc6deb05df7d1fcd95eb88bf1a5a26f4">
  <xsd:schema xmlns:xsd="http://www.w3.org/2001/XMLSchema" xmlns:xs="http://www.w3.org/2001/XMLSchema" xmlns:p="http://schemas.microsoft.com/office/2006/metadata/properties" xmlns:ns2="c53071f4-7f44-43fd-895c-8e7b6a3746b0" xmlns:ns3="ead97cfe-a968-427f-b02b-893e6ba0355a" targetNamespace="http://schemas.microsoft.com/office/2006/metadata/properties" ma:root="true" ma:fieldsID="8258fb5370106c49cde09acdb6d5137d" ns2:_="" ns3:_="">
    <xsd:import namespace="c53071f4-7f44-43fd-895c-8e7b6a3746b0"/>
    <xsd:import namespace="ead97cfe-a968-427f-b02b-893e6ba0355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_Flow_SignoffStatu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3071f4-7f44-43fd-895c-8e7b6a3746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_Flow_SignoffStatus" ma:index="21" nillable="true" ma:displayName="Sign-off status" ma:internalName="Sign_x002d_off_x0020_status">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a407c16c-d400-4155-af4b-d0582c07d4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ad97cfe-a968-427f-b02b-893e6ba0355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7b8b45f8-435e-402c-b129-c8853cba6318}" ma:internalName="TaxCatchAll" ma:showField="CatchAllData" ma:web="ead97cfe-a968-427f-b02b-893e6ba035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B55DB1B-A3AB-4C64-B037-441F7FBDDC9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53071f4-7f44-43fd-895c-8e7b6a3746b0"/>
    <ds:schemaRef ds:uri="ead97cfe-a968-427f-b02b-893e6ba035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146553E-D6D4-45FE-8B1F-C4AA7B48EDC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26</TotalTime>
  <Words>1466</Words>
  <Application>Microsoft Office PowerPoint</Application>
  <PresentationFormat>Widescreen</PresentationFormat>
  <Paragraphs>119</Paragraphs>
  <Slides>22</Slides>
  <Notes>0</Notes>
  <HiddenSlides>0</HiddenSlides>
  <MMClips>0</MMClips>
  <ScaleCrop>false</ScaleCrop>
  <HeadingPairs>
    <vt:vector size="6" baseType="variant">
      <vt:variant>
        <vt:lpstr>Fonts Used</vt:lpstr>
      </vt:variant>
      <vt:variant>
        <vt:i4>1</vt:i4>
      </vt:variant>
      <vt:variant>
        <vt:lpstr>Theme</vt:lpstr>
      </vt:variant>
      <vt:variant>
        <vt:i4>4</vt:i4>
      </vt:variant>
      <vt:variant>
        <vt:lpstr>Slide Titles</vt:lpstr>
      </vt:variant>
      <vt:variant>
        <vt:i4>22</vt:i4>
      </vt:variant>
    </vt:vector>
  </HeadingPairs>
  <TitlesOfParts>
    <vt:vector size="27" baseType="lpstr">
      <vt:lpstr>Arial</vt:lpstr>
      <vt:lpstr>Office Theme</vt:lpstr>
      <vt:lpstr>Custom Design</vt:lpstr>
      <vt:lpstr>1_Custom Design</vt:lpstr>
      <vt:lpstr>3_Custom Design</vt:lpstr>
      <vt:lpstr>Adverse reactions to food</vt:lpstr>
      <vt:lpstr>Food intolerance</vt:lpstr>
      <vt:lpstr>Food intolerance </vt:lpstr>
      <vt:lpstr>Food intolerance </vt:lpstr>
      <vt:lpstr>Food allergy</vt:lpstr>
      <vt:lpstr>Adverse  reactions to food</vt:lpstr>
      <vt:lpstr>Food allergy</vt:lpstr>
      <vt:lpstr>Food allergens</vt:lpstr>
      <vt:lpstr>PowerPoint Presentation</vt:lpstr>
      <vt:lpstr>Food allergies in children</vt:lpstr>
      <vt:lpstr>Food allergy symptoms</vt:lpstr>
      <vt:lpstr>Peanut allergy</vt:lpstr>
      <vt:lpstr>Anaphylaxis</vt:lpstr>
      <vt:lpstr>Anaphylaxis treatment</vt:lpstr>
      <vt:lpstr>Food aversion</vt:lpstr>
      <vt:lpstr>Lactose intolerance </vt:lpstr>
      <vt:lpstr>Lactose intolerance  </vt:lpstr>
      <vt:lpstr>Lactose intolerance </vt:lpstr>
      <vt:lpstr>Coeliac disease </vt:lpstr>
      <vt:lpstr>Coeliac disease </vt:lpstr>
      <vt:lpstr>Coeliac disease </vt:lpstr>
      <vt:lpstr>Adverse reactions to food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Frances Meek</cp:lastModifiedBy>
  <cp:revision>37</cp:revision>
  <dcterms:created xsi:type="dcterms:W3CDTF">2018-10-10T09:22:08Z</dcterms:created>
  <dcterms:modified xsi:type="dcterms:W3CDTF">2024-10-08T17:25:34Z</dcterms:modified>
</cp:coreProperties>
</file>