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738" r:id="rId6"/>
    <p:sldMasterId id="2147483743" r:id="rId7"/>
    <p:sldMasterId id="2147483745" r:id="rId8"/>
    <p:sldMasterId id="2147483747" r:id="rId9"/>
    <p:sldMasterId id="2147483750" r:id="rId10"/>
    <p:sldMasterId id="2147483760" r:id="rId11"/>
    <p:sldMasterId id="2147483762" r:id="rId12"/>
  </p:sldMasterIdLst>
  <p:notesMasterIdLst>
    <p:notesMasterId r:id="rId32"/>
  </p:notesMasterIdLst>
  <p:handoutMasterIdLst>
    <p:handoutMasterId r:id="rId33"/>
  </p:handoutMasterIdLst>
  <p:sldIdLst>
    <p:sldId id="505" r:id="rId13"/>
    <p:sldId id="499" r:id="rId14"/>
    <p:sldId id="513" r:id="rId15"/>
    <p:sldId id="510" r:id="rId16"/>
    <p:sldId id="514" r:id="rId17"/>
    <p:sldId id="515" r:id="rId18"/>
    <p:sldId id="516" r:id="rId19"/>
    <p:sldId id="517" r:id="rId20"/>
    <p:sldId id="508" r:id="rId21"/>
    <p:sldId id="518" r:id="rId22"/>
    <p:sldId id="520" r:id="rId23"/>
    <p:sldId id="521" r:id="rId24"/>
    <p:sldId id="522" r:id="rId25"/>
    <p:sldId id="523" r:id="rId26"/>
    <p:sldId id="525" r:id="rId27"/>
    <p:sldId id="524" r:id="rId28"/>
    <p:sldId id="360" r:id="rId29"/>
    <p:sldId id="283" r:id="rId30"/>
    <p:sldId id="362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Lockyer" initials="SL" lastIdx="9" clrIdx="0">
    <p:extLst>
      <p:ext uri="{19B8F6BF-5375-455C-9EA6-DF929625EA0E}">
        <p15:presenceInfo xmlns:p15="http://schemas.microsoft.com/office/powerpoint/2012/main" userId="S-1-5-21-1974762338-2042246095-630515929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3D86"/>
    <a:srgbClr val="F3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microsoft.com/office/2016/11/relationships/changesInfo" Target="changesInfos/changesInfo1.xml"/><Relationship Id="rId21" Type="http://schemas.openxmlformats.org/officeDocument/2006/relationships/slide" Target="slides/slide9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B4D533D3-422D-45DF-99CD-4C1789865755}"/>
    <pc:docChg chg="delSld">
      <pc:chgData name="Ewen Trafford" userId="e520b4bf-a196-48b7-bc10-b1590a457daa" providerId="ADAL" clId="{B4D533D3-422D-45DF-99CD-4C1789865755}" dt="2023-01-12T13:43:07.226" v="3" actId="47"/>
      <pc:docMkLst>
        <pc:docMk/>
      </pc:docMkLst>
      <pc:sldChg chg="del">
        <pc:chgData name="Ewen Trafford" userId="e520b4bf-a196-48b7-bc10-b1590a457daa" providerId="ADAL" clId="{B4D533D3-422D-45DF-99CD-4C1789865755}" dt="2023-01-12T13:43:02.631" v="1" actId="47"/>
        <pc:sldMkLst>
          <pc:docMk/>
          <pc:sldMk cId="2582238690" sldId="357"/>
        </pc:sldMkLst>
      </pc:sldChg>
      <pc:sldChg chg="del">
        <pc:chgData name="Ewen Trafford" userId="e520b4bf-a196-48b7-bc10-b1590a457daa" providerId="ADAL" clId="{B4D533D3-422D-45DF-99CD-4C1789865755}" dt="2023-01-12T13:43:01.888" v="0" actId="47"/>
        <pc:sldMkLst>
          <pc:docMk/>
          <pc:sldMk cId="1194114546" sldId="358"/>
        </pc:sldMkLst>
      </pc:sldChg>
      <pc:sldChg chg="del">
        <pc:chgData name="Ewen Trafford" userId="e520b4bf-a196-48b7-bc10-b1590a457daa" providerId="ADAL" clId="{B4D533D3-422D-45DF-99CD-4C1789865755}" dt="2023-01-12T13:43:07.226" v="3" actId="47"/>
        <pc:sldMkLst>
          <pc:docMk/>
          <pc:sldMk cId="4084959460" sldId="361"/>
        </pc:sldMkLst>
      </pc:sldChg>
      <pc:sldChg chg="del">
        <pc:chgData name="Ewen Trafford" userId="e520b4bf-a196-48b7-bc10-b1590a457daa" providerId="ADAL" clId="{B4D533D3-422D-45DF-99CD-4C1789865755}" dt="2023-01-12T13:43:03.338" v="2" actId="47"/>
        <pc:sldMkLst>
          <pc:docMk/>
          <pc:sldMk cId="667877756" sldId="3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CF3D-FF37-4C1C-82E8-430E71F90BAD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F54C-240F-49B2-893A-16BFF9AD5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54F4-ED46-4F26-A2D6-3B07EEE860FA}" type="datetimeFigureOut">
              <a:rPr lang="en-GB" smtClean="0"/>
              <a:t>12/01/2023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66ED-86A5-4133-9AFC-9F5F88392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666ED-86A5-4133-9AFC-9F5F883921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3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789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ACD7-ED27-4292-8B74-2526C0FA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6668-8E2B-49E5-A397-1FE62B76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23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TC 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74638"/>
            <a:ext cx="10862997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1500176"/>
            <a:ext cx="10972800" cy="415604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A6A8-E67F-4495-8C77-DB6D965D2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56217"/>
            <a:ext cx="1610054" cy="15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AEAC-53E9-43E7-AE3A-448BAF47A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47326"/>
            <a:ext cx="1619552" cy="15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5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4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F38878DE-4658-D147-84A7-944727CC4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0" y="274638"/>
            <a:ext cx="635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1" y="1600201"/>
            <a:ext cx="625474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055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21A0-9D55-41DB-A899-011DA8756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34ED7-E8E7-4C22-9F76-032DC649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02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8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2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7127"/>
            <a:ext cx="11128310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837127"/>
            <a:ext cx="11268269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8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5" y="2549827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162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7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676504"/>
            <a:ext cx="2656676" cy="24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148" y="1412776"/>
            <a:ext cx="8544949" cy="1728192"/>
          </a:xfrm>
        </p:spPr>
        <p:txBody>
          <a:bodyPr/>
          <a:lstStyle>
            <a:lvl1pPr algn="ctr">
              <a:defRPr sz="6000" b="1" baseline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2" y="0"/>
            <a:ext cx="12172508" cy="68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4382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3072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36142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32335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32400" y="274638"/>
            <a:ext cx="635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27651" y="1600201"/>
            <a:ext cx="62547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025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604A7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A7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4A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0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6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foodafactoflife.org.uk/3-5-years/activity-packs-3-5-years/six-early-years-activity-packs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foodafactoflife.org.uk/3-5-years/activity-packs-3-5-years/six-early-years-activity-packs/amazing-allotment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hyperlink" Target="https://www.foodafactoflife.org.uk/3-5-years/activity-packs-3-5-years/six-early-years-activity-packs/amazing-allotments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foodafactoflife.org.uk/3-5-years/activity-packs-3-5-years/food-based-sessions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foodafactoflife.org.uk/3-5-years/activity-packs-3-5-years/food-based-sessions/tasty-toast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hyperlink" Target="https://www.foodafactoflife.org.uk/3-5-years/activity-packs-3-5-years/food-based-sessions/tasty-toast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3-5-years/cooking-3-5-years/" TargetMode="External"/><Relationship Id="rId7" Type="http://schemas.openxmlformats.org/officeDocument/2006/relationships/image" Target="../media/image69.jpeg"/><Relationship Id="rId2" Type="http://schemas.openxmlformats.org/officeDocument/2006/relationships/hyperlink" Target="https://www.foodafactoflife.org.uk/3-5-years/healthy-eating-3-5-year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3-5-years/activity-packs-3-5-years/" TargetMode="External"/><Relationship Id="rId5" Type="http://schemas.openxmlformats.org/officeDocument/2006/relationships/hyperlink" Target="https://www.foodafactoflife.org.uk/3-5-years/food-commodities-3-5-years/" TargetMode="External"/><Relationship Id="rId4" Type="http://schemas.openxmlformats.org/officeDocument/2006/relationships/hyperlink" Target="https://www.foodafactoflife.org.uk/3-5-years/where-food-comes-from-3-5-years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teaching-primary-food-and-nutrition/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foodafactoflife" TargetMode="External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mailto:c.theobald@nutrition.org.uk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afactoflife.org.uk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3-5-years/cooking-3-5-years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s://www.foodafactoflife.org.uk/3-5-years/healthy-eating-3-5-year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3-5-years/activity-packs-3-5-years/" TargetMode="External"/><Relationship Id="rId5" Type="http://schemas.openxmlformats.org/officeDocument/2006/relationships/hyperlink" Target="https://www.foodafactoflife.org.uk/3-5-years/food-commodities-3-5-years/" TargetMode="External"/><Relationship Id="rId4" Type="http://schemas.openxmlformats.org/officeDocument/2006/relationships/hyperlink" Target="https://www.foodafactoflife.org.uk/3-5-years/where-food-comes-from-3-5-year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oodafactoflife.org.uk/3-5-years/healthy-eating-3-5-years/eatwell-guide-3-5-years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foodafactoflife.org.uk/3-5-years/cooking-3-5-years/hygiene-3-5-years/" TargetMode="External"/><Relationship Id="rId2" Type="http://schemas.openxmlformats.org/officeDocument/2006/relationships/hyperlink" Target="https://www.foodafactoflife.org.uk/3-5-years/cooking-3-5-years/tasting-3-5-years/" TargetMode="Externa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foodafactoflife.org.uk/recipes/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3-5-years/food-commodities-3-5-year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801" y="2948082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/>
              <a:t>Using food to deliver your early years curriculum</a:t>
            </a:r>
            <a:endParaRPr lang="en-GB" sz="4000" b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11/01/2023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5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7ACA5FB-7FD4-2FB5-B1D2-A24F143EB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19" y="1196918"/>
            <a:ext cx="9720262" cy="720725"/>
          </a:xfrm>
        </p:spPr>
        <p:txBody>
          <a:bodyPr/>
          <a:lstStyle/>
          <a:p>
            <a:r>
              <a:rPr lang="en-GB"/>
              <a:t>Activity packs </a:t>
            </a:r>
            <a:r>
              <a:rPr lang="en-GB" sz="2000"/>
              <a:t>–</a:t>
            </a:r>
            <a:r>
              <a:rPr lang="en-GB" sz="2000">
                <a:solidFill>
                  <a:schemeClr val="tx1"/>
                </a:solidFill>
              </a:rPr>
              <a:t>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Six early years activity packs</a:t>
            </a: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9D5E5-F793-5323-9987-07AD8118A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9" y="1837920"/>
            <a:ext cx="7442088" cy="4623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19742-F302-A4D1-DE9C-0570002A14E6}"/>
              </a:ext>
            </a:extLst>
          </p:cNvPr>
          <p:cNvSpPr txBox="1"/>
          <p:nvPr/>
        </p:nvSpPr>
        <p:spPr>
          <a:xfrm>
            <a:off x="8346559" y="1917643"/>
            <a:ext cx="3218822" cy="294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packs use food themes to deliver different areas of learning common to Early Years curricula around the UK.</a:t>
            </a:r>
            <a:b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pack includes: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leaders’ guide;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presentation. </a:t>
            </a:r>
            <a:endParaRPr lang="en-GB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41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7ACA5FB-7FD4-2FB5-B1D2-A24F143EB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19" y="1196918"/>
            <a:ext cx="9720262" cy="720725"/>
          </a:xfrm>
        </p:spPr>
        <p:txBody>
          <a:bodyPr/>
          <a:lstStyle/>
          <a:p>
            <a:r>
              <a:rPr lang="en-GB"/>
              <a:t>Six early years activity packs –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Amazing allotments</a:t>
            </a:r>
            <a:b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CDCEE-00A0-4F75-9C2D-D71D81E9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9" y="1803014"/>
            <a:ext cx="2812771" cy="3997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F8B72-2B07-1CEB-6091-0302B2434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495" y="1803014"/>
            <a:ext cx="8229601" cy="367058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1C14D69-D669-E752-416C-747985D17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19" y="6075379"/>
            <a:ext cx="4612565" cy="63517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Leaders’ guide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CB00CAE-6684-E170-4E1D-55BD1CA58F74}"/>
              </a:ext>
            </a:extLst>
          </p:cNvPr>
          <p:cNvSpPr txBox="1">
            <a:spLocks/>
          </p:cNvSpPr>
          <p:nvPr/>
        </p:nvSpPr>
        <p:spPr>
          <a:xfrm>
            <a:off x="3611495" y="6075378"/>
            <a:ext cx="5390707" cy="635173"/>
          </a:xfrm>
          <a:prstGeom prst="rect">
            <a:avLst/>
          </a:prstGeom>
          <a:ln>
            <a:noFill/>
          </a:ln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(containing all the supporting resources)</a:t>
            </a:r>
          </a:p>
        </p:txBody>
      </p:sp>
    </p:spTree>
    <p:extLst>
      <p:ext uri="{BB962C8B-B14F-4D97-AF65-F5344CB8AC3E}">
        <p14:creationId xmlns:p14="http://schemas.microsoft.com/office/powerpoint/2010/main" val="206843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7ACA5FB-7FD4-2FB5-B1D2-A24F143EB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19" y="1196918"/>
            <a:ext cx="9720262" cy="720725"/>
          </a:xfrm>
        </p:spPr>
        <p:txBody>
          <a:bodyPr/>
          <a:lstStyle/>
          <a:p>
            <a:r>
              <a:rPr lang="en-GB"/>
              <a:t>Six early years activity packs –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Amazing allotments</a:t>
            </a:r>
            <a:b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31E001-402E-1BF6-0D1C-E2E1EA13BCD1}"/>
              </a:ext>
            </a:extLst>
          </p:cNvPr>
          <p:cNvSpPr txBox="1"/>
          <p:nvPr/>
        </p:nvSpPr>
        <p:spPr>
          <a:xfrm>
            <a:off x="626619" y="1724235"/>
            <a:ext cx="3966646" cy="18556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Amazing allotments – Areas of focus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Curriculum area: </a:t>
            </a:r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Mathematics and numeracy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 to 10.</a:t>
            </a:r>
            <a:endParaRPr lang="en-GB" sz="1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–a fact of life: </a:t>
            </a:r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food comes from:</a:t>
            </a:r>
            <a:endParaRPr lang="en-GB" sz="1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 different vegetables.</a:t>
            </a:r>
            <a:endParaRPr lang="en-GB" sz="1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Talk about how different vegetables grow.</a:t>
            </a:r>
            <a:endParaRPr lang="en-GB" sz="140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A6DE91-0FBD-A0A5-0AC4-27BAAA74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82" y="3879424"/>
            <a:ext cx="3868861" cy="2170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E5C397-DC79-3CD5-BA69-75B948554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498" y="5136848"/>
            <a:ext cx="2517298" cy="1422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A774A-666A-A899-D886-770D57D48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278" y="1796552"/>
            <a:ext cx="2863208" cy="1610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6A624-A6BA-F374-77C5-DDF48C17E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034" y="2157050"/>
            <a:ext cx="3323832" cy="1855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DBAC7D-5139-9E03-BCD4-43689E1B7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278" y="4120331"/>
            <a:ext cx="3655874" cy="2042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64AB5B-DDBD-B623-D386-E717B3D5C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8634" y="4366123"/>
            <a:ext cx="3196494" cy="1796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BB0CA9-5418-95B3-CE70-1C11975A4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492" y="1779704"/>
            <a:ext cx="2931225" cy="1649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611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BA6D3D-6AC4-ED7F-C4C2-20ADBAF394E8}"/>
              </a:ext>
            </a:extLst>
          </p:cNvPr>
          <p:cNvSpPr txBox="1">
            <a:spLocks/>
          </p:cNvSpPr>
          <p:nvPr/>
        </p:nvSpPr>
        <p:spPr>
          <a:xfrm>
            <a:off x="626619" y="1196918"/>
            <a:ext cx="9720262" cy="720725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Activity packs </a:t>
            </a:r>
            <a:r>
              <a:rPr lang="en-GB" sz="2000"/>
              <a:t>–</a:t>
            </a:r>
            <a:r>
              <a:rPr lang="en-GB" sz="2000">
                <a:solidFill>
                  <a:schemeClr val="tx1"/>
                </a:solidFill>
              </a:rPr>
              <a:t>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based sessions</a:t>
            </a: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1532A-B37B-220F-D3FE-68D7933A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14" y="1819661"/>
            <a:ext cx="4730788" cy="4398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A1C21-12F8-B4D5-5A9E-3E33F50EDEA8}"/>
              </a:ext>
            </a:extLst>
          </p:cNvPr>
          <p:cNvSpPr txBox="1"/>
          <p:nvPr/>
        </p:nvSpPr>
        <p:spPr>
          <a:xfrm>
            <a:off x="5730188" y="1855341"/>
            <a:ext cx="4730788" cy="3456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packs are based around different meal occasions.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pack: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delivers a health eating message;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teaches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about specific foods;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includes a card game/activity;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involves a practical food activity;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a take-home task.</a:t>
            </a:r>
            <a:endParaRPr lang="en-GB" sz="1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6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BA6D3D-6AC4-ED7F-C4C2-20ADBAF394E8}"/>
              </a:ext>
            </a:extLst>
          </p:cNvPr>
          <p:cNvSpPr txBox="1">
            <a:spLocks/>
          </p:cNvSpPr>
          <p:nvPr/>
        </p:nvSpPr>
        <p:spPr>
          <a:xfrm>
            <a:off x="626619" y="1196918"/>
            <a:ext cx="9720262" cy="720725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Food based sessions </a:t>
            </a:r>
            <a:r>
              <a:rPr lang="en-GB" sz="2000"/>
              <a:t>–</a:t>
            </a:r>
            <a:r>
              <a:rPr lang="en-GB" sz="2000">
                <a:solidFill>
                  <a:schemeClr val="tx1"/>
                </a:solidFill>
              </a:rPr>
              <a:t>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Tasty toast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021CC-262E-9C1B-AF50-C74BE9C1BA0E}"/>
              </a:ext>
            </a:extLst>
          </p:cNvPr>
          <p:cNvSpPr txBox="1"/>
          <p:nvPr/>
        </p:nvSpPr>
        <p:spPr>
          <a:xfrm>
            <a:off x="3657600" y="1910954"/>
            <a:ext cx="79077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Overview 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aim of this session is to explore the importance of having something healthy to eat and drink every day for </a:t>
            </a:r>
            <a:r>
              <a:rPr lang="en-GB" sz="1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breakfast</a:t>
            </a: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The main activity, </a:t>
            </a:r>
            <a:r>
              <a:rPr lang="en-GB" sz="1800" i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Have a go</a:t>
            </a: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involves selecting and adding a topping to toast. Children will </a:t>
            </a:r>
            <a:r>
              <a:rPr lang="en-GB" sz="1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taste</a:t>
            </a: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different toppings, choose their favourites and </a:t>
            </a:r>
            <a:r>
              <a:rPr lang="en-GB" sz="1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prepare</a:t>
            </a: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their own toast using these. 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 </a:t>
            </a:r>
            <a:endParaRPr lang="en-GB" sz="1800">
              <a:effectLst/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r>
              <a:rPr lang="en-GB" sz="1800" b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Learning 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aim of this session is for children to: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recall that they should have breakfast every day;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recognise that toast can be eaten at breakfast time;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taste and select food options to top their toast;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perform simple food skills, safely, e.g. spreading, arranging.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CEF94-9CEB-189A-E5C7-AF09C70E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9" y="2055866"/>
            <a:ext cx="2849017" cy="34665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4773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BA6D3D-6AC4-ED7F-C4C2-20ADBAF394E8}"/>
              </a:ext>
            </a:extLst>
          </p:cNvPr>
          <p:cNvSpPr txBox="1">
            <a:spLocks/>
          </p:cNvSpPr>
          <p:nvPr/>
        </p:nvSpPr>
        <p:spPr>
          <a:xfrm>
            <a:off x="626619" y="1196918"/>
            <a:ext cx="9720262" cy="720725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Food based sessions </a:t>
            </a:r>
            <a:r>
              <a:rPr lang="en-GB" sz="2000"/>
              <a:t>–</a:t>
            </a:r>
            <a:r>
              <a:rPr lang="en-GB" sz="2000">
                <a:solidFill>
                  <a:schemeClr val="tx1"/>
                </a:solidFill>
              </a:rPr>
              <a:t>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Tasty toast</a:t>
            </a: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ABC07-AC1B-4938-E7AC-6A3204491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8" y="1820484"/>
            <a:ext cx="1777459" cy="2089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DB0E8-E3BE-565F-9812-3462F31BA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18" y="4106036"/>
            <a:ext cx="1777459" cy="21181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2CD497-B3B2-18E8-FA14-1308EEE63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0"/>
          <a:stretch/>
        </p:blipFill>
        <p:spPr>
          <a:xfrm>
            <a:off x="2836976" y="1754887"/>
            <a:ext cx="2974014" cy="2072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6BFB9F-1109-9670-C95B-B85868B80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12458"/>
            <a:ext cx="2203230" cy="3109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BABD0-1112-FB5F-885F-83B2B0E74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748" y="3416541"/>
            <a:ext cx="2096168" cy="2948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10452B-5627-F31E-3D5F-56130413CB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626" y="4097370"/>
            <a:ext cx="1979573" cy="2309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4EC1AB-2285-061E-1E76-2FA34FB03FBC}"/>
              </a:ext>
            </a:extLst>
          </p:cNvPr>
          <p:cNvSpPr txBox="1"/>
          <p:nvPr/>
        </p:nvSpPr>
        <p:spPr>
          <a:xfrm>
            <a:off x="8584240" y="2578365"/>
            <a:ext cx="3111353" cy="23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packs include: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Session plan;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Guides (e.g. hygiene)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ard game/activity;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Recipe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Take-home task.</a:t>
            </a:r>
            <a:endParaRPr lang="en-GB" sz="1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34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3FFB-7FDE-4EB4-F2F1-2B40B2D8D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97" y="1168169"/>
            <a:ext cx="9720000" cy="720000"/>
          </a:xfrm>
        </p:spPr>
        <p:txBody>
          <a:bodyPr/>
          <a:lstStyle/>
          <a:p>
            <a:r>
              <a:rPr lang="en-GB"/>
              <a:t>What we have looked at today 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A0A397E-A6D9-1FEB-6D00-D9F0920F0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05" y="1888169"/>
            <a:ext cx="11522913" cy="45836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 eating</a:t>
            </a:r>
            <a: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(four sessions):</a:t>
            </a:r>
            <a:b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Choices, </a:t>
            </a:r>
            <a: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Eatwell Guide</a:t>
            </a: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Amounts, 5 A DAY</a:t>
            </a: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Cooking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(four sessions):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0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Tasting, Hygiene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, Equipment, Making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Where food comes from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(four sessions):</a:t>
            </a:r>
            <a:b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Sorting, Seasons, Growing, Places</a:t>
            </a: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commodities</a:t>
            </a:r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0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journey cards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, Dot to dots, Counting sheets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 packs </a:t>
            </a:r>
            <a:b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18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Food-based sessions (x10), Six Early Years activity packs (x6),</a:t>
            </a:r>
            <a:r>
              <a:rPr lang="en-GB" sz="18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Challenge activities (x2),</a:t>
            </a:r>
            <a:br>
              <a:rPr lang="en-GB" sz="18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Vegetable activities</a:t>
            </a:r>
            <a:b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00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 descr="A child climbing a wall&#10;&#10;Description automatically generated with medium confidence">
            <a:extLst>
              <a:ext uri="{FF2B5EF4-FFF2-40B4-BE49-F238E27FC236}">
                <a16:creationId xmlns:a16="http://schemas.microsoft.com/office/drawing/2014/main" id="{D2D559EB-62FB-88DD-8DA4-81806B3F3B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82"/>
          <a:stretch/>
        </p:blipFill>
        <p:spPr>
          <a:xfrm>
            <a:off x="6943058" y="1888169"/>
            <a:ext cx="4432927" cy="33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7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627094-FF05-A263-72F6-C5CB507F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190" y="1060927"/>
            <a:ext cx="2124644" cy="302984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383" y="1245065"/>
            <a:ext cx="9720000" cy="720000"/>
          </a:xfrm>
        </p:spPr>
        <p:txBody>
          <a:bodyPr/>
          <a:lstStyle/>
          <a:p>
            <a:r>
              <a:rPr lang="en-US"/>
              <a:t>Teaching Primary Food and Nutrition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C2169B-B0F2-ECB9-0295-A321893DA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15" y="2380159"/>
            <a:ext cx="2784343" cy="3421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A2767-147B-621C-2A4A-C8DAE813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821" y="1786227"/>
            <a:ext cx="1906460" cy="258877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AF909-09FF-BF70-D382-F810D2BA2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885" y="2559064"/>
            <a:ext cx="1975873" cy="258877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32D95-6AE1-23EF-77F7-5EE0809ED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879" y="3049599"/>
            <a:ext cx="1906460" cy="265911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E890F2-E821-6DA6-508A-4CD2D7E8F944}"/>
              </a:ext>
            </a:extLst>
          </p:cNvPr>
          <p:cNvSpPr txBox="1"/>
          <p:nvPr/>
        </p:nvSpPr>
        <p:spPr>
          <a:xfrm>
            <a:off x="539349" y="1898256"/>
            <a:ext cx="5006463" cy="4835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free professional development programme for primary school teachers, trainees and teaching assistants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portfolio (folder and binder) for the first 1,500 registrants.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get involved: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register and complete a short audit;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the supporting information to plan your own food and nutrition professional development;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book onto free </a:t>
            </a:r>
            <a:r>
              <a:rPr lang="en-GB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– a fact of life </a:t>
            </a: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 events to support your planned development;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reflect upon and record your journey.</a:t>
            </a:r>
            <a:endParaRPr lang="en-GB" sz="1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FA62E-8AC3-03C9-CEFA-6037BB8C8721}"/>
              </a:ext>
            </a:extLst>
          </p:cNvPr>
          <p:cNvSpPr txBox="1"/>
          <p:nvPr/>
        </p:nvSpPr>
        <p:spPr>
          <a:xfrm>
            <a:off x="5262799" y="5937642"/>
            <a:ext cx="6823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To find out more, go to:</a:t>
            </a:r>
          </a:p>
          <a:p>
            <a:r>
              <a:rPr lang="en-GB" sz="1400" b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https://www.foodafactoflife.org.uk/teaching-primary-food-and-nutrition/</a:t>
            </a:r>
            <a:endParaRPr lang="en-GB" sz="1400" b="1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4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727" y="1337191"/>
            <a:ext cx="11232276" cy="72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Keep up to date with our free resources and training </a:t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048" y="2057191"/>
            <a:ext cx="5399115" cy="2267968"/>
          </a:xfrm>
        </p:spPr>
        <p:txBody>
          <a:bodyPr/>
          <a:lstStyle/>
          <a:p>
            <a:pPr marL="0" indent="0">
              <a:buNone/>
            </a:pPr>
            <a:r>
              <a:rPr lang="en-GB" sz="2200" b="1"/>
              <a:t>Education New </a:t>
            </a:r>
            <a:r>
              <a:rPr lang="en-GB" sz="2200"/>
              <a:t>(monthly email update)</a:t>
            </a:r>
          </a:p>
          <a:p>
            <a:pPr marL="0" indent="0">
              <a:buNone/>
            </a:pPr>
            <a:r>
              <a:rPr lang="en-GB" sz="2200"/>
              <a:t>Sign up on the homepage: </a:t>
            </a:r>
            <a:r>
              <a:rPr lang="en-GB" sz="2200">
                <a:hlinkClick r:id="rId2"/>
              </a:rPr>
              <a:t>www.foodafactoflife.org.uk</a:t>
            </a:r>
            <a:r>
              <a:rPr lang="en-GB" sz="2200"/>
              <a:t> </a:t>
            </a:r>
          </a:p>
          <a:p>
            <a:pPr marL="0" indent="0">
              <a:buNone/>
            </a:pPr>
            <a:endParaRPr lang="en-GB" sz="2200"/>
          </a:p>
          <a:p>
            <a:pPr marL="0" indent="0">
              <a:buNone/>
            </a:pPr>
            <a:r>
              <a:rPr lang="en-GB" sz="2200" b="1"/>
              <a:t>Follow us on Twitter @Foodafactoflife </a:t>
            </a:r>
          </a:p>
          <a:p>
            <a:pPr marL="0" indent="0">
              <a:buNone/>
            </a:pPr>
            <a:r>
              <a:rPr lang="en-GB" sz="2200" b="1">
                <a:hlinkClick r:id="rId3"/>
              </a:rPr>
              <a:t>https://twitter.com/foodafactoflife</a:t>
            </a:r>
            <a:r>
              <a:rPr lang="en-GB" sz="2200" b="1"/>
              <a:t> </a:t>
            </a:r>
          </a:p>
          <a:p>
            <a:pPr marL="0" indent="0">
              <a:buNone/>
            </a:pPr>
            <a:endParaRPr lang="en-GB" sz="2200" b="1"/>
          </a:p>
          <a:p>
            <a:pPr marL="0" indent="0">
              <a:buNone/>
            </a:pPr>
            <a:r>
              <a:rPr lang="en-GB" sz="2200" b="1"/>
              <a:t>Keep in touch: </a:t>
            </a:r>
            <a:r>
              <a:rPr lang="en-GB" sz="2200" b="1">
                <a:hlinkClick r:id="rId4"/>
              </a:rPr>
              <a:t>c.theobald@nutrition.org.uk</a:t>
            </a:r>
            <a:r>
              <a:rPr lang="en-GB" sz="2200" b="1"/>
              <a:t> </a:t>
            </a:r>
            <a:endParaRPr lang="en-US" sz="2200" b="1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DAD9A1-5187-46C5-AB84-2A7D0FEC4777}"/>
              </a:ext>
            </a:extLst>
          </p:cNvPr>
          <p:cNvSpPr txBox="1">
            <a:spLocks/>
          </p:cNvSpPr>
          <p:nvPr/>
        </p:nvSpPr>
        <p:spPr>
          <a:xfrm>
            <a:off x="750175" y="2691426"/>
            <a:ext cx="4452019" cy="3914363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GB" sz="2000"/>
          </a:p>
          <a:p>
            <a:pPr marL="0" indent="0">
              <a:buFont typeface="Arial" charset="0"/>
              <a:buNone/>
            </a:pP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CF56A-9D2E-4F23-8B3B-D0892A7A9C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15774"/>
            <a:ext cx="2272240" cy="3914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CEDD5-00CC-49DD-848E-B147695546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914" y="2691426"/>
            <a:ext cx="2811306" cy="28800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547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700"/>
              <a:t>For further information, go to:</a:t>
            </a:r>
          </a:p>
          <a:p>
            <a:pPr marL="0" indent="0" algn="ctr">
              <a:buNone/>
            </a:pPr>
            <a:r>
              <a:rPr lang="en-GB" sz="2700"/>
              <a:t>www.foodafactoflife.org.uk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185" y="561266"/>
            <a:ext cx="9785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Using food to deliver your early years curriculum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412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116D-32C6-1282-2C99-5461B8519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393" y="1581553"/>
            <a:ext cx="9720000" cy="720000"/>
          </a:xfrm>
        </p:spPr>
        <p:txBody>
          <a:bodyPr/>
          <a:lstStyle/>
          <a:p>
            <a:r>
              <a:rPr lang="en-GB" sz="3400"/>
              <a:t>Covered in today’s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B2B6-22AA-0B07-BB6A-82B1712F2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394" y="2491193"/>
            <a:ext cx="5710917" cy="36000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close look at the early years resources available on </a:t>
            </a:r>
            <a:r>
              <a:rPr lang="en-GB" sz="2000" b="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– a fact of life</a:t>
            </a: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Ideas for food-themed activities in your setting, including games and recipes.</a:t>
            </a: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 for running practical food sessions, safely, with young children.</a:t>
            </a:r>
          </a:p>
          <a:p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 descr="A picture containing person, standing, yellow, dress&#10;&#10;Description automatically generated">
            <a:extLst>
              <a:ext uri="{FF2B5EF4-FFF2-40B4-BE49-F238E27FC236}">
                <a16:creationId xmlns:a16="http://schemas.microsoft.com/office/drawing/2014/main" id="{121A14E1-CDB9-1941-1D88-5AEEED14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93" y="1719428"/>
            <a:ext cx="3798870" cy="37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3FFB-7FDE-4EB4-F2F1-2B40B2D8D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39" y="1386878"/>
            <a:ext cx="9720000" cy="720000"/>
          </a:xfrm>
        </p:spPr>
        <p:txBody>
          <a:bodyPr/>
          <a:lstStyle/>
          <a:p>
            <a:r>
              <a:rPr lang="en-GB" sz="2800" i="1"/>
              <a:t>Food – a fact of life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A0A397E-A6D9-1FEB-6D00-D9F0920F0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434" y="2172254"/>
            <a:ext cx="9718675" cy="3598863"/>
          </a:xfrm>
        </p:spPr>
        <p:txBody>
          <a:bodyPr/>
          <a:lstStyle/>
          <a:p>
            <a:pPr marL="0" indent="0">
              <a:buNone/>
            </a:pP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39959-304E-5AB7-FCB3-9AFC992CD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43" y="1386878"/>
            <a:ext cx="5468913" cy="4992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93BDE-85EA-3588-2804-425BB9A9196E}"/>
              </a:ext>
            </a:extLst>
          </p:cNvPr>
          <p:cNvSpPr txBox="1"/>
          <p:nvPr/>
        </p:nvSpPr>
        <p:spPr>
          <a:xfrm>
            <a:off x="576439" y="2106878"/>
            <a:ext cx="32710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>
                <a:effectLst/>
                <a:latin typeface="Roboto" panose="02000000000000000000" pitchFamily="2" charset="0"/>
              </a:rPr>
              <a:t>Free resources for teaching young people aged 3-16 years about where food comes from, cooking and healthy eating.</a:t>
            </a:r>
          </a:p>
          <a:p>
            <a:pPr algn="l"/>
            <a:endParaRPr lang="en-GB" b="1">
              <a:latin typeface="Roboto" panose="02000000000000000000" pitchFamily="2" charset="0"/>
            </a:endParaRPr>
          </a:p>
          <a:p>
            <a:pPr algn="l"/>
            <a:r>
              <a:rPr lang="en-GB" b="1" i="0">
                <a:solidFill>
                  <a:srgbClr val="C33D86"/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www.foodafactoflife.org.uk</a:t>
            </a:r>
            <a:r>
              <a:rPr lang="en-GB" b="1" i="0">
                <a:solidFill>
                  <a:srgbClr val="C33D86"/>
                </a:solidFill>
                <a:effectLst/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43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3FFB-7FDE-4EB4-F2F1-2B40B2D8D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97" y="1168169"/>
            <a:ext cx="9720000" cy="720000"/>
          </a:xfrm>
        </p:spPr>
        <p:txBody>
          <a:bodyPr/>
          <a:lstStyle/>
          <a:p>
            <a:r>
              <a:rPr lang="en-GB"/>
              <a:t>What’s in the </a:t>
            </a:r>
            <a:r>
              <a:rPr lang="en-GB" i="1"/>
              <a:t>Food – a fact of life </a:t>
            </a:r>
            <a:r>
              <a:rPr lang="en-GB"/>
              <a:t>3-5 Years area?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A0A397E-A6D9-1FEB-6D00-D9F0920F0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06" y="1888169"/>
            <a:ext cx="11329772" cy="45836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 eating</a:t>
            </a:r>
            <a: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(four sessions):</a:t>
            </a:r>
            <a:b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Choices, Eatwell Guide, Amounts, 5 A DAY</a:t>
            </a: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Cooking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(four sessions):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– Tasting, Hygiene, Equipment, Making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Where food comes from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(four sessions):</a:t>
            </a:r>
            <a:b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Sorting, Seasons, Growing, Places</a:t>
            </a:r>
            <a:br>
              <a:rPr lang="en-GB" sz="2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commodities</a:t>
            </a:r>
            <a:r>
              <a:rPr lang="en-GB" sz="20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– Food journey cards, Dot to dots, Counting sheets</a:t>
            </a:r>
            <a:b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 packs </a:t>
            </a:r>
            <a:br>
              <a:rPr lang="en-GB" sz="2000" b="1" i="0">
                <a:solidFill>
                  <a:srgbClr val="C33D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Food-based sessions (x10), Six Early Years activity packs (x6),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Challenge activities (x2),Vegetable activities</a:t>
            </a:r>
            <a:b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00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26" name="Picture 25" descr="A young child cooking in a kitchen&#10;&#10;Description automatically generated with low confidence">
            <a:extLst>
              <a:ext uri="{FF2B5EF4-FFF2-40B4-BE49-F238E27FC236}">
                <a16:creationId xmlns:a16="http://schemas.microsoft.com/office/drawing/2014/main" id="{A602A045-E1C6-D438-F4AA-1DC985137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652" y="1983861"/>
            <a:ext cx="4613267" cy="30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3FFB-7FDE-4EB4-F2F1-2B40B2D8D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923" y="1336844"/>
            <a:ext cx="9720000" cy="720000"/>
          </a:xfrm>
        </p:spPr>
        <p:txBody>
          <a:bodyPr/>
          <a:lstStyle/>
          <a:p>
            <a:r>
              <a:rPr lang="en-GB"/>
              <a:t>Healthy eating -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Eatwell Guide </a:t>
            </a:r>
            <a:r>
              <a:rPr lang="en-GB" sz="2000">
                <a:solidFill>
                  <a:schemeClr val="tx1"/>
                </a:solidFill>
              </a:rPr>
              <a:t>session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A0A397E-A6D9-1FEB-6D00-D9F0920F0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923" y="1922293"/>
            <a:ext cx="6660117" cy="3598863"/>
          </a:xfrm>
        </p:spPr>
        <p:txBody>
          <a:bodyPr/>
          <a:lstStyle/>
          <a:p>
            <a:pPr marL="0" indent="0">
              <a:buNone/>
            </a:pPr>
            <a: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notes include:</a:t>
            </a:r>
          </a:p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Learning –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session aims</a:t>
            </a:r>
            <a:endParaRPr lang="en-GB" sz="160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You will need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– resources for the session</a:t>
            </a:r>
          </a:p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Listen and respond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– teaching and discussing </a:t>
            </a:r>
          </a:p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Have a go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– whole or small group activity</a:t>
            </a:r>
          </a:p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Consolidate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– recap activity/discussion</a:t>
            </a:r>
          </a:p>
          <a:p>
            <a:pPr marL="0" indent="0">
              <a:buNone/>
            </a:pPr>
            <a:b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Resources…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4F40125D-1929-5928-E5E6-DDE856AC52F5}"/>
              </a:ext>
            </a:extLst>
          </p:cNvPr>
          <p:cNvSpPr/>
          <p:nvPr/>
        </p:nvSpPr>
        <p:spPr>
          <a:xfrm>
            <a:off x="6860249" y="1642369"/>
            <a:ext cx="4323425" cy="1305621"/>
          </a:xfrm>
          <a:prstGeom prst="borderCallout1">
            <a:avLst>
              <a:gd name="adj1" fmla="val 39093"/>
              <a:gd name="adj2" fmla="val -529"/>
              <a:gd name="adj3" fmla="val 53717"/>
              <a:gd name="adj4" fmla="val -80666"/>
            </a:avLst>
          </a:prstGeom>
          <a:noFill/>
          <a:ln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 of this session is for children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recognise the Eatwell Guide;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some of the food in each food group;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that we need different types of food, and 6-8 drink a day, to be healthy.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0F70C3-E92C-6770-A023-B279EDB5D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30" y="4425059"/>
            <a:ext cx="1539301" cy="1846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llout: Line 12">
            <a:extLst>
              <a:ext uri="{FF2B5EF4-FFF2-40B4-BE49-F238E27FC236}">
                <a16:creationId xmlns:a16="http://schemas.microsoft.com/office/drawing/2014/main" id="{86DE2DCE-6552-BB50-5A6A-6AA0726015A3}"/>
              </a:ext>
            </a:extLst>
          </p:cNvPr>
          <p:cNvSpPr/>
          <p:nvPr/>
        </p:nvSpPr>
        <p:spPr>
          <a:xfrm>
            <a:off x="8842160" y="3191244"/>
            <a:ext cx="3018406" cy="2792305"/>
          </a:xfrm>
          <a:prstGeom prst="borderCallout1">
            <a:avLst>
              <a:gd name="adj1" fmla="val 4312"/>
              <a:gd name="adj2" fmla="val 218"/>
              <a:gd name="adj3" fmla="val -6618"/>
              <a:gd name="adj4" fmla="val -115711"/>
            </a:avLst>
          </a:prstGeom>
          <a:noFill/>
          <a:ln>
            <a:solidFill>
              <a:srgbClr val="C33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0" i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Examples of questions… </a:t>
            </a:r>
          </a:p>
          <a:p>
            <a:pPr algn="l"/>
            <a:endParaRPr lang="en-GB" sz="1400" i="1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algn="l"/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Which are the two </a:t>
            </a:r>
            <a:r>
              <a:rPr lang="en-GB" sz="1400" b="1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biggest</a:t>
            </a:r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groups on the Eatwell Guide?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Which is the </a:t>
            </a:r>
            <a:r>
              <a:rPr lang="en-GB" sz="1400" b="1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smallest</a:t>
            </a:r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group?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What food can you see in this group?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Where is/are the – eggs, tomatoes, bread, fish, milk?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Which food in the picture have you eaten today?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3DADFD-21A1-C852-ED63-D1476BA6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576" y="4181383"/>
            <a:ext cx="3362699" cy="2306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05C792-C5CF-FB68-CC04-51E3B86D8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620" y="3487933"/>
            <a:ext cx="1750132" cy="2495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66A753-41B4-A71B-CBFA-7E870DED8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038" y="4888741"/>
            <a:ext cx="2448017" cy="1727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67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D96FE3-C0FA-A3A3-FF09-0F4CAB4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63" y="1840165"/>
            <a:ext cx="6601592" cy="4616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B99F-4A50-D073-D26E-95845157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723" y="3636356"/>
            <a:ext cx="1023992" cy="1023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6FED26-BF90-EF7D-D210-D116E3426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049"/>
          <a:stretch/>
        </p:blipFill>
        <p:spPr>
          <a:xfrm>
            <a:off x="9278681" y="3100102"/>
            <a:ext cx="1008956" cy="9752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1AFAC7-5368-A13A-445F-AED4B9A4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64"/>
          <a:stretch/>
        </p:blipFill>
        <p:spPr>
          <a:xfrm>
            <a:off x="9300046" y="1873732"/>
            <a:ext cx="987591" cy="1000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E55C6-C218-9911-00C1-2C22B2340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9148" y="4867704"/>
            <a:ext cx="1023993" cy="1032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867731-5550-9BCD-4EFF-88FC25C01D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9" b="3840"/>
          <a:stretch/>
        </p:blipFill>
        <p:spPr>
          <a:xfrm>
            <a:off x="10459148" y="2453715"/>
            <a:ext cx="1035766" cy="9752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B72334-C2EF-96C6-CBA9-4AE3B6881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23" y="1799343"/>
            <a:ext cx="1131297" cy="1629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F561EF-9C1B-99B5-01C8-339021205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045" y="4275404"/>
            <a:ext cx="987592" cy="968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B9A530-91C0-4FAB-F0FB-D2C42578621D}"/>
              </a:ext>
            </a:extLst>
          </p:cNvPr>
          <p:cNvSpPr txBox="1"/>
          <p:nvPr/>
        </p:nvSpPr>
        <p:spPr>
          <a:xfrm>
            <a:off x="448954" y="1137421"/>
            <a:ext cx="3528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The eatwell game (3-5 years) </a:t>
            </a:r>
          </a:p>
        </p:txBody>
      </p:sp>
    </p:spTree>
    <p:extLst>
      <p:ext uri="{BB962C8B-B14F-4D97-AF65-F5344CB8AC3E}">
        <p14:creationId xmlns:p14="http://schemas.microsoft.com/office/powerpoint/2010/main" val="265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FB787A4-0E7F-8F92-026A-18C4A553E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868" y="1789063"/>
            <a:ext cx="4612565" cy="359886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Resources…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7A3FFB-7FDE-4EB4-F2F1-2B40B2D8D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868" y="1239103"/>
            <a:ext cx="9720000" cy="720000"/>
          </a:xfrm>
        </p:spPr>
        <p:txBody>
          <a:bodyPr/>
          <a:lstStyle/>
          <a:p>
            <a:r>
              <a:rPr lang="en-GB"/>
              <a:t>Cooking - </a:t>
            </a:r>
            <a:r>
              <a:rPr lang="en-GB" sz="200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Tasting</a:t>
            </a:r>
            <a:r>
              <a:rPr lang="en-GB" sz="2000">
                <a:solidFill>
                  <a:schemeClr val="tx1"/>
                </a:solidFill>
              </a:rPr>
              <a:t> session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8DC5E-F885-4113-B227-4E5A90E7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7" y="2153733"/>
            <a:ext cx="1726252" cy="2040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BE8B6-5C80-1BFB-E2DD-5D4908A25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6" y="4319599"/>
            <a:ext cx="1726935" cy="2065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ED9BC-3F42-13F7-9104-84382953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82" y="2158451"/>
            <a:ext cx="3008811" cy="1687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DEEA4D-7B31-ACFE-CF5D-0E2C7829D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972" y="3258146"/>
            <a:ext cx="3069951" cy="1724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28A735-BF1B-F409-5AAD-E22F53B4B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01" y="3491872"/>
            <a:ext cx="3113665" cy="17522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24AA26-E82C-6596-6AF7-4A2423A8F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0254" y="3635826"/>
            <a:ext cx="3115325" cy="1752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2614C8-E3F4-FE9B-063C-0DB668F7C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7109" y="3893223"/>
            <a:ext cx="3113665" cy="1747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0B5B7B-604B-116F-F1F7-26DBA1428C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6031" y="4173563"/>
            <a:ext cx="3139938" cy="1770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E03E0C-3C98-0C00-3173-AF5C67837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4005" y="4684572"/>
            <a:ext cx="2715710" cy="1912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B0BE8D0-3A9A-B15C-3225-7D9FAE4D2D3A}"/>
              </a:ext>
            </a:extLst>
          </p:cNvPr>
          <p:cNvSpPr txBox="1">
            <a:spLocks/>
          </p:cNvSpPr>
          <p:nvPr/>
        </p:nvSpPr>
        <p:spPr>
          <a:xfrm>
            <a:off x="6425348" y="1239103"/>
            <a:ext cx="4045085" cy="549960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Cooking – </a:t>
            </a:r>
            <a:r>
              <a:rPr lang="en-GB" sz="200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Hygiene</a:t>
            </a:r>
            <a:r>
              <a:rPr lang="en-GB" sz="2000">
                <a:solidFill>
                  <a:schemeClr val="tx1"/>
                </a:solidFill>
              </a:rPr>
              <a:t> session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ECA630-4B74-C6CA-30BD-F1367E280F85}"/>
              </a:ext>
            </a:extLst>
          </p:cNvPr>
          <p:cNvCxnSpPr>
            <a:cxnSpLocks/>
          </p:cNvCxnSpPr>
          <p:nvPr/>
        </p:nvCxnSpPr>
        <p:spPr>
          <a:xfrm>
            <a:off x="5921301" y="1273433"/>
            <a:ext cx="0" cy="514557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8D16C22-6ED3-48CA-C4C0-7D667CBAC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1904157"/>
            <a:ext cx="1639475" cy="1942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2B1C0B6-4BCA-0A54-B3C9-1F1F7C6D20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348" y="1848077"/>
            <a:ext cx="1615662" cy="230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1C8074-E68C-8DBD-A8EB-6657E6B768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2900" y="1890406"/>
            <a:ext cx="1609647" cy="22986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98706B-CB1A-3F5E-3DF0-E690CEAD3097}"/>
              </a:ext>
            </a:extLst>
          </p:cNvPr>
          <p:cNvCxnSpPr>
            <a:cxnSpLocks/>
          </p:cNvCxnSpPr>
          <p:nvPr/>
        </p:nvCxnSpPr>
        <p:spPr>
          <a:xfrm flipH="1">
            <a:off x="6105639" y="4367993"/>
            <a:ext cx="570906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B55A6E44-0FAC-3B1D-2351-4CDAE705BD11}"/>
              </a:ext>
            </a:extLst>
          </p:cNvPr>
          <p:cNvSpPr txBox="1">
            <a:spLocks/>
          </p:cNvSpPr>
          <p:nvPr/>
        </p:nvSpPr>
        <p:spPr>
          <a:xfrm>
            <a:off x="6103723" y="4521079"/>
            <a:ext cx="5174776" cy="486569"/>
          </a:xfrm>
          <a:prstGeom prst="rect">
            <a:avLst/>
          </a:prstGeom>
        </p:spPr>
        <p:txBody>
          <a:bodyPr lIns="0" tIns="0" rIns="0" bIns="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sz="1600"/>
              <a:t>Other cooking resources…</a:t>
            </a: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2C4D1E7-AF1D-EA5C-8087-0165E8F2D5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2837" y="4861661"/>
            <a:ext cx="2354606" cy="1648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4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4A73B8-F6CB-A18E-1847-C866F779F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350" y="1877902"/>
            <a:ext cx="1676379" cy="1966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BED213-A5B0-C712-E4CF-E811D4F90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868" y="1239103"/>
            <a:ext cx="9720000" cy="366413"/>
          </a:xfrm>
        </p:spPr>
        <p:txBody>
          <a:bodyPr/>
          <a:lstStyle/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Recipes</a:t>
            </a:r>
            <a:br>
              <a:rPr lang="en-GB"/>
            </a:br>
            <a:br>
              <a:rPr lang="en-GB"/>
            </a:br>
            <a:r>
              <a:rPr lang="en-GB" sz="1800">
                <a:solidFill>
                  <a:schemeClr val="tx1"/>
                </a:solidFill>
              </a:rPr>
              <a:t>Search </a:t>
            </a:r>
            <a:br>
              <a:rPr lang="en-GB" sz="1800">
                <a:solidFill>
                  <a:schemeClr val="tx1"/>
                </a:solidFill>
              </a:rPr>
            </a:br>
            <a:r>
              <a:rPr lang="en-GB" sz="1800">
                <a:solidFill>
                  <a:schemeClr val="tx1"/>
                </a:solidFill>
              </a:rPr>
              <a:t>          &gt; 3-5 Years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D3DFBA-CB23-251C-408F-5D002B687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91" y="2981175"/>
            <a:ext cx="1600836" cy="1979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94B933-E1B2-753D-4BBA-441451257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174" y="1877902"/>
            <a:ext cx="1711704" cy="1954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A0F60F-7161-BDD5-D213-33754CF56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342" y="1889860"/>
            <a:ext cx="1675078" cy="1979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800BD0-81EC-E11E-BA35-ADACEF0EE2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7036" y="1889860"/>
            <a:ext cx="1675772" cy="1966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2FD68B-7C90-6CE1-1D9D-11AC2451C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178" y="1877902"/>
            <a:ext cx="1675772" cy="1991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67ACBC-8425-1278-70E6-1FBDBA3674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692"/>
          <a:stretch/>
        </p:blipFill>
        <p:spPr>
          <a:xfrm>
            <a:off x="279850" y="5099237"/>
            <a:ext cx="9183128" cy="1342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B0801B22-1A0B-3201-4015-05618343C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427" y="4712178"/>
            <a:ext cx="4612565" cy="63517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1600" b="1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Some recipes have step-by-step photos…</a:t>
            </a:r>
          </a:p>
        </p:txBody>
      </p:sp>
    </p:spTree>
    <p:extLst>
      <p:ext uri="{BB962C8B-B14F-4D97-AF65-F5344CB8AC3E}">
        <p14:creationId xmlns:p14="http://schemas.microsoft.com/office/powerpoint/2010/main" val="26322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038A41-22A5-AD24-0042-DAFA2AC6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1828106"/>
            <a:ext cx="6324514" cy="3998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ACA5FB-7FD4-2FB5-B1D2-A24F143EB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13" y="1319213"/>
            <a:ext cx="9720262" cy="720725"/>
          </a:xfrm>
        </p:spPr>
        <p:txBody>
          <a:bodyPr/>
          <a:lstStyle/>
          <a:p>
            <a:r>
              <a:rPr lang="en-GB"/>
              <a:t>Food commodities </a:t>
            </a:r>
            <a:r>
              <a:rPr lang="en-GB" sz="2000">
                <a:solidFill>
                  <a:schemeClr val="tx1"/>
                </a:solidFill>
              </a:rPr>
              <a:t>- </a:t>
            </a:r>
            <a:r>
              <a:rPr lang="en-GB" sz="20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journey cards</a:t>
            </a: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C72D95-FEC4-1BD2-45F8-80A51FD1C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93" y="3424014"/>
            <a:ext cx="6110406" cy="2932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1B5117-76F2-B342-8BC3-E87DEADF1575}"/>
              </a:ext>
            </a:extLst>
          </p:cNvPr>
          <p:cNvSpPr txBox="1"/>
          <p:nvPr/>
        </p:nvSpPr>
        <p:spPr>
          <a:xfrm>
            <a:off x="7561207" y="1838045"/>
            <a:ext cx="3472545" cy="2852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are simple sets of images to show where different foods come from.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Useful for: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discussion;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display;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ordering and sorting activities. </a:t>
            </a:r>
          </a:p>
        </p:txBody>
      </p:sp>
    </p:spTree>
    <p:extLst>
      <p:ext uri="{BB962C8B-B14F-4D97-AF65-F5344CB8AC3E}">
        <p14:creationId xmlns:p14="http://schemas.microsoft.com/office/powerpoint/2010/main" val="26871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Education">
      <a:dk1>
        <a:srgbClr val="6C0633"/>
      </a:dk1>
      <a:lt1>
        <a:srgbClr val="FFFFFF"/>
      </a:lt1>
      <a:dk2>
        <a:srgbClr val="EE1F60"/>
      </a:dk2>
      <a:lt2>
        <a:srgbClr val="FFFFFF"/>
      </a:lt2>
      <a:accent1>
        <a:srgbClr val="F6A6B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58"/>
      </a:hlink>
      <a:folHlink>
        <a:srgbClr val="005058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271 BNF Powerpoint Template Widescreen(2020).pptx" id="{14EA5729-8DAA-4435-95FD-0D4DA85031E1}" vid="{FDC177D3-F5DB-4062-BBD5-FB0DFB7608FD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271 BNF Powerpoint Template Widescreen(2020).pptx" id="{14EA5729-8DAA-4435-95FD-0D4DA85031E1}" vid="{BB9592E2-2007-4B41-954D-D7781FD752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  <SharedWithUsers xmlns="ead97cfe-a968-427f-b02b-893e6ba0355a">
      <UserInfo>
        <DisplayName>Louise Durrant</DisplayName>
        <AccountId>7588</AccountId>
        <AccountType/>
      </UserInfo>
      <UserInfo>
        <DisplayName>Claire Theobald</DisplayName>
        <AccountId>23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2AAA67-D1AC-4385-A95F-2BB7EF274ED7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05BC0D5-8915-4AD8-A6C0-3960C8FE24FF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077E6A-F2A9-4102-8884-58F6975EA6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Widescreen</Template>
  <TotalTime>0</TotalTime>
  <Words>1009</Words>
  <Application>Microsoft Office PowerPoint</Application>
  <PresentationFormat>Widescreen</PresentationFormat>
  <Paragraphs>121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Century Gothic</vt:lpstr>
      <vt:lpstr>Roboto</vt:lpstr>
      <vt:lpstr>Symbol</vt:lpstr>
      <vt:lpstr>Wingdings</vt:lpstr>
      <vt:lpstr>Custom Design</vt:lpstr>
      <vt:lpstr>1_Custom Design</vt:lpstr>
      <vt:lpstr>2_Custom Design</vt:lpstr>
      <vt:lpstr>3_Custom Design</vt:lpstr>
      <vt:lpstr>5_Custom Design</vt:lpstr>
      <vt:lpstr>Office Theme</vt:lpstr>
      <vt:lpstr>1_Office Theme</vt:lpstr>
      <vt:lpstr>4_Custom Design</vt:lpstr>
      <vt:lpstr>6_Custom Design</vt:lpstr>
      <vt:lpstr>Using food to deliver your early years curriculum</vt:lpstr>
      <vt:lpstr>Covered in today’s webinar</vt:lpstr>
      <vt:lpstr>Food – a fact of life</vt:lpstr>
      <vt:lpstr>What’s in the Food – a fact of life 3-5 Years area?</vt:lpstr>
      <vt:lpstr>Healthy eating - Eatwell Guide session </vt:lpstr>
      <vt:lpstr>PowerPoint Presentation</vt:lpstr>
      <vt:lpstr>Cooking - Tasting session </vt:lpstr>
      <vt:lpstr>Recipes  Search            &gt; 3-5 Years</vt:lpstr>
      <vt:lpstr>Food commodities - Food journey cards</vt:lpstr>
      <vt:lpstr>Activity packs – Six early years activity packs</vt:lpstr>
      <vt:lpstr>Six early years activity packs – Amazing allotments </vt:lpstr>
      <vt:lpstr>Six early years activity packs – Amazing allotments </vt:lpstr>
      <vt:lpstr>PowerPoint Presentation</vt:lpstr>
      <vt:lpstr>PowerPoint Presentation</vt:lpstr>
      <vt:lpstr>PowerPoint Presentation</vt:lpstr>
      <vt:lpstr>What we have looked at today  </vt:lpstr>
      <vt:lpstr>Teaching Primary Food and Nutrition</vt:lpstr>
      <vt:lpstr>Keep up to date with our free resources and training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2</cp:revision>
  <cp:lastPrinted>2019-09-19T12:37:07Z</cp:lastPrinted>
  <dcterms:created xsi:type="dcterms:W3CDTF">2017-10-26T16:07:58Z</dcterms:created>
  <dcterms:modified xsi:type="dcterms:W3CDTF">2023-01-12T13:43:11Z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