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notesMasterIdLst>
    <p:notesMasterId r:id="rId39"/>
  </p:notesMasterIdLst>
  <p:sldIdLst>
    <p:sldId id="256" r:id="rId8"/>
    <p:sldId id="259" r:id="rId9"/>
    <p:sldId id="262" r:id="rId10"/>
    <p:sldId id="263" r:id="rId11"/>
    <p:sldId id="265" r:id="rId12"/>
    <p:sldId id="266" r:id="rId13"/>
    <p:sldId id="267" r:id="rId14"/>
    <p:sldId id="268" r:id="rId15"/>
    <p:sldId id="269" r:id="rId16"/>
    <p:sldId id="270" r:id="rId17"/>
    <p:sldId id="271" r:id="rId18"/>
    <p:sldId id="264" r:id="rId19"/>
    <p:sldId id="272" r:id="rId20"/>
    <p:sldId id="273" r:id="rId21"/>
    <p:sldId id="274" r:id="rId22"/>
    <p:sldId id="275" r:id="rId23"/>
    <p:sldId id="276" r:id="rId24"/>
    <p:sldId id="277" r:id="rId25"/>
    <p:sldId id="278" r:id="rId26"/>
    <p:sldId id="280" r:id="rId27"/>
    <p:sldId id="281" r:id="rId28"/>
    <p:sldId id="279" r:id="rId29"/>
    <p:sldId id="283" r:id="rId30"/>
    <p:sldId id="284" r:id="rId31"/>
    <p:sldId id="285" r:id="rId32"/>
    <p:sldId id="286" r:id="rId33"/>
    <p:sldId id="287" r:id="rId34"/>
    <p:sldId id="288" r:id="rId35"/>
    <p:sldId id="289" r:id="rId36"/>
    <p:sldId id="291" r:id="rId37"/>
    <p:sldId id="26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C4D9"/>
    <a:srgbClr val="B8B8D1"/>
    <a:srgbClr val="263B83"/>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1F6059-63F2-499C-B887-F5E669F4A1E4}" v="1" dt="2023-11-01T13:31:43.0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966" autoAdjust="0"/>
    <p:restoredTop sz="94662" autoAdjust="0"/>
  </p:normalViewPr>
  <p:slideViewPr>
    <p:cSldViewPr snapToGrid="0" snapToObjects="1">
      <p:cViewPr varScale="1">
        <p:scale>
          <a:sx n="74" d="100"/>
          <a:sy n="74" d="100"/>
        </p:scale>
        <p:origin x="58" y="4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0" Type="http://schemas.openxmlformats.org/officeDocument/2006/relationships/slide" Target="slides/slide13.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wen Trafford" userId="e520b4bf-a196-48b7-bc10-b1590a457daa" providerId="ADAL" clId="{081F6059-63F2-499C-B887-F5E669F4A1E4}"/>
    <pc:docChg chg="custSel modSld">
      <pc:chgData name="Ewen Trafford" userId="e520b4bf-a196-48b7-bc10-b1590a457daa" providerId="ADAL" clId="{081F6059-63F2-499C-B887-F5E669F4A1E4}" dt="2023-11-01T13:31:49.213" v="6" actId="1076"/>
      <pc:docMkLst>
        <pc:docMk/>
      </pc:docMkLst>
      <pc:sldChg chg="addSp delSp modSp mod">
        <pc:chgData name="Ewen Trafford" userId="e520b4bf-a196-48b7-bc10-b1590a457daa" providerId="ADAL" clId="{081F6059-63F2-499C-B887-F5E669F4A1E4}" dt="2023-11-01T13:31:49.213" v="6" actId="1076"/>
        <pc:sldMkLst>
          <pc:docMk/>
          <pc:sldMk cId="1520732846" sldId="289"/>
        </pc:sldMkLst>
        <pc:picChg chg="del">
          <ac:chgData name="Ewen Trafford" userId="e520b4bf-a196-48b7-bc10-b1590a457daa" providerId="ADAL" clId="{081F6059-63F2-499C-B887-F5E669F4A1E4}" dt="2023-11-01T13:31:26.140" v="0" actId="478"/>
          <ac:picMkLst>
            <pc:docMk/>
            <pc:sldMk cId="1520732846" sldId="289"/>
            <ac:picMk id="4" creationId="{00000000-0000-0000-0000-000000000000}"/>
          </ac:picMkLst>
        </pc:picChg>
        <pc:picChg chg="del">
          <ac:chgData name="Ewen Trafford" userId="e520b4bf-a196-48b7-bc10-b1590a457daa" providerId="ADAL" clId="{081F6059-63F2-499C-B887-F5E669F4A1E4}" dt="2023-11-01T13:31:26.627" v="1" actId="478"/>
          <ac:picMkLst>
            <pc:docMk/>
            <pc:sldMk cId="1520732846" sldId="289"/>
            <ac:picMk id="5" creationId="{00000000-0000-0000-0000-000000000000}"/>
          </ac:picMkLst>
        </pc:picChg>
        <pc:picChg chg="add mod">
          <ac:chgData name="Ewen Trafford" userId="e520b4bf-a196-48b7-bc10-b1590a457daa" providerId="ADAL" clId="{081F6059-63F2-499C-B887-F5E669F4A1E4}" dt="2023-11-01T13:31:49.213" v="6" actId="1076"/>
          <ac:picMkLst>
            <pc:docMk/>
            <pc:sldMk cId="1520732846" sldId="289"/>
            <ac:picMk id="8" creationId="{DCE24E0F-48A1-5231-F8C2-566EA540A0A4}"/>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BNFUKSRV01\Company\Shared\Alex\New%20Microsoft%20Excel%20Workshee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Sheet1!$A$6:$A$9</c:f>
              <c:strCache>
                <c:ptCount val="4"/>
                <c:pt idx="0">
                  <c:v>Carbohydrate</c:v>
                </c:pt>
                <c:pt idx="1">
                  <c:v>Protein</c:v>
                </c:pt>
                <c:pt idx="2">
                  <c:v>Alcohol</c:v>
                </c:pt>
                <c:pt idx="3">
                  <c:v>Fat</c:v>
                </c:pt>
              </c:strCache>
            </c:strRef>
          </c:cat>
          <c:val>
            <c:numRef>
              <c:f>Sheet1!$B$6:$B$9</c:f>
              <c:numCache>
                <c:formatCode>General</c:formatCode>
                <c:ptCount val="4"/>
                <c:pt idx="0">
                  <c:v>16</c:v>
                </c:pt>
                <c:pt idx="1">
                  <c:v>17</c:v>
                </c:pt>
                <c:pt idx="2">
                  <c:v>29</c:v>
                </c:pt>
                <c:pt idx="3">
                  <c:v>37</c:v>
                </c:pt>
              </c:numCache>
            </c:numRef>
          </c:val>
          <c:extLst>
            <c:ext xmlns:c16="http://schemas.microsoft.com/office/drawing/2014/chart" uri="{C3380CC4-5D6E-409C-BE32-E72D297353CC}">
              <c16:uniqueId val="{00000000-1AFA-41D9-B26B-B04AF9C8C0F4}"/>
            </c:ext>
          </c:extLst>
        </c:ser>
        <c:dLbls>
          <c:dLblPos val="outEnd"/>
          <c:showLegendKey val="0"/>
          <c:showVal val="1"/>
          <c:showCatName val="0"/>
          <c:showSerName val="0"/>
          <c:showPercent val="0"/>
          <c:showBubbleSize val="0"/>
        </c:dLbls>
        <c:gapWidth val="219"/>
        <c:overlap val="-27"/>
        <c:axId val="455185040"/>
        <c:axId val="455185696"/>
      </c:barChart>
      <c:catAx>
        <c:axId val="455185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55185696"/>
        <c:crosses val="autoZero"/>
        <c:auto val="1"/>
        <c:lblAlgn val="ctr"/>
        <c:lblOffset val="100"/>
        <c:noMultiLvlLbl val="0"/>
      </c:catAx>
      <c:valAx>
        <c:axId val="4551856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Energy (kJ) per gram</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55185040"/>
        <c:crosses val="autoZero"/>
        <c:crossBetween val="between"/>
      </c:valAx>
      <c:spPr>
        <a:noFill/>
        <a:ln>
          <a:noFill/>
        </a:ln>
        <a:effectLst/>
      </c:spPr>
    </c:plotArea>
    <c:plotVisOnly val="1"/>
    <c:dispBlanksAs val="gap"/>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7B8B5E-61F6-4027-9553-9D50D5749F64}" type="datetimeFigureOut">
              <a:rPr lang="en-GB" smtClean="0"/>
              <a:t>01/11/2023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1B944C-63E0-49D4-BAE7-3F4ABF3395A4}" type="slidenum">
              <a:rPr lang="en-GB" smtClean="0"/>
              <a:t>‹#›</a:t>
            </a:fld>
            <a:endParaRPr lang="en-GB"/>
          </a:p>
        </p:txBody>
      </p:sp>
    </p:spTree>
    <p:extLst>
      <p:ext uri="{BB962C8B-B14F-4D97-AF65-F5344CB8AC3E}">
        <p14:creationId xmlns:p14="http://schemas.microsoft.com/office/powerpoint/2010/main" val="989040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1B944C-63E0-49D4-BAE7-3F4ABF3395A4}" type="slidenum">
              <a:rPr lang="en-GB" smtClean="0"/>
              <a:t>19</a:t>
            </a:fld>
            <a:endParaRPr lang="en-GB"/>
          </a:p>
        </p:txBody>
      </p:sp>
    </p:spTree>
    <p:extLst>
      <p:ext uri="{BB962C8B-B14F-4D97-AF65-F5344CB8AC3E}">
        <p14:creationId xmlns:p14="http://schemas.microsoft.com/office/powerpoint/2010/main" val="1567293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2023</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utrition.org.uk/media/1z2ekndj/nutrition-requirements-update.pdf" TargetMode="External"/><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digital.nhs.uk/data-and-information/publications/statistical/statistics-on-obesity-physical-activity-and-diet/statistics-on-obesity-physical-activity-and-diet-england-2018"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https://digital.nhs.uk/data-and-information/publications/statistical/health-survey-for-england/2021/overweight-and-obesity-in-adult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create.kahoot.it/share/energy-requirements/cbee242c-a83c-40d0-9320-a6929747184f"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Energy </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EARs - children</a:t>
            </a:r>
          </a:p>
        </p:txBody>
      </p:sp>
      <p:sp>
        <p:nvSpPr>
          <p:cNvPr id="3" name="Subtitle 2"/>
          <p:cNvSpPr>
            <a:spLocks noGrp="1"/>
          </p:cNvSpPr>
          <p:nvPr>
            <p:ph type="subTitle" idx="1"/>
          </p:nvPr>
        </p:nvSpPr>
        <p:spPr>
          <a:xfrm>
            <a:off x="1169274" y="2226648"/>
            <a:ext cx="4145676" cy="1678602"/>
          </a:xfrm>
        </p:spPr>
        <p:txBody>
          <a:bodyPr/>
          <a:lstStyle/>
          <a:p>
            <a:pPr marL="0" indent="0">
              <a:buNone/>
            </a:pPr>
            <a:r>
              <a:rPr lang="en-GB" altLang="en-US" sz="2000" dirty="0"/>
              <a:t>The Scientific Advisory Committee on Nutrition (SACN) has published reference values for daily energy requirements as follows: </a:t>
            </a:r>
            <a:endParaRPr lang="en-GB" sz="2000" dirty="0"/>
          </a:p>
        </p:txBody>
      </p:sp>
      <p:graphicFrame>
        <p:nvGraphicFramePr>
          <p:cNvPr id="4" name="Table 3"/>
          <p:cNvGraphicFramePr>
            <a:graphicFrameLocks noGrp="1"/>
          </p:cNvGraphicFramePr>
          <p:nvPr>
            <p:extLst>
              <p:ext uri="{D42A27DB-BD31-4B8C-83A1-F6EECF244321}">
                <p14:modId xmlns:p14="http://schemas.microsoft.com/office/powerpoint/2010/main" val="2102709303"/>
              </p:ext>
            </p:extLst>
          </p:nvPr>
        </p:nvGraphicFramePr>
        <p:xfrm>
          <a:off x="5391150" y="967461"/>
          <a:ext cx="4895848" cy="1345268"/>
        </p:xfrm>
        <a:graphic>
          <a:graphicData uri="http://schemas.openxmlformats.org/drawingml/2006/table">
            <a:tbl>
              <a:tblPr/>
              <a:tblGrid>
                <a:gridCol w="915484">
                  <a:extLst>
                    <a:ext uri="{9D8B030D-6E8A-4147-A177-3AD203B41FA5}">
                      <a16:colId xmlns:a16="http://schemas.microsoft.com/office/drawing/2014/main" val="20000"/>
                    </a:ext>
                  </a:extLst>
                </a:gridCol>
                <a:gridCol w="995091">
                  <a:extLst>
                    <a:ext uri="{9D8B030D-6E8A-4147-A177-3AD203B41FA5}">
                      <a16:colId xmlns:a16="http://schemas.microsoft.com/office/drawing/2014/main" val="20001"/>
                    </a:ext>
                  </a:extLst>
                </a:gridCol>
                <a:gridCol w="995091">
                  <a:extLst>
                    <a:ext uri="{9D8B030D-6E8A-4147-A177-3AD203B41FA5}">
                      <a16:colId xmlns:a16="http://schemas.microsoft.com/office/drawing/2014/main" val="20002"/>
                    </a:ext>
                  </a:extLst>
                </a:gridCol>
                <a:gridCol w="995091">
                  <a:extLst>
                    <a:ext uri="{9D8B030D-6E8A-4147-A177-3AD203B41FA5}">
                      <a16:colId xmlns:a16="http://schemas.microsoft.com/office/drawing/2014/main" val="20003"/>
                    </a:ext>
                  </a:extLst>
                </a:gridCol>
                <a:gridCol w="995091">
                  <a:extLst>
                    <a:ext uri="{9D8B030D-6E8A-4147-A177-3AD203B41FA5}">
                      <a16:colId xmlns:a16="http://schemas.microsoft.com/office/drawing/2014/main" val="20004"/>
                    </a:ext>
                  </a:extLst>
                </a:gridCol>
              </a:tblGrid>
              <a:tr h="199299">
                <a:tc>
                  <a:txBody>
                    <a:bodyPr/>
                    <a:lstStyle/>
                    <a:p>
                      <a:pPr algn="ctr" fontAlgn="b"/>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gridSpan="4">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Breast-fed</a:t>
                      </a:r>
                    </a:p>
                  </a:txBody>
                  <a:tcPr marL="9525" marR="9525" marT="9525"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99299">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Months</a:t>
                      </a:r>
                    </a:p>
                  </a:txBody>
                  <a:tcPr marL="9525" marR="9525" marT="9525" marB="0" anchor="b">
                    <a:lnL>
                      <a:noFill/>
                    </a:lnL>
                    <a:lnR>
                      <a:noFill/>
                    </a:lnR>
                    <a:lnT>
                      <a:noFill/>
                    </a:lnT>
                    <a:lnB>
                      <a:noFill/>
                    </a:lnB>
                  </a:tcPr>
                </a:tc>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Boys (MJ)</a:t>
                      </a:r>
                    </a:p>
                  </a:txBody>
                  <a:tcPr marL="9525" marR="9525" marT="9525" marB="0" anchor="b">
                    <a:lnL>
                      <a:noFill/>
                    </a:lnL>
                    <a:lnR>
                      <a:noFill/>
                    </a:lnR>
                    <a:lnT>
                      <a:noFill/>
                    </a:lnT>
                    <a:lnB>
                      <a:noFill/>
                    </a:lnB>
                    <a:solidFill>
                      <a:srgbClr val="DCE6F1"/>
                    </a:solidFill>
                  </a:tcPr>
                </a:tc>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Boys (kcal)</a:t>
                      </a:r>
                    </a:p>
                  </a:txBody>
                  <a:tcPr marL="9525" marR="9525" marT="9525" marB="0" anchor="b">
                    <a:lnL>
                      <a:noFill/>
                    </a:lnL>
                    <a:lnR>
                      <a:noFill/>
                    </a:lnR>
                    <a:lnT>
                      <a:noFill/>
                    </a:lnT>
                    <a:lnB>
                      <a:noFill/>
                    </a:lnB>
                    <a:solidFill>
                      <a:srgbClr val="DCE6F1"/>
                    </a:solidFill>
                  </a:tcPr>
                </a:tc>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Girls (MJ)</a:t>
                      </a:r>
                    </a:p>
                  </a:txBody>
                  <a:tcPr marL="9525" marR="9525" marT="9525" marB="0" anchor="b">
                    <a:lnL>
                      <a:noFill/>
                    </a:lnL>
                    <a:lnR>
                      <a:noFill/>
                    </a:lnR>
                    <a:lnT>
                      <a:noFill/>
                    </a:lnT>
                    <a:lnB>
                      <a:noFill/>
                    </a:lnB>
                    <a:solidFill>
                      <a:srgbClr val="F2DCDB"/>
                    </a:solidFill>
                  </a:tcPr>
                </a:tc>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Girls (kcal)</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01"/>
                  </a:ext>
                </a:extLst>
              </a:tr>
              <a:tr h="189334">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1-2</a:t>
                      </a:r>
                    </a:p>
                  </a:txBody>
                  <a:tcPr marL="9525" marR="9525" marT="9525" marB="0" anchor="b">
                    <a:lnL>
                      <a:noFill/>
                    </a:lnL>
                    <a:lnR>
                      <a:noFill/>
                    </a:lnR>
                    <a:lnT>
                      <a:noFill/>
                    </a:lnT>
                    <a:lnB>
                      <a:noFill/>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2.2</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526</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2.0</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478</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02"/>
                  </a:ext>
                </a:extLst>
              </a:tr>
              <a:tr h="189334">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3-4</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574</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2.2</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526</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03"/>
                  </a:ext>
                </a:extLst>
              </a:tr>
              <a:tr h="189334">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5-6</a:t>
                      </a:r>
                    </a:p>
                  </a:txBody>
                  <a:tcPr marL="9525" marR="9525" marT="9525" marB="0" anchor="b">
                    <a:lnL>
                      <a:noFill/>
                    </a:lnL>
                    <a:lnR>
                      <a:noFill/>
                    </a:lnR>
                    <a:lnT>
                      <a:noFill/>
                    </a:lnT>
                    <a:lnB>
                      <a:noFill/>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2.5</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598</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2.3</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550</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04"/>
                  </a:ext>
                </a:extLst>
              </a:tr>
              <a:tr h="189334">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7-12</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2.9</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694</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2.7</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646</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05"/>
                  </a:ext>
                </a:extLst>
              </a:tr>
              <a:tr h="189334">
                <a:tc>
                  <a:txBody>
                    <a:bodyPr/>
                    <a:lstStyle/>
                    <a:p>
                      <a:pPr algn="ctr"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41828985"/>
              </p:ext>
            </p:extLst>
          </p:nvPr>
        </p:nvGraphicFramePr>
        <p:xfrm>
          <a:off x="5391150" y="2183486"/>
          <a:ext cx="4895848" cy="3607311"/>
        </p:xfrm>
        <a:graphic>
          <a:graphicData uri="http://schemas.openxmlformats.org/drawingml/2006/table">
            <a:tbl>
              <a:tblPr/>
              <a:tblGrid>
                <a:gridCol w="915484">
                  <a:extLst>
                    <a:ext uri="{9D8B030D-6E8A-4147-A177-3AD203B41FA5}">
                      <a16:colId xmlns:a16="http://schemas.microsoft.com/office/drawing/2014/main" val="20000"/>
                    </a:ext>
                  </a:extLst>
                </a:gridCol>
                <a:gridCol w="995091">
                  <a:extLst>
                    <a:ext uri="{9D8B030D-6E8A-4147-A177-3AD203B41FA5}">
                      <a16:colId xmlns:a16="http://schemas.microsoft.com/office/drawing/2014/main" val="20001"/>
                    </a:ext>
                  </a:extLst>
                </a:gridCol>
                <a:gridCol w="995091">
                  <a:extLst>
                    <a:ext uri="{9D8B030D-6E8A-4147-A177-3AD203B41FA5}">
                      <a16:colId xmlns:a16="http://schemas.microsoft.com/office/drawing/2014/main" val="20002"/>
                    </a:ext>
                  </a:extLst>
                </a:gridCol>
                <a:gridCol w="995091">
                  <a:extLst>
                    <a:ext uri="{9D8B030D-6E8A-4147-A177-3AD203B41FA5}">
                      <a16:colId xmlns:a16="http://schemas.microsoft.com/office/drawing/2014/main" val="20003"/>
                    </a:ext>
                  </a:extLst>
                </a:gridCol>
                <a:gridCol w="995091">
                  <a:extLst>
                    <a:ext uri="{9D8B030D-6E8A-4147-A177-3AD203B41FA5}">
                      <a16:colId xmlns:a16="http://schemas.microsoft.com/office/drawing/2014/main" val="20004"/>
                    </a:ext>
                  </a:extLst>
                </a:gridCol>
              </a:tblGrid>
              <a:tr h="199299">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Years</a:t>
                      </a:r>
                    </a:p>
                  </a:txBody>
                  <a:tcPr marL="9525" marR="9525" marT="9525" marB="0" anchor="b">
                    <a:lnL>
                      <a:noFill/>
                    </a:lnL>
                    <a:lnR>
                      <a:noFill/>
                    </a:lnR>
                    <a:lnT>
                      <a:noFill/>
                    </a:lnT>
                    <a:lnB>
                      <a:noFill/>
                    </a:lnB>
                  </a:tcPr>
                </a:tc>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Boys (MJ)</a:t>
                      </a:r>
                    </a:p>
                  </a:txBody>
                  <a:tcPr marL="9525" marR="9525" marT="9525" marB="0" anchor="b">
                    <a:lnL>
                      <a:noFill/>
                    </a:lnL>
                    <a:lnR>
                      <a:noFill/>
                    </a:lnR>
                    <a:lnT>
                      <a:noFill/>
                    </a:lnT>
                    <a:lnB>
                      <a:noFill/>
                    </a:lnB>
                    <a:solidFill>
                      <a:srgbClr val="DCE6F1"/>
                    </a:solidFill>
                  </a:tcPr>
                </a:tc>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Boys (kcal)</a:t>
                      </a:r>
                    </a:p>
                  </a:txBody>
                  <a:tcPr marL="9525" marR="9525" marT="9525" marB="0" anchor="b">
                    <a:lnL>
                      <a:noFill/>
                    </a:lnL>
                    <a:lnR>
                      <a:noFill/>
                    </a:lnR>
                    <a:lnT>
                      <a:noFill/>
                    </a:lnT>
                    <a:lnB>
                      <a:noFill/>
                    </a:lnB>
                    <a:solidFill>
                      <a:srgbClr val="DCE6F1"/>
                    </a:solidFill>
                  </a:tcPr>
                </a:tc>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Girls (MJ)</a:t>
                      </a:r>
                    </a:p>
                  </a:txBody>
                  <a:tcPr marL="9525" marR="9525" marT="9525" marB="0" anchor="b">
                    <a:lnL>
                      <a:noFill/>
                    </a:lnL>
                    <a:lnR>
                      <a:noFill/>
                    </a:lnR>
                    <a:lnT>
                      <a:noFill/>
                    </a:lnT>
                    <a:lnB>
                      <a:noFill/>
                    </a:lnB>
                    <a:solidFill>
                      <a:srgbClr val="F2DCDB"/>
                    </a:solidFill>
                  </a:tcPr>
                </a:tc>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Girls (kcal)</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00"/>
                  </a:ext>
                </a:extLst>
              </a:tr>
              <a:tr h="189334">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3.2</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765</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3.0</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717</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01"/>
                  </a:ext>
                </a:extLst>
              </a:tr>
              <a:tr h="189334">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b">
                    <a:lnL>
                      <a:noFill/>
                    </a:lnL>
                    <a:lnR>
                      <a:noFill/>
                    </a:lnR>
                    <a:lnT>
                      <a:noFill/>
                    </a:lnT>
                    <a:lnB>
                      <a:noFill/>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4.2</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1004</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3.9</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932</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02"/>
                  </a:ext>
                </a:extLst>
              </a:tr>
              <a:tr h="189334">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b">
                    <a:lnL>
                      <a:noFill/>
                    </a:lnL>
                    <a:lnR>
                      <a:noFill/>
                    </a:lnR>
                    <a:lnT>
                      <a:noFill/>
                    </a:lnT>
                    <a:lnB>
                      <a:noFill/>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4.9</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1171</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4.5</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1076</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03"/>
                  </a:ext>
                </a:extLst>
              </a:tr>
              <a:tr h="189334">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a:t>
                      </a:r>
                    </a:p>
                  </a:txBody>
                  <a:tcPr marL="9525" marR="9525" marT="9525" marB="0" anchor="b">
                    <a:lnL>
                      <a:noFill/>
                    </a:lnL>
                    <a:lnR>
                      <a:noFill/>
                    </a:lnR>
                    <a:lnT>
                      <a:noFill/>
                    </a:lnT>
                    <a:lnB>
                      <a:noFill/>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5.8</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1386</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5.4</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1291</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04"/>
                  </a:ext>
                </a:extLst>
              </a:tr>
              <a:tr h="189334">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a:t>
                      </a:r>
                    </a:p>
                  </a:txBody>
                  <a:tcPr marL="9525" marR="9525" marT="9525" marB="0" anchor="b">
                    <a:lnL>
                      <a:noFill/>
                    </a:lnL>
                    <a:lnR>
                      <a:noFill/>
                    </a:lnR>
                    <a:lnT>
                      <a:noFill/>
                    </a:lnT>
                    <a:lnB>
                      <a:noFill/>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6.2</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1482</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5.7</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1362</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05"/>
                  </a:ext>
                </a:extLst>
              </a:tr>
              <a:tr h="189334">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a:t>
                      </a:r>
                    </a:p>
                  </a:txBody>
                  <a:tcPr marL="9525" marR="9525" marT="9525" marB="0" anchor="b">
                    <a:lnL>
                      <a:noFill/>
                    </a:lnL>
                    <a:lnR>
                      <a:noFill/>
                    </a:lnR>
                    <a:lnT>
                      <a:noFill/>
                    </a:lnT>
                    <a:lnB>
                      <a:noFill/>
                    </a:lnB>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6.6</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1577</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6.2</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1482</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06"/>
                  </a:ext>
                </a:extLst>
              </a:tr>
              <a:tr h="189334">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6.9</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1649</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6.4</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1530</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07"/>
                  </a:ext>
                </a:extLst>
              </a:tr>
              <a:tr h="189334">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7.3</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1745</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6.8</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1625</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08"/>
                  </a:ext>
                </a:extLst>
              </a:tr>
              <a:tr h="189334">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7.7</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1840</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7.2</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1721</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09"/>
                  </a:ext>
                </a:extLst>
              </a:tr>
              <a:tr h="189334">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8.5</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2032</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8.1</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1936</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10"/>
                  </a:ext>
                </a:extLst>
              </a:tr>
              <a:tr h="189334">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11</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8.9</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2127</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8.5</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2032</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11"/>
                  </a:ext>
                </a:extLst>
              </a:tr>
              <a:tr h="189334">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9.4</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2247</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8.8</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2103</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12"/>
                  </a:ext>
                </a:extLst>
              </a:tr>
              <a:tr h="189334">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13</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10.1</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2414</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9.3</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2223</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13"/>
                  </a:ext>
                </a:extLst>
              </a:tr>
              <a:tr h="189334">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14</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11.0</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2629</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9.8</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2342</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14"/>
                  </a:ext>
                </a:extLst>
              </a:tr>
              <a:tr h="189334">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15</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11.8</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2820</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10.0</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2390</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15"/>
                  </a:ext>
                </a:extLst>
              </a:tr>
              <a:tr h="189334">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12.4</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2964</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10.1</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2414</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16"/>
                  </a:ext>
                </a:extLst>
              </a:tr>
              <a:tr h="189334">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17</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12.9</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3083</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10.3</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2462</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17"/>
                  </a:ext>
                </a:extLst>
              </a:tr>
              <a:tr h="189334">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18</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13.2</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3155</a:t>
                      </a:r>
                    </a:p>
                  </a:txBody>
                  <a:tcPr marL="9525" marR="9525" marT="9525" marB="0" anchor="b">
                    <a:lnL>
                      <a:noFill/>
                    </a:lnL>
                    <a:lnR>
                      <a:noFill/>
                    </a:lnR>
                    <a:lnT>
                      <a:noFill/>
                    </a:lnT>
                    <a:lnB>
                      <a:noFill/>
                    </a:lnB>
                    <a:solidFill>
                      <a:srgbClr val="DCE6F1"/>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10.3</a:t>
                      </a:r>
                    </a:p>
                  </a:txBody>
                  <a:tcPr marL="9525" marR="9525" marT="9525" marB="0" anchor="b">
                    <a:lnL>
                      <a:noFill/>
                    </a:lnL>
                    <a:lnR>
                      <a:noFill/>
                    </a:lnR>
                    <a:lnT>
                      <a:noFill/>
                    </a:lnT>
                    <a:lnB>
                      <a:noFill/>
                    </a:lnB>
                    <a:solidFill>
                      <a:srgbClr val="F2DCDB"/>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2462</a:t>
                      </a:r>
                    </a:p>
                  </a:txBody>
                  <a:tcPr marL="9525" marR="9525" marT="9525" marB="0" anchor="b">
                    <a:lnL>
                      <a:noFill/>
                    </a:lnL>
                    <a:lnR>
                      <a:noFill/>
                    </a:lnR>
                    <a:lnT>
                      <a:noFill/>
                    </a:lnT>
                    <a:lnB>
                      <a:noFill/>
                    </a:lnB>
                    <a:solidFill>
                      <a:srgbClr val="F2DCDB"/>
                    </a:solidFill>
                  </a:tcPr>
                </a:tc>
                <a:extLst>
                  <a:ext uri="{0D108BD9-81ED-4DB2-BD59-A6C34878D82A}">
                    <a16:rowId xmlns:a16="http://schemas.microsoft.com/office/drawing/2014/main" val="10018"/>
                  </a:ext>
                </a:extLst>
              </a:tr>
            </a:tbl>
          </a:graphicData>
        </a:graphic>
      </p:graphicFrame>
      <p:pic>
        <p:nvPicPr>
          <p:cNvPr id="6146" name="Picture 2" descr="C:\Users\Jenny\AppData\Local\Microsoft\Windows\INetCache\IE\6T7W4HTR\children-and-young-peoples-conference-pi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273" y="3672840"/>
            <a:ext cx="3755676" cy="24993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766E859-1608-F67C-7AA7-743523F69469}"/>
              </a:ext>
            </a:extLst>
          </p:cNvPr>
          <p:cNvSpPr txBox="1"/>
          <p:nvPr/>
        </p:nvSpPr>
        <p:spPr>
          <a:xfrm>
            <a:off x="5602358" y="5812623"/>
            <a:ext cx="6096000" cy="923330"/>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For more information, visit </a:t>
            </a:r>
            <a:r>
              <a:rPr lang="en-GB" dirty="0">
                <a:latin typeface="Arial" panose="020B0604020202020204" pitchFamily="34" charset="0"/>
                <a:cs typeface="Arial" panose="020B0604020202020204" pitchFamily="34" charset="0"/>
                <a:hlinkClick r:id="rId3"/>
              </a:rPr>
              <a:t>https://www.nutrition.org.uk/media/1z2ekndj/nutrition-requirements-update.pdf</a:t>
            </a:r>
            <a:r>
              <a:rPr lang="en-GB"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57894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EARs - adults</a:t>
            </a:r>
          </a:p>
        </p:txBody>
      </p:sp>
      <p:graphicFrame>
        <p:nvGraphicFramePr>
          <p:cNvPr id="4" name="Table 3"/>
          <p:cNvGraphicFramePr>
            <a:graphicFrameLocks noGrp="1"/>
          </p:cNvGraphicFramePr>
          <p:nvPr>
            <p:extLst>
              <p:ext uri="{D42A27DB-BD31-4B8C-83A1-F6EECF244321}">
                <p14:modId xmlns:p14="http://schemas.microsoft.com/office/powerpoint/2010/main" val="1830523443"/>
              </p:ext>
            </p:extLst>
          </p:nvPr>
        </p:nvGraphicFramePr>
        <p:xfrm>
          <a:off x="826374" y="2210584"/>
          <a:ext cx="5734049" cy="2663828"/>
        </p:xfrm>
        <a:graphic>
          <a:graphicData uri="http://schemas.openxmlformats.org/drawingml/2006/table">
            <a:tbl>
              <a:tblPr/>
              <a:tblGrid>
                <a:gridCol w="1072220">
                  <a:extLst>
                    <a:ext uri="{9D8B030D-6E8A-4147-A177-3AD203B41FA5}">
                      <a16:colId xmlns:a16="http://schemas.microsoft.com/office/drawing/2014/main" val="20000"/>
                    </a:ext>
                  </a:extLst>
                </a:gridCol>
                <a:gridCol w="1165457">
                  <a:extLst>
                    <a:ext uri="{9D8B030D-6E8A-4147-A177-3AD203B41FA5}">
                      <a16:colId xmlns:a16="http://schemas.microsoft.com/office/drawing/2014/main" val="20001"/>
                    </a:ext>
                  </a:extLst>
                </a:gridCol>
                <a:gridCol w="1165457">
                  <a:extLst>
                    <a:ext uri="{9D8B030D-6E8A-4147-A177-3AD203B41FA5}">
                      <a16:colId xmlns:a16="http://schemas.microsoft.com/office/drawing/2014/main" val="20002"/>
                    </a:ext>
                  </a:extLst>
                </a:gridCol>
                <a:gridCol w="1090340">
                  <a:extLst>
                    <a:ext uri="{9D8B030D-6E8A-4147-A177-3AD203B41FA5}">
                      <a16:colId xmlns:a16="http://schemas.microsoft.com/office/drawing/2014/main" val="20003"/>
                    </a:ext>
                  </a:extLst>
                </a:gridCol>
                <a:gridCol w="1240575">
                  <a:extLst>
                    <a:ext uri="{9D8B030D-6E8A-4147-A177-3AD203B41FA5}">
                      <a16:colId xmlns:a16="http://schemas.microsoft.com/office/drawing/2014/main" val="20004"/>
                    </a:ext>
                  </a:extLst>
                </a:gridCol>
              </a:tblGrid>
              <a:tr h="348214">
                <a:tc>
                  <a:txBody>
                    <a:bodyPr/>
                    <a:lstStyle/>
                    <a:p>
                      <a:pPr algn="ctr" fontAlgn="b"/>
                      <a:r>
                        <a:rPr lang="en-GB" sz="1200" b="1" i="0" u="none" strike="noStrike" dirty="0">
                          <a:solidFill>
                            <a:srgbClr val="000000"/>
                          </a:solidFill>
                          <a:effectLst/>
                          <a:latin typeface="Arial" panose="020B0604020202020204" pitchFamily="34" charset="0"/>
                          <a:cs typeface="Arial" panose="020B0604020202020204" pitchFamily="34" charset="0"/>
                        </a:rPr>
                        <a:t>Years</a:t>
                      </a:r>
                    </a:p>
                  </a:txBody>
                  <a:tcPr marL="9524" marR="9524" marT="9523" marB="0" anchor="b">
                    <a:lnL>
                      <a:noFill/>
                    </a:lnL>
                    <a:lnR>
                      <a:noFill/>
                    </a:lnR>
                    <a:lnT>
                      <a:noFill/>
                    </a:lnT>
                    <a:lnB>
                      <a:noFill/>
                    </a:lnB>
                  </a:tcPr>
                </a:tc>
                <a:tc>
                  <a:txBody>
                    <a:bodyPr/>
                    <a:lstStyle/>
                    <a:p>
                      <a:pPr algn="ctr" fontAlgn="b"/>
                      <a:r>
                        <a:rPr lang="en-GB" sz="1200" b="1" i="0" u="none" strike="noStrike" dirty="0">
                          <a:solidFill>
                            <a:srgbClr val="000000"/>
                          </a:solidFill>
                          <a:effectLst/>
                          <a:latin typeface="Arial" panose="020B0604020202020204" pitchFamily="34" charset="0"/>
                          <a:cs typeface="Arial" panose="020B0604020202020204" pitchFamily="34" charset="0"/>
                        </a:rPr>
                        <a:t>Men (MJ)</a:t>
                      </a:r>
                    </a:p>
                  </a:txBody>
                  <a:tcPr marL="9524" marR="9524" marT="9523" marB="0" anchor="b">
                    <a:lnL>
                      <a:noFill/>
                    </a:lnL>
                    <a:lnR>
                      <a:noFill/>
                    </a:lnR>
                    <a:lnT>
                      <a:noFill/>
                    </a:lnT>
                    <a:lnB>
                      <a:noFill/>
                    </a:lnB>
                    <a:solidFill>
                      <a:srgbClr val="DCE6F1"/>
                    </a:solidFill>
                  </a:tcPr>
                </a:tc>
                <a:tc>
                  <a:txBody>
                    <a:bodyPr/>
                    <a:lstStyle/>
                    <a:p>
                      <a:pPr algn="ctr" fontAlgn="b"/>
                      <a:r>
                        <a:rPr lang="en-GB" sz="1200" b="1" i="0" u="none" strike="noStrike" dirty="0">
                          <a:solidFill>
                            <a:srgbClr val="000000"/>
                          </a:solidFill>
                          <a:effectLst/>
                          <a:latin typeface="Arial" panose="020B0604020202020204" pitchFamily="34" charset="0"/>
                          <a:cs typeface="Arial" panose="020B0604020202020204" pitchFamily="34" charset="0"/>
                        </a:rPr>
                        <a:t>Men (kcal)</a:t>
                      </a:r>
                    </a:p>
                  </a:txBody>
                  <a:tcPr marL="9524" marR="9524" marT="9523" marB="0" anchor="b">
                    <a:lnL>
                      <a:noFill/>
                    </a:lnL>
                    <a:lnR>
                      <a:noFill/>
                    </a:lnR>
                    <a:lnT>
                      <a:noFill/>
                    </a:lnT>
                    <a:lnB>
                      <a:noFill/>
                    </a:lnB>
                    <a:solidFill>
                      <a:srgbClr val="DCE6F1"/>
                    </a:solidFill>
                  </a:tcPr>
                </a:tc>
                <a:tc>
                  <a:txBody>
                    <a:bodyPr/>
                    <a:lstStyle/>
                    <a:p>
                      <a:pPr algn="ctr" fontAlgn="b"/>
                      <a:r>
                        <a:rPr lang="en-GB" sz="1200" b="1" i="0" u="none" strike="noStrike" dirty="0">
                          <a:solidFill>
                            <a:srgbClr val="000000"/>
                          </a:solidFill>
                          <a:effectLst/>
                          <a:latin typeface="Arial" panose="020B0604020202020204" pitchFamily="34" charset="0"/>
                          <a:cs typeface="Arial" panose="020B0604020202020204" pitchFamily="34" charset="0"/>
                        </a:rPr>
                        <a:t>Women (MJ)</a:t>
                      </a:r>
                    </a:p>
                  </a:txBody>
                  <a:tcPr marL="9524" marR="9524" marT="9523" marB="0" anchor="b">
                    <a:lnL>
                      <a:noFill/>
                    </a:lnL>
                    <a:lnR>
                      <a:noFill/>
                    </a:lnR>
                    <a:lnT>
                      <a:noFill/>
                    </a:lnT>
                    <a:lnB>
                      <a:noFill/>
                    </a:lnB>
                    <a:solidFill>
                      <a:srgbClr val="F2DCDB"/>
                    </a:solidFill>
                  </a:tcPr>
                </a:tc>
                <a:tc>
                  <a:txBody>
                    <a:bodyPr/>
                    <a:lstStyle/>
                    <a:p>
                      <a:pPr algn="ctr" fontAlgn="b"/>
                      <a:r>
                        <a:rPr lang="en-GB" sz="1200" b="1" i="0" u="none" strike="noStrike" dirty="0">
                          <a:solidFill>
                            <a:srgbClr val="000000"/>
                          </a:solidFill>
                          <a:effectLst/>
                          <a:latin typeface="Arial" panose="020B0604020202020204" pitchFamily="34" charset="0"/>
                          <a:cs typeface="Arial" panose="020B0604020202020204" pitchFamily="34" charset="0"/>
                        </a:rPr>
                        <a:t>Women (kcal)</a:t>
                      </a:r>
                    </a:p>
                  </a:txBody>
                  <a:tcPr marL="9524" marR="9524" marT="9523" marB="0" anchor="b">
                    <a:lnL>
                      <a:noFill/>
                    </a:lnL>
                    <a:lnR>
                      <a:noFill/>
                    </a:lnR>
                    <a:lnT>
                      <a:noFill/>
                    </a:lnT>
                    <a:lnB>
                      <a:noFill/>
                    </a:lnB>
                    <a:solidFill>
                      <a:srgbClr val="F2DCDB"/>
                    </a:solidFill>
                  </a:tcPr>
                </a:tc>
                <a:extLst>
                  <a:ext uri="{0D108BD9-81ED-4DB2-BD59-A6C34878D82A}">
                    <a16:rowId xmlns:a16="http://schemas.microsoft.com/office/drawing/2014/main" val="10000"/>
                  </a:ext>
                </a:extLst>
              </a:tr>
              <a:tr h="330802">
                <a:tc>
                  <a:txBody>
                    <a:bodyPr/>
                    <a:lstStyle/>
                    <a:p>
                      <a:pPr algn="ctr" fontAlgn="b"/>
                      <a:r>
                        <a:rPr lang="en-GB" sz="1200" b="0" i="0" u="none" strike="noStrike" dirty="0">
                          <a:solidFill>
                            <a:srgbClr val="000000"/>
                          </a:solidFill>
                          <a:effectLst/>
                          <a:latin typeface="Arial" panose="020B0604020202020204" pitchFamily="34" charset="0"/>
                          <a:cs typeface="Arial" panose="020B0604020202020204" pitchFamily="34" charset="0"/>
                        </a:rPr>
                        <a:t>19-24</a:t>
                      </a:r>
                    </a:p>
                  </a:txBody>
                  <a:tcPr marL="9524" marR="9524" marT="9523" marB="0" anchor="b">
                    <a:lnL>
                      <a:noFill/>
                    </a:lnL>
                    <a:lnR>
                      <a:noFill/>
                    </a:lnR>
                    <a:lnT>
                      <a:noFill/>
                    </a:lnT>
                    <a:lnB>
                      <a:noFill/>
                    </a:lnB>
                  </a:tcPr>
                </a:tc>
                <a:tc>
                  <a:txBody>
                    <a:bodyPr/>
                    <a:lstStyle/>
                    <a:p>
                      <a:pPr algn="ctr" fontAlgn="b"/>
                      <a:r>
                        <a:rPr lang="en-GB" sz="1200" b="0" i="0" u="none" strike="noStrike" dirty="0">
                          <a:solidFill>
                            <a:srgbClr val="000000"/>
                          </a:solidFill>
                          <a:effectLst/>
                          <a:latin typeface="Arial" panose="020B0604020202020204" pitchFamily="34" charset="0"/>
                          <a:cs typeface="Arial" panose="020B0604020202020204" pitchFamily="34" charset="0"/>
                        </a:rPr>
                        <a:t>11.6</a:t>
                      </a:r>
                    </a:p>
                  </a:txBody>
                  <a:tcPr marL="9524" marR="9524" marT="9523" marB="0" anchor="b">
                    <a:lnL>
                      <a:noFill/>
                    </a:lnL>
                    <a:lnR>
                      <a:noFill/>
                    </a:lnR>
                    <a:lnT>
                      <a:noFill/>
                    </a:lnT>
                    <a:lnB>
                      <a:noFill/>
                    </a:lnB>
                    <a:solidFill>
                      <a:srgbClr val="DCE6F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2772</a:t>
                      </a:r>
                    </a:p>
                  </a:txBody>
                  <a:tcPr marL="9524" marR="9524" marT="9523" marB="0" anchor="b">
                    <a:lnL>
                      <a:noFill/>
                    </a:lnL>
                    <a:lnR>
                      <a:noFill/>
                    </a:lnR>
                    <a:lnT>
                      <a:noFill/>
                    </a:lnT>
                    <a:lnB>
                      <a:noFill/>
                    </a:lnB>
                    <a:solidFill>
                      <a:srgbClr val="DCE6F1"/>
                    </a:solidFill>
                  </a:tcPr>
                </a:tc>
                <a:tc>
                  <a:txBody>
                    <a:bodyPr/>
                    <a:lstStyle/>
                    <a:p>
                      <a:pPr algn="ctr" fontAlgn="b"/>
                      <a:r>
                        <a:rPr lang="en-GB" sz="1200" b="0" i="0" u="none" strike="noStrike" dirty="0">
                          <a:solidFill>
                            <a:srgbClr val="000000"/>
                          </a:solidFill>
                          <a:effectLst/>
                          <a:latin typeface="Arial" panose="020B0604020202020204" pitchFamily="34" charset="0"/>
                          <a:cs typeface="Arial" panose="020B0604020202020204" pitchFamily="34" charset="0"/>
                        </a:rPr>
                        <a:t>9.1</a:t>
                      </a:r>
                    </a:p>
                  </a:txBody>
                  <a:tcPr marL="9524" marR="9524" marT="9523" marB="0" anchor="b">
                    <a:lnL>
                      <a:noFill/>
                    </a:lnL>
                    <a:lnR>
                      <a:noFill/>
                    </a:lnR>
                    <a:lnT>
                      <a:noFill/>
                    </a:lnT>
                    <a:lnB>
                      <a:noFill/>
                    </a:lnB>
                    <a:solidFill>
                      <a:srgbClr val="F2DCDB"/>
                    </a:solidFill>
                  </a:tcPr>
                </a:tc>
                <a:tc>
                  <a:txBody>
                    <a:bodyPr/>
                    <a:lstStyle/>
                    <a:p>
                      <a:pPr algn="ctr" fontAlgn="b"/>
                      <a:r>
                        <a:rPr lang="en-GB" sz="1200" b="0" i="0" u="none" strike="noStrike" dirty="0">
                          <a:solidFill>
                            <a:srgbClr val="000000"/>
                          </a:solidFill>
                          <a:effectLst/>
                          <a:latin typeface="Arial" panose="020B0604020202020204" pitchFamily="34" charset="0"/>
                          <a:cs typeface="Arial" panose="020B0604020202020204" pitchFamily="34" charset="0"/>
                        </a:rPr>
                        <a:t>2175</a:t>
                      </a:r>
                    </a:p>
                  </a:txBody>
                  <a:tcPr marL="9524" marR="9524" marT="9523" marB="0" anchor="b">
                    <a:lnL>
                      <a:noFill/>
                    </a:lnL>
                    <a:lnR>
                      <a:noFill/>
                    </a:lnR>
                    <a:lnT>
                      <a:noFill/>
                    </a:lnT>
                    <a:lnB>
                      <a:noFill/>
                    </a:lnB>
                    <a:solidFill>
                      <a:srgbClr val="F2DCDB"/>
                    </a:solidFill>
                  </a:tcPr>
                </a:tc>
                <a:extLst>
                  <a:ext uri="{0D108BD9-81ED-4DB2-BD59-A6C34878D82A}">
                    <a16:rowId xmlns:a16="http://schemas.microsoft.com/office/drawing/2014/main" val="10001"/>
                  </a:ext>
                </a:extLst>
              </a:tr>
              <a:tr h="330802">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25-34</a:t>
                      </a:r>
                    </a:p>
                  </a:txBody>
                  <a:tcPr marL="9524" marR="9524" marT="9523" marB="0" anchor="b">
                    <a:lnL>
                      <a:noFill/>
                    </a:lnL>
                    <a:lnR>
                      <a:noFill/>
                    </a:lnR>
                    <a:lnT>
                      <a:noFill/>
                    </a:lnT>
                    <a:lnB>
                      <a:noFill/>
                    </a:lnB>
                  </a:tcPr>
                </a:tc>
                <a:tc>
                  <a:txBody>
                    <a:bodyPr/>
                    <a:lstStyle/>
                    <a:p>
                      <a:pPr algn="ctr" fontAlgn="b"/>
                      <a:r>
                        <a:rPr lang="en-GB" sz="1200" b="0" i="0" u="none" strike="noStrike" dirty="0">
                          <a:solidFill>
                            <a:srgbClr val="000000"/>
                          </a:solidFill>
                          <a:effectLst/>
                          <a:latin typeface="Arial" panose="020B0604020202020204" pitchFamily="34" charset="0"/>
                          <a:cs typeface="Arial" panose="020B0604020202020204" pitchFamily="34" charset="0"/>
                        </a:rPr>
                        <a:t>11.5</a:t>
                      </a:r>
                    </a:p>
                  </a:txBody>
                  <a:tcPr marL="9524" marR="9524" marT="9523" marB="0" anchor="b">
                    <a:lnL>
                      <a:noFill/>
                    </a:lnL>
                    <a:lnR>
                      <a:noFill/>
                    </a:lnR>
                    <a:lnT>
                      <a:noFill/>
                    </a:lnT>
                    <a:lnB>
                      <a:noFill/>
                    </a:lnB>
                    <a:solidFill>
                      <a:srgbClr val="DCE6F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2749</a:t>
                      </a:r>
                    </a:p>
                  </a:txBody>
                  <a:tcPr marL="9524" marR="9524" marT="9523" marB="0" anchor="b">
                    <a:lnL>
                      <a:noFill/>
                    </a:lnL>
                    <a:lnR>
                      <a:noFill/>
                    </a:lnR>
                    <a:lnT>
                      <a:noFill/>
                    </a:lnT>
                    <a:lnB>
                      <a:noFill/>
                    </a:lnB>
                    <a:solidFill>
                      <a:srgbClr val="DCE6F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9.1</a:t>
                      </a:r>
                    </a:p>
                  </a:txBody>
                  <a:tcPr marL="9524" marR="9524" marT="9523" marB="0" anchor="b">
                    <a:lnL>
                      <a:noFill/>
                    </a:lnL>
                    <a:lnR>
                      <a:noFill/>
                    </a:lnR>
                    <a:lnT>
                      <a:noFill/>
                    </a:lnT>
                    <a:lnB>
                      <a:noFill/>
                    </a:lnB>
                    <a:solidFill>
                      <a:srgbClr val="F2DCDB"/>
                    </a:solidFill>
                  </a:tcPr>
                </a:tc>
                <a:tc>
                  <a:txBody>
                    <a:bodyPr/>
                    <a:lstStyle/>
                    <a:p>
                      <a:pPr algn="ctr" fontAlgn="b"/>
                      <a:r>
                        <a:rPr lang="en-GB" sz="1200" b="0" i="0" u="none" strike="noStrike" dirty="0">
                          <a:solidFill>
                            <a:srgbClr val="000000"/>
                          </a:solidFill>
                          <a:effectLst/>
                          <a:latin typeface="Arial" panose="020B0604020202020204" pitchFamily="34" charset="0"/>
                          <a:cs typeface="Arial" panose="020B0604020202020204" pitchFamily="34" charset="0"/>
                        </a:rPr>
                        <a:t>2175</a:t>
                      </a:r>
                    </a:p>
                  </a:txBody>
                  <a:tcPr marL="9524" marR="9524" marT="9523" marB="0" anchor="b">
                    <a:lnL>
                      <a:noFill/>
                    </a:lnL>
                    <a:lnR>
                      <a:noFill/>
                    </a:lnR>
                    <a:lnT>
                      <a:noFill/>
                    </a:lnT>
                    <a:lnB>
                      <a:noFill/>
                    </a:lnB>
                    <a:solidFill>
                      <a:srgbClr val="F2DCDB"/>
                    </a:solidFill>
                  </a:tcPr>
                </a:tc>
                <a:extLst>
                  <a:ext uri="{0D108BD9-81ED-4DB2-BD59-A6C34878D82A}">
                    <a16:rowId xmlns:a16="http://schemas.microsoft.com/office/drawing/2014/main" val="10002"/>
                  </a:ext>
                </a:extLst>
              </a:tr>
              <a:tr h="330802">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35-44</a:t>
                      </a:r>
                    </a:p>
                  </a:txBody>
                  <a:tcPr marL="9524" marR="9524" marT="9523" marB="0" anchor="b">
                    <a:lnL>
                      <a:noFill/>
                    </a:lnL>
                    <a:lnR>
                      <a:noFill/>
                    </a:lnR>
                    <a:lnT>
                      <a:noFill/>
                    </a:lnT>
                    <a:lnB>
                      <a:noFill/>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11.0</a:t>
                      </a:r>
                    </a:p>
                  </a:txBody>
                  <a:tcPr marL="9524" marR="9524" marT="9523" marB="0" anchor="b">
                    <a:lnL>
                      <a:noFill/>
                    </a:lnL>
                    <a:lnR>
                      <a:noFill/>
                    </a:lnR>
                    <a:lnT>
                      <a:noFill/>
                    </a:lnT>
                    <a:lnB>
                      <a:noFill/>
                    </a:lnB>
                    <a:solidFill>
                      <a:srgbClr val="DCE6F1"/>
                    </a:solidFill>
                  </a:tcPr>
                </a:tc>
                <a:tc>
                  <a:txBody>
                    <a:bodyPr/>
                    <a:lstStyle/>
                    <a:p>
                      <a:pPr algn="ctr" fontAlgn="b"/>
                      <a:r>
                        <a:rPr lang="en-GB" sz="1200" b="0" i="0" u="none" strike="noStrike" dirty="0">
                          <a:solidFill>
                            <a:srgbClr val="000000"/>
                          </a:solidFill>
                          <a:effectLst/>
                          <a:latin typeface="Arial" panose="020B0604020202020204" pitchFamily="34" charset="0"/>
                          <a:cs typeface="Arial" panose="020B0604020202020204" pitchFamily="34" charset="0"/>
                        </a:rPr>
                        <a:t>2629</a:t>
                      </a:r>
                    </a:p>
                  </a:txBody>
                  <a:tcPr marL="9524" marR="9524" marT="9523" marB="0" anchor="b">
                    <a:lnL>
                      <a:noFill/>
                    </a:lnL>
                    <a:lnR>
                      <a:noFill/>
                    </a:lnR>
                    <a:lnT>
                      <a:noFill/>
                    </a:lnT>
                    <a:lnB>
                      <a:noFill/>
                    </a:lnB>
                    <a:solidFill>
                      <a:srgbClr val="DCE6F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8.8</a:t>
                      </a:r>
                    </a:p>
                  </a:txBody>
                  <a:tcPr marL="9524" marR="9524" marT="9523" marB="0" anchor="b">
                    <a:lnL>
                      <a:noFill/>
                    </a:lnL>
                    <a:lnR>
                      <a:noFill/>
                    </a:lnR>
                    <a:lnT>
                      <a:noFill/>
                    </a:lnT>
                    <a:lnB>
                      <a:noFill/>
                    </a:lnB>
                    <a:solidFill>
                      <a:srgbClr val="F2DCDB"/>
                    </a:solidFill>
                  </a:tcPr>
                </a:tc>
                <a:tc>
                  <a:txBody>
                    <a:bodyPr/>
                    <a:lstStyle/>
                    <a:p>
                      <a:pPr algn="ctr" fontAlgn="b"/>
                      <a:r>
                        <a:rPr lang="en-GB" sz="1200" b="0" i="0" u="none" strike="noStrike" dirty="0">
                          <a:solidFill>
                            <a:srgbClr val="000000"/>
                          </a:solidFill>
                          <a:effectLst/>
                          <a:latin typeface="Arial" panose="020B0604020202020204" pitchFamily="34" charset="0"/>
                          <a:cs typeface="Arial" panose="020B0604020202020204" pitchFamily="34" charset="0"/>
                        </a:rPr>
                        <a:t>2103</a:t>
                      </a:r>
                    </a:p>
                  </a:txBody>
                  <a:tcPr marL="9524" marR="9524" marT="9523" marB="0" anchor="b">
                    <a:lnL>
                      <a:noFill/>
                    </a:lnL>
                    <a:lnR>
                      <a:noFill/>
                    </a:lnR>
                    <a:lnT>
                      <a:noFill/>
                    </a:lnT>
                    <a:lnB>
                      <a:noFill/>
                    </a:lnB>
                    <a:solidFill>
                      <a:srgbClr val="F2DCDB"/>
                    </a:solidFill>
                  </a:tcPr>
                </a:tc>
                <a:extLst>
                  <a:ext uri="{0D108BD9-81ED-4DB2-BD59-A6C34878D82A}">
                    <a16:rowId xmlns:a16="http://schemas.microsoft.com/office/drawing/2014/main" val="10003"/>
                  </a:ext>
                </a:extLst>
              </a:tr>
              <a:tr h="330802">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45-54</a:t>
                      </a:r>
                    </a:p>
                  </a:txBody>
                  <a:tcPr marL="9524" marR="9524" marT="9523" marB="0" anchor="b">
                    <a:lnL>
                      <a:noFill/>
                    </a:lnL>
                    <a:lnR>
                      <a:noFill/>
                    </a:lnR>
                    <a:lnT>
                      <a:noFill/>
                    </a:lnT>
                    <a:lnB>
                      <a:noFill/>
                    </a:lnB>
                  </a:tcPr>
                </a:tc>
                <a:tc>
                  <a:txBody>
                    <a:bodyPr/>
                    <a:lstStyle/>
                    <a:p>
                      <a:pPr algn="ctr" fontAlgn="b"/>
                      <a:r>
                        <a:rPr lang="en-GB" sz="1200" b="0" i="0" u="none" strike="noStrike" dirty="0">
                          <a:solidFill>
                            <a:srgbClr val="000000"/>
                          </a:solidFill>
                          <a:effectLst/>
                          <a:latin typeface="Arial" panose="020B0604020202020204" pitchFamily="34" charset="0"/>
                          <a:cs typeface="Arial" panose="020B0604020202020204" pitchFamily="34" charset="0"/>
                        </a:rPr>
                        <a:t>10.8</a:t>
                      </a:r>
                    </a:p>
                  </a:txBody>
                  <a:tcPr marL="9524" marR="9524" marT="9523" marB="0" anchor="b">
                    <a:lnL>
                      <a:noFill/>
                    </a:lnL>
                    <a:lnR>
                      <a:noFill/>
                    </a:lnR>
                    <a:lnT>
                      <a:noFill/>
                    </a:lnT>
                    <a:lnB>
                      <a:noFill/>
                    </a:lnB>
                    <a:solidFill>
                      <a:srgbClr val="DCE6F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2581</a:t>
                      </a:r>
                    </a:p>
                  </a:txBody>
                  <a:tcPr marL="9524" marR="9524" marT="9523" marB="0" anchor="b">
                    <a:lnL>
                      <a:noFill/>
                    </a:lnL>
                    <a:lnR>
                      <a:noFill/>
                    </a:lnR>
                    <a:lnT>
                      <a:noFill/>
                    </a:lnT>
                    <a:lnB>
                      <a:noFill/>
                    </a:lnB>
                    <a:solidFill>
                      <a:srgbClr val="DCE6F1"/>
                    </a:solidFill>
                  </a:tcPr>
                </a:tc>
                <a:tc>
                  <a:txBody>
                    <a:bodyPr/>
                    <a:lstStyle/>
                    <a:p>
                      <a:pPr algn="ctr" fontAlgn="b"/>
                      <a:r>
                        <a:rPr lang="en-GB" sz="1200" b="0" i="0" u="none" strike="noStrike" dirty="0">
                          <a:solidFill>
                            <a:srgbClr val="000000"/>
                          </a:solidFill>
                          <a:effectLst/>
                          <a:latin typeface="Arial" panose="020B0604020202020204" pitchFamily="34" charset="0"/>
                          <a:cs typeface="Arial" panose="020B0604020202020204" pitchFamily="34" charset="0"/>
                        </a:rPr>
                        <a:t>8.8</a:t>
                      </a:r>
                    </a:p>
                  </a:txBody>
                  <a:tcPr marL="9524" marR="9524" marT="9523" marB="0" anchor="b">
                    <a:lnL>
                      <a:noFill/>
                    </a:lnL>
                    <a:lnR>
                      <a:noFill/>
                    </a:lnR>
                    <a:lnT>
                      <a:noFill/>
                    </a:lnT>
                    <a:lnB>
                      <a:noFill/>
                    </a:lnB>
                    <a:solidFill>
                      <a:srgbClr val="F2DCDB"/>
                    </a:solidFill>
                  </a:tcPr>
                </a:tc>
                <a:tc>
                  <a:txBody>
                    <a:bodyPr/>
                    <a:lstStyle/>
                    <a:p>
                      <a:pPr algn="ctr" fontAlgn="b"/>
                      <a:r>
                        <a:rPr lang="en-GB" sz="1200" b="0" i="0" u="none" strike="noStrike" dirty="0">
                          <a:solidFill>
                            <a:srgbClr val="000000"/>
                          </a:solidFill>
                          <a:effectLst/>
                          <a:latin typeface="Arial" panose="020B0604020202020204" pitchFamily="34" charset="0"/>
                          <a:cs typeface="Arial" panose="020B0604020202020204" pitchFamily="34" charset="0"/>
                        </a:rPr>
                        <a:t>2103</a:t>
                      </a:r>
                    </a:p>
                  </a:txBody>
                  <a:tcPr marL="9524" marR="9524" marT="9523" marB="0" anchor="b">
                    <a:lnL>
                      <a:noFill/>
                    </a:lnL>
                    <a:lnR>
                      <a:noFill/>
                    </a:lnR>
                    <a:lnT>
                      <a:noFill/>
                    </a:lnT>
                    <a:lnB>
                      <a:noFill/>
                    </a:lnB>
                    <a:solidFill>
                      <a:srgbClr val="F2DCDB"/>
                    </a:solidFill>
                  </a:tcPr>
                </a:tc>
                <a:extLst>
                  <a:ext uri="{0D108BD9-81ED-4DB2-BD59-A6C34878D82A}">
                    <a16:rowId xmlns:a16="http://schemas.microsoft.com/office/drawing/2014/main" val="10004"/>
                  </a:ext>
                </a:extLst>
              </a:tr>
              <a:tr h="330802">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55-64</a:t>
                      </a:r>
                    </a:p>
                  </a:txBody>
                  <a:tcPr marL="9524" marR="9524" marT="9523" marB="0" anchor="b">
                    <a:lnL>
                      <a:noFill/>
                    </a:lnL>
                    <a:lnR>
                      <a:noFill/>
                    </a:lnR>
                    <a:lnT>
                      <a:noFill/>
                    </a:lnT>
                    <a:lnB>
                      <a:noFill/>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10.8</a:t>
                      </a:r>
                    </a:p>
                  </a:txBody>
                  <a:tcPr marL="9524" marR="9524" marT="9523" marB="0" anchor="b">
                    <a:lnL>
                      <a:noFill/>
                    </a:lnL>
                    <a:lnR>
                      <a:noFill/>
                    </a:lnR>
                    <a:lnT>
                      <a:noFill/>
                    </a:lnT>
                    <a:lnB>
                      <a:noFill/>
                    </a:lnB>
                    <a:solidFill>
                      <a:srgbClr val="DCE6F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2581</a:t>
                      </a:r>
                    </a:p>
                  </a:txBody>
                  <a:tcPr marL="9524" marR="9524" marT="9523" marB="0" anchor="b">
                    <a:lnL>
                      <a:noFill/>
                    </a:lnL>
                    <a:lnR>
                      <a:noFill/>
                    </a:lnR>
                    <a:lnT>
                      <a:noFill/>
                    </a:lnT>
                    <a:lnB>
                      <a:noFill/>
                    </a:lnB>
                    <a:solidFill>
                      <a:srgbClr val="DCE6F1"/>
                    </a:solidFill>
                  </a:tcPr>
                </a:tc>
                <a:tc>
                  <a:txBody>
                    <a:bodyPr/>
                    <a:lstStyle/>
                    <a:p>
                      <a:pPr algn="ctr" fontAlgn="b"/>
                      <a:r>
                        <a:rPr lang="en-GB" sz="1200" b="0" i="0" u="none" strike="noStrike" dirty="0">
                          <a:solidFill>
                            <a:srgbClr val="000000"/>
                          </a:solidFill>
                          <a:effectLst/>
                          <a:latin typeface="Arial" panose="020B0604020202020204" pitchFamily="34" charset="0"/>
                          <a:cs typeface="Arial" panose="020B0604020202020204" pitchFamily="34" charset="0"/>
                        </a:rPr>
                        <a:t>8.7</a:t>
                      </a:r>
                    </a:p>
                  </a:txBody>
                  <a:tcPr marL="9524" marR="9524" marT="9523" marB="0" anchor="b">
                    <a:lnL>
                      <a:noFill/>
                    </a:lnL>
                    <a:lnR>
                      <a:noFill/>
                    </a:lnR>
                    <a:lnT>
                      <a:noFill/>
                    </a:lnT>
                    <a:lnB>
                      <a:noFill/>
                    </a:lnB>
                    <a:solidFill>
                      <a:srgbClr val="F2DCDB"/>
                    </a:solidFill>
                  </a:tcPr>
                </a:tc>
                <a:tc>
                  <a:txBody>
                    <a:bodyPr/>
                    <a:lstStyle/>
                    <a:p>
                      <a:pPr algn="ctr" fontAlgn="b"/>
                      <a:r>
                        <a:rPr lang="en-GB" sz="1200" b="0" i="0" u="none" strike="noStrike" dirty="0">
                          <a:solidFill>
                            <a:srgbClr val="000000"/>
                          </a:solidFill>
                          <a:effectLst/>
                          <a:latin typeface="Arial" panose="020B0604020202020204" pitchFamily="34" charset="0"/>
                          <a:cs typeface="Arial" panose="020B0604020202020204" pitchFamily="34" charset="0"/>
                        </a:rPr>
                        <a:t>2079</a:t>
                      </a:r>
                    </a:p>
                  </a:txBody>
                  <a:tcPr marL="9524" marR="9524" marT="9523" marB="0" anchor="b">
                    <a:lnL>
                      <a:noFill/>
                    </a:lnL>
                    <a:lnR>
                      <a:noFill/>
                    </a:lnR>
                    <a:lnT>
                      <a:noFill/>
                    </a:lnT>
                    <a:lnB>
                      <a:noFill/>
                    </a:lnB>
                    <a:solidFill>
                      <a:srgbClr val="F2DCDB"/>
                    </a:solidFill>
                  </a:tcPr>
                </a:tc>
                <a:extLst>
                  <a:ext uri="{0D108BD9-81ED-4DB2-BD59-A6C34878D82A}">
                    <a16:rowId xmlns:a16="http://schemas.microsoft.com/office/drawing/2014/main" val="10005"/>
                  </a:ext>
                </a:extLst>
              </a:tr>
              <a:tr h="330802">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65-74</a:t>
                      </a:r>
                    </a:p>
                  </a:txBody>
                  <a:tcPr marL="9524" marR="9524" marT="9523" marB="0" anchor="b">
                    <a:lnL>
                      <a:noFill/>
                    </a:lnL>
                    <a:lnR>
                      <a:noFill/>
                    </a:lnR>
                    <a:lnT>
                      <a:noFill/>
                    </a:lnT>
                    <a:lnB>
                      <a:noFill/>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9.8</a:t>
                      </a:r>
                    </a:p>
                  </a:txBody>
                  <a:tcPr marL="9524" marR="9524" marT="9523" marB="0" anchor="b">
                    <a:lnL>
                      <a:noFill/>
                    </a:lnL>
                    <a:lnR>
                      <a:noFill/>
                    </a:lnR>
                    <a:lnT>
                      <a:noFill/>
                    </a:lnT>
                    <a:lnB>
                      <a:noFill/>
                    </a:lnB>
                    <a:solidFill>
                      <a:srgbClr val="DCE6F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2342</a:t>
                      </a:r>
                    </a:p>
                  </a:txBody>
                  <a:tcPr marL="9524" marR="9524" marT="9523" marB="0" anchor="b">
                    <a:lnL>
                      <a:noFill/>
                    </a:lnL>
                    <a:lnR>
                      <a:noFill/>
                    </a:lnR>
                    <a:lnT>
                      <a:noFill/>
                    </a:lnT>
                    <a:lnB>
                      <a:noFill/>
                    </a:lnB>
                    <a:solidFill>
                      <a:srgbClr val="DCE6F1"/>
                    </a:solidFill>
                  </a:tcPr>
                </a:tc>
                <a:tc>
                  <a:txBody>
                    <a:bodyPr/>
                    <a:lstStyle/>
                    <a:p>
                      <a:pPr algn="ctr" fontAlgn="b"/>
                      <a:r>
                        <a:rPr lang="en-GB" sz="1200" b="0" i="0" u="none" strike="noStrike" dirty="0">
                          <a:solidFill>
                            <a:srgbClr val="000000"/>
                          </a:solidFill>
                          <a:effectLst/>
                          <a:latin typeface="Arial" panose="020B0604020202020204" pitchFamily="34" charset="0"/>
                          <a:cs typeface="Arial" panose="020B0604020202020204" pitchFamily="34" charset="0"/>
                        </a:rPr>
                        <a:t>8.0</a:t>
                      </a:r>
                    </a:p>
                  </a:txBody>
                  <a:tcPr marL="9524" marR="9524" marT="9523" marB="0" anchor="b">
                    <a:lnL>
                      <a:noFill/>
                    </a:lnL>
                    <a:lnR>
                      <a:noFill/>
                    </a:lnR>
                    <a:lnT>
                      <a:noFill/>
                    </a:lnT>
                    <a:lnB>
                      <a:noFill/>
                    </a:lnB>
                    <a:solidFill>
                      <a:srgbClr val="F2DCDB"/>
                    </a:solidFill>
                  </a:tcPr>
                </a:tc>
                <a:tc>
                  <a:txBody>
                    <a:bodyPr/>
                    <a:lstStyle/>
                    <a:p>
                      <a:pPr algn="ctr" fontAlgn="b"/>
                      <a:r>
                        <a:rPr lang="en-GB" sz="1200" b="0" i="0" u="none" strike="noStrike" dirty="0">
                          <a:solidFill>
                            <a:srgbClr val="000000"/>
                          </a:solidFill>
                          <a:effectLst/>
                          <a:latin typeface="Arial" panose="020B0604020202020204" pitchFamily="34" charset="0"/>
                          <a:cs typeface="Arial" panose="020B0604020202020204" pitchFamily="34" charset="0"/>
                        </a:rPr>
                        <a:t>1912</a:t>
                      </a:r>
                    </a:p>
                  </a:txBody>
                  <a:tcPr marL="9524" marR="9524" marT="9523" marB="0" anchor="b">
                    <a:lnL>
                      <a:noFill/>
                    </a:lnL>
                    <a:lnR>
                      <a:noFill/>
                    </a:lnR>
                    <a:lnT>
                      <a:noFill/>
                    </a:lnT>
                    <a:lnB>
                      <a:noFill/>
                    </a:lnB>
                    <a:solidFill>
                      <a:srgbClr val="F2DCDB"/>
                    </a:solidFill>
                  </a:tcPr>
                </a:tc>
                <a:extLst>
                  <a:ext uri="{0D108BD9-81ED-4DB2-BD59-A6C34878D82A}">
                    <a16:rowId xmlns:a16="http://schemas.microsoft.com/office/drawing/2014/main" val="10006"/>
                  </a:ext>
                </a:extLst>
              </a:tr>
              <a:tr h="330802">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75+</a:t>
                      </a:r>
                    </a:p>
                  </a:txBody>
                  <a:tcPr marL="9524" marR="9524" marT="9523" marB="0" anchor="b">
                    <a:lnL>
                      <a:noFill/>
                    </a:lnL>
                    <a:lnR>
                      <a:noFill/>
                    </a:lnR>
                    <a:lnT>
                      <a:noFill/>
                    </a:lnT>
                    <a:lnB>
                      <a:noFill/>
                    </a:lnB>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9.6</a:t>
                      </a:r>
                    </a:p>
                  </a:txBody>
                  <a:tcPr marL="9524" marR="9524" marT="9523" marB="0" anchor="b">
                    <a:lnL>
                      <a:noFill/>
                    </a:lnL>
                    <a:lnR>
                      <a:noFill/>
                    </a:lnR>
                    <a:lnT>
                      <a:noFill/>
                    </a:lnT>
                    <a:lnB>
                      <a:noFill/>
                    </a:lnB>
                    <a:solidFill>
                      <a:srgbClr val="DCE6F1"/>
                    </a:solidFill>
                  </a:tcPr>
                </a:tc>
                <a:tc>
                  <a:txBody>
                    <a:bodyPr/>
                    <a:lstStyle/>
                    <a:p>
                      <a:pPr algn="ctr" fontAlgn="b"/>
                      <a:r>
                        <a:rPr lang="en-GB" sz="1200" b="0" i="0" u="none" strike="noStrike" dirty="0">
                          <a:solidFill>
                            <a:srgbClr val="000000"/>
                          </a:solidFill>
                          <a:effectLst/>
                          <a:latin typeface="Arial" panose="020B0604020202020204" pitchFamily="34" charset="0"/>
                          <a:cs typeface="Arial" panose="020B0604020202020204" pitchFamily="34" charset="0"/>
                        </a:rPr>
                        <a:t>2294</a:t>
                      </a:r>
                    </a:p>
                  </a:txBody>
                  <a:tcPr marL="9524" marR="9524" marT="9523" marB="0" anchor="b">
                    <a:lnL>
                      <a:noFill/>
                    </a:lnL>
                    <a:lnR>
                      <a:noFill/>
                    </a:lnR>
                    <a:lnT>
                      <a:noFill/>
                    </a:lnT>
                    <a:lnB>
                      <a:noFill/>
                    </a:lnB>
                    <a:solidFill>
                      <a:srgbClr val="DCE6F1"/>
                    </a:solidFill>
                  </a:tcPr>
                </a:tc>
                <a:tc>
                  <a:txBody>
                    <a:bodyPr/>
                    <a:lstStyle/>
                    <a:p>
                      <a:pPr algn="ctr" fontAlgn="b"/>
                      <a:r>
                        <a:rPr lang="en-GB" sz="1200" b="0" i="0" u="none" strike="noStrike">
                          <a:solidFill>
                            <a:srgbClr val="000000"/>
                          </a:solidFill>
                          <a:effectLst/>
                          <a:latin typeface="Arial" panose="020B0604020202020204" pitchFamily="34" charset="0"/>
                          <a:cs typeface="Arial" panose="020B0604020202020204" pitchFamily="34" charset="0"/>
                        </a:rPr>
                        <a:t>7.7</a:t>
                      </a:r>
                    </a:p>
                  </a:txBody>
                  <a:tcPr marL="9524" marR="9524" marT="9523" marB="0" anchor="b">
                    <a:lnL>
                      <a:noFill/>
                    </a:lnL>
                    <a:lnR>
                      <a:noFill/>
                    </a:lnR>
                    <a:lnT>
                      <a:noFill/>
                    </a:lnT>
                    <a:lnB>
                      <a:noFill/>
                    </a:lnB>
                    <a:solidFill>
                      <a:srgbClr val="F2DCDB"/>
                    </a:solidFill>
                  </a:tcPr>
                </a:tc>
                <a:tc>
                  <a:txBody>
                    <a:bodyPr/>
                    <a:lstStyle/>
                    <a:p>
                      <a:pPr algn="ctr" fontAlgn="b"/>
                      <a:r>
                        <a:rPr lang="en-GB" sz="1200" b="0" i="0" u="none" strike="noStrike" dirty="0">
                          <a:solidFill>
                            <a:srgbClr val="000000"/>
                          </a:solidFill>
                          <a:effectLst/>
                          <a:latin typeface="Arial" panose="020B0604020202020204" pitchFamily="34" charset="0"/>
                          <a:cs typeface="Arial" panose="020B0604020202020204" pitchFamily="34" charset="0"/>
                        </a:rPr>
                        <a:t>1840</a:t>
                      </a:r>
                    </a:p>
                  </a:txBody>
                  <a:tcPr marL="9524" marR="9524" marT="9523" marB="0" anchor="b">
                    <a:lnL>
                      <a:noFill/>
                    </a:lnL>
                    <a:lnR>
                      <a:noFill/>
                    </a:lnR>
                    <a:lnT>
                      <a:noFill/>
                    </a:lnT>
                    <a:lnB>
                      <a:noFill/>
                    </a:lnB>
                    <a:solidFill>
                      <a:srgbClr val="F2DCDB"/>
                    </a:solidFill>
                  </a:tcPr>
                </a:tc>
                <a:extLst>
                  <a:ext uri="{0D108BD9-81ED-4DB2-BD59-A6C34878D82A}">
                    <a16:rowId xmlns:a16="http://schemas.microsoft.com/office/drawing/2014/main" val="10007"/>
                  </a:ext>
                </a:extLst>
              </a:tr>
            </a:tbl>
          </a:graphicData>
        </a:graphic>
      </p:graphicFrame>
      <p:sp>
        <p:nvSpPr>
          <p:cNvPr id="5" name="Rectangle 1"/>
          <p:cNvSpPr>
            <a:spLocks noChangeArrowheads="1"/>
          </p:cNvSpPr>
          <p:nvPr/>
        </p:nvSpPr>
        <p:spPr bwMode="auto">
          <a:xfrm>
            <a:off x="1052512" y="5157788"/>
            <a:ext cx="96916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2000" dirty="0">
                <a:latin typeface="Arial" panose="020B0604020202020204" pitchFamily="34" charset="0"/>
                <a:cs typeface="Arial" panose="020B0604020202020204" pitchFamily="34" charset="0"/>
              </a:rPr>
              <a:t>Why do you think there is a difference in requirements for males and females?</a:t>
            </a:r>
          </a:p>
          <a:p>
            <a:pPr eaLnBrk="1" hangingPunct="1"/>
            <a:endParaRPr lang="en-GB" altLang="en-US" sz="2000" dirty="0">
              <a:latin typeface="Arial" panose="020B0604020202020204" pitchFamily="34" charset="0"/>
              <a:cs typeface="Arial" panose="020B0604020202020204" pitchFamily="34" charset="0"/>
            </a:endParaRPr>
          </a:p>
          <a:p>
            <a:pPr eaLnBrk="1" hangingPunct="1"/>
            <a:r>
              <a:rPr lang="en-GB" altLang="en-US" sz="2000" dirty="0">
                <a:latin typeface="Arial" panose="020B0604020202020204" pitchFamily="34" charset="0"/>
                <a:cs typeface="Arial" panose="020B0604020202020204" pitchFamily="34" charset="0"/>
              </a:rPr>
              <a:t>What effect would increasing activity levels have on the energy requirements?</a:t>
            </a:r>
          </a:p>
          <a:p>
            <a:pPr eaLnBrk="1" hangingPunct="1"/>
            <a:endParaRPr lang="en-GB" altLang="en-US" sz="2000" dirty="0">
              <a:latin typeface="Arial" panose="020B0604020202020204" pitchFamily="34" charset="0"/>
              <a:cs typeface="Arial" panose="020B0604020202020204" pitchFamily="34" charset="0"/>
            </a:endParaRPr>
          </a:p>
        </p:txBody>
      </p:sp>
      <p:pic>
        <p:nvPicPr>
          <p:cNvPr id="5123" name="Picture 3" descr="C:\Users\Jenny\AppData\Local\Microsoft\Windows\INetCache\IE\0RYEYTLC\6b8eb69e23403b3e2768df36e60798a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0850" y="2588412"/>
            <a:ext cx="3429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77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Energy</a:t>
            </a:r>
            <a:endParaRPr lang="en-GB" dirty="0"/>
          </a:p>
        </p:txBody>
      </p:sp>
      <p:sp>
        <p:nvSpPr>
          <p:cNvPr id="3" name="Subtitle 2"/>
          <p:cNvSpPr>
            <a:spLocks noGrp="1"/>
          </p:cNvSpPr>
          <p:nvPr>
            <p:ph type="subTitle" idx="1"/>
          </p:nvPr>
        </p:nvSpPr>
        <p:spPr>
          <a:xfrm>
            <a:off x="1169276" y="2475842"/>
            <a:ext cx="9720000" cy="3600000"/>
          </a:xfrm>
        </p:spPr>
        <p:txBody>
          <a:bodyPr/>
          <a:lstStyle/>
          <a:p>
            <a:pPr marL="0" indent="0">
              <a:spcBef>
                <a:spcPct val="0"/>
              </a:spcBef>
              <a:buNone/>
            </a:pPr>
            <a:r>
              <a:rPr lang="en-GB" altLang="en-US" sz="2000" dirty="0"/>
              <a:t>Energy intake is measured in joules (J) or kilojoules (kJ), but many people </a:t>
            </a:r>
          </a:p>
          <a:p>
            <a:pPr marL="0" indent="0">
              <a:spcBef>
                <a:spcPct val="0"/>
              </a:spcBef>
              <a:buNone/>
            </a:pPr>
            <a:r>
              <a:rPr lang="en-GB" altLang="en-US" sz="2000" dirty="0"/>
              <a:t>are more familiar with Calories (kcal). </a:t>
            </a:r>
          </a:p>
          <a:p>
            <a:pPr>
              <a:spcBef>
                <a:spcPct val="0"/>
              </a:spcBef>
            </a:pPr>
            <a:endParaRPr lang="en-GB" altLang="en-US" sz="2000" dirty="0"/>
          </a:p>
          <a:p>
            <a:pPr marL="0" indent="0">
              <a:spcBef>
                <a:spcPct val="0"/>
              </a:spcBef>
              <a:buNone/>
            </a:pPr>
            <a:r>
              <a:rPr lang="en-GB" altLang="en-US" sz="2000" dirty="0"/>
              <a:t>1 kilojoule (kJ) = 1,000 joules </a:t>
            </a:r>
          </a:p>
          <a:p>
            <a:pPr marL="0" indent="0">
              <a:spcBef>
                <a:spcPct val="0"/>
              </a:spcBef>
              <a:buNone/>
            </a:pPr>
            <a:endParaRPr lang="en-GB" altLang="en-US" sz="2000" dirty="0"/>
          </a:p>
          <a:p>
            <a:pPr marL="0" indent="0">
              <a:spcBef>
                <a:spcPct val="0"/>
              </a:spcBef>
              <a:buNone/>
            </a:pPr>
            <a:r>
              <a:rPr lang="en-GB" altLang="en-US" sz="2000" dirty="0"/>
              <a:t>1 </a:t>
            </a:r>
            <a:r>
              <a:rPr lang="en-GB" altLang="en-US" sz="2000" dirty="0" err="1"/>
              <a:t>megajoule</a:t>
            </a:r>
            <a:r>
              <a:rPr lang="en-GB" altLang="en-US" sz="2000" dirty="0"/>
              <a:t> (MJ) = 1,000,000 joules </a:t>
            </a:r>
          </a:p>
          <a:p>
            <a:pPr marL="0" indent="0">
              <a:spcBef>
                <a:spcPct val="0"/>
              </a:spcBef>
              <a:buNone/>
            </a:pPr>
            <a:endParaRPr lang="en-GB" altLang="en-US" sz="2000" dirty="0"/>
          </a:p>
          <a:p>
            <a:pPr marL="0" indent="0">
              <a:spcBef>
                <a:spcPct val="0"/>
              </a:spcBef>
              <a:buNone/>
            </a:pPr>
            <a:r>
              <a:rPr lang="en-GB" altLang="en-US" sz="2000" dirty="0"/>
              <a:t>1 kilocalorie (kcal) = 1,000 calories</a:t>
            </a:r>
          </a:p>
          <a:p>
            <a:pPr marL="0" indent="0">
              <a:spcBef>
                <a:spcPct val="0"/>
              </a:spcBef>
              <a:buNone/>
            </a:pPr>
            <a:endParaRPr lang="en-GB" altLang="en-US" sz="2000" dirty="0"/>
          </a:p>
          <a:p>
            <a:pPr marL="0" indent="0">
              <a:spcBef>
                <a:spcPct val="0"/>
              </a:spcBef>
              <a:buNone/>
            </a:pPr>
            <a:r>
              <a:rPr lang="en-GB" altLang="en-US" sz="2000" dirty="0"/>
              <a:t>To convert from one unit to another: </a:t>
            </a:r>
          </a:p>
          <a:p>
            <a:pPr marL="0" indent="0">
              <a:spcBef>
                <a:spcPct val="0"/>
              </a:spcBef>
              <a:buNone/>
            </a:pPr>
            <a:endParaRPr lang="en-GB" altLang="en-US" sz="2000" dirty="0"/>
          </a:p>
          <a:p>
            <a:pPr marL="0" indent="0">
              <a:spcBef>
                <a:spcPct val="0"/>
              </a:spcBef>
              <a:buNone/>
            </a:pPr>
            <a:r>
              <a:rPr lang="en-GB" altLang="en-US" sz="2000" b="1" dirty="0"/>
              <a:t>1 kcal = 4.184 kJ</a:t>
            </a:r>
            <a:endParaRPr lang="en-GB" altLang="en-US" sz="2000" dirty="0"/>
          </a:p>
          <a:p>
            <a:pPr marL="0" indent="0">
              <a:spcBef>
                <a:spcPct val="0"/>
              </a:spcBef>
              <a:buNone/>
            </a:pPr>
            <a:endParaRPr lang="en-GB" altLang="en-US" sz="2000" dirty="0"/>
          </a:p>
        </p:txBody>
      </p:sp>
      <p:sp>
        <p:nvSpPr>
          <p:cNvPr id="4" name="TextBox 3"/>
          <p:cNvSpPr txBox="1"/>
          <p:nvPr/>
        </p:nvSpPr>
        <p:spPr>
          <a:xfrm>
            <a:off x="7581834" y="4886012"/>
            <a:ext cx="4133325" cy="1323439"/>
          </a:xfrm>
          <a:prstGeom prst="rect">
            <a:avLst/>
          </a:prstGeom>
          <a:noFill/>
          <a:ln>
            <a:solidFill>
              <a:schemeClr val="tx1"/>
            </a:solidFill>
          </a:ln>
        </p:spPr>
        <p:txBody>
          <a:bodyPr wrap="square" rtlCol="0">
            <a:spAutoFit/>
          </a:bodyPr>
          <a:lstStyle/>
          <a:p>
            <a:r>
              <a:rPr lang="en-GB" sz="2000" dirty="0">
                <a:latin typeface="Arial" panose="020B0604020202020204" pitchFamily="34" charset="0"/>
                <a:cs typeface="Arial" panose="020B0604020202020204" pitchFamily="34" charset="0"/>
              </a:rPr>
              <a:t>Therefore, a 2000-kcal diet provides 8.368 MJ or 8368 kJ</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1 MJ = 239 kcal</a:t>
            </a:r>
          </a:p>
        </p:txBody>
      </p:sp>
    </p:spTree>
    <p:extLst>
      <p:ext uri="{BB962C8B-B14F-4D97-AF65-F5344CB8AC3E}">
        <p14:creationId xmlns:p14="http://schemas.microsoft.com/office/powerpoint/2010/main" val="457454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How much energy do we need? </a:t>
            </a:r>
          </a:p>
        </p:txBody>
      </p:sp>
      <p:sp>
        <p:nvSpPr>
          <p:cNvPr id="3" name="Subtitle 2"/>
          <p:cNvSpPr>
            <a:spLocks noGrp="1"/>
          </p:cNvSpPr>
          <p:nvPr>
            <p:ph type="subTitle" idx="1"/>
          </p:nvPr>
        </p:nvSpPr>
        <p:spPr>
          <a:xfrm>
            <a:off x="1169276" y="2571092"/>
            <a:ext cx="6698374" cy="3600000"/>
          </a:xfrm>
        </p:spPr>
        <p:txBody>
          <a:bodyPr/>
          <a:lstStyle/>
          <a:p>
            <a:pPr marL="0" indent="0">
              <a:spcBef>
                <a:spcPct val="0"/>
              </a:spcBef>
              <a:buNone/>
            </a:pPr>
            <a:r>
              <a:rPr lang="en-GB" altLang="en-US" sz="2000" dirty="0"/>
              <a:t>Energy requirements vary from person to person, depending on the Basal Metabolic Rate (BMR) and Physical Activity Level (PAL). </a:t>
            </a:r>
          </a:p>
          <a:p>
            <a:pPr marL="0" indent="0">
              <a:spcBef>
                <a:spcPct val="0"/>
              </a:spcBef>
              <a:buNone/>
            </a:pPr>
            <a:endParaRPr lang="en-GB" altLang="en-US" sz="2000" dirty="0"/>
          </a:p>
          <a:p>
            <a:pPr marL="0" indent="0">
              <a:spcBef>
                <a:spcPct val="0"/>
              </a:spcBef>
              <a:buNone/>
            </a:pPr>
            <a:endParaRPr lang="en-GB" altLang="en-US" sz="2800" b="1" dirty="0"/>
          </a:p>
          <a:p>
            <a:pPr marL="0" indent="0">
              <a:spcBef>
                <a:spcPct val="0"/>
              </a:spcBef>
              <a:buNone/>
            </a:pPr>
            <a:r>
              <a:rPr lang="en-GB" altLang="en-US" sz="2800" b="1" dirty="0"/>
              <a:t>Total energy expenditure (TEE) =</a:t>
            </a:r>
          </a:p>
          <a:p>
            <a:pPr marL="0" indent="0">
              <a:spcBef>
                <a:spcPct val="0"/>
              </a:spcBef>
              <a:buNone/>
            </a:pPr>
            <a:endParaRPr lang="en-GB" altLang="en-US" sz="2800" b="1" dirty="0"/>
          </a:p>
          <a:p>
            <a:pPr marL="0" indent="0">
              <a:spcBef>
                <a:spcPct val="0"/>
              </a:spcBef>
              <a:buNone/>
            </a:pPr>
            <a:r>
              <a:rPr lang="en-GB" altLang="en-US" sz="2800" b="1" dirty="0"/>
              <a:t>BMR x PAL</a:t>
            </a:r>
          </a:p>
          <a:p>
            <a:pPr marL="0" indent="0">
              <a:buNone/>
            </a:pPr>
            <a:endParaRPr lang="en-GB" sz="2000" dirty="0"/>
          </a:p>
        </p:txBody>
      </p:sp>
      <p:pic>
        <p:nvPicPr>
          <p:cNvPr id="5" name="Picture 4" descr="C:\Users\Jenny\Downloads\shutterstock_314219576.jpg"/>
          <p:cNvPicPr/>
          <p:nvPr/>
        </p:nvPicPr>
        <p:blipFill>
          <a:blip r:embed="rId2">
            <a:extLst>
              <a:ext uri="{28A0092B-C50C-407E-A947-70E740481C1C}">
                <a14:useLocalDpi xmlns:a14="http://schemas.microsoft.com/office/drawing/2010/main" val="0"/>
              </a:ext>
            </a:extLst>
          </a:blip>
          <a:srcRect/>
          <a:stretch>
            <a:fillRect/>
          </a:stretch>
        </p:blipFill>
        <p:spPr bwMode="auto">
          <a:xfrm>
            <a:off x="7550367" y="3492060"/>
            <a:ext cx="4336831" cy="2868217"/>
          </a:xfrm>
          <a:prstGeom prst="rect">
            <a:avLst/>
          </a:prstGeom>
          <a:noFill/>
          <a:ln>
            <a:noFill/>
          </a:ln>
        </p:spPr>
      </p:pic>
    </p:spTree>
    <p:extLst>
      <p:ext uri="{BB962C8B-B14F-4D97-AF65-F5344CB8AC3E}">
        <p14:creationId xmlns:p14="http://schemas.microsoft.com/office/powerpoint/2010/main" val="3339249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What is basal metabolic rate?</a:t>
            </a:r>
          </a:p>
        </p:txBody>
      </p:sp>
      <p:sp>
        <p:nvSpPr>
          <p:cNvPr id="3" name="Subtitle 2"/>
          <p:cNvSpPr>
            <a:spLocks noGrp="1"/>
          </p:cNvSpPr>
          <p:nvPr>
            <p:ph type="subTitle" idx="1"/>
          </p:nvPr>
        </p:nvSpPr>
        <p:spPr>
          <a:xfrm>
            <a:off x="1169276" y="2571092"/>
            <a:ext cx="7193674" cy="3600000"/>
          </a:xfrm>
        </p:spPr>
        <p:txBody>
          <a:bodyPr/>
          <a:lstStyle/>
          <a:p>
            <a:pPr marL="0" indent="0">
              <a:spcBef>
                <a:spcPct val="0"/>
              </a:spcBef>
              <a:buNone/>
            </a:pPr>
            <a:r>
              <a:rPr lang="en-GB" altLang="en-US" sz="2000" dirty="0"/>
              <a:t>Basal metabolic rate (BMR) is the rate at which a person uses energy to maintain the basic functions of the body when it is at complete rest, such as:</a:t>
            </a:r>
          </a:p>
          <a:p>
            <a:pPr>
              <a:spcBef>
                <a:spcPct val="0"/>
              </a:spcBef>
            </a:pPr>
            <a:endParaRPr lang="en-GB" altLang="en-US" sz="2000" dirty="0"/>
          </a:p>
          <a:p>
            <a:pPr>
              <a:spcBef>
                <a:spcPct val="0"/>
              </a:spcBef>
            </a:pPr>
            <a:r>
              <a:rPr lang="en-GB" altLang="en-US" sz="2000" dirty="0"/>
              <a:t> breathing; </a:t>
            </a:r>
          </a:p>
          <a:p>
            <a:pPr>
              <a:spcBef>
                <a:spcPct val="0"/>
              </a:spcBef>
            </a:pPr>
            <a:endParaRPr lang="en-GB" altLang="en-US" sz="2000" dirty="0"/>
          </a:p>
          <a:p>
            <a:pPr>
              <a:spcBef>
                <a:spcPct val="0"/>
              </a:spcBef>
            </a:pPr>
            <a:r>
              <a:rPr lang="en-GB" altLang="en-US" sz="2000" dirty="0"/>
              <a:t> keeping warm;</a:t>
            </a:r>
          </a:p>
          <a:p>
            <a:pPr>
              <a:spcBef>
                <a:spcPct val="0"/>
              </a:spcBef>
            </a:pPr>
            <a:endParaRPr lang="en-GB" altLang="en-US" sz="2000" dirty="0"/>
          </a:p>
          <a:p>
            <a:pPr>
              <a:spcBef>
                <a:spcPct val="0"/>
              </a:spcBef>
            </a:pPr>
            <a:r>
              <a:rPr lang="en-GB" altLang="en-US" sz="2000" dirty="0"/>
              <a:t> keeping the heart beating</a:t>
            </a:r>
            <a:endParaRPr lang="en-GB" sz="2000" dirty="0"/>
          </a:p>
        </p:txBody>
      </p:sp>
      <p:pic>
        <p:nvPicPr>
          <p:cNvPr id="8195" name="Picture 3" descr="C:\Users\Jenny\AppData\Local\Microsoft\Windows\INetCache\IE\6T7W4HTR\pers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6463" y="2571092"/>
            <a:ext cx="2319593" cy="3410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790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Did you know?</a:t>
            </a:r>
          </a:p>
        </p:txBody>
      </p:sp>
      <p:sp>
        <p:nvSpPr>
          <p:cNvPr id="3" name="Subtitle 2"/>
          <p:cNvSpPr>
            <a:spLocks noGrp="1"/>
          </p:cNvSpPr>
          <p:nvPr>
            <p:ph type="subTitle" idx="1"/>
          </p:nvPr>
        </p:nvSpPr>
        <p:spPr>
          <a:xfrm>
            <a:off x="1169276" y="2571092"/>
            <a:ext cx="6106847" cy="3600000"/>
          </a:xfrm>
        </p:spPr>
        <p:txBody>
          <a:bodyPr/>
          <a:lstStyle/>
          <a:p>
            <a:pPr marL="0" indent="0">
              <a:spcBef>
                <a:spcPct val="0"/>
              </a:spcBef>
              <a:buNone/>
            </a:pPr>
            <a:r>
              <a:rPr lang="en-GB" altLang="en-US" sz="2000" dirty="0"/>
              <a:t>An average adult will use around 1.1kcal each minute just to maintain basic functions.</a:t>
            </a:r>
            <a:endParaRPr lang="en-GB" altLang="en-US" sz="2000" b="1" dirty="0"/>
          </a:p>
          <a:p>
            <a:pPr marL="0" indent="0">
              <a:spcBef>
                <a:spcPct val="0"/>
              </a:spcBef>
              <a:buNone/>
            </a:pPr>
            <a:r>
              <a:rPr lang="en-GB" altLang="en-US" sz="2000" dirty="0"/>
              <a:t>BMR differs from person to person across the population.</a:t>
            </a:r>
          </a:p>
          <a:p>
            <a:pPr marL="0" indent="0">
              <a:spcBef>
                <a:spcPct val="0"/>
              </a:spcBef>
              <a:buNone/>
            </a:pPr>
            <a:endParaRPr lang="en-GB" altLang="en-US" sz="2000" b="1" dirty="0"/>
          </a:p>
          <a:p>
            <a:pPr marL="0" indent="0">
              <a:spcBef>
                <a:spcPct val="0"/>
              </a:spcBef>
              <a:buNone/>
            </a:pPr>
            <a:r>
              <a:rPr lang="en-GB" altLang="en-US" sz="2000" dirty="0"/>
              <a:t>Infants and young children tend to have a proportionately high BMR for their size due to their rapid growth and development.</a:t>
            </a:r>
          </a:p>
          <a:p>
            <a:pPr marL="0" indent="0">
              <a:spcBef>
                <a:spcPct val="0"/>
              </a:spcBef>
              <a:buNone/>
            </a:pPr>
            <a:endParaRPr lang="en-GB" altLang="en-US" sz="2000" b="1" dirty="0"/>
          </a:p>
          <a:p>
            <a:pPr marL="0" indent="0">
              <a:spcBef>
                <a:spcPct val="0"/>
              </a:spcBef>
              <a:buNone/>
            </a:pPr>
            <a:r>
              <a:rPr lang="en-GB" altLang="en-US" sz="2000" dirty="0"/>
              <a:t>Men usually have a higher BMR than women as they tend to have more muscle. Older adults usually have a lower BMR than younger people since their muscle mass tends to decrease with age.</a:t>
            </a:r>
            <a:endParaRPr lang="en-US" altLang="en-US" sz="2000" b="1" dirty="0"/>
          </a:p>
          <a:p>
            <a:pPr marL="0" indent="0" algn="just">
              <a:buNone/>
            </a:pPr>
            <a:endParaRPr lang="en-GB" sz="2000" dirty="0"/>
          </a:p>
        </p:txBody>
      </p:sp>
      <p:pic>
        <p:nvPicPr>
          <p:cNvPr id="1026" name="Picture 2" descr="Free Woman Jogging photo and picture">
            <a:extLst>
              <a:ext uri="{FF2B5EF4-FFF2-40B4-BE49-F238E27FC236}">
                <a16:creationId xmlns:a16="http://schemas.microsoft.com/office/drawing/2014/main" id="{0EDE4B29-2549-95B5-FABE-1B16791C14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225"/>
          <a:stretch/>
        </p:blipFill>
        <p:spPr bwMode="auto">
          <a:xfrm>
            <a:off x="7834183" y="2030601"/>
            <a:ext cx="3745985" cy="408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429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Physical activity</a:t>
            </a:r>
          </a:p>
        </p:txBody>
      </p:sp>
      <p:sp>
        <p:nvSpPr>
          <p:cNvPr id="3" name="Subtitle 2"/>
          <p:cNvSpPr>
            <a:spLocks noGrp="1"/>
          </p:cNvSpPr>
          <p:nvPr>
            <p:ph type="subTitle" idx="1"/>
          </p:nvPr>
        </p:nvSpPr>
        <p:spPr>
          <a:xfrm>
            <a:off x="1169276" y="2571092"/>
            <a:ext cx="6755524" cy="3600000"/>
          </a:xfrm>
        </p:spPr>
        <p:txBody>
          <a:bodyPr/>
          <a:lstStyle/>
          <a:p>
            <a:pPr marL="0" indent="0" algn="just">
              <a:spcBef>
                <a:spcPct val="0"/>
              </a:spcBef>
              <a:buNone/>
            </a:pPr>
            <a:r>
              <a:rPr lang="en-GB" altLang="en-US" sz="2000" dirty="0"/>
              <a:t>In addition to their BMR, people also use energy for movement of all types, expressed as Physical Activity Level (PAL).</a:t>
            </a:r>
          </a:p>
          <a:p>
            <a:pPr marL="0" indent="0" algn="just">
              <a:spcBef>
                <a:spcPct val="0"/>
              </a:spcBef>
              <a:buNone/>
            </a:pPr>
            <a:endParaRPr lang="en-GB" altLang="en-US" sz="2000" b="1" dirty="0"/>
          </a:p>
          <a:p>
            <a:pPr marL="0" indent="0" algn="just">
              <a:spcBef>
                <a:spcPct val="0"/>
              </a:spcBef>
              <a:buNone/>
            </a:pPr>
            <a:r>
              <a:rPr lang="en-GB" altLang="en-US" sz="2000" dirty="0"/>
              <a:t>The amount of energy a person uses to perform daily tasks varies.</a:t>
            </a:r>
            <a:endParaRPr lang="en-US" altLang="en-US" sz="2000" dirty="0"/>
          </a:p>
          <a:p>
            <a:pPr marL="0" indent="0" algn="just">
              <a:buNone/>
            </a:pPr>
            <a:endParaRPr lang="en-GB" sz="20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41324" y="2571092"/>
            <a:ext cx="3594709" cy="2920702"/>
          </a:xfrm>
          <a:prstGeom prst="rect">
            <a:avLst/>
          </a:prstGeom>
          <a:ln>
            <a:noFill/>
          </a:ln>
          <a:effectLst/>
        </p:spPr>
      </p:pic>
    </p:spTree>
    <p:extLst>
      <p:ext uri="{BB962C8B-B14F-4D97-AF65-F5344CB8AC3E}">
        <p14:creationId xmlns:p14="http://schemas.microsoft.com/office/powerpoint/2010/main" val="3884501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Physical Activity Level</a:t>
            </a:r>
          </a:p>
        </p:txBody>
      </p:sp>
      <p:sp>
        <p:nvSpPr>
          <p:cNvPr id="3" name="Subtitle 2"/>
          <p:cNvSpPr>
            <a:spLocks noGrp="1"/>
          </p:cNvSpPr>
          <p:nvPr>
            <p:ph type="subTitle" idx="1"/>
          </p:nvPr>
        </p:nvSpPr>
        <p:spPr>
          <a:xfrm>
            <a:off x="1169276" y="2571092"/>
            <a:ext cx="7060324" cy="3600000"/>
          </a:xfrm>
        </p:spPr>
        <p:txBody>
          <a:bodyPr/>
          <a:lstStyle/>
          <a:p>
            <a:pPr marL="0" indent="0">
              <a:spcBef>
                <a:spcPct val="0"/>
              </a:spcBef>
              <a:buNone/>
            </a:pPr>
            <a:r>
              <a:rPr lang="en-GB" altLang="en-US" sz="2000" dirty="0"/>
              <a:t>A PAL of 1.4 is associated with a low level of physical activity at work or during leisure time. </a:t>
            </a:r>
          </a:p>
          <a:p>
            <a:pPr marL="0" indent="0">
              <a:spcBef>
                <a:spcPct val="0"/>
              </a:spcBef>
              <a:buNone/>
            </a:pPr>
            <a:endParaRPr lang="en-GB" altLang="en-US" sz="2000" dirty="0"/>
          </a:p>
          <a:p>
            <a:pPr marL="0" indent="0">
              <a:spcBef>
                <a:spcPct val="0"/>
              </a:spcBef>
              <a:buNone/>
            </a:pPr>
            <a:r>
              <a:rPr lang="en-GB" altLang="en-US" sz="2000" dirty="0"/>
              <a:t>This applies to a large proportion of the UK population.</a:t>
            </a:r>
          </a:p>
          <a:p>
            <a:pPr marL="0" indent="0">
              <a:spcBef>
                <a:spcPct val="0"/>
              </a:spcBef>
              <a:buNone/>
            </a:pPr>
            <a:endParaRPr lang="en-GB" altLang="en-US" sz="2000" dirty="0"/>
          </a:p>
          <a:p>
            <a:pPr marL="0" indent="0">
              <a:spcBef>
                <a:spcPct val="0"/>
              </a:spcBef>
              <a:buNone/>
            </a:pPr>
            <a:r>
              <a:rPr lang="en-GB" altLang="en-US" sz="2000" dirty="0"/>
              <a:t>A PAL of 1.6 for women or 1.7 for men represents moderate intensity activity.</a:t>
            </a:r>
          </a:p>
          <a:p>
            <a:pPr marL="0" indent="0">
              <a:spcBef>
                <a:spcPct val="0"/>
              </a:spcBef>
              <a:buNone/>
            </a:pPr>
            <a:endParaRPr lang="en-GB" altLang="en-US" sz="2000" dirty="0"/>
          </a:p>
          <a:p>
            <a:pPr marL="0" indent="0">
              <a:spcBef>
                <a:spcPct val="0"/>
              </a:spcBef>
              <a:buNone/>
            </a:pPr>
            <a:r>
              <a:rPr lang="en-GB" altLang="en-US" sz="2000" dirty="0"/>
              <a:t>Values of 1.8 for women or 1.9 for men represent high levels of physical activity.</a:t>
            </a:r>
          </a:p>
          <a:p>
            <a:pPr marL="0" indent="0">
              <a:buNone/>
            </a:pPr>
            <a:endParaRPr lang="en-GB" sz="2000"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r="-63"/>
          <a:stretch/>
        </p:blipFill>
        <p:spPr>
          <a:xfrm>
            <a:off x="8691402" y="2571092"/>
            <a:ext cx="3065355" cy="3586878"/>
          </a:xfrm>
          <a:prstGeom prst="rect">
            <a:avLst/>
          </a:prstGeom>
          <a:ln>
            <a:noFill/>
          </a:ln>
          <a:effectLst/>
        </p:spPr>
      </p:pic>
    </p:spTree>
    <p:extLst>
      <p:ext uri="{BB962C8B-B14F-4D97-AF65-F5344CB8AC3E}">
        <p14:creationId xmlns:p14="http://schemas.microsoft.com/office/powerpoint/2010/main" val="2170669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Physical activity</a:t>
            </a:r>
          </a:p>
        </p:txBody>
      </p:sp>
      <p:sp>
        <p:nvSpPr>
          <p:cNvPr id="3" name="Subtitle 2"/>
          <p:cNvSpPr>
            <a:spLocks noGrp="1"/>
          </p:cNvSpPr>
          <p:nvPr>
            <p:ph type="subTitle" idx="1"/>
          </p:nvPr>
        </p:nvSpPr>
        <p:spPr>
          <a:xfrm>
            <a:off x="1169276" y="2571092"/>
            <a:ext cx="9720000" cy="1638958"/>
          </a:xfrm>
        </p:spPr>
        <p:txBody>
          <a:bodyPr/>
          <a:lstStyle/>
          <a:p>
            <a:pPr marL="0" indent="0" algn="just">
              <a:spcBef>
                <a:spcPct val="0"/>
              </a:spcBef>
              <a:buNone/>
            </a:pPr>
            <a:r>
              <a:rPr lang="en-GB" altLang="en-US" sz="2000" dirty="0"/>
              <a:t>Physical activity should be an important part of our daily energy expenditure. </a:t>
            </a:r>
          </a:p>
          <a:p>
            <a:pPr algn="just">
              <a:spcBef>
                <a:spcPct val="0"/>
              </a:spcBef>
            </a:pPr>
            <a:endParaRPr lang="en-GB" altLang="en-US" sz="2000" dirty="0"/>
          </a:p>
          <a:p>
            <a:pPr marL="0" indent="0" algn="just">
              <a:spcBef>
                <a:spcPct val="0"/>
              </a:spcBef>
              <a:buNone/>
            </a:pPr>
            <a:r>
              <a:rPr lang="en-GB" altLang="en-US" sz="2000" dirty="0"/>
              <a:t>Many different types of activity contribute to our total physical activity, all of which form part of everyday life.</a:t>
            </a:r>
          </a:p>
          <a:p>
            <a:pPr algn="just">
              <a:spcBef>
                <a:spcPct val="0"/>
              </a:spcBef>
            </a:pPr>
            <a:endParaRPr lang="en-GB" altLang="en-US" sz="2000" dirty="0"/>
          </a:p>
          <a:p>
            <a:pPr marL="0" indent="0" algn="just">
              <a:spcBef>
                <a:spcPct val="0"/>
              </a:spcBef>
              <a:buNone/>
            </a:pPr>
            <a:r>
              <a:rPr lang="en-GB" altLang="en-US" sz="2000" b="1" dirty="0"/>
              <a:t>What do you think physical activity includes?</a:t>
            </a:r>
            <a:endParaRPr lang="en-GB" altLang="en-US" sz="2000" dirty="0"/>
          </a:p>
          <a:p>
            <a:pPr marL="0" indent="0" algn="just">
              <a:buNone/>
            </a:pPr>
            <a:endParaRPr lang="en-GB" sz="2000" dirty="0"/>
          </a:p>
        </p:txBody>
      </p:sp>
      <p:sp>
        <p:nvSpPr>
          <p:cNvPr id="4" name="Rectangle 3"/>
          <p:cNvSpPr/>
          <p:nvPr/>
        </p:nvSpPr>
        <p:spPr>
          <a:xfrm>
            <a:off x="1112124" y="4249876"/>
            <a:ext cx="6096000" cy="1938992"/>
          </a:xfrm>
          <a:prstGeom prst="rect">
            <a:avLst/>
          </a:prstGeom>
        </p:spPr>
        <p:txBody>
          <a:bodyPr>
            <a:spAutoFit/>
          </a:bodyPr>
          <a:lstStyle/>
          <a:p>
            <a:pPr marL="342900" indent="-342900">
              <a:spcBef>
                <a:spcPct val="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 Activity at work, e.g. use the stairs not the lift.</a:t>
            </a:r>
          </a:p>
          <a:p>
            <a:pPr marL="342900" indent="-342900">
              <a:spcBef>
                <a:spcPct val="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 Household chores, e.g. vacuuming.</a:t>
            </a:r>
          </a:p>
          <a:p>
            <a:pPr marL="342900" indent="-342900">
              <a:spcBef>
                <a:spcPct val="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 Looking after others.</a:t>
            </a:r>
          </a:p>
          <a:p>
            <a:pPr marL="342900" indent="-342900">
              <a:spcBef>
                <a:spcPct val="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 Leisure-time activities, e.g. gardening.</a:t>
            </a:r>
          </a:p>
          <a:p>
            <a:pPr marL="342900" indent="-342900">
              <a:spcBef>
                <a:spcPct val="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 Transport (walking or cycling to school or work).</a:t>
            </a:r>
          </a:p>
          <a:p>
            <a:pPr marL="342900" indent="-342900">
              <a:spcBef>
                <a:spcPct val="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 Sport.</a:t>
            </a:r>
          </a:p>
        </p:txBody>
      </p:sp>
      <p:pic>
        <p:nvPicPr>
          <p:cNvPr id="9218" name="Picture 2" descr="C:\Users\Jenny\AppData\Local\Microsoft\Windows\INetCache\IE\W52D0TNO\Benefits_of_Running_with_Kid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1256" y="3758795"/>
            <a:ext cx="4007440" cy="2673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8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Physical activity guidelines</a:t>
            </a:r>
          </a:p>
        </p:txBody>
      </p:sp>
      <p:sp>
        <p:nvSpPr>
          <p:cNvPr id="3" name="Subtitle 2"/>
          <p:cNvSpPr>
            <a:spLocks noGrp="1"/>
          </p:cNvSpPr>
          <p:nvPr>
            <p:ph type="subTitle" idx="1"/>
          </p:nvPr>
        </p:nvSpPr>
        <p:spPr>
          <a:xfrm>
            <a:off x="1169276" y="2571092"/>
            <a:ext cx="6755524" cy="3600000"/>
          </a:xfrm>
        </p:spPr>
        <p:txBody>
          <a:bodyPr/>
          <a:lstStyle/>
          <a:p>
            <a:pPr marL="0" indent="0" algn="just">
              <a:spcBef>
                <a:spcPct val="0"/>
              </a:spcBef>
              <a:buNone/>
            </a:pPr>
            <a:r>
              <a:rPr lang="en-GB" altLang="en-US" sz="2000" dirty="0">
                <a:latin typeface="Arial" panose="020B0604020202020204" pitchFamily="34" charset="0"/>
                <a:cs typeface="Arial" panose="020B0604020202020204" pitchFamily="34" charset="0"/>
              </a:rPr>
              <a:t>Children and young people are recommended to do </a:t>
            </a:r>
            <a:r>
              <a:rPr lang="en-GB" altLang="en-US" sz="2000" b="1" dirty="0">
                <a:latin typeface="Arial" panose="020B0604020202020204" pitchFamily="34" charset="0"/>
                <a:cs typeface="Arial" panose="020B0604020202020204" pitchFamily="34" charset="0"/>
              </a:rPr>
              <a:t>at least 60 minutes</a:t>
            </a:r>
            <a:r>
              <a:rPr lang="en-GB" altLang="en-US" sz="2000" dirty="0">
                <a:latin typeface="Arial" panose="020B0604020202020204" pitchFamily="34" charset="0"/>
                <a:cs typeface="Arial" panose="020B0604020202020204" pitchFamily="34" charset="0"/>
              </a:rPr>
              <a:t> of moderate intensity exercise </a:t>
            </a:r>
            <a:r>
              <a:rPr lang="en-GB" altLang="en-US" sz="2000" b="1" dirty="0">
                <a:latin typeface="Arial" panose="020B0604020202020204" pitchFamily="34" charset="0"/>
                <a:cs typeface="Arial" panose="020B0604020202020204" pitchFamily="34" charset="0"/>
              </a:rPr>
              <a:t>every day</a:t>
            </a:r>
            <a:r>
              <a:rPr lang="en-GB" altLang="en-US" sz="2000" dirty="0">
                <a:latin typeface="Arial" panose="020B0604020202020204" pitchFamily="34" charset="0"/>
                <a:cs typeface="Arial" panose="020B0604020202020204" pitchFamily="34" charset="0"/>
              </a:rPr>
              <a:t>. </a:t>
            </a:r>
          </a:p>
          <a:p>
            <a:pPr algn="just">
              <a:spcBef>
                <a:spcPct val="0"/>
              </a:spcBef>
            </a:pPr>
            <a:endParaRPr lang="en-GB" altLang="en-US" sz="2000" dirty="0">
              <a:latin typeface="Arial" panose="020B0604020202020204" pitchFamily="34" charset="0"/>
              <a:cs typeface="Arial" panose="020B0604020202020204" pitchFamily="34" charset="0"/>
            </a:endParaRPr>
          </a:p>
          <a:p>
            <a:pPr marL="0" indent="0" algn="just">
              <a:spcBef>
                <a:spcPct val="0"/>
              </a:spcBef>
              <a:buNone/>
            </a:pPr>
            <a:r>
              <a:rPr lang="en-GB" altLang="en-US" sz="2000" dirty="0">
                <a:latin typeface="Arial" panose="020B0604020202020204" pitchFamily="34" charset="0"/>
                <a:cs typeface="Arial" panose="020B0604020202020204" pitchFamily="34" charset="0"/>
              </a:rPr>
              <a:t>Adults are recommended </a:t>
            </a:r>
            <a:r>
              <a:rPr lang="en-GB" altLang="en-US" sz="2000" b="1" dirty="0">
                <a:latin typeface="Arial" panose="020B0604020202020204" pitchFamily="34" charset="0"/>
                <a:cs typeface="Arial" panose="020B0604020202020204" pitchFamily="34" charset="0"/>
              </a:rPr>
              <a:t>to do at least 150 minutes of moderate aerobic activity every week </a:t>
            </a:r>
            <a:r>
              <a:rPr lang="en-GB" altLang="en-US" sz="2000" dirty="0">
                <a:latin typeface="Arial" panose="020B0604020202020204" pitchFamily="34" charset="0"/>
                <a:cs typeface="Arial" panose="020B0604020202020204" pitchFamily="34" charset="0"/>
              </a:rPr>
              <a:t>or </a:t>
            </a:r>
            <a:r>
              <a:rPr lang="en-GB" altLang="en-US" sz="2000" b="1" dirty="0">
                <a:latin typeface="Arial" panose="020B0604020202020204" pitchFamily="34" charset="0"/>
                <a:cs typeface="Arial" panose="020B0604020202020204" pitchFamily="34" charset="0"/>
              </a:rPr>
              <a:t>75 minutes of vigorous aerobic activity</a:t>
            </a:r>
            <a:r>
              <a:rPr lang="en-GB" altLang="en-US" sz="2000" dirty="0">
                <a:latin typeface="Arial" panose="020B0604020202020204" pitchFamily="34" charset="0"/>
                <a:cs typeface="Arial" panose="020B0604020202020204" pitchFamily="34" charset="0"/>
              </a:rPr>
              <a:t>. </a:t>
            </a:r>
          </a:p>
          <a:p>
            <a:pPr marL="0" indent="0" algn="just">
              <a:spcBef>
                <a:spcPct val="0"/>
              </a:spcBef>
              <a:buNone/>
            </a:pPr>
            <a:endParaRPr lang="en-GB" altLang="en-US" sz="2000" dirty="0">
              <a:latin typeface="Arial" panose="020B0604020202020204" pitchFamily="34" charset="0"/>
              <a:cs typeface="Arial" panose="020B0604020202020204" pitchFamily="34" charset="0"/>
            </a:endParaRPr>
          </a:p>
          <a:p>
            <a:pPr marL="0" indent="0" algn="just">
              <a:spcBef>
                <a:spcPct val="0"/>
              </a:spcBef>
              <a:buNone/>
            </a:pPr>
            <a:r>
              <a:rPr lang="en-GB" altLang="en-US" sz="2000" dirty="0">
                <a:latin typeface="Arial" panose="020B0604020202020204" pitchFamily="34" charset="0"/>
                <a:cs typeface="Arial" panose="020B0604020202020204" pitchFamily="34" charset="0"/>
              </a:rPr>
              <a:t>They are also recommended to do </a:t>
            </a:r>
            <a:r>
              <a:rPr lang="en-GB" altLang="en-US" sz="2000" b="1" dirty="0">
                <a:latin typeface="Arial" panose="020B0604020202020204" pitchFamily="34" charset="0"/>
                <a:cs typeface="Arial" panose="020B0604020202020204" pitchFamily="34" charset="0"/>
              </a:rPr>
              <a:t>strength exercises on two or more days a week</a:t>
            </a:r>
            <a:r>
              <a:rPr lang="en-GB" altLang="en-US" sz="2000" dirty="0">
                <a:latin typeface="Arial" panose="020B0604020202020204" pitchFamily="34" charset="0"/>
                <a:cs typeface="Arial" panose="020B0604020202020204" pitchFamily="34" charset="0"/>
              </a:rPr>
              <a:t> that work all the major muscles.</a:t>
            </a:r>
          </a:p>
          <a:p>
            <a:pPr marL="0" indent="0" algn="just">
              <a:spcBef>
                <a:spcPct val="0"/>
              </a:spcBef>
              <a:buNone/>
            </a:pPr>
            <a:endParaRPr lang="en-GB" altLang="en-US" sz="2000" dirty="0">
              <a:latin typeface="Arial" panose="020B0604020202020204" pitchFamily="34" charset="0"/>
              <a:cs typeface="Arial" panose="020B0604020202020204" pitchFamily="34" charset="0"/>
            </a:endParaRPr>
          </a:p>
          <a:p>
            <a:pPr marL="0" indent="0" algn="just">
              <a:spcBef>
                <a:spcPct val="0"/>
              </a:spcBef>
              <a:buNone/>
            </a:pPr>
            <a:r>
              <a:rPr lang="en-GB" altLang="en-US" sz="2000" dirty="0"/>
              <a:t>The activity does not have to be taken all at once – 3 brisk walks of 10 minutes each would be just as good as a 30 minute brisk walk.</a:t>
            </a:r>
          </a:p>
          <a:p>
            <a:pPr marL="0" indent="0" algn="just">
              <a:spcBef>
                <a:spcPct val="0"/>
              </a:spcBef>
              <a:buNone/>
            </a:pPr>
            <a:endParaRPr lang="en-GB" altLang="en-US" sz="2000" dirty="0">
              <a:latin typeface="Arial" panose="020B0604020202020204" pitchFamily="34" charset="0"/>
              <a:cs typeface="Arial" panose="020B0604020202020204" pitchFamily="34" charset="0"/>
            </a:endParaRPr>
          </a:p>
          <a:p>
            <a:pPr marL="0" indent="0" algn="just">
              <a:buNone/>
            </a:pPr>
            <a:endParaRPr lang="en-GB" sz="2000" dirty="0"/>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l="14673"/>
          <a:stretch/>
        </p:blipFill>
        <p:spPr>
          <a:xfrm>
            <a:off x="8166924" y="3375133"/>
            <a:ext cx="3846910" cy="3002973"/>
          </a:xfrm>
          <a:prstGeom prst="rect">
            <a:avLst/>
          </a:prstGeom>
        </p:spPr>
      </p:pic>
    </p:spTree>
    <p:extLst>
      <p:ext uri="{BB962C8B-B14F-4D97-AF65-F5344CB8AC3E}">
        <p14:creationId xmlns:p14="http://schemas.microsoft.com/office/powerpoint/2010/main" val="4294531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Energy</a:t>
            </a:r>
          </a:p>
        </p:txBody>
      </p:sp>
      <p:sp>
        <p:nvSpPr>
          <p:cNvPr id="3" name="Subtitle 2"/>
          <p:cNvSpPr>
            <a:spLocks noGrp="1"/>
          </p:cNvSpPr>
          <p:nvPr>
            <p:ph type="subTitle" idx="1"/>
          </p:nvPr>
        </p:nvSpPr>
        <p:spPr/>
        <p:txBody>
          <a:bodyPr/>
          <a:lstStyle/>
          <a:p>
            <a:pPr marL="0" indent="0">
              <a:spcBef>
                <a:spcPct val="0"/>
              </a:spcBef>
              <a:buNone/>
            </a:pPr>
            <a:r>
              <a:rPr lang="en-GB" altLang="en-US" sz="2000" dirty="0"/>
              <a:t>Energy is the power to do work. It is measured in kilojoules (kJ) and kilocalories (kcals). We all need energy to grow, stay alive, keep warm and be active. Energy is essential for life, and is required to fuel many different body processes, growth and activities.  </a:t>
            </a:r>
          </a:p>
          <a:p>
            <a:pPr>
              <a:spcBef>
                <a:spcPct val="0"/>
              </a:spcBef>
            </a:pPr>
            <a:endParaRPr lang="en-GB" altLang="en-US" sz="2000" dirty="0"/>
          </a:p>
          <a:p>
            <a:pPr marL="0" indent="0">
              <a:spcBef>
                <a:spcPct val="0"/>
              </a:spcBef>
              <a:buNone/>
            </a:pPr>
            <a:r>
              <a:rPr lang="en-GB" altLang="en-US" sz="2000" dirty="0"/>
              <a:t>These include:</a:t>
            </a:r>
          </a:p>
          <a:p>
            <a:pPr>
              <a:spcBef>
                <a:spcPct val="0"/>
              </a:spcBef>
            </a:pPr>
            <a:endParaRPr lang="en-GB" altLang="en-US" sz="2000" dirty="0"/>
          </a:p>
          <a:p>
            <a:pPr>
              <a:spcBef>
                <a:spcPct val="0"/>
              </a:spcBef>
            </a:pPr>
            <a:r>
              <a:rPr lang="en-GB" altLang="en-US" sz="2000" dirty="0"/>
              <a:t> keeping the heart beating;</a:t>
            </a:r>
          </a:p>
          <a:p>
            <a:pPr>
              <a:spcBef>
                <a:spcPct val="0"/>
              </a:spcBef>
            </a:pPr>
            <a:endParaRPr lang="en-GB" altLang="en-US" sz="2000" dirty="0"/>
          </a:p>
          <a:p>
            <a:pPr>
              <a:spcBef>
                <a:spcPct val="0"/>
              </a:spcBef>
            </a:pPr>
            <a:r>
              <a:rPr lang="en-GB" altLang="en-US" sz="2000" dirty="0"/>
              <a:t> keeping the organs functioning; </a:t>
            </a:r>
          </a:p>
          <a:p>
            <a:pPr>
              <a:spcBef>
                <a:spcPct val="0"/>
              </a:spcBef>
            </a:pPr>
            <a:endParaRPr lang="en-GB" altLang="en-US" sz="2000" dirty="0"/>
          </a:p>
          <a:p>
            <a:pPr>
              <a:spcBef>
                <a:spcPct val="0"/>
              </a:spcBef>
            </a:pPr>
            <a:r>
              <a:rPr lang="en-GB" altLang="en-US" sz="2000" dirty="0"/>
              <a:t> maintenance of body temperature;</a:t>
            </a:r>
          </a:p>
          <a:p>
            <a:pPr>
              <a:spcBef>
                <a:spcPct val="0"/>
              </a:spcBef>
            </a:pPr>
            <a:endParaRPr lang="en-GB" altLang="en-US" sz="2000" dirty="0"/>
          </a:p>
          <a:p>
            <a:pPr>
              <a:spcBef>
                <a:spcPct val="0"/>
              </a:spcBef>
            </a:pPr>
            <a:r>
              <a:rPr lang="en-GB" altLang="en-US" sz="2000" dirty="0"/>
              <a:t> muscle contraction.</a:t>
            </a:r>
          </a:p>
          <a:p>
            <a:pPr marL="0" indent="0">
              <a:buNone/>
            </a:pPr>
            <a:endParaRPr lang="en-US" sz="2000" dirty="0"/>
          </a:p>
        </p:txBody>
      </p:sp>
      <p:pic>
        <p:nvPicPr>
          <p:cNvPr id="3074" name="Picture 2" descr="C:\Users\Jenny\AppData\Local\Microsoft\Windows\INetCache\IE\0RYEYTLC\bambini_cors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7903" y="3586549"/>
            <a:ext cx="4314497" cy="2871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713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Moderate aerobic activity</a:t>
            </a:r>
          </a:p>
        </p:txBody>
      </p:sp>
      <p:sp>
        <p:nvSpPr>
          <p:cNvPr id="3" name="Subtitle 2"/>
          <p:cNvSpPr>
            <a:spLocks noGrp="1"/>
          </p:cNvSpPr>
          <p:nvPr>
            <p:ph type="subTitle" idx="1"/>
          </p:nvPr>
        </p:nvSpPr>
        <p:spPr/>
        <p:txBody>
          <a:bodyPr/>
          <a:lstStyle/>
          <a:p>
            <a:pPr marL="0" indent="0">
              <a:spcBef>
                <a:spcPct val="0"/>
              </a:spcBef>
              <a:buNone/>
              <a:defRPr/>
            </a:pPr>
            <a:r>
              <a:rPr lang="en-GB" altLang="en-US" sz="2000" dirty="0"/>
              <a:t>Moderate aerobic activity is defined as a level of activity that will:</a:t>
            </a:r>
          </a:p>
          <a:p>
            <a:pPr>
              <a:spcBef>
                <a:spcPct val="0"/>
              </a:spcBef>
              <a:defRPr/>
            </a:pPr>
            <a:endParaRPr lang="en-GB" altLang="en-US" sz="2000" dirty="0"/>
          </a:p>
          <a:p>
            <a:pPr>
              <a:spcBef>
                <a:spcPct val="0"/>
              </a:spcBef>
              <a:defRPr/>
            </a:pPr>
            <a:r>
              <a:rPr lang="en-GB" altLang="en-US" sz="2000" dirty="0"/>
              <a:t> lead to an increase in </a:t>
            </a:r>
            <a:r>
              <a:rPr lang="en-GB" altLang="en-US" sz="2000" b="1" dirty="0"/>
              <a:t>breathing rate</a:t>
            </a:r>
            <a:r>
              <a:rPr lang="en-GB" altLang="en-US" sz="2000" dirty="0"/>
              <a:t>;</a:t>
            </a:r>
          </a:p>
          <a:p>
            <a:pPr>
              <a:spcBef>
                <a:spcPct val="0"/>
              </a:spcBef>
              <a:defRPr/>
            </a:pPr>
            <a:r>
              <a:rPr lang="en-GB" altLang="en-US" sz="2000" dirty="0"/>
              <a:t> lead to an increase in </a:t>
            </a:r>
            <a:r>
              <a:rPr lang="en-GB" altLang="en-US" sz="2000" b="1" dirty="0"/>
              <a:t>heart rate</a:t>
            </a:r>
            <a:r>
              <a:rPr lang="en-GB" altLang="en-US" sz="2000" dirty="0"/>
              <a:t>;</a:t>
            </a:r>
          </a:p>
          <a:p>
            <a:pPr>
              <a:spcBef>
                <a:spcPct val="0"/>
              </a:spcBef>
              <a:defRPr/>
            </a:pPr>
            <a:r>
              <a:rPr lang="en-GB" altLang="en-US" sz="2000" dirty="0"/>
              <a:t> lead to a feeling of increased </a:t>
            </a:r>
            <a:r>
              <a:rPr lang="en-GB" altLang="en-US" sz="2000" b="1" dirty="0"/>
              <a:t>warmth</a:t>
            </a:r>
            <a:r>
              <a:rPr lang="en-GB" altLang="en-US" sz="2000" dirty="0"/>
              <a:t>.</a:t>
            </a:r>
          </a:p>
          <a:p>
            <a:pPr>
              <a:spcBef>
                <a:spcPct val="0"/>
              </a:spcBef>
              <a:defRPr/>
            </a:pPr>
            <a:endParaRPr lang="en-GB" altLang="en-US" sz="2000" dirty="0"/>
          </a:p>
          <a:p>
            <a:pPr marL="0" indent="0">
              <a:spcBef>
                <a:spcPct val="0"/>
              </a:spcBef>
              <a:buNone/>
              <a:defRPr/>
            </a:pPr>
            <a:r>
              <a:rPr lang="en-GB" altLang="en-US" sz="2000" dirty="0"/>
              <a:t>This includes:</a:t>
            </a:r>
          </a:p>
          <a:p>
            <a:pPr>
              <a:spcBef>
                <a:spcPct val="0"/>
              </a:spcBef>
              <a:buFont typeface="Arial" panose="020B0604020202020204" pitchFamily="34" charset="0"/>
              <a:buChar char="•"/>
              <a:defRPr/>
            </a:pPr>
            <a:r>
              <a:rPr lang="en-GB" altLang="en-US" sz="2000" dirty="0"/>
              <a:t>brisk walking; </a:t>
            </a:r>
          </a:p>
          <a:p>
            <a:pPr>
              <a:spcBef>
                <a:spcPct val="0"/>
              </a:spcBef>
              <a:buFont typeface="Arial" panose="020B0604020202020204" pitchFamily="34" charset="0"/>
              <a:buChar char="•"/>
              <a:defRPr/>
            </a:pPr>
            <a:r>
              <a:rPr lang="en-GB" altLang="en-US" sz="2000" dirty="0"/>
              <a:t>water aerobics;</a:t>
            </a:r>
          </a:p>
          <a:p>
            <a:pPr>
              <a:spcBef>
                <a:spcPct val="0"/>
              </a:spcBef>
              <a:buFont typeface="Arial" panose="020B0604020202020204" pitchFamily="34" charset="0"/>
              <a:buChar char="•"/>
              <a:defRPr/>
            </a:pPr>
            <a:r>
              <a:rPr lang="en-GB" altLang="en-US" sz="2000" dirty="0"/>
              <a:t>pushing a lawn mower;</a:t>
            </a:r>
          </a:p>
          <a:p>
            <a:pPr>
              <a:spcBef>
                <a:spcPct val="0"/>
              </a:spcBef>
              <a:buFont typeface="Arial" panose="020B0604020202020204" pitchFamily="34" charset="0"/>
              <a:buChar char="•"/>
              <a:defRPr/>
            </a:pPr>
            <a:r>
              <a:rPr lang="en-GB" altLang="en-US" sz="2000" dirty="0"/>
              <a:t>hiking;</a:t>
            </a:r>
          </a:p>
          <a:p>
            <a:pPr>
              <a:spcBef>
                <a:spcPct val="0"/>
              </a:spcBef>
              <a:buFont typeface="Arial" panose="020B0604020202020204" pitchFamily="34" charset="0"/>
              <a:buChar char="•"/>
              <a:defRPr/>
            </a:pPr>
            <a:r>
              <a:rPr lang="en-GB" altLang="en-US" sz="2000" dirty="0"/>
              <a:t>skateboarding;</a:t>
            </a:r>
          </a:p>
          <a:p>
            <a:pPr>
              <a:spcBef>
                <a:spcPct val="0"/>
              </a:spcBef>
              <a:buFont typeface="Arial" panose="020B0604020202020204" pitchFamily="34" charset="0"/>
              <a:buChar char="•"/>
              <a:defRPr/>
            </a:pPr>
            <a:r>
              <a:rPr lang="en-GB" altLang="en-US" sz="2000" dirty="0"/>
              <a:t>rollerblading;</a:t>
            </a:r>
          </a:p>
          <a:p>
            <a:pPr>
              <a:spcBef>
                <a:spcPct val="0"/>
              </a:spcBef>
              <a:buFont typeface="Arial" panose="020B0604020202020204" pitchFamily="34" charset="0"/>
              <a:buChar char="•"/>
              <a:defRPr/>
            </a:pPr>
            <a:r>
              <a:rPr lang="en-GB" altLang="en-US" sz="2000" dirty="0"/>
              <a:t>basketball.</a:t>
            </a:r>
          </a:p>
          <a:p>
            <a:pPr marL="0" indent="0">
              <a:buNone/>
            </a:pPr>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90182" y="3401938"/>
            <a:ext cx="4170414" cy="2769154"/>
          </a:xfrm>
          <a:prstGeom prst="rect">
            <a:avLst/>
          </a:prstGeom>
          <a:ln>
            <a:noFill/>
          </a:ln>
          <a:effectLst/>
        </p:spPr>
      </p:pic>
    </p:spTree>
    <p:extLst>
      <p:ext uri="{BB962C8B-B14F-4D97-AF65-F5344CB8AC3E}">
        <p14:creationId xmlns:p14="http://schemas.microsoft.com/office/powerpoint/2010/main" val="2854729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Vigorous activity</a:t>
            </a:r>
          </a:p>
        </p:txBody>
      </p:sp>
      <p:sp>
        <p:nvSpPr>
          <p:cNvPr id="3" name="Subtitle 2"/>
          <p:cNvSpPr>
            <a:spLocks noGrp="1"/>
          </p:cNvSpPr>
          <p:nvPr>
            <p:ph type="subTitle" idx="1"/>
          </p:nvPr>
        </p:nvSpPr>
        <p:spPr>
          <a:xfrm>
            <a:off x="1169276" y="2571092"/>
            <a:ext cx="6755524" cy="3600000"/>
          </a:xfrm>
        </p:spPr>
        <p:txBody>
          <a:bodyPr/>
          <a:lstStyle/>
          <a:p>
            <a:pPr marL="0" indent="0" algn="just">
              <a:spcBef>
                <a:spcPct val="0"/>
              </a:spcBef>
              <a:buNone/>
              <a:defRPr/>
            </a:pPr>
            <a:r>
              <a:rPr lang="en-GB" sz="2000" dirty="0"/>
              <a:t>Vigorous activity makes you breathe hard and fast. If you're working at this level, you won't be able to say more than a few words without pausing for breath.</a:t>
            </a:r>
          </a:p>
          <a:p>
            <a:pPr algn="just">
              <a:spcBef>
                <a:spcPct val="0"/>
              </a:spcBef>
              <a:defRPr/>
            </a:pPr>
            <a:endParaRPr lang="en-GB" altLang="en-US" sz="2000" dirty="0"/>
          </a:p>
          <a:p>
            <a:pPr marL="0" indent="0" algn="just">
              <a:spcBef>
                <a:spcPct val="0"/>
              </a:spcBef>
              <a:buNone/>
              <a:defRPr/>
            </a:pPr>
            <a:r>
              <a:rPr lang="en-GB" altLang="en-US" sz="2000" dirty="0"/>
              <a:t>This includes;</a:t>
            </a:r>
          </a:p>
          <a:p>
            <a:pPr algn="just">
              <a:spcBef>
                <a:spcPct val="0"/>
              </a:spcBef>
              <a:buFont typeface="Arial" panose="020B0604020202020204" pitchFamily="34" charset="0"/>
              <a:buChar char="•"/>
              <a:defRPr/>
            </a:pPr>
            <a:r>
              <a:rPr lang="en-GB" altLang="en-US" sz="2000" dirty="0"/>
              <a:t>jogging or running</a:t>
            </a:r>
          </a:p>
          <a:p>
            <a:pPr algn="just">
              <a:spcBef>
                <a:spcPct val="0"/>
              </a:spcBef>
              <a:buFont typeface="Arial" panose="020B0604020202020204" pitchFamily="34" charset="0"/>
              <a:buChar char="•"/>
              <a:defRPr/>
            </a:pPr>
            <a:r>
              <a:rPr lang="en-GB" altLang="en-US" sz="2000" dirty="0"/>
              <a:t>swimming fast</a:t>
            </a:r>
          </a:p>
          <a:p>
            <a:pPr algn="just">
              <a:spcBef>
                <a:spcPct val="0"/>
              </a:spcBef>
              <a:buFont typeface="Arial" panose="020B0604020202020204" pitchFamily="34" charset="0"/>
              <a:buChar char="•"/>
              <a:defRPr/>
            </a:pPr>
            <a:r>
              <a:rPr lang="en-GB" altLang="en-US" sz="2000" dirty="0"/>
              <a:t>riding a bike fast or on hills</a:t>
            </a:r>
          </a:p>
          <a:p>
            <a:pPr algn="just">
              <a:spcBef>
                <a:spcPct val="0"/>
              </a:spcBef>
              <a:buFont typeface="Arial" panose="020B0604020202020204" pitchFamily="34" charset="0"/>
              <a:buChar char="•"/>
              <a:defRPr/>
            </a:pPr>
            <a:r>
              <a:rPr lang="en-GB" altLang="en-US" sz="2000" dirty="0"/>
              <a:t>singles tennis</a:t>
            </a:r>
          </a:p>
          <a:p>
            <a:pPr algn="just">
              <a:spcBef>
                <a:spcPct val="0"/>
              </a:spcBef>
              <a:buFont typeface="Arial" panose="020B0604020202020204" pitchFamily="34" charset="0"/>
              <a:buChar char="•"/>
              <a:defRPr/>
            </a:pPr>
            <a:r>
              <a:rPr lang="en-GB" altLang="en-US" sz="2000" dirty="0"/>
              <a:t>football</a:t>
            </a:r>
          </a:p>
          <a:p>
            <a:pPr algn="just">
              <a:spcBef>
                <a:spcPct val="0"/>
              </a:spcBef>
              <a:buFont typeface="Arial" panose="020B0604020202020204" pitchFamily="34" charset="0"/>
              <a:buChar char="•"/>
              <a:defRPr/>
            </a:pPr>
            <a:r>
              <a:rPr lang="en-GB" altLang="en-US" sz="2000" dirty="0"/>
              <a:t>rugby</a:t>
            </a:r>
          </a:p>
          <a:p>
            <a:pPr algn="just">
              <a:spcBef>
                <a:spcPct val="0"/>
              </a:spcBef>
              <a:buFont typeface="Arial" panose="020B0604020202020204" pitchFamily="34" charset="0"/>
              <a:buChar char="•"/>
              <a:defRPr/>
            </a:pPr>
            <a:r>
              <a:rPr lang="en-GB" altLang="en-US" sz="2000" dirty="0"/>
              <a:t>skipping rope</a:t>
            </a:r>
          </a:p>
          <a:p>
            <a:pPr algn="just">
              <a:spcBef>
                <a:spcPct val="0"/>
              </a:spcBef>
              <a:buFont typeface="Arial" panose="020B0604020202020204" pitchFamily="34" charset="0"/>
              <a:buChar char="•"/>
              <a:defRPr/>
            </a:pPr>
            <a:r>
              <a:rPr lang="en-GB" altLang="en-US" sz="2000" dirty="0"/>
              <a:t>hockey</a:t>
            </a:r>
            <a:endParaRPr lang="en-US" altLang="en-US" sz="2000" dirty="0"/>
          </a:p>
          <a:p>
            <a:pPr marL="0" indent="0" algn="just">
              <a:buNone/>
            </a:pPr>
            <a:endParaRPr lang="en-GB"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96250" y="2610801"/>
            <a:ext cx="3709459" cy="3560291"/>
          </a:xfrm>
          <a:prstGeom prst="rect">
            <a:avLst/>
          </a:prstGeom>
          <a:ln>
            <a:noFill/>
          </a:ln>
          <a:effectLst/>
        </p:spPr>
      </p:pic>
    </p:spTree>
    <p:extLst>
      <p:ext uri="{BB962C8B-B14F-4D97-AF65-F5344CB8AC3E}">
        <p14:creationId xmlns:p14="http://schemas.microsoft.com/office/powerpoint/2010/main" val="753475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Average physical activity levels</a:t>
            </a:r>
          </a:p>
        </p:txBody>
      </p:sp>
      <p:sp>
        <p:nvSpPr>
          <p:cNvPr id="3" name="Subtitle 2"/>
          <p:cNvSpPr>
            <a:spLocks noGrp="1"/>
          </p:cNvSpPr>
          <p:nvPr>
            <p:ph type="subTitle" idx="1"/>
          </p:nvPr>
        </p:nvSpPr>
        <p:spPr>
          <a:xfrm>
            <a:off x="1169276" y="2571092"/>
            <a:ext cx="7193674" cy="3600000"/>
          </a:xfrm>
        </p:spPr>
        <p:txBody>
          <a:bodyPr/>
          <a:lstStyle/>
          <a:p>
            <a:pPr marL="0" indent="0" algn="just">
              <a:buNone/>
            </a:pPr>
            <a:r>
              <a:rPr lang="en-GB" sz="2000" dirty="0"/>
              <a:t>Average physical activity levels in the UK are lower than recommendations. Most adults, older children and teenagers         do not meet the targets.</a:t>
            </a:r>
          </a:p>
          <a:p>
            <a:pPr marL="0" indent="0" algn="just">
              <a:buNone/>
            </a:pPr>
            <a:r>
              <a:rPr lang="en-GB" sz="2000" dirty="0"/>
              <a:t>According to Statistics on Obesity, Physical Activity and Diet published in 2018, only 23% of boys and 20% girls meet the physical activity guidelines and 21% of adult men, and 25% of adult women are classified as inactive (they do fewer than 30 minutes physical activity a week).</a:t>
            </a:r>
          </a:p>
          <a:p>
            <a:pPr marL="0" indent="0" algn="just">
              <a:buNone/>
            </a:pPr>
            <a:endParaRPr lang="en-GB" sz="2000" dirty="0"/>
          </a:p>
          <a:p>
            <a:pPr marL="0" indent="0" algn="just">
              <a:buNone/>
            </a:pPr>
            <a:r>
              <a:rPr lang="en-GB" sz="2000" dirty="0">
                <a:hlinkClick r:id="rId2"/>
              </a:rPr>
              <a:t>Statistics on Obesity, Physical Activity and Diet 2018</a:t>
            </a:r>
            <a:endParaRPr lang="en-GB" sz="2000" dirty="0"/>
          </a:p>
          <a:p>
            <a:pPr marL="0" indent="0" algn="just">
              <a:buNone/>
            </a:pPr>
            <a:endParaRPr lang="en-GB" sz="2000" dirty="0"/>
          </a:p>
          <a:p>
            <a:pPr marL="0" indent="0" algn="just">
              <a:buNone/>
            </a:pPr>
            <a:endParaRPr lang="en-GB" sz="2000" dirty="0"/>
          </a:p>
        </p:txBody>
      </p:sp>
      <p:pic>
        <p:nvPicPr>
          <p:cNvPr id="11266" name="Picture 2" descr="C:\Users\Jenny\AppData\Local\Microsoft\Windows\INetCache\IE\0RYEYTLC\Children_playing_Gaelic_football_Ajax_Ontari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2520" y="3780213"/>
            <a:ext cx="3378281" cy="2418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669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Body mass index (BMI)</a:t>
            </a:r>
          </a:p>
        </p:txBody>
      </p:sp>
      <p:sp>
        <p:nvSpPr>
          <p:cNvPr id="5" name="Text Placeholder 1"/>
          <p:cNvSpPr txBox="1">
            <a:spLocks/>
          </p:cNvSpPr>
          <p:nvPr/>
        </p:nvSpPr>
        <p:spPr>
          <a:xfrm>
            <a:off x="1321676" y="2723492"/>
            <a:ext cx="4680000" cy="3600000"/>
          </a:xfrm>
          <a:prstGeom prst="rect">
            <a:avLst/>
          </a:prstGeom>
        </p:spPr>
        <p:txBody>
          <a:bodyPr lIns="0" tIns="0" rIns="0" bIns="0" anchor="t">
            <a:normAutofit/>
          </a:bodyPr>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pPr marL="0" indent="0">
              <a:spcBef>
                <a:spcPct val="0"/>
              </a:spcBef>
              <a:buFont typeface="Arial" charset="0"/>
              <a:buNone/>
            </a:pPr>
            <a:r>
              <a:rPr lang="en-GB" altLang="en-US" sz="2000" b="1" dirty="0"/>
              <a:t>Body Mass Index (BMI)</a:t>
            </a:r>
            <a:r>
              <a:rPr lang="en-GB" altLang="en-US" sz="2000" dirty="0"/>
              <a:t> can be used to identify if an adult is a correct weight for height.</a:t>
            </a:r>
          </a:p>
          <a:p>
            <a:pPr>
              <a:spcBef>
                <a:spcPct val="0"/>
              </a:spcBef>
            </a:pPr>
            <a:endParaRPr lang="en-US" altLang="en-US" sz="2000" b="1" dirty="0"/>
          </a:p>
          <a:p>
            <a:pPr marL="0" indent="0">
              <a:spcBef>
                <a:spcPct val="0"/>
              </a:spcBef>
              <a:buFont typeface="Arial" charset="0"/>
              <a:buNone/>
            </a:pPr>
            <a:r>
              <a:rPr lang="en-US" altLang="en-US" sz="2000" dirty="0"/>
              <a:t>BMI can be calculated as follows:</a:t>
            </a:r>
          </a:p>
          <a:p>
            <a:pPr>
              <a:spcBef>
                <a:spcPct val="0"/>
              </a:spcBef>
            </a:pPr>
            <a:endParaRPr lang="en-US" altLang="en-US" sz="2000" b="1" dirty="0"/>
          </a:p>
          <a:p>
            <a:pPr>
              <a:spcBef>
                <a:spcPct val="0"/>
              </a:spcBef>
            </a:pPr>
            <a:endParaRPr lang="en-US" altLang="en-US" sz="2000" b="1" dirty="0"/>
          </a:p>
          <a:p>
            <a:pPr marL="0" indent="0">
              <a:spcBef>
                <a:spcPct val="0"/>
              </a:spcBef>
              <a:buFont typeface="Arial" charset="0"/>
              <a:buNone/>
            </a:pPr>
            <a:r>
              <a:rPr lang="en-GB" altLang="en-US" sz="3200" dirty="0"/>
              <a:t>BMI =   </a:t>
            </a:r>
            <a:r>
              <a:rPr lang="en-GB" altLang="en-US" sz="3200" u="sng" dirty="0"/>
              <a:t>weight (kg)</a:t>
            </a:r>
          </a:p>
          <a:p>
            <a:pPr marL="0" indent="0">
              <a:spcBef>
                <a:spcPct val="0"/>
              </a:spcBef>
              <a:buFont typeface="Arial" charset="0"/>
              <a:buNone/>
            </a:pPr>
            <a:r>
              <a:rPr lang="en-GB" altLang="en-US" sz="3200" dirty="0"/>
              <a:t>	    (height in m)</a:t>
            </a:r>
            <a:r>
              <a:rPr lang="en-GB" altLang="en-US" sz="3200" baseline="30000" dirty="0"/>
              <a:t>2 </a:t>
            </a:r>
            <a:endParaRPr lang="en-US" altLang="en-US" sz="3200" dirty="0"/>
          </a:p>
          <a:p>
            <a:pPr marL="0" indent="0">
              <a:buFont typeface="Arial" charset="0"/>
              <a:buNone/>
            </a:pPr>
            <a:endParaRPr lang="en-GB" dirty="0"/>
          </a:p>
        </p:txBody>
      </p:sp>
      <p:sp>
        <p:nvSpPr>
          <p:cNvPr id="6" name="Text Placeholder 2"/>
          <p:cNvSpPr txBox="1">
            <a:spLocks/>
          </p:cNvSpPr>
          <p:nvPr/>
        </p:nvSpPr>
        <p:spPr>
          <a:xfrm>
            <a:off x="6550861" y="2912681"/>
            <a:ext cx="4320000" cy="3240000"/>
          </a:xfrm>
          <a:prstGeom prst="rect">
            <a:avLst/>
          </a:prstGeom>
        </p:spPr>
        <p:txBody>
          <a:bodyPr lIns="0" tIns="0" rIns="0" bIns="0" anchor="t">
            <a:normAutofit/>
          </a:bodyPr>
          <a:lstStyle>
            <a:lvl1pPr marL="0" indent="0" algn="l" defTabSz="914400" rtl="0" eaLnBrk="1" latinLnBrk="0" hangingPunct="1">
              <a:lnSpc>
                <a:spcPct val="90000"/>
              </a:lnSpc>
              <a:spcBef>
                <a:spcPts val="1000"/>
              </a:spcBef>
              <a:buFont typeface="Arial"/>
              <a:buNone/>
              <a:defRPr sz="1800" b="0" i="0" kern="1200">
                <a:solidFill>
                  <a:schemeClr val="tx1"/>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pPr>
              <a:spcBef>
                <a:spcPct val="0"/>
              </a:spcBef>
            </a:pPr>
            <a:r>
              <a:rPr lang="en-GB" altLang="en-US" sz="2000" b="1" dirty="0"/>
              <a:t>Recommended BMI range (adults)</a:t>
            </a:r>
          </a:p>
          <a:p>
            <a:pPr>
              <a:spcBef>
                <a:spcPct val="0"/>
              </a:spcBef>
            </a:pPr>
            <a:endParaRPr lang="en-GB" altLang="en-US" sz="2000" b="1" dirty="0"/>
          </a:p>
          <a:p>
            <a:pPr>
              <a:spcBef>
                <a:spcPct val="0"/>
              </a:spcBef>
            </a:pPr>
            <a:r>
              <a:rPr lang="en-GB" altLang="en-US" sz="2000" dirty="0"/>
              <a:t>Less than 18.5 	Underweight</a:t>
            </a:r>
            <a:br>
              <a:rPr lang="en-GB" altLang="en-US" sz="2000" dirty="0"/>
            </a:br>
            <a:r>
              <a:rPr lang="en-GB" altLang="en-US" sz="2000" b="1" dirty="0"/>
              <a:t>18.5 to 25 	Desirable or healthy</a:t>
            </a:r>
          </a:p>
          <a:p>
            <a:pPr>
              <a:spcBef>
                <a:spcPct val="0"/>
              </a:spcBef>
            </a:pPr>
            <a:r>
              <a:rPr lang="en-GB" altLang="en-US" sz="2000" b="1" dirty="0"/>
              <a:t>                          range</a:t>
            </a:r>
            <a:br>
              <a:rPr lang="en-GB" altLang="en-US" sz="2000" dirty="0"/>
            </a:br>
            <a:r>
              <a:rPr lang="en-GB" altLang="en-US" sz="2000" dirty="0"/>
              <a:t>25-30 		Overweight</a:t>
            </a:r>
            <a:br>
              <a:rPr lang="en-GB" altLang="en-US" sz="2000" dirty="0"/>
            </a:br>
            <a:r>
              <a:rPr lang="en-GB" altLang="en-US" sz="2000" dirty="0"/>
              <a:t>30-35		Obese (Class I)</a:t>
            </a:r>
            <a:br>
              <a:rPr lang="en-GB" altLang="en-US" sz="2000" dirty="0"/>
            </a:br>
            <a:r>
              <a:rPr lang="en-GB" altLang="en-US" sz="2000" dirty="0"/>
              <a:t>35-40 		Obese (Class II)</a:t>
            </a:r>
            <a:br>
              <a:rPr lang="en-GB" altLang="en-US" sz="2000" dirty="0"/>
            </a:br>
            <a:r>
              <a:rPr lang="en-GB" altLang="en-US" sz="2000" dirty="0"/>
              <a:t>Over 40 	Morbidly or severely </a:t>
            </a:r>
          </a:p>
          <a:p>
            <a:pPr>
              <a:spcBef>
                <a:spcPct val="0"/>
              </a:spcBef>
            </a:pPr>
            <a:r>
              <a:rPr lang="en-GB" altLang="en-US" sz="2000" dirty="0"/>
              <a:t>                          obese (Class III)</a:t>
            </a:r>
            <a:endParaRPr lang="en-US" altLang="en-US" sz="2000" dirty="0"/>
          </a:p>
          <a:p>
            <a:endParaRPr lang="en-GB" dirty="0"/>
          </a:p>
        </p:txBody>
      </p:sp>
    </p:spTree>
    <p:extLst>
      <p:ext uri="{BB962C8B-B14F-4D97-AF65-F5344CB8AC3E}">
        <p14:creationId xmlns:p14="http://schemas.microsoft.com/office/powerpoint/2010/main" val="1633290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BMI calculation</a:t>
            </a:r>
          </a:p>
        </p:txBody>
      </p:sp>
      <p:sp>
        <p:nvSpPr>
          <p:cNvPr id="3" name="Subtitle 2"/>
          <p:cNvSpPr>
            <a:spLocks noGrp="1"/>
          </p:cNvSpPr>
          <p:nvPr>
            <p:ph type="subTitle" idx="1"/>
          </p:nvPr>
        </p:nvSpPr>
        <p:spPr/>
        <p:txBody>
          <a:bodyPr/>
          <a:lstStyle/>
          <a:p>
            <a:pPr marL="0" indent="0">
              <a:buNone/>
            </a:pPr>
            <a:r>
              <a:rPr lang="en-US" altLang="en-US" sz="2000" dirty="0"/>
              <a:t>Calculate the BMI. Click the </a:t>
            </a:r>
            <a:r>
              <a:rPr lang="en-US" altLang="en-US" sz="2000" dirty="0" err="1"/>
              <a:t>colour</a:t>
            </a:r>
            <a:r>
              <a:rPr lang="en-US" altLang="en-US" sz="2000" dirty="0"/>
              <a:t> blocks to reveal the answers.</a:t>
            </a:r>
          </a:p>
          <a:p>
            <a:pPr marL="0" indent="0">
              <a:buNone/>
            </a:pPr>
            <a:endParaRPr lang="en-US" altLang="en-US" sz="2000" dirty="0"/>
          </a:p>
          <a:p>
            <a:pPr marL="0" indent="0">
              <a:buNone/>
            </a:pPr>
            <a:r>
              <a:rPr lang="en-GB" sz="2000" dirty="0"/>
              <a:t>51kg				82kg			     	78kg	</a:t>
            </a:r>
          </a:p>
          <a:p>
            <a:pPr marL="0" indent="0">
              <a:buNone/>
            </a:pPr>
            <a:r>
              <a:rPr lang="en-GB" sz="2000" dirty="0"/>
              <a:t>1.7m x 1.7m			1.95m x 1.95m		      	1.63m x 1.63m</a:t>
            </a:r>
          </a:p>
          <a:p>
            <a:pPr marL="0" indent="0">
              <a:buNone/>
            </a:pPr>
            <a:r>
              <a:rPr lang="en-GB" sz="2000" dirty="0"/>
              <a:t>= 17.6 BMI			= 21.6 BMI			= 29.4 BMI</a:t>
            </a:r>
          </a:p>
          <a:p>
            <a:pPr marL="0" indent="0">
              <a:buNone/>
            </a:pPr>
            <a:r>
              <a:rPr lang="en-GB" sz="2000" dirty="0"/>
              <a:t>Underweight			healthy weight			overweight</a:t>
            </a:r>
          </a:p>
        </p:txBody>
      </p:sp>
      <p:sp>
        <p:nvSpPr>
          <p:cNvPr id="4" name="TextBox 3"/>
          <p:cNvSpPr txBox="1"/>
          <p:nvPr/>
        </p:nvSpPr>
        <p:spPr>
          <a:xfrm>
            <a:off x="1169276" y="3283026"/>
            <a:ext cx="2667000" cy="1631216"/>
          </a:xfrm>
          <a:prstGeom prst="rect">
            <a:avLst/>
          </a:prstGeom>
          <a:solidFill>
            <a:srgbClr val="002060"/>
          </a:solidFill>
        </p:spPr>
        <p:txBody>
          <a:bodyPr wrap="square" rtlCol="0">
            <a:spAutoFit/>
          </a:bodyPr>
          <a:lstStyle/>
          <a:p>
            <a:pPr marL="457200" indent="-457200">
              <a:buAutoNum type="arabicPeriod"/>
            </a:pPr>
            <a:r>
              <a:rPr lang="en-GB" sz="2000" b="1" dirty="0">
                <a:solidFill>
                  <a:schemeClr val="bg1"/>
                </a:solidFill>
                <a:latin typeface="Arial" panose="020B0604020202020204" pitchFamily="34" charset="0"/>
                <a:cs typeface="Arial" panose="020B0604020202020204" pitchFamily="34" charset="0"/>
              </a:rPr>
              <a:t>Samantha</a:t>
            </a:r>
          </a:p>
          <a:p>
            <a:endParaRPr lang="en-GB" sz="2000" b="1" dirty="0">
              <a:solidFill>
                <a:schemeClr val="bg1"/>
              </a:solidFill>
              <a:latin typeface="Arial" panose="020B0604020202020204" pitchFamily="34" charset="0"/>
              <a:cs typeface="Arial" panose="020B0604020202020204" pitchFamily="34" charset="0"/>
            </a:endParaRPr>
          </a:p>
          <a:p>
            <a:r>
              <a:rPr lang="en-GB" sz="2000" b="1" dirty="0">
                <a:solidFill>
                  <a:schemeClr val="bg1"/>
                </a:solidFill>
                <a:latin typeface="Arial" panose="020B0604020202020204" pitchFamily="34" charset="0"/>
                <a:cs typeface="Arial" panose="020B0604020202020204" pitchFamily="34" charset="0"/>
              </a:rPr>
              <a:t>Height: 1.70m</a:t>
            </a:r>
          </a:p>
          <a:p>
            <a:endParaRPr lang="en-GB" sz="2000" b="1" dirty="0">
              <a:solidFill>
                <a:schemeClr val="bg1"/>
              </a:solidFill>
              <a:latin typeface="Arial" panose="020B0604020202020204" pitchFamily="34" charset="0"/>
              <a:cs typeface="Arial" panose="020B0604020202020204" pitchFamily="34" charset="0"/>
            </a:endParaRPr>
          </a:p>
          <a:p>
            <a:r>
              <a:rPr lang="en-GB" sz="2000" b="1" dirty="0">
                <a:solidFill>
                  <a:schemeClr val="bg1"/>
                </a:solidFill>
                <a:latin typeface="Arial" panose="020B0604020202020204" pitchFamily="34" charset="0"/>
                <a:cs typeface="Arial" panose="020B0604020202020204" pitchFamily="34" charset="0"/>
              </a:rPr>
              <a:t>Weight: 51kg </a:t>
            </a:r>
          </a:p>
        </p:txBody>
      </p:sp>
      <p:sp>
        <p:nvSpPr>
          <p:cNvPr id="7" name="TextBox 6"/>
          <p:cNvSpPr txBox="1"/>
          <p:nvPr/>
        </p:nvSpPr>
        <p:spPr>
          <a:xfrm>
            <a:off x="4426828" y="3283026"/>
            <a:ext cx="2667000" cy="1631216"/>
          </a:xfrm>
          <a:prstGeom prst="rect">
            <a:avLst/>
          </a:prstGeom>
          <a:solidFill>
            <a:srgbClr val="002060"/>
          </a:solidFill>
        </p:spPr>
        <p:txBody>
          <a:bodyPr wrap="square" rtlCol="0">
            <a:spAutoFit/>
          </a:bodyPr>
          <a:lstStyle/>
          <a:p>
            <a:r>
              <a:rPr lang="en-GB" sz="2000" b="1" dirty="0">
                <a:solidFill>
                  <a:schemeClr val="bg1"/>
                </a:solidFill>
                <a:latin typeface="Arial" panose="020B0604020202020204" pitchFamily="34" charset="0"/>
                <a:cs typeface="Arial" panose="020B0604020202020204" pitchFamily="34" charset="0"/>
              </a:rPr>
              <a:t>2.  Dale</a:t>
            </a:r>
          </a:p>
          <a:p>
            <a:endParaRPr lang="en-GB" sz="2000" b="1" dirty="0">
              <a:solidFill>
                <a:schemeClr val="bg1"/>
              </a:solidFill>
              <a:latin typeface="Arial" panose="020B0604020202020204" pitchFamily="34" charset="0"/>
              <a:cs typeface="Arial" panose="020B0604020202020204" pitchFamily="34" charset="0"/>
            </a:endParaRPr>
          </a:p>
          <a:p>
            <a:r>
              <a:rPr lang="en-GB" sz="2000" b="1" dirty="0">
                <a:solidFill>
                  <a:schemeClr val="bg1"/>
                </a:solidFill>
                <a:latin typeface="Arial" panose="020B0604020202020204" pitchFamily="34" charset="0"/>
                <a:cs typeface="Arial" panose="020B0604020202020204" pitchFamily="34" charset="0"/>
              </a:rPr>
              <a:t>Height: 1.95m</a:t>
            </a:r>
          </a:p>
          <a:p>
            <a:endParaRPr lang="en-GB" sz="2000" b="1" dirty="0">
              <a:solidFill>
                <a:schemeClr val="bg1"/>
              </a:solidFill>
              <a:latin typeface="Arial" panose="020B0604020202020204" pitchFamily="34" charset="0"/>
              <a:cs typeface="Arial" panose="020B0604020202020204" pitchFamily="34" charset="0"/>
            </a:endParaRPr>
          </a:p>
          <a:p>
            <a:r>
              <a:rPr lang="en-GB" sz="2000" b="1" dirty="0">
                <a:solidFill>
                  <a:schemeClr val="bg1"/>
                </a:solidFill>
                <a:latin typeface="Arial" panose="020B0604020202020204" pitchFamily="34" charset="0"/>
                <a:cs typeface="Arial" panose="020B0604020202020204" pitchFamily="34" charset="0"/>
              </a:rPr>
              <a:t>Weight: 82kg</a:t>
            </a:r>
          </a:p>
        </p:txBody>
      </p:sp>
      <p:sp>
        <p:nvSpPr>
          <p:cNvPr id="8" name="TextBox 7"/>
          <p:cNvSpPr txBox="1"/>
          <p:nvPr/>
        </p:nvSpPr>
        <p:spPr>
          <a:xfrm>
            <a:off x="7684378" y="3283026"/>
            <a:ext cx="2667000" cy="1631216"/>
          </a:xfrm>
          <a:prstGeom prst="rect">
            <a:avLst/>
          </a:prstGeom>
          <a:solidFill>
            <a:srgbClr val="002060"/>
          </a:solidFill>
        </p:spPr>
        <p:txBody>
          <a:bodyPr wrap="square" rtlCol="0">
            <a:spAutoFit/>
          </a:bodyPr>
          <a:lstStyle/>
          <a:p>
            <a:r>
              <a:rPr lang="en-GB" sz="2000" b="1" dirty="0">
                <a:solidFill>
                  <a:schemeClr val="bg1"/>
                </a:solidFill>
                <a:latin typeface="Arial" panose="020B0604020202020204" pitchFamily="34" charset="0"/>
                <a:cs typeface="Arial" panose="020B0604020202020204" pitchFamily="34" charset="0"/>
              </a:rPr>
              <a:t>3.  Ruth</a:t>
            </a:r>
          </a:p>
          <a:p>
            <a:endParaRPr lang="en-GB" sz="2000" b="1" dirty="0">
              <a:solidFill>
                <a:schemeClr val="bg1"/>
              </a:solidFill>
              <a:latin typeface="Arial" panose="020B0604020202020204" pitchFamily="34" charset="0"/>
              <a:cs typeface="Arial" panose="020B0604020202020204" pitchFamily="34" charset="0"/>
            </a:endParaRPr>
          </a:p>
          <a:p>
            <a:r>
              <a:rPr lang="en-GB" sz="2000" b="1" dirty="0">
                <a:solidFill>
                  <a:schemeClr val="bg1"/>
                </a:solidFill>
                <a:latin typeface="Arial" panose="020B0604020202020204" pitchFamily="34" charset="0"/>
                <a:cs typeface="Arial" panose="020B0604020202020204" pitchFamily="34" charset="0"/>
              </a:rPr>
              <a:t>Height: 1.63m</a:t>
            </a:r>
          </a:p>
          <a:p>
            <a:endParaRPr lang="en-GB" sz="2000" b="1" dirty="0">
              <a:solidFill>
                <a:schemeClr val="bg1"/>
              </a:solidFill>
              <a:latin typeface="Arial" panose="020B0604020202020204" pitchFamily="34" charset="0"/>
              <a:cs typeface="Arial" panose="020B0604020202020204" pitchFamily="34" charset="0"/>
            </a:endParaRPr>
          </a:p>
          <a:p>
            <a:r>
              <a:rPr lang="en-GB" sz="2000" b="1" dirty="0">
                <a:solidFill>
                  <a:schemeClr val="bg1"/>
                </a:solidFill>
                <a:latin typeface="Arial" panose="020B0604020202020204" pitchFamily="34" charset="0"/>
                <a:cs typeface="Arial" panose="020B0604020202020204" pitchFamily="34" charset="0"/>
              </a:rPr>
              <a:t>Weight: 78kg</a:t>
            </a:r>
          </a:p>
        </p:txBody>
      </p:sp>
    </p:spTree>
    <p:extLst>
      <p:ext uri="{BB962C8B-B14F-4D97-AF65-F5344CB8AC3E}">
        <p14:creationId xmlns:p14="http://schemas.microsoft.com/office/powerpoint/2010/main" val="158708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Energy balance</a:t>
            </a:r>
          </a:p>
        </p:txBody>
      </p:sp>
      <p:sp>
        <p:nvSpPr>
          <p:cNvPr id="3" name="Subtitle 2"/>
          <p:cNvSpPr>
            <a:spLocks noGrp="1"/>
          </p:cNvSpPr>
          <p:nvPr>
            <p:ph type="subTitle" idx="1"/>
          </p:nvPr>
        </p:nvSpPr>
        <p:spPr>
          <a:xfrm>
            <a:off x="1169276" y="2571092"/>
            <a:ext cx="7217979" cy="3600000"/>
          </a:xfrm>
        </p:spPr>
        <p:txBody>
          <a:bodyPr/>
          <a:lstStyle/>
          <a:p>
            <a:pPr marL="0" indent="0">
              <a:spcBef>
                <a:spcPct val="0"/>
              </a:spcBef>
              <a:buNone/>
            </a:pPr>
            <a:r>
              <a:rPr lang="en-GB" altLang="en-US" sz="2000" dirty="0"/>
              <a:t>To maintain body weight it is necessary to balance energy intake (from food and drink) with energy expenditure (from activity).</a:t>
            </a:r>
          </a:p>
          <a:p>
            <a:pPr marL="0" indent="0">
              <a:spcBef>
                <a:spcPct val="0"/>
              </a:spcBef>
              <a:buNone/>
            </a:pPr>
            <a:endParaRPr lang="en-GB" altLang="en-US" sz="2000" dirty="0"/>
          </a:p>
          <a:p>
            <a:pPr marL="0" indent="0">
              <a:spcBef>
                <a:spcPct val="0"/>
              </a:spcBef>
              <a:buNone/>
            </a:pPr>
            <a:r>
              <a:rPr lang="en-GB" altLang="en-US" sz="2000" dirty="0"/>
              <a:t>This is called energy balance.</a:t>
            </a:r>
          </a:p>
          <a:p>
            <a:pPr marL="0" indent="0">
              <a:spcBef>
                <a:spcPct val="0"/>
              </a:spcBef>
              <a:buNone/>
            </a:pPr>
            <a:endParaRPr lang="en-GB" altLang="en-US" sz="2000" b="1" dirty="0"/>
          </a:p>
          <a:p>
            <a:pPr marL="0" indent="0">
              <a:spcBef>
                <a:spcPct val="0"/>
              </a:spcBef>
              <a:buNone/>
            </a:pPr>
            <a:r>
              <a:rPr lang="en-GB" altLang="en-US" sz="2000" dirty="0"/>
              <a:t>When energy intake is higher than energy output, over time this will lead to weight gain (positive energy balance).</a:t>
            </a:r>
          </a:p>
          <a:p>
            <a:pPr marL="0" indent="0">
              <a:spcBef>
                <a:spcPct val="0"/>
              </a:spcBef>
              <a:buNone/>
            </a:pPr>
            <a:endParaRPr lang="en-GB" altLang="en-US" sz="2000" dirty="0"/>
          </a:p>
          <a:p>
            <a:pPr marL="0" indent="0">
              <a:spcBef>
                <a:spcPct val="0"/>
              </a:spcBef>
              <a:buNone/>
            </a:pPr>
            <a:r>
              <a:rPr lang="en-GB" altLang="en-US" sz="2000" dirty="0"/>
              <a:t>When energy intake is lower than energy output, over time this will lead to weight loss (negative energy balance).</a:t>
            </a:r>
          </a:p>
          <a:p>
            <a:pPr marL="0" indent="0">
              <a:buNone/>
            </a:pPr>
            <a:endParaRPr lang="en-GB" sz="2000" dirty="0"/>
          </a:p>
        </p:txBody>
      </p:sp>
      <p:pic>
        <p:nvPicPr>
          <p:cNvPr id="13316" name="Picture 4" descr="C:\Users\Jenny\AppData\Local\Microsoft\Windows\INetCache\IE\W52D0TNO\man_eating_salad_Q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7614" y="2965229"/>
            <a:ext cx="3389587" cy="3389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386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Positive energy balance</a:t>
            </a:r>
          </a:p>
        </p:txBody>
      </p:sp>
      <p:sp>
        <p:nvSpPr>
          <p:cNvPr id="3" name="Subtitle 2"/>
          <p:cNvSpPr>
            <a:spLocks noGrp="1"/>
          </p:cNvSpPr>
          <p:nvPr>
            <p:ph type="subTitle" idx="1"/>
          </p:nvPr>
        </p:nvSpPr>
        <p:spPr>
          <a:xfrm>
            <a:off x="1169276" y="2513942"/>
            <a:ext cx="6761545" cy="3600000"/>
          </a:xfrm>
        </p:spPr>
        <p:txBody>
          <a:bodyPr/>
          <a:lstStyle/>
          <a:p>
            <a:pPr marL="0" indent="0">
              <a:spcBef>
                <a:spcPct val="0"/>
              </a:spcBef>
              <a:buNone/>
            </a:pPr>
            <a:r>
              <a:rPr lang="en-GB" altLang="en-US" sz="2000" dirty="0"/>
              <a:t>A person is said to be in positive energy balance when the diet provides more energy than is needed to meet energy demands of the body. Energy is stored as fat and the person puts on weight over time.</a:t>
            </a:r>
          </a:p>
          <a:p>
            <a:pPr marL="0" indent="0">
              <a:spcBef>
                <a:spcPct val="0"/>
              </a:spcBef>
              <a:buNone/>
            </a:pPr>
            <a:endParaRPr lang="en-GB" altLang="en-US" sz="2000" dirty="0"/>
          </a:p>
          <a:p>
            <a:pPr marL="0" indent="0">
              <a:spcBef>
                <a:spcPct val="0"/>
              </a:spcBef>
              <a:buNone/>
            </a:pPr>
            <a:r>
              <a:rPr lang="en-GB" altLang="en-US" sz="2000" dirty="0"/>
              <a:t>People who achieve a positive energy balance over an extended period of time are likely to become overweight    or obese. </a:t>
            </a:r>
          </a:p>
          <a:p>
            <a:pPr marL="0" indent="0">
              <a:spcBef>
                <a:spcPct val="0"/>
              </a:spcBef>
              <a:buNone/>
            </a:pPr>
            <a:endParaRPr lang="en-GB" altLang="en-US" sz="2000" b="1" dirty="0"/>
          </a:p>
          <a:p>
            <a:pPr marL="0" indent="0">
              <a:spcBef>
                <a:spcPct val="0"/>
              </a:spcBef>
              <a:buNone/>
            </a:pPr>
            <a:r>
              <a:rPr lang="en-GB" altLang="en-US" sz="2000" dirty="0"/>
              <a:t>Being overweight or obese is associated with an increased risk of developing certain cancers, cardiovascular disease and type 2 diabetes. </a:t>
            </a:r>
          </a:p>
          <a:p>
            <a:pPr marL="0" indent="0">
              <a:buNone/>
            </a:pPr>
            <a:endParaRPr lang="en-GB" sz="2000" dirty="0"/>
          </a:p>
        </p:txBody>
      </p:sp>
      <p:grpSp>
        <p:nvGrpSpPr>
          <p:cNvPr id="4" name="Group 17"/>
          <p:cNvGrpSpPr>
            <a:grpSpLocks/>
          </p:cNvGrpSpPr>
          <p:nvPr/>
        </p:nvGrpSpPr>
        <p:grpSpPr bwMode="auto">
          <a:xfrm>
            <a:off x="7735842" y="3500618"/>
            <a:ext cx="4393453" cy="1446084"/>
            <a:chOff x="600521" y="3538502"/>
            <a:chExt cx="6077811" cy="3080222"/>
          </a:xfrm>
        </p:grpSpPr>
        <p:sp>
          <p:nvSpPr>
            <p:cNvPr id="5" name="Line 5"/>
            <p:cNvSpPr>
              <a:spLocks noChangeShapeType="1"/>
            </p:cNvSpPr>
            <p:nvPr/>
          </p:nvSpPr>
          <p:spPr bwMode="auto">
            <a:xfrm flipV="1">
              <a:off x="1841932" y="4000167"/>
              <a:ext cx="3694503" cy="104141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 name="Text Box 6"/>
            <p:cNvSpPr txBox="1">
              <a:spLocks noChangeArrowheads="1"/>
            </p:cNvSpPr>
            <p:nvPr/>
          </p:nvSpPr>
          <p:spPr bwMode="auto">
            <a:xfrm>
              <a:off x="600521" y="4520876"/>
              <a:ext cx="1332891" cy="13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1200" b="1" dirty="0"/>
                <a:t>Energy in: food and drinks</a:t>
              </a:r>
              <a:endParaRPr lang="en-US" altLang="en-US" sz="1200" b="1" dirty="0"/>
            </a:p>
          </p:txBody>
        </p:sp>
        <p:sp>
          <p:nvSpPr>
            <p:cNvPr id="7" name="Text Box 7"/>
            <p:cNvSpPr txBox="1">
              <a:spLocks noChangeArrowheads="1"/>
            </p:cNvSpPr>
            <p:nvPr/>
          </p:nvSpPr>
          <p:spPr bwMode="auto">
            <a:xfrm>
              <a:off x="5536436" y="3538502"/>
              <a:ext cx="1141896" cy="13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1200" b="1"/>
                <a:t>Energy out: activity </a:t>
              </a:r>
              <a:endParaRPr lang="en-US" altLang="en-US" sz="1200" b="1"/>
            </a:p>
          </p:txBody>
        </p:sp>
        <p:sp>
          <p:nvSpPr>
            <p:cNvPr id="8" name="AutoShape 8"/>
            <p:cNvSpPr>
              <a:spLocks noChangeArrowheads="1"/>
            </p:cNvSpPr>
            <p:nvPr/>
          </p:nvSpPr>
          <p:spPr bwMode="auto">
            <a:xfrm>
              <a:off x="3092153" y="4533158"/>
              <a:ext cx="1108573" cy="726855"/>
            </a:xfrm>
            <a:prstGeom prst="triangle">
              <a:avLst>
                <a:gd name="adj" fmla="val 50000"/>
              </a:avLst>
            </a:prstGeom>
            <a:solidFill>
              <a:srgbClr val="3399FF"/>
            </a:solidFill>
            <a:ln w="190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9" name="Text Box 12"/>
            <p:cNvSpPr txBox="1">
              <a:spLocks noChangeArrowheads="1"/>
            </p:cNvSpPr>
            <p:nvPr/>
          </p:nvSpPr>
          <p:spPr bwMode="auto">
            <a:xfrm>
              <a:off x="952597" y="5897589"/>
              <a:ext cx="5473172" cy="72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1600" b="1" dirty="0"/>
                <a:t>Energy in &gt; Energy out = Weight gain</a:t>
              </a:r>
              <a:endParaRPr lang="en-US" altLang="en-US" sz="1600" b="1" dirty="0"/>
            </a:p>
          </p:txBody>
        </p:sp>
      </p:grpSp>
    </p:spTree>
    <p:extLst>
      <p:ext uri="{BB962C8B-B14F-4D97-AF65-F5344CB8AC3E}">
        <p14:creationId xmlns:p14="http://schemas.microsoft.com/office/powerpoint/2010/main" val="2398764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Negative energy balance</a:t>
            </a:r>
          </a:p>
        </p:txBody>
      </p:sp>
      <p:sp>
        <p:nvSpPr>
          <p:cNvPr id="3" name="Subtitle 2"/>
          <p:cNvSpPr>
            <a:spLocks noGrp="1"/>
          </p:cNvSpPr>
          <p:nvPr>
            <p:ph type="subTitle" idx="1"/>
          </p:nvPr>
        </p:nvSpPr>
        <p:spPr>
          <a:xfrm>
            <a:off x="1169276" y="2571092"/>
            <a:ext cx="6336424" cy="3600000"/>
          </a:xfrm>
        </p:spPr>
        <p:txBody>
          <a:bodyPr/>
          <a:lstStyle/>
          <a:p>
            <a:pPr marL="0" indent="0">
              <a:spcBef>
                <a:spcPct val="0"/>
              </a:spcBef>
              <a:buNone/>
            </a:pPr>
            <a:r>
              <a:rPr lang="en-GB" altLang="en-US" sz="2000" dirty="0"/>
              <a:t>A person is said to be in negative energy balance when there is insufficient energy from the diet to meet energy demands of the body. Energy is derived from energy stores and the person loses weight. </a:t>
            </a:r>
          </a:p>
          <a:p>
            <a:pPr marL="0" indent="0">
              <a:spcBef>
                <a:spcPct val="0"/>
              </a:spcBef>
              <a:buNone/>
            </a:pPr>
            <a:endParaRPr lang="en-GB" altLang="en-US" sz="2000" dirty="0"/>
          </a:p>
          <a:p>
            <a:pPr marL="0" indent="0">
              <a:spcBef>
                <a:spcPct val="0"/>
              </a:spcBef>
              <a:buNone/>
            </a:pPr>
            <a:r>
              <a:rPr lang="en-GB" altLang="en-US" sz="2000" dirty="0"/>
              <a:t>People who achieve a negative energy balance over an extended period of time are likely to become underweight. </a:t>
            </a:r>
          </a:p>
          <a:p>
            <a:pPr marL="0" indent="0">
              <a:spcBef>
                <a:spcPct val="0"/>
              </a:spcBef>
              <a:buNone/>
            </a:pPr>
            <a:endParaRPr lang="en-US" altLang="en-US" sz="2000" dirty="0"/>
          </a:p>
          <a:p>
            <a:pPr marL="0" indent="0">
              <a:spcBef>
                <a:spcPct val="0"/>
              </a:spcBef>
              <a:buNone/>
            </a:pPr>
            <a:r>
              <a:rPr lang="en-GB" altLang="en-US" sz="2000" dirty="0"/>
              <a:t>Being underweight is associated with health problems, such as osteoporosis (low bone mass), infertility (difficulty to conceive) and even heart failure.</a:t>
            </a:r>
            <a:endParaRPr lang="en-US" altLang="en-US" sz="2000" dirty="0"/>
          </a:p>
          <a:p>
            <a:pPr marL="0" indent="0">
              <a:buNone/>
            </a:pPr>
            <a:endParaRPr lang="en-GB" sz="2000" dirty="0"/>
          </a:p>
        </p:txBody>
      </p:sp>
      <p:grpSp>
        <p:nvGrpSpPr>
          <p:cNvPr id="4" name="Group 17"/>
          <p:cNvGrpSpPr>
            <a:grpSpLocks/>
          </p:cNvGrpSpPr>
          <p:nvPr/>
        </p:nvGrpSpPr>
        <p:grpSpPr bwMode="auto">
          <a:xfrm>
            <a:off x="7800523" y="3295065"/>
            <a:ext cx="4224054" cy="1535078"/>
            <a:chOff x="912709" y="3224441"/>
            <a:chExt cx="5614910" cy="3146417"/>
          </a:xfrm>
        </p:grpSpPr>
        <p:sp>
          <p:nvSpPr>
            <p:cNvPr id="5" name="Line 5"/>
            <p:cNvSpPr>
              <a:spLocks noChangeShapeType="1"/>
            </p:cNvSpPr>
            <p:nvPr/>
          </p:nvSpPr>
          <p:spPr bwMode="auto">
            <a:xfrm>
              <a:off x="1865830" y="4209991"/>
              <a:ext cx="3816546" cy="68659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 name="Text Box 6"/>
            <p:cNvSpPr txBox="1">
              <a:spLocks noChangeArrowheads="1"/>
            </p:cNvSpPr>
            <p:nvPr/>
          </p:nvSpPr>
          <p:spPr bwMode="auto">
            <a:xfrm>
              <a:off x="912709" y="3886827"/>
              <a:ext cx="1165391" cy="1703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200" b="1" dirty="0">
                  <a:latin typeface="Arial" panose="020B0604020202020204" pitchFamily="34" charset="0"/>
                  <a:cs typeface="Arial" panose="020B0604020202020204" pitchFamily="34" charset="0"/>
                </a:rPr>
                <a:t>Energy in: food and drinks</a:t>
              </a:r>
              <a:endParaRPr lang="en-US" altLang="en-US" sz="1200" b="1" dirty="0">
                <a:latin typeface="Arial" panose="020B0604020202020204" pitchFamily="34" charset="0"/>
                <a:cs typeface="Arial" panose="020B0604020202020204" pitchFamily="34" charset="0"/>
              </a:endParaRPr>
            </a:p>
          </p:txBody>
        </p:sp>
        <p:sp>
          <p:nvSpPr>
            <p:cNvPr id="7" name="Text Box 7"/>
            <p:cNvSpPr txBox="1">
              <a:spLocks noChangeArrowheads="1"/>
            </p:cNvSpPr>
            <p:nvPr/>
          </p:nvSpPr>
          <p:spPr bwMode="auto">
            <a:xfrm>
              <a:off x="5385723" y="3224441"/>
              <a:ext cx="1141896" cy="1324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200" b="1" dirty="0">
                  <a:latin typeface="Arial" panose="020B0604020202020204" pitchFamily="34" charset="0"/>
                  <a:cs typeface="Arial" panose="020B0604020202020204" pitchFamily="34" charset="0"/>
                </a:rPr>
                <a:t>Energy out: activity </a:t>
              </a:r>
              <a:endParaRPr lang="en-US" altLang="en-US" sz="1200" b="1" dirty="0">
                <a:latin typeface="Arial" panose="020B0604020202020204" pitchFamily="34" charset="0"/>
                <a:cs typeface="Arial" panose="020B0604020202020204" pitchFamily="34" charset="0"/>
              </a:endParaRPr>
            </a:p>
          </p:txBody>
        </p:sp>
        <p:sp>
          <p:nvSpPr>
            <p:cNvPr id="8" name="AutoShape 8"/>
            <p:cNvSpPr>
              <a:spLocks noChangeArrowheads="1"/>
            </p:cNvSpPr>
            <p:nvPr/>
          </p:nvSpPr>
          <p:spPr bwMode="auto">
            <a:xfrm>
              <a:off x="3096990" y="4533156"/>
              <a:ext cx="1108573" cy="726855"/>
            </a:xfrm>
            <a:prstGeom prst="triangle">
              <a:avLst>
                <a:gd name="adj" fmla="val 50000"/>
              </a:avLst>
            </a:prstGeom>
            <a:solidFill>
              <a:srgbClr val="3399FF"/>
            </a:solidFill>
            <a:ln w="1905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a:p>
          </p:txBody>
        </p:sp>
        <p:sp>
          <p:nvSpPr>
            <p:cNvPr id="9" name="Text Box 12"/>
            <p:cNvSpPr txBox="1">
              <a:spLocks noChangeArrowheads="1"/>
            </p:cNvSpPr>
            <p:nvPr/>
          </p:nvSpPr>
          <p:spPr bwMode="auto">
            <a:xfrm>
              <a:off x="1227871" y="5676931"/>
              <a:ext cx="5092463" cy="69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b="1" dirty="0">
                  <a:latin typeface="Arial" panose="020B0604020202020204" pitchFamily="34" charset="0"/>
                  <a:cs typeface="Arial" panose="020B0604020202020204" pitchFamily="34" charset="0"/>
                </a:rPr>
                <a:t>Energy out &gt; Energy in = Weight loss</a:t>
              </a:r>
              <a:endParaRPr lang="en-US" altLang="en-US" sz="16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61201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Energy balance</a:t>
            </a:r>
          </a:p>
        </p:txBody>
      </p:sp>
      <p:sp>
        <p:nvSpPr>
          <p:cNvPr id="3" name="Subtitle 2"/>
          <p:cNvSpPr>
            <a:spLocks noGrp="1"/>
          </p:cNvSpPr>
          <p:nvPr>
            <p:ph type="subTitle" idx="1"/>
          </p:nvPr>
        </p:nvSpPr>
        <p:spPr/>
        <p:txBody>
          <a:bodyPr/>
          <a:lstStyle/>
          <a:p>
            <a:pPr marL="0" indent="0">
              <a:spcBef>
                <a:spcPct val="0"/>
              </a:spcBef>
              <a:buNone/>
            </a:pPr>
            <a:r>
              <a:rPr lang="en-GB" altLang="en-US" sz="2000" dirty="0"/>
              <a:t>Energy balance can be maintained by:</a:t>
            </a:r>
          </a:p>
          <a:p>
            <a:pPr>
              <a:spcBef>
                <a:spcPct val="0"/>
              </a:spcBef>
            </a:pPr>
            <a:endParaRPr lang="en-GB" altLang="en-US" sz="2000" dirty="0"/>
          </a:p>
          <a:p>
            <a:pPr>
              <a:spcBef>
                <a:spcPct val="0"/>
              </a:spcBef>
            </a:pPr>
            <a:r>
              <a:rPr lang="en-GB" altLang="en-US" sz="2000" dirty="0"/>
              <a:t> regulating energy intake through the diet; </a:t>
            </a:r>
          </a:p>
          <a:p>
            <a:pPr>
              <a:spcBef>
                <a:spcPct val="0"/>
              </a:spcBef>
            </a:pPr>
            <a:endParaRPr lang="en-GB" altLang="en-US" sz="2000" dirty="0"/>
          </a:p>
          <a:p>
            <a:pPr>
              <a:spcBef>
                <a:spcPct val="0"/>
              </a:spcBef>
            </a:pPr>
            <a:r>
              <a:rPr lang="en-GB" altLang="en-US" sz="2000" dirty="0"/>
              <a:t> adjusting physical activity levels;</a:t>
            </a:r>
          </a:p>
          <a:p>
            <a:pPr>
              <a:spcBef>
                <a:spcPct val="0"/>
              </a:spcBef>
            </a:pPr>
            <a:endParaRPr lang="en-GB" altLang="en-US" sz="2000" dirty="0"/>
          </a:p>
          <a:p>
            <a:pPr>
              <a:spcBef>
                <a:spcPct val="0"/>
              </a:spcBef>
            </a:pPr>
            <a:r>
              <a:rPr lang="en-GB" altLang="en-US" sz="2000" dirty="0"/>
              <a:t> a combination of both.</a:t>
            </a:r>
          </a:p>
          <a:p>
            <a:pPr marL="0" indent="0">
              <a:buNone/>
            </a:pPr>
            <a:endParaRPr lang="en-GB" sz="2000" dirty="0"/>
          </a:p>
        </p:txBody>
      </p:sp>
      <p:grpSp>
        <p:nvGrpSpPr>
          <p:cNvPr id="5" name="Group 17"/>
          <p:cNvGrpSpPr>
            <a:grpSpLocks/>
          </p:cNvGrpSpPr>
          <p:nvPr/>
        </p:nvGrpSpPr>
        <p:grpSpPr bwMode="auto">
          <a:xfrm>
            <a:off x="7141978" y="4254316"/>
            <a:ext cx="4245942" cy="1446084"/>
            <a:chOff x="721250" y="3538502"/>
            <a:chExt cx="5873747" cy="3080222"/>
          </a:xfrm>
        </p:grpSpPr>
        <p:sp>
          <p:nvSpPr>
            <p:cNvPr id="6" name="Line 5"/>
            <p:cNvSpPr>
              <a:spLocks noChangeShapeType="1"/>
            </p:cNvSpPr>
            <p:nvPr/>
          </p:nvSpPr>
          <p:spPr bwMode="auto">
            <a:xfrm flipV="1">
              <a:off x="1933412" y="4497484"/>
              <a:ext cx="3493559" cy="3567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 name="Text Box 6"/>
            <p:cNvSpPr txBox="1">
              <a:spLocks noChangeArrowheads="1"/>
            </p:cNvSpPr>
            <p:nvPr/>
          </p:nvSpPr>
          <p:spPr bwMode="auto">
            <a:xfrm>
              <a:off x="721250" y="3775499"/>
              <a:ext cx="1332891" cy="13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1200" b="1" dirty="0"/>
                <a:t>Energy in: food and drinks</a:t>
              </a:r>
              <a:endParaRPr lang="en-US" altLang="en-US" sz="1200" b="1" dirty="0"/>
            </a:p>
          </p:txBody>
        </p:sp>
        <p:sp>
          <p:nvSpPr>
            <p:cNvPr id="8" name="Text Box 7"/>
            <p:cNvSpPr txBox="1">
              <a:spLocks noChangeArrowheads="1"/>
            </p:cNvSpPr>
            <p:nvPr/>
          </p:nvSpPr>
          <p:spPr bwMode="auto">
            <a:xfrm>
              <a:off x="5453101" y="3538502"/>
              <a:ext cx="1141896" cy="13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1200" b="1" dirty="0"/>
                <a:t>Energy out: activity </a:t>
              </a:r>
              <a:endParaRPr lang="en-US" altLang="en-US" sz="1200" b="1" dirty="0"/>
            </a:p>
          </p:txBody>
        </p:sp>
        <p:sp>
          <p:nvSpPr>
            <p:cNvPr id="9" name="AutoShape 8"/>
            <p:cNvSpPr>
              <a:spLocks noChangeArrowheads="1"/>
            </p:cNvSpPr>
            <p:nvPr/>
          </p:nvSpPr>
          <p:spPr bwMode="auto">
            <a:xfrm>
              <a:off x="3092153" y="4533158"/>
              <a:ext cx="1108573" cy="726855"/>
            </a:xfrm>
            <a:prstGeom prst="triangle">
              <a:avLst>
                <a:gd name="adj" fmla="val 50000"/>
              </a:avLst>
            </a:prstGeom>
            <a:solidFill>
              <a:srgbClr val="3399FF"/>
            </a:solidFill>
            <a:ln w="190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0" name="Text Box 12"/>
            <p:cNvSpPr txBox="1">
              <a:spLocks noChangeArrowheads="1"/>
            </p:cNvSpPr>
            <p:nvPr/>
          </p:nvSpPr>
          <p:spPr bwMode="auto">
            <a:xfrm>
              <a:off x="783571" y="5897589"/>
              <a:ext cx="5725735" cy="72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1600" b="1" dirty="0"/>
                <a:t>Energy in = Energy out = Energy balance</a:t>
              </a:r>
              <a:endParaRPr lang="en-US" altLang="en-US" sz="1600" b="1" dirty="0"/>
            </a:p>
          </p:txBody>
        </p:sp>
      </p:grpSp>
    </p:spTree>
    <p:extLst>
      <p:ext uri="{BB962C8B-B14F-4D97-AF65-F5344CB8AC3E}">
        <p14:creationId xmlns:p14="http://schemas.microsoft.com/office/powerpoint/2010/main" val="4177117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Overweight and obesity</a:t>
            </a:r>
          </a:p>
        </p:txBody>
      </p:sp>
      <p:sp>
        <p:nvSpPr>
          <p:cNvPr id="3" name="Subtitle 2"/>
          <p:cNvSpPr>
            <a:spLocks noGrp="1"/>
          </p:cNvSpPr>
          <p:nvPr>
            <p:ph type="subTitle" idx="1"/>
          </p:nvPr>
        </p:nvSpPr>
        <p:spPr>
          <a:xfrm>
            <a:off x="1169276" y="2571092"/>
            <a:ext cx="6831724" cy="3600000"/>
          </a:xfrm>
        </p:spPr>
        <p:txBody>
          <a:bodyPr/>
          <a:lstStyle/>
          <a:p>
            <a:pPr marL="0" indent="0">
              <a:spcBef>
                <a:spcPct val="0"/>
              </a:spcBef>
              <a:buNone/>
            </a:pPr>
            <a:r>
              <a:rPr lang="en-GB" altLang="en-US" sz="2000" dirty="0"/>
              <a:t>In the UK and many other developed countries, overweight and obesity rates in adults and children have been increasing over the years.</a:t>
            </a:r>
          </a:p>
          <a:p>
            <a:pPr marL="0" indent="0">
              <a:spcBef>
                <a:spcPct val="0"/>
              </a:spcBef>
              <a:buNone/>
            </a:pPr>
            <a:endParaRPr lang="en-GB" altLang="en-US" sz="2000" dirty="0"/>
          </a:p>
          <a:p>
            <a:pPr marL="0" indent="0">
              <a:spcBef>
                <a:spcPct val="0"/>
              </a:spcBef>
              <a:buNone/>
            </a:pPr>
            <a:r>
              <a:rPr lang="en-GB" altLang="en-US" sz="2000" dirty="0"/>
              <a:t>In 2021, 26% of adults in England were obese. A higher proportion of men than women were either overweight or obese (69% compared with 59%). </a:t>
            </a:r>
          </a:p>
          <a:p>
            <a:pPr marL="0" indent="0">
              <a:spcBef>
                <a:spcPct val="0"/>
              </a:spcBef>
              <a:buNone/>
            </a:pPr>
            <a:endParaRPr lang="en-GB" altLang="en-US" sz="2000" dirty="0"/>
          </a:p>
          <a:p>
            <a:pPr marL="0" indent="0">
              <a:spcBef>
                <a:spcPct val="0"/>
              </a:spcBef>
              <a:buNone/>
            </a:pPr>
            <a:r>
              <a:rPr lang="en-GB" altLang="en-US" sz="2000" dirty="0"/>
              <a:t>It is important to lead an active lifestyle and make healthier food choices.</a:t>
            </a:r>
          </a:p>
          <a:p>
            <a:pPr marL="0" indent="0">
              <a:buNone/>
            </a:pPr>
            <a:endParaRPr lang="en-GB" sz="2000" dirty="0"/>
          </a:p>
        </p:txBody>
      </p:sp>
      <p:sp>
        <p:nvSpPr>
          <p:cNvPr id="7" name="Rectangle 6">
            <a:extLst>
              <a:ext uri="{FF2B5EF4-FFF2-40B4-BE49-F238E27FC236}">
                <a16:creationId xmlns:a16="http://schemas.microsoft.com/office/drawing/2014/main" id="{A4FDED76-E0A9-0D0A-B0E7-8EFCBD78D499}"/>
              </a:ext>
            </a:extLst>
          </p:cNvPr>
          <p:cNvSpPr/>
          <p:nvPr/>
        </p:nvSpPr>
        <p:spPr>
          <a:xfrm>
            <a:off x="1169274" y="5980315"/>
            <a:ext cx="6096000" cy="338554"/>
          </a:xfrm>
          <a:prstGeom prst="rect">
            <a:avLst/>
          </a:prstGeom>
        </p:spPr>
        <p:txBody>
          <a:bodyPr>
            <a:spAutoFit/>
          </a:bodyPr>
          <a:lstStyle/>
          <a:p>
            <a:r>
              <a:rPr lang="en-GB" sz="1600" dirty="0">
                <a:latin typeface="Arial" panose="020B0604020202020204" pitchFamily="34" charset="0"/>
                <a:cs typeface="Arial" panose="020B0604020202020204" pitchFamily="34" charset="0"/>
                <a:hlinkClick r:id="rId2"/>
              </a:rPr>
              <a:t>Overweight and obesity in adults - NHS Digital</a:t>
            </a:r>
            <a:endParaRPr lang="en-GB" sz="1600" dirty="0">
              <a:latin typeface="Arial" panose="020B0604020202020204" pitchFamily="34" charset="0"/>
              <a:cs typeface="Arial" panose="020B0604020202020204" pitchFamily="34" charset="0"/>
            </a:endParaRPr>
          </a:p>
        </p:txBody>
      </p:sp>
      <p:pic>
        <p:nvPicPr>
          <p:cNvPr id="8" name="Picture 7" descr="A person and person jogging by a lake&#10;&#10;Description automatically generated">
            <a:extLst>
              <a:ext uri="{FF2B5EF4-FFF2-40B4-BE49-F238E27FC236}">
                <a16:creationId xmlns:a16="http://schemas.microsoft.com/office/drawing/2014/main" id="{DCE24E0F-48A1-5231-F8C2-566EA540A0A4}"/>
              </a:ext>
            </a:extLst>
          </p:cNvPr>
          <p:cNvPicPr>
            <a:picLocks noChangeAspect="1"/>
          </p:cNvPicPr>
          <p:nvPr/>
        </p:nvPicPr>
        <p:blipFill>
          <a:blip r:embed="rId3"/>
          <a:stretch>
            <a:fillRect/>
          </a:stretch>
        </p:blipFill>
        <p:spPr>
          <a:xfrm>
            <a:off x="8805372" y="1849464"/>
            <a:ext cx="2637544" cy="3965167"/>
          </a:xfrm>
          <a:prstGeom prst="rect">
            <a:avLst/>
          </a:prstGeom>
        </p:spPr>
      </p:pic>
    </p:spTree>
    <p:extLst>
      <p:ext uri="{BB962C8B-B14F-4D97-AF65-F5344CB8AC3E}">
        <p14:creationId xmlns:p14="http://schemas.microsoft.com/office/powerpoint/2010/main" val="1520732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Energy</a:t>
            </a:r>
            <a:endParaRPr lang="en-GB" dirty="0"/>
          </a:p>
        </p:txBody>
      </p:sp>
      <p:sp>
        <p:nvSpPr>
          <p:cNvPr id="3" name="Subtitle 2"/>
          <p:cNvSpPr>
            <a:spLocks noGrp="1"/>
          </p:cNvSpPr>
          <p:nvPr>
            <p:ph type="subTitle" idx="1"/>
          </p:nvPr>
        </p:nvSpPr>
        <p:spPr/>
        <p:txBody>
          <a:bodyPr/>
          <a:lstStyle/>
          <a:p>
            <a:pPr marL="0" indent="0">
              <a:spcBef>
                <a:spcPct val="0"/>
              </a:spcBef>
              <a:buNone/>
            </a:pPr>
            <a:r>
              <a:rPr lang="en-US" altLang="en-US" sz="2000" dirty="0"/>
              <a:t>Different people need different amounts of dietary energy </a:t>
            </a:r>
          </a:p>
          <a:p>
            <a:pPr marL="0" indent="0">
              <a:spcBef>
                <a:spcPct val="0"/>
              </a:spcBef>
              <a:buNone/>
            </a:pPr>
            <a:r>
              <a:rPr lang="en-US" altLang="en-US" sz="2000" dirty="0"/>
              <a:t>depending on their:</a:t>
            </a:r>
          </a:p>
          <a:p>
            <a:pPr>
              <a:spcBef>
                <a:spcPct val="0"/>
              </a:spcBef>
            </a:pPr>
            <a:endParaRPr lang="en-US" altLang="en-US" sz="2000" dirty="0"/>
          </a:p>
          <a:p>
            <a:pPr>
              <a:lnSpc>
                <a:spcPct val="200000"/>
              </a:lnSpc>
              <a:spcBef>
                <a:spcPct val="0"/>
              </a:spcBef>
            </a:pPr>
            <a:r>
              <a:rPr lang="en-US" altLang="en-US" sz="2000" dirty="0"/>
              <a:t> age;</a:t>
            </a:r>
          </a:p>
          <a:p>
            <a:pPr>
              <a:lnSpc>
                <a:spcPct val="200000"/>
              </a:lnSpc>
              <a:spcBef>
                <a:spcPct val="0"/>
              </a:spcBef>
            </a:pPr>
            <a:r>
              <a:rPr lang="en-US" altLang="en-US" sz="2000" dirty="0"/>
              <a:t> gender;</a:t>
            </a:r>
          </a:p>
          <a:p>
            <a:pPr>
              <a:lnSpc>
                <a:spcPct val="200000"/>
              </a:lnSpc>
              <a:spcBef>
                <a:spcPct val="0"/>
              </a:spcBef>
            </a:pPr>
            <a:r>
              <a:rPr lang="en-US" altLang="en-US" sz="2000" dirty="0"/>
              <a:t> body size;</a:t>
            </a:r>
          </a:p>
          <a:p>
            <a:pPr>
              <a:lnSpc>
                <a:spcPct val="200000"/>
              </a:lnSpc>
              <a:spcBef>
                <a:spcPct val="0"/>
              </a:spcBef>
            </a:pPr>
            <a:r>
              <a:rPr lang="en-US" altLang="en-US" sz="2000" dirty="0"/>
              <a:t> level of activity;</a:t>
            </a:r>
          </a:p>
          <a:p>
            <a:pPr>
              <a:lnSpc>
                <a:spcPct val="200000"/>
              </a:lnSpc>
              <a:spcBef>
                <a:spcPct val="0"/>
              </a:spcBef>
            </a:pPr>
            <a:r>
              <a:rPr lang="en-US" altLang="en-US" sz="2000" dirty="0"/>
              <a:t> genes.</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3348" y="2150448"/>
            <a:ext cx="3135926" cy="4382804"/>
          </a:xfrm>
          <a:prstGeom prst="rect">
            <a:avLst/>
          </a:prstGeom>
          <a:ln>
            <a:noFill/>
          </a:ln>
          <a:effectLst/>
        </p:spPr>
      </p:pic>
    </p:spTree>
    <p:extLst>
      <p:ext uri="{BB962C8B-B14F-4D97-AF65-F5344CB8AC3E}">
        <p14:creationId xmlns:p14="http://schemas.microsoft.com/office/powerpoint/2010/main" val="1486804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Quiz - </a:t>
            </a:r>
            <a:r>
              <a:rPr lang="en-GB" dirty="0" err="1"/>
              <a:t>Kahoot</a:t>
            </a:r>
            <a:endParaRPr lang="en-GB" dirty="0"/>
          </a:p>
        </p:txBody>
      </p:sp>
      <p:sp>
        <p:nvSpPr>
          <p:cNvPr id="3" name="Subtitle 2"/>
          <p:cNvSpPr>
            <a:spLocks noGrp="1"/>
          </p:cNvSpPr>
          <p:nvPr>
            <p:ph type="subTitle" idx="1"/>
          </p:nvPr>
        </p:nvSpPr>
        <p:spPr>
          <a:xfrm>
            <a:off x="1169276" y="2571092"/>
            <a:ext cx="7384174" cy="3600000"/>
          </a:xfrm>
        </p:spPr>
        <p:txBody>
          <a:bodyPr/>
          <a:lstStyle/>
          <a:p>
            <a:pPr marL="0" indent="0">
              <a:spcBef>
                <a:spcPct val="0"/>
              </a:spcBef>
              <a:buNone/>
            </a:pPr>
            <a:r>
              <a:rPr lang="en-US" altLang="en-US" sz="2000" dirty="0"/>
              <a:t>Open the link below on the main screen and get students to log onto kahoot.it on their tablets or smartphones. </a:t>
            </a:r>
          </a:p>
          <a:p>
            <a:pPr marL="0" indent="0">
              <a:spcBef>
                <a:spcPct val="0"/>
              </a:spcBef>
              <a:buNone/>
            </a:pPr>
            <a:endParaRPr lang="en-US" altLang="en-US" sz="2000" dirty="0"/>
          </a:p>
          <a:p>
            <a:pPr marL="0" indent="0">
              <a:spcBef>
                <a:spcPct val="0"/>
              </a:spcBef>
              <a:buNone/>
            </a:pPr>
            <a:r>
              <a:rPr lang="en-US" altLang="en-US" sz="2000" dirty="0"/>
              <a:t>They can then enter the code (that will come up on the main screen when you start the game) and their own nickname. </a:t>
            </a:r>
          </a:p>
          <a:p>
            <a:pPr marL="0" indent="0">
              <a:spcBef>
                <a:spcPct val="0"/>
              </a:spcBef>
              <a:buNone/>
            </a:pPr>
            <a:endParaRPr lang="en-US" altLang="en-US" sz="2000" dirty="0"/>
          </a:p>
          <a:p>
            <a:pPr marL="0" indent="0">
              <a:spcBef>
                <a:spcPct val="0"/>
              </a:spcBef>
              <a:buNone/>
            </a:pPr>
            <a:r>
              <a:rPr lang="en-US" altLang="en-US" sz="2000" dirty="0"/>
              <a:t>They can then play along with the quiz choosing the multiple choice answers that correspond with the questions on the main screen. There will then be a leaderboard of the scores after each question and at the end. </a:t>
            </a:r>
          </a:p>
          <a:p>
            <a:pPr marL="0" indent="0">
              <a:spcBef>
                <a:spcPct val="0"/>
              </a:spcBef>
              <a:buNone/>
            </a:pPr>
            <a:endParaRPr lang="en-US" altLang="en-US" sz="2000" dirty="0"/>
          </a:p>
          <a:p>
            <a:pPr marL="0" indent="0">
              <a:spcBef>
                <a:spcPct val="0"/>
              </a:spcBef>
              <a:buNone/>
            </a:pPr>
            <a:endParaRPr lang="en-US" altLang="en-US" sz="2000" b="1" dirty="0">
              <a:solidFill>
                <a:srgbClr val="FF0000"/>
              </a:solidFill>
            </a:endParaRPr>
          </a:p>
          <a:p>
            <a:pPr marL="0" indent="0">
              <a:spcBef>
                <a:spcPct val="0"/>
              </a:spcBef>
              <a:buNone/>
            </a:pPr>
            <a:r>
              <a:rPr lang="en-US" altLang="en-US" sz="2000" b="1" dirty="0">
                <a:hlinkClick r:id="rId2"/>
              </a:rPr>
              <a:t>https://create.kahoot.it/share/energy-requirements/cbee242c-a83c-40d0-9320-a6929747184f</a:t>
            </a:r>
            <a:r>
              <a:rPr lang="en-US" altLang="en-US" sz="2000" b="1" dirty="0"/>
              <a:t> </a:t>
            </a:r>
            <a:endParaRPr lang="en-GB" sz="2000" dirty="0"/>
          </a:p>
        </p:txBody>
      </p:sp>
      <p:pic>
        <p:nvPicPr>
          <p:cNvPr id="4" name="Picture 2" descr="Image result for kahoot images"/>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733005" y="3129559"/>
            <a:ext cx="2959478" cy="19442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905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Energy</a:t>
            </a:r>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
        <p:nvSpPr>
          <p:cNvPr id="4" name="TextBox 3">
            <a:extLst>
              <a:ext uri="{FF2B5EF4-FFF2-40B4-BE49-F238E27FC236}">
                <a16:creationId xmlns:a16="http://schemas.microsoft.com/office/drawing/2014/main" id="{E35C0D3A-7FEB-51E3-96EB-8C994871928A}"/>
              </a:ext>
            </a:extLst>
          </p:cNvPr>
          <p:cNvSpPr txBox="1"/>
          <p:nvPr/>
        </p:nvSpPr>
        <p:spPr>
          <a:xfrm>
            <a:off x="393116" y="6175629"/>
            <a:ext cx="9904396"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004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Energy</a:t>
            </a:r>
            <a:endParaRPr lang="en-GB" dirty="0"/>
          </a:p>
        </p:txBody>
      </p:sp>
      <p:sp>
        <p:nvSpPr>
          <p:cNvPr id="3" name="Subtitle 2"/>
          <p:cNvSpPr>
            <a:spLocks noGrp="1"/>
          </p:cNvSpPr>
          <p:nvPr>
            <p:ph type="subTitle" idx="1"/>
          </p:nvPr>
        </p:nvSpPr>
        <p:spPr/>
        <p:txBody>
          <a:bodyPr/>
          <a:lstStyle/>
          <a:p>
            <a:pPr marL="0" indent="0">
              <a:spcBef>
                <a:spcPct val="0"/>
              </a:spcBef>
              <a:buNone/>
            </a:pPr>
            <a:r>
              <a:rPr lang="en-GB" altLang="en-US" sz="2000" dirty="0"/>
              <a:t>Energy is provided by the </a:t>
            </a:r>
            <a:r>
              <a:rPr lang="en-US" altLang="en-US" sz="2000" dirty="0"/>
              <a:t>carbohydrate, protein and fat in the </a:t>
            </a:r>
            <a:r>
              <a:rPr lang="en-GB" altLang="en-US" sz="2000" dirty="0"/>
              <a:t>food and drink we consume.</a:t>
            </a:r>
          </a:p>
          <a:p>
            <a:pPr marL="0" indent="0">
              <a:spcBef>
                <a:spcPct val="0"/>
              </a:spcBef>
              <a:buNone/>
            </a:pPr>
            <a:endParaRPr lang="en-GB" altLang="en-US" sz="2000" dirty="0"/>
          </a:p>
          <a:p>
            <a:pPr marL="0" indent="0">
              <a:spcBef>
                <a:spcPct val="0"/>
              </a:spcBef>
              <a:buNone/>
            </a:pPr>
            <a:r>
              <a:rPr lang="en-US" altLang="en-US" sz="2000" dirty="0"/>
              <a:t>These are known as </a:t>
            </a:r>
            <a:r>
              <a:rPr lang="en-GB" altLang="en-US" sz="2000" b="1" dirty="0"/>
              <a:t>macronutrients</a:t>
            </a:r>
            <a:r>
              <a:rPr lang="en-GB" altLang="en-US" sz="2000" dirty="0"/>
              <a:t>. </a:t>
            </a:r>
          </a:p>
          <a:p>
            <a:pPr marL="0" indent="0">
              <a:spcBef>
                <a:spcPct val="0"/>
              </a:spcBef>
              <a:buNone/>
            </a:pPr>
            <a:endParaRPr lang="en-GB" altLang="en-US" sz="2000" dirty="0"/>
          </a:p>
          <a:p>
            <a:pPr marL="0" indent="0">
              <a:spcBef>
                <a:spcPct val="0"/>
              </a:spcBef>
              <a:buNone/>
            </a:pPr>
            <a:r>
              <a:rPr lang="en-GB" altLang="en-US" sz="2000" dirty="0"/>
              <a:t>The amount of energy that each of these macronutrients provides varies.</a:t>
            </a:r>
            <a:endParaRPr lang="en-US" altLang="en-US" sz="2000" dirty="0"/>
          </a:p>
          <a:p>
            <a:pPr marL="0" indent="0">
              <a:buNone/>
            </a:pPr>
            <a:endParaRPr lang="en-GB"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l="4330"/>
          <a:stretch/>
        </p:blipFill>
        <p:spPr>
          <a:xfrm>
            <a:off x="1276350" y="4344665"/>
            <a:ext cx="3208184" cy="2233599"/>
          </a:xfrm>
          <a:prstGeom prst="rect">
            <a:avLst/>
          </a:prstGeom>
          <a:ln>
            <a:noFill/>
          </a:ln>
          <a:effectLst/>
        </p:spPr>
      </p:pic>
      <p:pic>
        <p:nvPicPr>
          <p:cNvPr id="6" name="Picture 5" descr="C:\Users\Jenny\Downloads\shutterstock_151809269 (1).jpg"/>
          <p:cNvPicPr/>
          <p:nvPr/>
        </p:nvPicPr>
        <p:blipFill>
          <a:blip r:embed="rId3">
            <a:extLst>
              <a:ext uri="{28A0092B-C50C-407E-A947-70E740481C1C}">
                <a14:useLocalDpi xmlns:a14="http://schemas.microsoft.com/office/drawing/2010/main" val="0"/>
              </a:ext>
            </a:extLst>
          </a:blip>
          <a:srcRect/>
          <a:stretch>
            <a:fillRect/>
          </a:stretch>
        </p:blipFill>
        <p:spPr bwMode="auto">
          <a:xfrm>
            <a:off x="4965856" y="4344665"/>
            <a:ext cx="3153729" cy="2233599"/>
          </a:xfrm>
          <a:prstGeom prst="rect">
            <a:avLst/>
          </a:prstGeom>
          <a:noFill/>
          <a:ln>
            <a:noFill/>
          </a:ln>
        </p:spPr>
      </p:pic>
    </p:spTree>
    <p:extLst>
      <p:ext uri="{BB962C8B-B14F-4D97-AF65-F5344CB8AC3E}">
        <p14:creationId xmlns:p14="http://schemas.microsoft.com/office/powerpoint/2010/main" val="2724751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Energy</a:t>
            </a:r>
            <a:endParaRPr lang="en-GB" dirty="0"/>
          </a:p>
        </p:txBody>
      </p:sp>
      <p:sp>
        <p:nvSpPr>
          <p:cNvPr id="3" name="Subtitle 2"/>
          <p:cNvSpPr>
            <a:spLocks noGrp="1"/>
          </p:cNvSpPr>
          <p:nvPr>
            <p:ph type="subTitle" idx="1"/>
          </p:nvPr>
        </p:nvSpPr>
        <p:spPr/>
        <p:txBody>
          <a:bodyPr/>
          <a:lstStyle/>
          <a:p>
            <a:pPr marL="0" indent="0">
              <a:spcBef>
                <a:spcPct val="0"/>
              </a:spcBef>
              <a:buNone/>
            </a:pPr>
            <a:r>
              <a:rPr lang="en-GB" altLang="en-US" sz="2000" b="1" dirty="0"/>
              <a:t>Carbohydrate </a:t>
            </a:r>
            <a:r>
              <a:rPr lang="en-GB" altLang="en-US" sz="2000" dirty="0"/>
              <a:t>(starch and sugars) provides 3.75 kcal (16 kJ) per gram (for the purposes of food labelling this is rounded up to </a:t>
            </a:r>
            <a:r>
              <a:rPr lang="en-GB" altLang="en-US" sz="2000" b="1" dirty="0"/>
              <a:t>4 kcal </a:t>
            </a:r>
            <a:r>
              <a:rPr lang="en-GB" altLang="en-US" sz="2000" dirty="0"/>
              <a:t>(17kJ) per gram).</a:t>
            </a:r>
          </a:p>
          <a:p>
            <a:pPr marL="0" indent="0">
              <a:spcBef>
                <a:spcPct val="0"/>
              </a:spcBef>
              <a:buNone/>
            </a:pPr>
            <a:endParaRPr lang="en-GB" altLang="en-US" sz="2000" dirty="0"/>
          </a:p>
          <a:p>
            <a:pPr marL="0" indent="0">
              <a:spcBef>
                <a:spcPct val="0"/>
              </a:spcBef>
              <a:buNone/>
            </a:pPr>
            <a:r>
              <a:rPr lang="en-GB" altLang="en-US" sz="2000" b="1" dirty="0"/>
              <a:t>Protein</a:t>
            </a:r>
            <a:r>
              <a:rPr lang="en-GB" altLang="en-US" sz="2000" dirty="0"/>
              <a:t> provides </a:t>
            </a:r>
            <a:r>
              <a:rPr lang="en-GB" altLang="en-US" sz="2000" b="1" dirty="0"/>
              <a:t>4kcal </a:t>
            </a:r>
            <a:r>
              <a:rPr lang="en-GB" altLang="en-US" sz="2000" dirty="0"/>
              <a:t>(17kJ) per gram.</a:t>
            </a:r>
          </a:p>
          <a:p>
            <a:pPr marL="0" indent="0">
              <a:spcBef>
                <a:spcPct val="0"/>
              </a:spcBef>
              <a:buNone/>
            </a:pPr>
            <a:endParaRPr lang="en-GB" altLang="en-US" sz="2000" dirty="0"/>
          </a:p>
          <a:p>
            <a:pPr marL="0" indent="0">
              <a:spcBef>
                <a:spcPct val="0"/>
              </a:spcBef>
              <a:buNone/>
            </a:pPr>
            <a:r>
              <a:rPr lang="en-GB" altLang="en-US" sz="2000" b="1" dirty="0"/>
              <a:t>Fat</a:t>
            </a:r>
            <a:r>
              <a:rPr lang="en-GB" altLang="en-US" sz="2000" dirty="0"/>
              <a:t> is the most energy dense nutrient, providing </a:t>
            </a:r>
            <a:r>
              <a:rPr lang="en-GB" altLang="en-US" sz="2000" b="1" dirty="0"/>
              <a:t>9kcal</a:t>
            </a:r>
            <a:r>
              <a:rPr lang="en-GB" altLang="en-US" sz="2000" dirty="0"/>
              <a:t> (37kJ) per gram.</a:t>
            </a:r>
          </a:p>
          <a:p>
            <a:pPr marL="0" indent="0">
              <a:spcBef>
                <a:spcPct val="0"/>
              </a:spcBef>
              <a:buNone/>
            </a:pPr>
            <a:endParaRPr lang="en-GB" altLang="en-US" sz="2000" b="1" dirty="0"/>
          </a:p>
          <a:p>
            <a:pPr marL="0" indent="0">
              <a:spcBef>
                <a:spcPct val="0"/>
              </a:spcBef>
              <a:buNone/>
            </a:pPr>
            <a:r>
              <a:rPr lang="en-GB" altLang="en-US" sz="2000" dirty="0"/>
              <a:t>Energy intake can be estimated by applying these figures to the amount of carbohydrate, protein and fat we consume from food and drink.</a:t>
            </a:r>
          </a:p>
          <a:p>
            <a:pPr marL="0" indent="0">
              <a:spcBef>
                <a:spcPct val="0"/>
              </a:spcBef>
              <a:buNone/>
            </a:pPr>
            <a:endParaRPr lang="en-GB" altLang="en-US" sz="2000" dirty="0"/>
          </a:p>
          <a:p>
            <a:pPr marL="0" indent="0">
              <a:spcBef>
                <a:spcPct val="0"/>
              </a:spcBef>
              <a:buNone/>
            </a:pPr>
            <a:r>
              <a:rPr lang="en-GB" altLang="en-US" sz="2000" b="1" dirty="0"/>
              <a:t>Alcohol</a:t>
            </a:r>
            <a:r>
              <a:rPr lang="en-GB" altLang="en-US" sz="2000" dirty="0"/>
              <a:t> also provides energy at </a:t>
            </a:r>
            <a:r>
              <a:rPr lang="en-GB" altLang="en-US" sz="2000" b="1" dirty="0"/>
              <a:t>7kcal</a:t>
            </a:r>
            <a:r>
              <a:rPr lang="en-GB" altLang="en-US" sz="2000" dirty="0"/>
              <a:t> (29kJ) per gram.</a:t>
            </a:r>
          </a:p>
          <a:p>
            <a:pPr marL="0" indent="0">
              <a:buNone/>
            </a:pPr>
            <a:endParaRPr lang="en-GB" sz="2000" dirty="0"/>
          </a:p>
        </p:txBody>
      </p:sp>
    </p:spTree>
    <p:extLst>
      <p:ext uri="{BB962C8B-B14F-4D97-AF65-F5344CB8AC3E}">
        <p14:creationId xmlns:p14="http://schemas.microsoft.com/office/powerpoint/2010/main" val="3025666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Energy in food and drinks</a:t>
            </a:r>
          </a:p>
        </p:txBody>
      </p:sp>
      <p:sp>
        <p:nvSpPr>
          <p:cNvPr id="5" name="Rectangle 4"/>
          <p:cNvSpPr/>
          <p:nvPr/>
        </p:nvSpPr>
        <p:spPr>
          <a:xfrm>
            <a:off x="8362850" y="2296835"/>
            <a:ext cx="3276700" cy="1015663"/>
          </a:xfrm>
          <a:prstGeom prst="rect">
            <a:avLst/>
          </a:prstGeom>
        </p:spPr>
        <p:txBody>
          <a:bodyPr wrap="square">
            <a:spAutoFit/>
          </a:bodyPr>
          <a:lstStyle/>
          <a:p>
            <a:pPr>
              <a:spcBef>
                <a:spcPct val="50000"/>
              </a:spcBef>
            </a:pPr>
            <a:r>
              <a:rPr lang="en-GB" altLang="zh-TW" sz="2000" dirty="0">
                <a:latin typeface="Arial" panose="020B0604020202020204" pitchFamily="34" charset="0"/>
                <a:cs typeface="Arial" panose="020B0604020202020204" pitchFamily="34" charset="0"/>
              </a:rPr>
              <a:t>Per gram, fat provides more than twice the energy of carbohydrate.</a:t>
            </a:r>
            <a:endParaRPr lang="en-US" altLang="en-US" sz="2000" dirty="0">
              <a:latin typeface="Arial" panose="020B0604020202020204" pitchFamily="34" charset="0"/>
              <a:cs typeface="Arial" panose="020B060402020202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6506554"/>
              </p:ext>
            </p:extLst>
          </p:nvPr>
        </p:nvGraphicFramePr>
        <p:xfrm>
          <a:off x="1169274" y="2604585"/>
          <a:ext cx="6205304" cy="3653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1643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Energy in food and drinks</a:t>
            </a:r>
          </a:p>
        </p:txBody>
      </p:sp>
      <p:sp>
        <p:nvSpPr>
          <p:cNvPr id="3" name="Subtitle 2"/>
          <p:cNvSpPr>
            <a:spLocks noGrp="1"/>
          </p:cNvSpPr>
          <p:nvPr>
            <p:ph type="subTitle" idx="1"/>
          </p:nvPr>
        </p:nvSpPr>
        <p:spPr/>
        <p:txBody>
          <a:bodyPr/>
          <a:lstStyle/>
          <a:p>
            <a:pPr marL="0" indent="0">
              <a:buNone/>
            </a:pPr>
            <a:r>
              <a:rPr lang="en-GB" altLang="en-US" sz="2000" dirty="0"/>
              <a:t>Which of these foods do you think contributes the most energy per 100g?</a:t>
            </a:r>
          </a:p>
          <a:p>
            <a:pPr marL="0" indent="0">
              <a:buNone/>
            </a:pPr>
            <a:r>
              <a:rPr lang="en-GB" altLang="en-US" sz="2000" dirty="0"/>
              <a:t> </a:t>
            </a:r>
          </a:p>
          <a:p>
            <a:pPr marL="0" indent="0">
              <a:buNone/>
            </a:pPr>
            <a:endParaRPr lang="en-GB" sz="2000" dirty="0"/>
          </a:p>
        </p:txBody>
      </p:sp>
      <p:sp>
        <p:nvSpPr>
          <p:cNvPr id="4" name="TextBox 5"/>
          <p:cNvSpPr txBox="1">
            <a:spLocks noChangeArrowheads="1"/>
          </p:cNvSpPr>
          <p:nvPr/>
        </p:nvSpPr>
        <p:spPr bwMode="auto">
          <a:xfrm>
            <a:off x="1847136" y="4153697"/>
            <a:ext cx="1296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2000" dirty="0">
                <a:latin typeface="Arial" panose="020B0604020202020204" pitchFamily="34" charset="0"/>
                <a:cs typeface="Arial" panose="020B0604020202020204" pitchFamily="34" charset="0"/>
              </a:rPr>
              <a:t>Bagel</a:t>
            </a:r>
          </a:p>
        </p:txBody>
      </p:sp>
      <p:sp>
        <p:nvSpPr>
          <p:cNvPr id="5" name="TextBox 6"/>
          <p:cNvSpPr txBox="1">
            <a:spLocks noChangeArrowheads="1"/>
          </p:cNvSpPr>
          <p:nvPr/>
        </p:nvSpPr>
        <p:spPr bwMode="auto">
          <a:xfrm>
            <a:off x="9111457" y="4298954"/>
            <a:ext cx="12969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2000" dirty="0">
                <a:latin typeface="Arial" panose="020B0604020202020204" pitchFamily="34" charset="0"/>
                <a:cs typeface="Arial" panose="020B0604020202020204" pitchFamily="34" charset="0"/>
              </a:rPr>
              <a:t>Ham</a:t>
            </a:r>
          </a:p>
        </p:txBody>
      </p:sp>
      <p:sp>
        <p:nvSpPr>
          <p:cNvPr id="6" name="TextBox 8"/>
          <p:cNvSpPr txBox="1">
            <a:spLocks noChangeArrowheads="1"/>
          </p:cNvSpPr>
          <p:nvPr/>
        </p:nvSpPr>
        <p:spPr bwMode="auto">
          <a:xfrm>
            <a:off x="5258595" y="4514854"/>
            <a:ext cx="129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2000" dirty="0">
                <a:latin typeface="Arial" panose="020B0604020202020204" pitchFamily="34" charset="0"/>
                <a:cs typeface="Arial" panose="020B0604020202020204" pitchFamily="34" charset="0"/>
              </a:rPr>
              <a:t>Oil</a:t>
            </a:r>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06657" y="3012283"/>
            <a:ext cx="1840495"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60248" y="2990057"/>
            <a:ext cx="1776358" cy="1166020"/>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03045" y="2934496"/>
            <a:ext cx="1250950" cy="160813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txBox="1">
            <a:spLocks noChangeArrowheads="1"/>
          </p:cNvSpPr>
          <p:nvPr/>
        </p:nvSpPr>
        <p:spPr bwMode="auto">
          <a:xfrm>
            <a:off x="1169274" y="4833145"/>
            <a:ext cx="2926476"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buFont typeface="Arial" charset="0"/>
              <a:buNone/>
            </a:pPr>
            <a:r>
              <a:rPr lang="en-GB" altLang="en-US" sz="2000" b="1" u="sng" dirty="0">
                <a:latin typeface="Arial" panose="020B0604020202020204" pitchFamily="34" charset="0"/>
                <a:cs typeface="Arial" panose="020B0604020202020204" pitchFamily="34" charset="0"/>
              </a:rPr>
              <a:t>Total Energy: 1135.5kJ</a:t>
            </a:r>
          </a:p>
          <a:p>
            <a:pPr>
              <a:spcBef>
                <a:spcPct val="20000"/>
              </a:spcBef>
              <a:buFont typeface="Arial" charset="0"/>
              <a:buNone/>
            </a:pPr>
            <a:r>
              <a:rPr lang="en-GB" altLang="en-US" sz="2000" dirty="0">
                <a:latin typeface="Arial" panose="020B0604020202020204" pitchFamily="34" charset="0"/>
                <a:cs typeface="Arial" panose="020B0604020202020204" pitchFamily="34" charset="0"/>
              </a:rPr>
              <a:t>Carbohydrate 982.6kJ</a:t>
            </a:r>
          </a:p>
          <a:p>
            <a:pPr>
              <a:spcBef>
                <a:spcPct val="20000"/>
              </a:spcBef>
              <a:buFont typeface="Arial" charset="0"/>
              <a:buNone/>
            </a:pPr>
            <a:r>
              <a:rPr lang="en-GB" altLang="en-US" sz="2000" dirty="0">
                <a:latin typeface="Arial" panose="020B0604020202020204" pitchFamily="34" charset="0"/>
                <a:cs typeface="Arial" panose="020B0604020202020204" pitchFamily="34" charset="0"/>
              </a:rPr>
              <a:t>Protein</a:t>
            </a:r>
            <a:r>
              <a:rPr lang="en-GB" altLang="en-US" sz="2000" b="1"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170.0kJ</a:t>
            </a:r>
          </a:p>
          <a:p>
            <a:pPr>
              <a:spcBef>
                <a:spcPct val="20000"/>
              </a:spcBef>
              <a:buFont typeface="Arial" charset="0"/>
              <a:buNone/>
            </a:pPr>
            <a:r>
              <a:rPr lang="en-GB" altLang="en-US" sz="2000" dirty="0">
                <a:latin typeface="Arial" panose="020B0604020202020204" pitchFamily="34" charset="0"/>
                <a:cs typeface="Arial" panose="020B0604020202020204" pitchFamily="34" charset="0"/>
              </a:rPr>
              <a:t>Fat 66.6kJ</a:t>
            </a:r>
          </a:p>
          <a:p>
            <a:pPr>
              <a:spcBef>
                <a:spcPct val="20000"/>
              </a:spcBef>
            </a:pPr>
            <a:endParaRPr lang="en-US" altLang="en-US" sz="2000" b="1" dirty="0">
              <a:latin typeface="Arial" panose="020B0604020202020204" pitchFamily="34" charset="0"/>
              <a:cs typeface="Arial" panose="020B0604020202020204" pitchFamily="34" charset="0"/>
            </a:endParaRPr>
          </a:p>
        </p:txBody>
      </p:sp>
      <p:sp>
        <p:nvSpPr>
          <p:cNvPr id="11" name="Rectangle 3"/>
          <p:cNvSpPr txBox="1">
            <a:spLocks noChangeArrowheads="1"/>
          </p:cNvSpPr>
          <p:nvPr/>
        </p:nvSpPr>
        <p:spPr bwMode="auto">
          <a:xfrm>
            <a:off x="4779170" y="4833942"/>
            <a:ext cx="314563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buFont typeface="Arial" charset="0"/>
              <a:buNone/>
            </a:pPr>
            <a:r>
              <a:rPr lang="en-GB" altLang="en-US" sz="2000" b="1" u="sng" dirty="0">
                <a:latin typeface="Arial" panose="020B0604020202020204" pitchFamily="34" charset="0"/>
                <a:cs typeface="Arial" panose="020B0604020202020204" pitchFamily="34" charset="0"/>
              </a:rPr>
              <a:t>Total Energy: 3696.0kJ</a:t>
            </a:r>
          </a:p>
          <a:p>
            <a:pPr>
              <a:spcBef>
                <a:spcPct val="20000"/>
              </a:spcBef>
              <a:buFont typeface="Arial" charset="0"/>
              <a:buNone/>
            </a:pPr>
            <a:r>
              <a:rPr lang="en-GB" altLang="en-US" sz="2000" dirty="0">
                <a:latin typeface="Arial" panose="020B0604020202020204" pitchFamily="34" charset="0"/>
                <a:cs typeface="Arial" panose="020B0604020202020204" pitchFamily="34" charset="0"/>
              </a:rPr>
              <a:t>Carbohydrate 0.0kJ</a:t>
            </a:r>
          </a:p>
          <a:p>
            <a:pPr>
              <a:spcBef>
                <a:spcPct val="20000"/>
              </a:spcBef>
              <a:buFont typeface="Arial" charset="0"/>
              <a:buNone/>
            </a:pPr>
            <a:r>
              <a:rPr lang="en-GB" altLang="en-US" sz="2000" dirty="0">
                <a:latin typeface="Arial" panose="020B0604020202020204" pitchFamily="34" charset="0"/>
                <a:cs typeface="Arial" panose="020B0604020202020204" pitchFamily="34" charset="0"/>
              </a:rPr>
              <a:t>Protein</a:t>
            </a:r>
            <a:r>
              <a:rPr lang="en-GB" altLang="en-US" sz="2000" b="1"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0.0kJ</a:t>
            </a:r>
          </a:p>
          <a:p>
            <a:pPr>
              <a:spcBef>
                <a:spcPct val="20000"/>
              </a:spcBef>
              <a:buFont typeface="Arial" charset="0"/>
              <a:buNone/>
            </a:pPr>
            <a:r>
              <a:rPr lang="en-GB" altLang="en-US" sz="2000" dirty="0">
                <a:latin typeface="Arial" panose="020B0604020202020204" pitchFamily="34" charset="0"/>
                <a:cs typeface="Arial" panose="020B0604020202020204" pitchFamily="34" charset="0"/>
              </a:rPr>
              <a:t>Fat 3696.0kJ</a:t>
            </a:r>
          </a:p>
          <a:p>
            <a:pPr>
              <a:spcBef>
                <a:spcPct val="20000"/>
              </a:spcBef>
            </a:pPr>
            <a:endParaRPr lang="en-US" altLang="en-US" sz="2000" b="1" dirty="0">
              <a:latin typeface="Arial" panose="020B0604020202020204" pitchFamily="34" charset="0"/>
              <a:cs typeface="Arial" panose="020B0604020202020204" pitchFamily="34" charset="0"/>
            </a:endParaRPr>
          </a:p>
        </p:txBody>
      </p:sp>
      <p:sp>
        <p:nvSpPr>
          <p:cNvPr id="12" name="Rectangle 3"/>
          <p:cNvSpPr txBox="1">
            <a:spLocks noChangeArrowheads="1"/>
          </p:cNvSpPr>
          <p:nvPr/>
        </p:nvSpPr>
        <p:spPr bwMode="auto">
          <a:xfrm>
            <a:off x="8628676" y="4810129"/>
            <a:ext cx="2839424"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buFont typeface="Arial" charset="0"/>
              <a:buNone/>
            </a:pPr>
            <a:r>
              <a:rPr lang="en-GB" altLang="en-US" sz="2000" b="1" u="sng" dirty="0">
                <a:latin typeface="Arial" panose="020B0604020202020204" pitchFamily="34" charset="0"/>
                <a:cs typeface="Arial" panose="020B0604020202020204" pitchFamily="34" charset="0"/>
              </a:rPr>
              <a:t>Total Energy: 450.9kJ</a:t>
            </a:r>
          </a:p>
          <a:p>
            <a:pPr>
              <a:spcBef>
                <a:spcPct val="20000"/>
              </a:spcBef>
              <a:buFont typeface="Arial" charset="0"/>
              <a:buNone/>
            </a:pPr>
            <a:r>
              <a:rPr lang="en-GB" altLang="en-US" sz="2000" dirty="0">
                <a:latin typeface="Arial" panose="020B0604020202020204" pitchFamily="34" charset="0"/>
                <a:cs typeface="Arial" panose="020B0604020202020204" pitchFamily="34" charset="0"/>
              </a:rPr>
              <a:t>Carbohydrate 17.0kJ</a:t>
            </a:r>
          </a:p>
          <a:p>
            <a:pPr>
              <a:spcBef>
                <a:spcPct val="20000"/>
              </a:spcBef>
              <a:buFont typeface="Arial" charset="0"/>
              <a:buNone/>
            </a:pPr>
            <a:r>
              <a:rPr lang="en-GB" altLang="en-US" sz="2000" dirty="0">
                <a:latin typeface="Arial" panose="020B0604020202020204" pitchFamily="34" charset="0"/>
                <a:cs typeface="Arial" panose="020B0604020202020204" pitchFamily="34" charset="0"/>
              </a:rPr>
              <a:t>Protein</a:t>
            </a:r>
            <a:r>
              <a:rPr lang="en-GB" altLang="en-US" sz="2000" b="1" dirty="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312.8kJ</a:t>
            </a:r>
          </a:p>
          <a:p>
            <a:pPr>
              <a:spcBef>
                <a:spcPct val="20000"/>
              </a:spcBef>
            </a:pPr>
            <a:r>
              <a:rPr lang="en-US" altLang="en-US" sz="2000" dirty="0">
                <a:latin typeface="Arial" panose="020B0604020202020204" pitchFamily="34" charset="0"/>
                <a:cs typeface="Arial" panose="020B0604020202020204" pitchFamily="34" charset="0"/>
              </a:rPr>
              <a:t>Fat 122.1kJ</a:t>
            </a:r>
          </a:p>
          <a:p>
            <a:pPr>
              <a:spcBef>
                <a:spcPct val="20000"/>
              </a:spcBef>
            </a:pPr>
            <a:endParaRPr lang="en-US" alt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697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Dietary reference values</a:t>
            </a:r>
          </a:p>
        </p:txBody>
      </p:sp>
      <p:sp>
        <p:nvSpPr>
          <p:cNvPr id="3" name="Subtitle 2"/>
          <p:cNvSpPr>
            <a:spLocks noGrp="1"/>
          </p:cNvSpPr>
          <p:nvPr>
            <p:ph type="subTitle" idx="1"/>
          </p:nvPr>
        </p:nvSpPr>
        <p:spPr/>
        <p:txBody>
          <a:bodyPr/>
          <a:lstStyle/>
          <a:p>
            <a:pPr marL="0" indent="0">
              <a:spcBef>
                <a:spcPct val="0"/>
              </a:spcBef>
              <a:buNone/>
            </a:pPr>
            <a:r>
              <a:rPr lang="en-US" altLang="en-US" sz="2000" dirty="0"/>
              <a:t>Experts have estimated the average requirements for energy for                        different types of people. </a:t>
            </a:r>
          </a:p>
          <a:p>
            <a:pPr marL="0" indent="0">
              <a:spcBef>
                <a:spcPct val="0"/>
              </a:spcBef>
              <a:buNone/>
            </a:pPr>
            <a:endParaRPr lang="en-US" altLang="en-US" sz="2000" dirty="0"/>
          </a:p>
          <a:p>
            <a:pPr marL="0" indent="0">
              <a:spcBef>
                <a:spcPct val="0"/>
              </a:spcBef>
              <a:buNone/>
            </a:pPr>
            <a:r>
              <a:rPr lang="en-US" altLang="en-US" sz="2000" dirty="0"/>
              <a:t>These figures are known as Estimated Average Requirements (EAR) </a:t>
            </a:r>
          </a:p>
          <a:p>
            <a:pPr marL="0" indent="0">
              <a:spcBef>
                <a:spcPct val="0"/>
              </a:spcBef>
              <a:buNone/>
            </a:pPr>
            <a:r>
              <a:rPr lang="en-US" altLang="en-US" sz="2000" dirty="0"/>
              <a:t>for energy. </a:t>
            </a:r>
          </a:p>
          <a:p>
            <a:pPr marL="0" indent="0">
              <a:spcBef>
                <a:spcPct val="0"/>
              </a:spcBef>
              <a:buNone/>
            </a:pPr>
            <a:endParaRPr lang="en-US" altLang="en-US" sz="2000" dirty="0"/>
          </a:p>
          <a:p>
            <a:pPr marL="0" indent="0">
              <a:spcBef>
                <a:spcPct val="0"/>
              </a:spcBef>
              <a:buNone/>
            </a:pPr>
            <a:r>
              <a:rPr lang="en-US" altLang="en-US" sz="2000" dirty="0"/>
              <a:t>It is also recommended that:</a:t>
            </a:r>
          </a:p>
          <a:p>
            <a:pPr marL="0" indent="0">
              <a:spcBef>
                <a:spcPct val="0"/>
              </a:spcBef>
              <a:buNone/>
            </a:pPr>
            <a:endParaRPr lang="en-US" altLang="en-US" sz="2000" dirty="0"/>
          </a:p>
          <a:p>
            <a:pPr>
              <a:spcBef>
                <a:spcPct val="0"/>
              </a:spcBef>
            </a:pPr>
            <a:r>
              <a:rPr lang="en-US" altLang="en-US" sz="2000" dirty="0"/>
              <a:t>about </a:t>
            </a:r>
            <a:r>
              <a:rPr lang="en-US" altLang="en-US" sz="2000" b="1" dirty="0">
                <a:solidFill>
                  <a:schemeClr val="accent6"/>
                </a:solidFill>
              </a:rPr>
              <a:t>50%</a:t>
            </a:r>
            <a:r>
              <a:rPr lang="en-US" altLang="en-US" sz="2000" dirty="0"/>
              <a:t> of our energy intake should come from </a:t>
            </a:r>
            <a:r>
              <a:rPr lang="en-US" altLang="en-US" sz="2000" b="1" dirty="0">
                <a:solidFill>
                  <a:schemeClr val="accent6"/>
                </a:solidFill>
              </a:rPr>
              <a:t>carbohydrate</a:t>
            </a:r>
            <a:r>
              <a:rPr lang="en-US" altLang="en-US" sz="2000" dirty="0"/>
              <a:t>;</a:t>
            </a:r>
          </a:p>
          <a:p>
            <a:pPr marL="0" indent="0">
              <a:spcBef>
                <a:spcPct val="0"/>
              </a:spcBef>
              <a:buNone/>
            </a:pPr>
            <a:endParaRPr lang="en-US" altLang="en-US" sz="2000" dirty="0"/>
          </a:p>
          <a:p>
            <a:pPr>
              <a:spcBef>
                <a:spcPct val="0"/>
              </a:spcBef>
            </a:pPr>
            <a:r>
              <a:rPr lang="en-US" altLang="en-US" sz="2000" dirty="0"/>
              <a:t>no more than </a:t>
            </a:r>
            <a:r>
              <a:rPr lang="en-US" altLang="en-US" sz="2000" b="1" dirty="0">
                <a:solidFill>
                  <a:schemeClr val="accent1">
                    <a:lumMod val="75000"/>
                  </a:schemeClr>
                </a:solidFill>
              </a:rPr>
              <a:t>35</a:t>
            </a:r>
            <a:r>
              <a:rPr lang="en-US" altLang="en-US" sz="2000" dirty="0">
                <a:solidFill>
                  <a:schemeClr val="accent1">
                    <a:lumMod val="75000"/>
                  </a:schemeClr>
                </a:solidFill>
              </a:rPr>
              <a:t>% </a:t>
            </a:r>
            <a:r>
              <a:rPr lang="en-US" altLang="en-US" sz="2000" dirty="0"/>
              <a:t>of our energy intake should come from </a:t>
            </a:r>
            <a:r>
              <a:rPr lang="en-US" altLang="en-US" sz="2000" b="1" dirty="0">
                <a:solidFill>
                  <a:schemeClr val="accent1">
                    <a:lumMod val="75000"/>
                  </a:schemeClr>
                </a:solidFill>
              </a:rPr>
              <a:t>fat</a:t>
            </a:r>
            <a:r>
              <a:rPr lang="en-US" altLang="en-US" sz="2000" dirty="0"/>
              <a:t>.</a:t>
            </a:r>
          </a:p>
          <a:p>
            <a:pPr marL="0" indent="0">
              <a:spcBef>
                <a:spcPct val="0"/>
              </a:spcBef>
              <a:buNone/>
            </a:pPr>
            <a:endParaRPr lang="en-US" altLang="en-US" sz="2000" dirty="0"/>
          </a:p>
          <a:p>
            <a:pPr marL="0" indent="0">
              <a:spcBef>
                <a:spcPct val="0"/>
              </a:spcBef>
              <a:buNone/>
            </a:pPr>
            <a:r>
              <a:rPr lang="en-US" altLang="en-US" sz="2000" dirty="0"/>
              <a:t>That means around </a:t>
            </a:r>
            <a:r>
              <a:rPr lang="en-US" altLang="en-US" sz="2000" b="1" dirty="0">
                <a:solidFill>
                  <a:srgbClr val="FF0000"/>
                </a:solidFill>
              </a:rPr>
              <a:t>15%</a:t>
            </a:r>
            <a:r>
              <a:rPr lang="en-US" altLang="en-US" sz="2000" dirty="0"/>
              <a:t> of our energy intake should come from </a:t>
            </a:r>
            <a:r>
              <a:rPr lang="en-US" altLang="en-US" sz="2000" b="1" dirty="0">
                <a:solidFill>
                  <a:srgbClr val="FF0000"/>
                </a:solidFill>
              </a:rPr>
              <a:t>protein</a:t>
            </a:r>
            <a:r>
              <a:rPr lang="en-US" altLang="en-US" sz="2000" dirty="0"/>
              <a:t>.</a:t>
            </a:r>
          </a:p>
          <a:p>
            <a:pPr marL="0" indent="0">
              <a:buNone/>
            </a:pPr>
            <a:endParaRPr lang="en-GB" sz="2000" dirty="0"/>
          </a:p>
        </p:txBody>
      </p:sp>
      <p:pic>
        <p:nvPicPr>
          <p:cNvPr id="4" name="Picture 5"/>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3792" b="5195"/>
          <a:stretch/>
        </p:blipFill>
        <p:spPr bwMode="auto">
          <a:xfrm>
            <a:off x="9117616" y="2705100"/>
            <a:ext cx="2941178" cy="2800350"/>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2203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Estimated average requirements</a:t>
            </a:r>
          </a:p>
        </p:txBody>
      </p:sp>
      <p:sp>
        <p:nvSpPr>
          <p:cNvPr id="3" name="Subtitle 2"/>
          <p:cNvSpPr>
            <a:spLocks noGrp="1"/>
          </p:cNvSpPr>
          <p:nvPr>
            <p:ph type="subTitle" idx="1"/>
          </p:nvPr>
        </p:nvSpPr>
        <p:spPr>
          <a:xfrm>
            <a:off x="1169276" y="2571092"/>
            <a:ext cx="7307974" cy="3600000"/>
          </a:xfrm>
        </p:spPr>
        <p:txBody>
          <a:bodyPr/>
          <a:lstStyle/>
          <a:p>
            <a:pPr marL="0" indent="0">
              <a:spcBef>
                <a:spcPct val="0"/>
              </a:spcBef>
              <a:buNone/>
            </a:pPr>
            <a:r>
              <a:rPr lang="en-GB" sz="2000" dirty="0"/>
              <a:t>Estimated average requirements (</a:t>
            </a:r>
            <a:r>
              <a:rPr lang="en-GB" altLang="en-US" sz="2000" dirty="0"/>
              <a:t>EARs) vary throughout life. </a:t>
            </a:r>
          </a:p>
          <a:p>
            <a:pPr marL="0" indent="0">
              <a:spcBef>
                <a:spcPct val="0"/>
              </a:spcBef>
              <a:buNone/>
            </a:pPr>
            <a:endParaRPr lang="en-GB" altLang="en-US" sz="2000" dirty="0"/>
          </a:p>
          <a:p>
            <a:pPr marL="0" indent="0">
              <a:spcBef>
                <a:spcPct val="0"/>
              </a:spcBef>
              <a:buNone/>
            </a:pPr>
            <a:r>
              <a:rPr lang="en-GB" altLang="en-US" sz="2000" dirty="0"/>
              <a:t>Babies, young children and teenagers need more energy in relation to their size to grow and be active.  </a:t>
            </a:r>
          </a:p>
          <a:p>
            <a:pPr marL="0" indent="0">
              <a:spcBef>
                <a:spcPct val="0"/>
              </a:spcBef>
              <a:buNone/>
            </a:pPr>
            <a:endParaRPr lang="en-GB" altLang="en-US" sz="2000" dirty="0"/>
          </a:p>
          <a:p>
            <a:pPr marL="0" indent="0">
              <a:spcBef>
                <a:spcPct val="0"/>
              </a:spcBef>
              <a:buNone/>
            </a:pPr>
            <a:r>
              <a:rPr lang="en-GB" altLang="en-US" sz="2000" dirty="0"/>
              <a:t>After the age of 18, energy requirements decrease and remain the same until 50, but actual needs depend on people’s activity levels.</a:t>
            </a:r>
          </a:p>
          <a:p>
            <a:pPr marL="0" indent="0">
              <a:spcBef>
                <a:spcPct val="0"/>
              </a:spcBef>
              <a:buNone/>
            </a:pPr>
            <a:endParaRPr lang="en-GB" altLang="en-US" sz="2000" dirty="0"/>
          </a:p>
          <a:p>
            <a:pPr marL="0" indent="0">
              <a:spcBef>
                <a:spcPct val="0"/>
              </a:spcBef>
              <a:buNone/>
            </a:pPr>
            <a:r>
              <a:rPr lang="en-GB" altLang="en-US" sz="2000" dirty="0"/>
              <a:t>Energy requirements for older adults decrease as activity levels fall, and there is a reduction in the basal metabolic rate. </a:t>
            </a:r>
            <a:endParaRPr lang="en-US" altLang="en-US" sz="2000" dirty="0"/>
          </a:p>
          <a:p>
            <a:pPr marL="0" indent="0">
              <a:buNone/>
            </a:pPr>
            <a:endParaRPr lang="en-GB" sz="2000"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935448" y="4235938"/>
            <a:ext cx="2873690" cy="2155267"/>
          </a:xfrm>
          <a:prstGeom prst="rect">
            <a:avLst/>
          </a:prstGeom>
          <a:ln>
            <a:noFill/>
          </a:ln>
          <a:effectLst/>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01100" y="2113893"/>
            <a:ext cx="3008038" cy="1995921"/>
          </a:xfrm>
          <a:prstGeom prst="rect">
            <a:avLst/>
          </a:prstGeom>
          <a:ln>
            <a:noFill/>
          </a:ln>
          <a:effectLst/>
        </p:spPr>
      </p:pic>
    </p:spTree>
    <p:extLst>
      <p:ext uri="{BB962C8B-B14F-4D97-AF65-F5344CB8AC3E}">
        <p14:creationId xmlns:p14="http://schemas.microsoft.com/office/powerpoint/2010/main" val="32766110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8" ma:contentTypeDescription="Create a new document." ma:contentTypeScope="" ma:versionID="dc6deb05df7d1fcd95eb88bf1a5a26f4">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8258fb5370106c49cde09acdb6d5137d"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ad97cfe-a968-427f-b02b-893e6ba0355a" xsi:nil="true"/>
    <_Flow_SignoffStatus xmlns="c53071f4-7f44-43fd-895c-8e7b6a3746b0" xsi:nil="true"/>
    <lcf76f155ced4ddcb4097134ff3c332f xmlns="c53071f4-7f44-43fd-895c-8e7b6a3746b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8E47665-F27D-4E52-8B89-CC1D8B5ECE1F}">
  <ds:schemaRefs>
    <ds:schemaRef ds:uri="http://schemas.microsoft.com/sharepoint/v3/contenttype/forms"/>
  </ds:schemaRefs>
</ds:datastoreItem>
</file>

<file path=customXml/itemProps2.xml><?xml version="1.0" encoding="utf-8"?>
<ds:datastoreItem xmlns:ds="http://schemas.openxmlformats.org/officeDocument/2006/customXml" ds:itemID="{FCD7A4F1-3BE3-4519-B356-6E81F97645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789269-A0F3-45F5-8779-8E5ED711B337}">
  <ds:schemaRefs>
    <ds:schemaRef ds:uri="http://schemas.microsoft.com/office/2006/metadata/properties"/>
    <ds:schemaRef ds:uri="http://schemas.microsoft.com/office/infopath/2007/PartnerControls"/>
    <ds:schemaRef ds:uri="ead97cfe-a968-427f-b02b-893e6ba0355a"/>
    <ds:schemaRef ds:uri="c53071f4-7f44-43fd-895c-8e7b6a3746b0"/>
  </ds:schemaRefs>
</ds:datastoreItem>
</file>

<file path=docProps/app.xml><?xml version="1.0" encoding="utf-8"?>
<Properties xmlns="http://schemas.openxmlformats.org/officeDocument/2006/extended-properties" xmlns:vt="http://schemas.openxmlformats.org/officeDocument/2006/docPropsVTypes">
  <TotalTime>1</TotalTime>
  <Words>2281</Words>
  <Application>Microsoft Office PowerPoint</Application>
  <PresentationFormat>Widescreen</PresentationFormat>
  <Paragraphs>443</Paragraphs>
  <Slides>31</Slides>
  <Notes>1</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31</vt:i4>
      </vt:variant>
    </vt:vector>
  </HeadingPairs>
  <TitlesOfParts>
    <vt:vector size="37" baseType="lpstr">
      <vt:lpstr>Arial</vt:lpstr>
      <vt:lpstr>Calibri</vt:lpstr>
      <vt:lpstr>Office Theme</vt:lpstr>
      <vt:lpstr>Custom Design</vt:lpstr>
      <vt:lpstr>1_Custom Design</vt:lpstr>
      <vt:lpstr>3_Custom Design</vt:lpstr>
      <vt:lpstr>Energy </vt:lpstr>
      <vt:lpstr>Energy</vt:lpstr>
      <vt:lpstr>Energy</vt:lpstr>
      <vt:lpstr>Energy</vt:lpstr>
      <vt:lpstr>Energy</vt:lpstr>
      <vt:lpstr>Energy in food and drinks</vt:lpstr>
      <vt:lpstr>Energy in food and drinks</vt:lpstr>
      <vt:lpstr>Dietary reference values</vt:lpstr>
      <vt:lpstr>Estimated average requirements</vt:lpstr>
      <vt:lpstr>EARs - children</vt:lpstr>
      <vt:lpstr>EARs - adults</vt:lpstr>
      <vt:lpstr>Energy</vt:lpstr>
      <vt:lpstr>How much energy do we need? </vt:lpstr>
      <vt:lpstr>What is basal metabolic rate?</vt:lpstr>
      <vt:lpstr>Did you know?</vt:lpstr>
      <vt:lpstr>Physical activity</vt:lpstr>
      <vt:lpstr>Physical Activity Level</vt:lpstr>
      <vt:lpstr>Physical activity</vt:lpstr>
      <vt:lpstr>Physical activity guidelines</vt:lpstr>
      <vt:lpstr>Moderate aerobic activity</vt:lpstr>
      <vt:lpstr>Vigorous activity</vt:lpstr>
      <vt:lpstr>Average physical activity levels</vt:lpstr>
      <vt:lpstr>Body mass index (BMI)</vt:lpstr>
      <vt:lpstr>BMI calculation</vt:lpstr>
      <vt:lpstr>Energy balance</vt:lpstr>
      <vt:lpstr>Positive energy balance</vt:lpstr>
      <vt:lpstr>Negative energy balance</vt:lpstr>
      <vt:lpstr>Energy balance</vt:lpstr>
      <vt:lpstr>Overweight and obesity</vt:lpstr>
      <vt:lpstr>Quiz - Kahoot</vt:lpstr>
      <vt:lpstr>Energy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Ewen Trafford</cp:lastModifiedBy>
  <cp:revision>54</cp:revision>
  <dcterms:created xsi:type="dcterms:W3CDTF">2018-10-10T09:22:08Z</dcterms:created>
  <dcterms:modified xsi:type="dcterms:W3CDTF">2023-11-01T13:31:55Z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y fmtid="{D5CDD505-2E9C-101B-9397-08002B2CF9AE}" pid="3" name="MediaServiceImageTags">
    <vt:lpwstr/>
  </property>
</Properties>
</file>