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notesMasterIdLst>
    <p:notesMasterId r:id="rId19"/>
  </p:notesMasterIdLst>
  <p:sldIdLst>
    <p:sldId id="256" r:id="rId8"/>
    <p:sldId id="289" r:id="rId9"/>
    <p:sldId id="290" r:id="rId10"/>
    <p:sldId id="291" r:id="rId11"/>
    <p:sldId id="283" r:id="rId12"/>
    <p:sldId id="284" r:id="rId13"/>
    <p:sldId id="285" r:id="rId14"/>
    <p:sldId id="286" r:id="rId15"/>
    <p:sldId id="287" r:id="rId16"/>
    <p:sldId id="288"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366884-4F81-42DC-A88B-D415BE5B70A0}" v="2" dt="2023-11-01T14:41:59.7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985" autoAdjust="0"/>
    <p:restoredTop sz="94662" autoAdjust="0"/>
  </p:normalViewPr>
  <p:slideViewPr>
    <p:cSldViewPr snapToGrid="0" snapToObjects="1">
      <p:cViewPr varScale="1">
        <p:scale>
          <a:sx n="153" d="100"/>
          <a:sy n="153" d="100"/>
        </p:scale>
        <p:origin x="9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wen Trafford" userId="e520b4bf-a196-48b7-bc10-b1590a457daa" providerId="ADAL" clId="{9F366884-4F81-42DC-A88B-D415BE5B70A0}"/>
    <pc:docChg chg="custSel modSld">
      <pc:chgData name="Ewen Trafford" userId="e520b4bf-a196-48b7-bc10-b1590a457daa" providerId="ADAL" clId="{9F366884-4F81-42DC-A88B-D415BE5B70A0}" dt="2023-11-01T14:42:09.296" v="13" actId="1076"/>
      <pc:docMkLst>
        <pc:docMk/>
      </pc:docMkLst>
      <pc:sldChg chg="addSp delSp modSp mod">
        <pc:chgData name="Ewen Trafford" userId="e520b4bf-a196-48b7-bc10-b1590a457daa" providerId="ADAL" clId="{9F366884-4F81-42DC-A88B-D415BE5B70A0}" dt="2023-11-01T14:42:09.296" v="13" actId="1076"/>
        <pc:sldMkLst>
          <pc:docMk/>
          <pc:sldMk cId="4177117356" sldId="288"/>
        </pc:sldMkLst>
        <pc:picChg chg="del">
          <ac:chgData name="Ewen Trafford" userId="e520b4bf-a196-48b7-bc10-b1590a457daa" providerId="ADAL" clId="{9F366884-4F81-42DC-A88B-D415BE5B70A0}" dt="2023-11-01T14:41:50.372" v="7" actId="478"/>
          <ac:picMkLst>
            <pc:docMk/>
            <pc:sldMk cId="4177117356" sldId="288"/>
            <ac:picMk id="4" creationId="{00000000-0000-0000-0000-000000000000}"/>
          </ac:picMkLst>
        </pc:picChg>
        <pc:picChg chg="add mod">
          <ac:chgData name="Ewen Trafford" userId="e520b4bf-a196-48b7-bc10-b1590a457daa" providerId="ADAL" clId="{9F366884-4F81-42DC-A88B-D415BE5B70A0}" dt="2023-11-01T14:42:09.296" v="13" actId="1076"/>
          <ac:picMkLst>
            <pc:docMk/>
            <pc:sldMk cId="4177117356" sldId="288"/>
            <ac:picMk id="6" creationId="{01E082C8-086C-D51F-7D2F-624564F1C7B2}"/>
          </ac:picMkLst>
        </pc:picChg>
      </pc:sldChg>
      <pc:sldChg chg="addSp delSp modSp mod">
        <pc:chgData name="Ewen Trafford" userId="e520b4bf-a196-48b7-bc10-b1590a457daa" providerId="ADAL" clId="{9F366884-4F81-42DC-A88B-D415BE5B70A0}" dt="2023-11-01T14:41:42.259" v="5" actId="1076"/>
        <pc:sldMkLst>
          <pc:docMk/>
          <pc:sldMk cId="1520732846" sldId="289"/>
        </pc:sldMkLst>
        <pc:picChg chg="del">
          <ac:chgData name="Ewen Trafford" userId="e520b4bf-a196-48b7-bc10-b1590a457daa" providerId="ADAL" clId="{9F366884-4F81-42DC-A88B-D415BE5B70A0}" dt="2023-11-01T14:41:15.656" v="0" actId="478"/>
          <ac:picMkLst>
            <pc:docMk/>
            <pc:sldMk cId="1520732846" sldId="289"/>
            <ac:picMk id="5" creationId="{00000000-0000-0000-0000-000000000000}"/>
          </ac:picMkLst>
        </pc:picChg>
        <pc:picChg chg="add mod">
          <ac:chgData name="Ewen Trafford" userId="e520b4bf-a196-48b7-bc10-b1590a457daa" providerId="ADAL" clId="{9F366884-4F81-42DC-A88B-D415BE5B70A0}" dt="2023-11-01T14:41:42.259" v="5" actId="1076"/>
          <ac:picMkLst>
            <pc:docMk/>
            <pc:sldMk cId="1520732846" sldId="289"/>
            <ac:picMk id="7" creationId="{EBFBCFDD-5331-25D2-8604-EE569322A254}"/>
          </ac:picMkLst>
        </pc:picChg>
      </pc:sldChg>
      <pc:sldChg chg="delSp mod">
        <pc:chgData name="Ewen Trafford" userId="e520b4bf-a196-48b7-bc10-b1590a457daa" providerId="ADAL" clId="{9F366884-4F81-42DC-A88B-D415BE5B70A0}" dt="2023-11-01T14:41:45.516" v="6" actId="478"/>
        <pc:sldMkLst>
          <pc:docMk/>
          <pc:sldMk cId="4263075285" sldId="290"/>
        </pc:sldMkLst>
        <pc:picChg chg="del">
          <ac:chgData name="Ewen Trafford" userId="e520b4bf-a196-48b7-bc10-b1590a457daa" providerId="ADAL" clId="{9F366884-4F81-42DC-A88B-D415BE5B70A0}" dt="2023-11-01T14:41:45.516" v="6" actId="478"/>
          <ac:picMkLst>
            <pc:docMk/>
            <pc:sldMk cId="4263075285" sldId="290"/>
            <ac:picMk id="4" creationId="{5BF87A6D-36B8-528A-388D-C8747230695D}"/>
          </ac:picMkLst>
        </pc:picChg>
      </pc:sldChg>
      <pc:sldChg chg="delSp mod">
        <pc:chgData name="Ewen Trafford" userId="e520b4bf-a196-48b7-bc10-b1590a457daa" providerId="ADAL" clId="{9F366884-4F81-42DC-A88B-D415BE5B70A0}" dt="2023-11-01T14:41:18.915" v="1" actId="478"/>
        <pc:sldMkLst>
          <pc:docMk/>
          <pc:sldMk cId="1991912813" sldId="291"/>
        </pc:sldMkLst>
        <pc:picChg chg="del">
          <ac:chgData name="Ewen Trafford" userId="e520b4bf-a196-48b7-bc10-b1590a457daa" providerId="ADAL" clId="{9F366884-4F81-42DC-A88B-D415BE5B70A0}" dt="2023-11-01T14:41:18.915" v="1" actId="478"/>
          <ac:picMkLst>
            <pc:docMk/>
            <pc:sldMk cId="1991912813" sldId="291"/>
            <ac:picMk id="4"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7B8B5E-61F6-4027-9553-9D50D5749F64}" type="datetimeFigureOut">
              <a:rPr lang="en-GB" smtClean="0"/>
              <a:t>01/11/2023</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1B944C-63E0-49D4-BAE7-3F4ABF3395A4}" type="slidenum">
              <a:rPr lang="en-GB" smtClean="0"/>
              <a:t>‹#›</a:t>
            </a:fld>
            <a:endParaRPr lang="en-GB"/>
          </a:p>
        </p:txBody>
      </p:sp>
    </p:spTree>
    <p:extLst>
      <p:ext uri="{BB962C8B-B14F-4D97-AF65-F5344CB8AC3E}">
        <p14:creationId xmlns:p14="http://schemas.microsoft.com/office/powerpoint/2010/main" val="989040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2023</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s://digital.nhs.uk/data-and-information/publications/statistical/health-survey-for-england/2021/overweight-and-obesity-in-adult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Obesity</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Energy balance</a:t>
            </a:r>
          </a:p>
        </p:txBody>
      </p:sp>
      <p:sp>
        <p:nvSpPr>
          <p:cNvPr id="3" name="Subtitle 2"/>
          <p:cNvSpPr>
            <a:spLocks noGrp="1"/>
          </p:cNvSpPr>
          <p:nvPr>
            <p:ph type="subTitle" idx="1"/>
          </p:nvPr>
        </p:nvSpPr>
        <p:spPr/>
        <p:txBody>
          <a:bodyPr/>
          <a:lstStyle/>
          <a:p>
            <a:pPr marL="0" indent="0">
              <a:spcBef>
                <a:spcPct val="0"/>
              </a:spcBef>
              <a:buNone/>
            </a:pPr>
            <a:r>
              <a:rPr lang="en-GB" altLang="en-US" sz="2000" dirty="0"/>
              <a:t>Energy balance can be maintained by:</a:t>
            </a:r>
          </a:p>
          <a:p>
            <a:pPr>
              <a:spcBef>
                <a:spcPct val="0"/>
              </a:spcBef>
            </a:pPr>
            <a:endParaRPr lang="en-GB" altLang="en-US" sz="2000" dirty="0"/>
          </a:p>
          <a:p>
            <a:pPr>
              <a:spcBef>
                <a:spcPct val="0"/>
              </a:spcBef>
            </a:pPr>
            <a:r>
              <a:rPr lang="en-GB" altLang="en-US" sz="2000" dirty="0"/>
              <a:t> regulating energy intake through the diet; </a:t>
            </a:r>
          </a:p>
          <a:p>
            <a:pPr>
              <a:spcBef>
                <a:spcPct val="0"/>
              </a:spcBef>
            </a:pPr>
            <a:endParaRPr lang="en-GB" altLang="en-US" sz="2000" dirty="0"/>
          </a:p>
          <a:p>
            <a:pPr>
              <a:spcBef>
                <a:spcPct val="0"/>
              </a:spcBef>
            </a:pPr>
            <a:r>
              <a:rPr lang="en-GB" altLang="en-US" sz="2000" dirty="0"/>
              <a:t> adjusting physical activity levels;</a:t>
            </a:r>
          </a:p>
          <a:p>
            <a:pPr>
              <a:spcBef>
                <a:spcPct val="0"/>
              </a:spcBef>
            </a:pPr>
            <a:endParaRPr lang="en-GB" altLang="en-US" sz="2000" dirty="0"/>
          </a:p>
          <a:p>
            <a:pPr>
              <a:spcBef>
                <a:spcPct val="0"/>
              </a:spcBef>
            </a:pPr>
            <a:r>
              <a:rPr lang="en-GB" altLang="en-US" sz="2000" dirty="0"/>
              <a:t> a combination of both.</a:t>
            </a:r>
          </a:p>
          <a:p>
            <a:pPr marL="0" indent="0">
              <a:buNone/>
            </a:pPr>
            <a:endParaRPr lang="en-GB" sz="2000" dirty="0"/>
          </a:p>
        </p:txBody>
      </p:sp>
      <p:pic>
        <p:nvPicPr>
          <p:cNvPr id="6" name="Picture 5" descr="A person and person jogging by a lake&#10;&#10;Description automatically generated">
            <a:extLst>
              <a:ext uri="{FF2B5EF4-FFF2-40B4-BE49-F238E27FC236}">
                <a16:creationId xmlns:a16="http://schemas.microsoft.com/office/drawing/2014/main" id="{01E082C8-086C-D51F-7D2F-624564F1C7B2}"/>
              </a:ext>
            </a:extLst>
          </p:cNvPr>
          <p:cNvPicPr>
            <a:picLocks noChangeAspect="1"/>
          </p:cNvPicPr>
          <p:nvPr/>
        </p:nvPicPr>
        <p:blipFill>
          <a:blip r:embed="rId2"/>
          <a:stretch>
            <a:fillRect/>
          </a:stretch>
        </p:blipFill>
        <p:spPr>
          <a:xfrm>
            <a:off x="8258832" y="1923798"/>
            <a:ext cx="2659935" cy="3998828"/>
          </a:xfrm>
          <a:prstGeom prst="rect">
            <a:avLst/>
          </a:prstGeom>
        </p:spPr>
      </p:pic>
    </p:spTree>
    <p:extLst>
      <p:ext uri="{BB962C8B-B14F-4D97-AF65-F5344CB8AC3E}">
        <p14:creationId xmlns:p14="http://schemas.microsoft.com/office/powerpoint/2010/main" val="4177117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Obesity</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4B92B408-E9F6-350B-66BF-C36353F742C2}"/>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Overweight and obesity</a:t>
            </a:r>
          </a:p>
        </p:txBody>
      </p:sp>
      <p:sp>
        <p:nvSpPr>
          <p:cNvPr id="3" name="Subtitle 2"/>
          <p:cNvSpPr>
            <a:spLocks noGrp="1"/>
          </p:cNvSpPr>
          <p:nvPr>
            <p:ph type="subTitle" idx="1"/>
          </p:nvPr>
        </p:nvSpPr>
        <p:spPr>
          <a:xfrm>
            <a:off x="1169276" y="2571092"/>
            <a:ext cx="6831724" cy="3600000"/>
          </a:xfrm>
        </p:spPr>
        <p:txBody>
          <a:bodyPr/>
          <a:lstStyle/>
          <a:p>
            <a:pPr marL="0" indent="0">
              <a:spcBef>
                <a:spcPct val="0"/>
              </a:spcBef>
              <a:buNone/>
            </a:pPr>
            <a:r>
              <a:rPr lang="en-GB" altLang="en-US" sz="2000" dirty="0"/>
              <a:t>In the UK and many other developed countries, overweight and obesity rates in adults and children have been increasing over the years.</a:t>
            </a:r>
          </a:p>
          <a:p>
            <a:pPr marL="0" indent="0">
              <a:spcBef>
                <a:spcPct val="0"/>
              </a:spcBef>
              <a:buNone/>
            </a:pPr>
            <a:endParaRPr lang="en-GB" altLang="en-US" sz="2000" dirty="0"/>
          </a:p>
          <a:p>
            <a:pPr marL="0" indent="0">
              <a:spcBef>
                <a:spcPct val="0"/>
              </a:spcBef>
              <a:buNone/>
            </a:pPr>
            <a:r>
              <a:rPr lang="en-GB" altLang="en-US" sz="2000" dirty="0"/>
              <a:t>In 2021, 26% of adults in England were obese. A higher proportion of men than women were either overweight or obese (69% compared with 59%). </a:t>
            </a:r>
          </a:p>
          <a:p>
            <a:pPr marL="0" indent="0">
              <a:spcBef>
                <a:spcPct val="0"/>
              </a:spcBef>
              <a:buNone/>
            </a:pPr>
            <a:endParaRPr lang="en-GB" altLang="en-US" sz="2000" dirty="0"/>
          </a:p>
          <a:p>
            <a:pPr marL="0" indent="0">
              <a:spcBef>
                <a:spcPct val="0"/>
              </a:spcBef>
              <a:buNone/>
            </a:pPr>
            <a:r>
              <a:rPr lang="en-GB" altLang="en-US" sz="2000" dirty="0"/>
              <a:t>It is important to lead an active lifestyle and make healthier food choices.</a:t>
            </a:r>
          </a:p>
          <a:p>
            <a:pPr marL="0" indent="0">
              <a:buNone/>
            </a:pPr>
            <a:endParaRPr lang="en-GB" sz="2000" dirty="0"/>
          </a:p>
        </p:txBody>
      </p:sp>
      <p:sp>
        <p:nvSpPr>
          <p:cNvPr id="6" name="Rectangle 5"/>
          <p:cNvSpPr/>
          <p:nvPr/>
        </p:nvSpPr>
        <p:spPr>
          <a:xfrm>
            <a:off x="1169274" y="5980315"/>
            <a:ext cx="6096000" cy="338554"/>
          </a:xfrm>
          <a:prstGeom prst="rect">
            <a:avLst/>
          </a:prstGeom>
        </p:spPr>
        <p:txBody>
          <a:bodyPr>
            <a:spAutoFit/>
          </a:bodyPr>
          <a:lstStyle/>
          <a:p>
            <a:r>
              <a:rPr lang="en-GB" sz="1600" dirty="0">
                <a:latin typeface="Arial" panose="020B0604020202020204" pitchFamily="34" charset="0"/>
                <a:cs typeface="Arial" panose="020B0604020202020204" pitchFamily="34" charset="0"/>
                <a:hlinkClick r:id="rId2"/>
              </a:rPr>
              <a:t>Overweight and obesity in adults - NHS Digital</a:t>
            </a:r>
            <a:endParaRPr lang="en-GB" sz="1600" dirty="0">
              <a:latin typeface="Arial" panose="020B0604020202020204" pitchFamily="34" charset="0"/>
              <a:cs typeface="Arial" panose="020B0604020202020204" pitchFamily="34" charset="0"/>
            </a:endParaRPr>
          </a:p>
        </p:txBody>
      </p:sp>
      <p:pic>
        <p:nvPicPr>
          <p:cNvPr id="7" name="Picture 6" descr="A person in a garden&#10;&#10;Description automatically generated">
            <a:extLst>
              <a:ext uri="{FF2B5EF4-FFF2-40B4-BE49-F238E27FC236}">
                <a16:creationId xmlns:a16="http://schemas.microsoft.com/office/drawing/2014/main" id="{EBFBCFDD-5331-25D2-8604-EE569322A254}"/>
              </a:ext>
            </a:extLst>
          </p:cNvPr>
          <p:cNvPicPr>
            <a:picLocks noChangeAspect="1"/>
          </p:cNvPicPr>
          <p:nvPr/>
        </p:nvPicPr>
        <p:blipFill>
          <a:blip r:embed="rId3"/>
          <a:stretch>
            <a:fillRect/>
          </a:stretch>
        </p:blipFill>
        <p:spPr>
          <a:xfrm>
            <a:off x="8463532" y="2890128"/>
            <a:ext cx="3269881" cy="2181114"/>
          </a:xfrm>
          <a:prstGeom prst="rect">
            <a:avLst/>
          </a:prstGeom>
        </p:spPr>
      </p:pic>
    </p:spTree>
    <p:extLst>
      <p:ext uri="{BB962C8B-B14F-4D97-AF65-F5344CB8AC3E}">
        <p14:creationId xmlns:p14="http://schemas.microsoft.com/office/powerpoint/2010/main" val="1520732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Over nutrition</a:t>
            </a:r>
            <a:br>
              <a:rPr lang="en-US"/>
            </a:br>
            <a:endParaRPr lang="en-US" dirty="0"/>
          </a:p>
        </p:txBody>
      </p:sp>
      <p:sp>
        <p:nvSpPr>
          <p:cNvPr id="3" name="Subtitle 2"/>
          <p:cNvSpPr>
            <a:spLocks noGrp="1"/>
          </p:cNvSpPr>
          <p:nvPr>
            <p:ph type="subTitle" idx="1"/>
          </p:nvPr>
        </p:nvSpPr>
        <p:spPr>
          <a:xfrm>
            <a:off x="1169276" y="2571092"/>
            <a:ext cx="6975264" cy="3600000"/>
          </a:xfrm>
        </p:spPr>
        <p:txBody>
          <a:bodyPr/>
          <a:lstStyle/>
          <a:p>
            <a:pPr marL="0" indent="0">
              <a:buNone/>
            </a:pPr>
            <a:r>
              <a:rPr lang="en-GB" sz="2000"/>
              <a:t>Over nutrition is a problem usually associated with developed countries, such as the UK.</a:t>
            </a:r>
          </a:p>
          <a:p>
            <a:pPr marL="0" indent="0">
              <a:buNone/>
            </a:pPr>
            <a:endParaRPr lang="en-GB" sz="2000"/>
          </a:p>
          <a:p>
            <a:pPr marL="0" indent="0">
              <a:buNone/>
            </a:pPr>
            <a:r>
              <a:rPr lang="en-GB" sz="2000"/>
              <a:t>The most common form of over nutrition is having an energy intake in excess of needs, resulting in overweight and obesity.</a:t>
            </a:r>
          </a:p>
          <a:p>
            <a:pPr marL="0" indent="0">
              <a:buNone/>
            </a:pPr>
            <a:r>
              <a:rPr lang="en-GB" sz="2000"/>
              <a:t>  </a:t>
            </a:r>
          </a:p>
          <a:p>
            <a:pPr marL="0" indent="0">
              <a:buNone/>
            </a:pPr>
            <a:r>
              <a:rPr lang="en-GB" sz="2000"/>
              <a:t>Very high intakes of minerals and fat-soluble vitamins (more can usually be obtained from food sources alone) can be toxic.  This is because they are stored in the body, e.g. vitamin A is stored in the liver.</a:t>
            </a:r>
          </a:p>
          <a:p>
            <a:pPr marL="0" indent="0">
              <a:buNone/>
            </a:pPr>
            <a:endParaRPr lang="en-US" sz="2000" dirty="0"/>
          </a:p>
        </p:txBody>
      </p:sp>
    </p:spTree>
    <p:extLst>
      <p:ext uri="{BB962C8B-B14F-4D97-AF65-F5344CB8AC3E}">
        <p14:creationId xmlns:p14="http://schemas.microsoft.com/office/powerpoint/2010/main" val="4263075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Obesity</a:t>
            </a:r>
          </a:p>
        </p:txBody>
      </p:sp>
      <p:sp>
        <p:nvSpPr>
          <p:cNvPr id="3" name="Subtitle 2"/>
          <p:cNvSpPr>
            <a:spLocks noGrp="1"/>
          </p:cNvSpPr>
          <p:nvPr>
            <p:ph type="subTitle" idx="1"/>
          </p:nvPr>
        </p:nvSpPr>
        <p:spPr/>
        <p:txBody>
          <a:bodyPr/>
          <a:lstStyle/>
          <a:p>
            <a:pPr marL="0" indent="0">
              <a:buNone/>
            </a:pPr>
            <a:r>
              <a:rPr lang="en-GB" sz="2000" dirty="0"/>
              <a:t>People who are obese are more likely to suffer from:  </a:t>
            </a:r>
          </a:p>
          <a:p>
            <a:pPr marL="0" indent="0">
              <a:buNone/>
            </a:pPr>
            <a:endParaRPr lang="en-GB" sz="2000" dirty="0"/>
          </a:p>
          <a:p>
            <a:pPr marL="0" indent="0">
              <a:buNone/>
            </a:pPr>
            <a:r>
              <a:rPr lang="en-GB" sz="2000" dirty="0"/>
              <a:t>• coronary heart disease;</a:t>
            </a:r>
          </a:p>
          <a:p>
            <a:pPr marL="0" indent="0">
              <a:buNone/>
            </a:pPr>
            <a:r>
              <a:rPr lang="en-GB" sz="2000" dirty="0"/>
              <a:t>• type 2 diabetes;</a:t>
            </a:r>
          </a:p>
          <a:p>
            <a:pPr marL="0" indent="0">
              <a:buNone/>
            </a:pPr>
            <a:r>
              <a:rPr lang="en-GB" sz="2000" dirty="0"/>
              <a:t>• gall stones;</a:t>
            </a:r>
          </a:p>
          <a:p>
            <a:pPr marL="0" indent="0">
              <a:buNone/>
            </a:pPr>
            <a:r>
              <a:rPr lang="en-GB" sz="2000" dirty="0"/>
              <a:t>• arthritis;</a:t>
            </a:r>
          </a:p>
          <a:p>
            <a:pPr marL="0" indent="0">
              <a:buNone/>
            </a:pPr>
            <a:r>
              <a:rPr lang="en-GB" sz="2000" dirty="0"/>
              <a:t>• high blood pressure;</a:t>
            </a:r>
          </a:p>
          <a:p>
            <a:pPr marL="0" indent="0">
              <a:buNone/>
            </a:pPr>
            <a:r>
              <a:rPr lang="en-GB" sz="2000" dirty="0"/>
              <a:t>• some types of cancers, i.e. colon, breast, kidney and stomach.</a:t>
            </a:r>
          </a:p>
        </p:txBody>
      </p:sp>
    </p:spTree>
    <p:extLst>
      <p:ext uri="{BB962C8B-B14F-4D97-AF65-F5344CB8AC3E}">
        <p14:creationId xmlns:p14="http://schemas.microsoft.com/office/powerpoint/2010/main" val="1991912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Body mass index (BMI)</a:t>
            </a:r>
          </a:p>
        </p:txBody>
      </p:sp>
      <p:sp>
        <p:nvSpPr>
          <p:cNvPr id="5" name="Text Placeholder 1"/>
          <p:cNvSpPr txBox="1">
            <a:spLocks/>
          </p:cNvSpPr>
          <p:nvPr/>
        </p:nvSpPr>
        <p:spPr>
          <a:xfrm>
            <a:off x="1321676" y="2723492"/>
            <a:ext cx="4680000" cy="3600000"/>
          </a:xfrm>
          <a:prstGeom prst="rect">
            <a:avLst/>
          </a:prstGeom>
        </p:spPr>
        <p:txBody>
          <a:bodyPr lIns="0" tIns="0" rIns="0" bIns="0" anchor="t">
            <a:normAutofit/>
          </a:bodyPr>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pPr marL="0" indent="0">
              <a:spcBef>
                <a:spcPct val="0"/>
              </a:spcBef>
              <a:buFont typeface="Arial" charset="0"/>
              <a:buNone/>
            </a:pPr>
            <a:r>
              <a:rPr lang="en-GB" altLang="en-US" sz="2000" b="1" dirty="0"/>
              <a:t>Body Mass Index (BMI)</a:t>
            </a:r>
            <a:r>
              <a:rPr lang="en-GB" altLang="en-US" sz="2000" dirty="0"/>
              <a:t> can be used to identify if an adult is a correct weight for height.</a:t>
            </a:r>
          </a:p>
          <a:p>
            <a:pPr>
              <a:spcBef>
                <a:spcPct val="0"/>
              </a:spcBef>
            </a:pPr>
            <a:endParaRPr lang="en-US" altLang="en-US" sz="2000" b="1" dirty="0"/>
          </a:p>
          <a:p>
            <a:pPr marL="0" indent="0">
              <a:spcBef>
                <a:spcPct val="0"/>
              </a:spcBef>
              <a:buFont typeface="Arial" charset="0"/>
              <a:buNone/>
            </a:pPr>
            <a:r>
              <a:rPr lang="en-US" altLang="en-US" sz="2000" dirty="0"/>
              <a:t>BMI can be calculated as follows:</a:t>
            </a:r>
          </a:p>
          <a:p>
            <a:pPr>
              <a:spcBef>
                <a:spcPct val="0"/>
              </a:spcBef>
            </a:pPr>
            <a:endParaRPr lang="en-US" altLang="en-US" sz="2000" b="1" dirty="0"/>
          </a:p>
          <a:p>
            <a:pPr>
              <a:spcBef>
                <a:spcPct val="0"/>
              </a:spcBef>
            </a:pPr>
            <a:endParaRPr lang="en-US" altLang="en-US" sz="2000" b="1" dirty="0"/>
          </a:p>
          <a:p>
            <a:pPr marL="0" indent="0">
              <a:spcBef>
                <a:spcPct val="0"/>
              </a:spcBef>
              <a:buFont typeface="Arial" charset="0"/>
              <a:buNone/>
            </a:pPr>
            <a:r>
              <a:rPr lang="en-GB" altLang="en-US" sz="3200" dirty="0"/>
              <a:t>BMI =   </a:t>
            </a:r>
            <a:r>
              <a:rPr lang="en-GB" altLang="en-US" sz="3200" u="sng" dirty="0"/>
              <a:t>weight (kg)</a:t>
            </a:r>
          </a:p>
          <a:p>
            <a:pPr marL="0" indent="0">
              <a:spcBef>
                <a:spcPct val="0"/>
              </a:spcBef>
              <a:buFont typeface="Arial" charset="0"/>
              <a:buNone/>
            </a:pPr>
            <a:r>
              <a:rPr lang="en-GB" altLang="en-US" sz="3200" dirty="0"/>
              <a:t>	    (height in m)</a:t>
            </a:r>
            <a:r>
              <a:rPr lang="en-GB" altLang="en-US" sz="3200" baseline="30000" dirty="0"/>
              <a:t>2 </a:t>
            </a:r>
            <a:endParaRPr lang="en-US" altLang="en-US" sz="3200" dirty="0"/>
          </a:p>
          <a:p>
            <a:pPr marL="0" indent="0">
              <a:buFont typeface="Arial" charset="0"/>
              <a:buNone/>
            </a:pPr>
            <a:endParaRPr lang="en-GB" dirty="0"/>
          </a:p>
        </p:txBody>
      </p:sp>
      <p:sp>
        <p:nvSpPr>
          <p:cNvPr id="6" name="Text Placeholder 2"/>
          <p:cNvSpPr txBox="1">
            <a:spLocks/>
          </p:cNvSpPr>
          <p:nvPr/>
        </p:nvSpPr>
        <p:spPr>
          <a:xfrm>
            <a:off x="6550861" y="2912681"/>
            <a:ext cx="4320000" cy="3240000"/>
          </a:xfrm>
          <a:prstGeom prst="rect">
            <a:avLst/>
          </a:prstGeom>
        </p:spPr>
        <p:txBody>
          <a:bodyPr lIns="0" tIns="0" rIns="0" bIns="0" anchor="t">
            <a:normAutofit/>
          </a:bodyPr>
          <a:lstStyle>
            <a:lvl1pPr marL="0" indent="0" algn="l" defTabSz="914400" rtl="0" eaLnBrk="1" latinLnBrk="0" hangingPunct="1">
              <a:lnSpc>
                <a:spcPct val="90000"/>
              </a:lnSpc>
              <a:spcBef>
                <a:spcPts val="1000"/>
              </a:spcBef>
              <a:buFont typeface="Arial"/>
              <a:buNone/>
              <a:defRPr sz="1800" b="0" i="0" kern="1200">
                <a:solidFill>
                  <a:schemeClr val="tx1"/>
                </a:solidFill>
                <a:latin typeface="Arial" charset="0"/>
                <a:ea typeface="Arial" charset="0"/>
                <a:cs typeface="Arial" charset="0"/>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pPr>
              <a:spcBef>
                <a:spcPct val="0"/>
              </a:spcBef>
            </a:pPr>
            <a:r>
              <a:rPr lang="en-GB" altLang="en-US" sz="2000" b="1" dirty="0"/>
              <a:t>Recommended BMI range (adults)</a:t>
            </a:r>
          </a:p>
          <a:p>
            <a:pPr>
              <a:spcBef>
                <a:spcPct val="0"/>
              </a:spcBef>
            </a:pPr>
            <a:endParaRPr lang="en-GB" altLang="en-US" sz="2000" b="1" dirty="0"/>
          </a:p>
          <a:p>
            <a:pPr>
              <a:spcBef>
                <a:spcPct val="0"/>
              </a:spcBef>
            </a:pPr>
            <a:r>
              <a:rPr lang="en-GB" altLang="en-US" sz="2000" dirty="0"/>
              <a:t>Less than 18.5 	Underweight</a:t>
            </a:r>
            <a:br>
              <a:rPr lang="en-GB" altLang="en-US" sz="2000" dirty="0"/>
            </a:br>
            <a:r>
              <a:rPr lang="en-GB" altLang="en-US" sz="2000" b="1" dirty="0"/>
              <a:t>18.5 to 25 	Desirable or healthy</a:t>
            </a:r>
          </a:p>
          <a:p>
            <a:pPr>
              <a:spcBef>
                <a:spcPct val="0"/>
              </a:spcBef>
            </a:pPr>
            <a:r>
              <a:rPr lang="en-GB" altLang="en-US" sz="2000" b="1" dirty="0"/>
              <a:t>                          range</a:t>
            </a:r>
            <a:br>
              <a:rPr lang="en-GB" altLang="en-US" sz="2000" dirty="0"/>
            </a:br>
            <a:r>
              <a:rPr lang="en-GB" altLang="en-US" sz="2000" dirty="0"/>
              <a:t>25-30 		Overweight</a:t>
            </a:r>
            <a:br>
              <a:rPr lang="en-GB" altLang="en-US" sz="2000" dirty="0"/>
            </a:br>
            <a:r>
              <a:rPr lang="en-GB" altLang="en-US" sz="2000" dirty="0"/>
              <a:t>30-35		Obese (Class I)</a:t>
            </a:r>
            <a:br>
              <a:rPr lang="en-GB" altLang="en-US" sz="2000" dirty="0"/>
            </a:br>
            <a:r>
              <a:rPr lang="en-GB" altLang="en-US" sz="2000" dirty="0"/>
              <a:t>35-40 		Obese (Class II)</a:t>
            </a:r>
            <a:br>
              <a:rPr lang="en-GB" altLang="en-US" sz="2000" dirty="0"/>
            </a:br>
            <a:r>
              <a:rPr lang="en-GB" altLang="en-US" sz="2000" dirty="0"/>
              <a:t>Over 40 	Morbidly or severely </a:t>
            </a:r>
          </a:p>
          <a:p>
            <a:pPr>
              <a:spcBef>
                <a:spcPct val="0"/>
              </a:spcBef>
            </a:pPr>
            <a:r>
              <a:rPr lang="en-GB" altLang="en-US" sz="2000" dirty="0"/>
              <a:t>                          obese (Class III)</a:t>
            </a:r>
            <a:endParaRPr lang="en-US" altLang="en-US" sz="2000" dirty="0"/>
          </a:p>
          <a:p>
            <a:endParaRPr lang="en-GB" dirty="0"/>
          </a:p>
        </p:txBody>
      </p:sp>
    </p:spTree>
    <p:extLst>
      <p:ext uri="{BB962C8B-B14F-4D97-AF65-F5344CB8AC3E}">
        <p14:creationId xmlns:p14="http://schemas.microsoft.com/office/powerpoint/2010/main" val="1633290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BMI calculation</a:t>
            </a:r>
          </a:p>
        </p:txBody>
      </p:sp>
      <p:sp>
        <p:nvSpPr>
          <p:cNvPr id="3" name="Subtitle 2"/>
          <p:cNvSpPr>
            <a:spLocks noGrp="1"/>
          </p:cNvSpPr>
          <p:nvPr>
            <p:ph type="subTitle" idx="1"/>
          </p:nvPr>
        </p:nvSpPr>
        <p:spPr/>
        <p:txBody>
          <a:bodyPr/>
          <a:lstStyle/>
          <a:p>
            <a:pPr marL="0" indent="0">
              <a:buNone/>
            </a:pPr>
            <a:r>
              <a:rPr lang="en-US" altLang="en-US" sz="2000" dirty="0"/>
              <a:t>Calculate the BMI. Click the </a:t>
            </a:r>
            <a:r>
              <a:rPr lang="en-US" altLang="en-US" sz="2000" dirty="0" err="1"/>
              <a:t>colour</a:t>
            </a:r>
            <a:r>
              <a:rPr lang="en-US" altLang="en-US" sz="2000" dirty="0"/>
              <a:t> blocks to reveal the answers.</a:t>
            </a:r>
          </a:p>
          <a:p>
            <a:pPr marL="0" indent="0">
              <a:buNone/>
            </a:pPr>
            <a:endParaRPr lang="en-US" altLang="en-US" sz="2000" dirty="0"/>
          </a:p>
          <a:p>
            <a:pPr marL="0" indent="0">
              <a:buNone/>
            </a:pPr>
            <a:r>
              <a:rPr lang="en-GB" sz="2000" dirty="0"/>
              <a:t>51kg				82kg			     	78kg	</a:t>
            </a:r>
          </a:p>
          <a:p>
            <a:pPr marL="0" indent="0">
              <a:buNone/>
            </a:pPr>
            <a:r>
              <a:rPr lang="en-GB" sz="2000" dirty="0"/>
              <a:t>1.7m x 1.7m			1.95m x 1.95m		      	1.63m x 1.63m</a:t>
            </a:r>
          </a:p>
          <a:p>
            <a:pPr marL="0" indent="0">
              <a:buNone/>
            </a:pPr>
            <a:r>
              <a:rPr lang="en-GB" sz="2000" dirty="0"/>
              <a:t>= 17.6 BMI			= 21.6 BMI			= 29.4 BMI</a:t>
            </a:r>
          </a:p>
          <a:p>
            <a:pPr marL="0" indent="0">
              <a:buNone/>
            </a:pPr>
            <a:r>
              <a:rPr lang="en-GB" sz="2000" dirty="0"/>
              <a:t>Underweight			healthy weight			overweight</a:t>
            </a:r>
          </a:p>
        </p:txBody>
      </p:sp>
      <p:sp>
        <p:nvSpPr>
          <p:cNvPr id="4" name="TextBox 3"/>
          <p:cNvSpPr txBox="1"/>
          <p:nvPr/>
        </p:nvSpPr>
        <p:spPr>
          <a:xfrm>
            <a:off x="1169276" y="3283026"/>
            <a:ext cx="2667000" cy="1631216"/>
          </a:xfrm>
          <a:prstGeom prst="rect">
            <a:avLst/>
          </a:prstGeom>
          <a:solidFill>
            <a:srgbClr val="002060"/>
          </a:solidFill>
        </p:spPr>
        <p:txBody>
          <a:bodyPr wrap="square" rtlCol="0">
            <a:spAutoFit/>
          </a:bodyPr>
          <a:lstStyle/>
          <a:p>
            <a:pPr marL="457200" indent="-457200">
              <a:buAutoNum type="arabicPeriod"/>
            </a:pPr>
            <a:r>
              <a:rPr lang="en-GB" sz="2000" b="1" dirty="0">
                <a:solidFill>
                  <a:schemeClr val="bg1"/>
                </a:solidFill>
                <a:latin typeface="Arial" panose="020B0604020202020204" pitchFamily="34" charset="0"/>
                <a:cs typeface="Arial" panose="020B0604020202020204" pitchFamily="34" charset="0"/>
              </a:rPr>
              <a:t>Samantha</a:t>
            </a:r>
          </a:p>
          <a:p>
            <a:endParaRPr lang="en-GB" sz="2000" b="1" dirty="0">
              <a:solidFill>
                <a:schemeClr val="bg1"/>
              </a:solidFill>
              <a:latin typeface="Arial" panose="020B0604020202020204" pitchFamily="34" charset="0"/>
              <a:cs typeface="Arial" panose="020B0604020202020204" pitchFamily="34" charset="0"/>
            </a:endParaRPr>
          </a:p>
          <a:p>
            <a:r>
              <a:rPr lang="en-GB" sz="2000" b="1" dirty="0">
                <a:solidFill>
                  <a:schemeClr val="bg1"/>
                </a:solidFill>
                <a:latin typeface="Arial" panose="020B0604020202020204" pitchFamily="34" charset="0"/>
                <a:cs typeface="Arial" panose="020B0604020202020204" pitchFamily="34" charset="0"/>
              </a:rPr>
              <a:t>Height: 1.70m</a:t>
            </a:r>
          </a:p>
          <a:p>
            <a:endParaRPr lang="en-GB" sz="2000" b="1" dirty="0">
              <a:solidFill>
                <a:schemeClr val="bg1"/>
              </a:solidFill>
              <a:latin typeface="Arial" panose="020B0604020202020204" pitchFamily="34" charset="0"/>
              <a:cs typeface="Arial" panose="020B0604020202020204" pitchFamily="34" charset="0"/>
            </a:endParaRPr>
          </a:p>
          <a:p>
            <a:r>
              <a:rPr lang="en-GB" sz="2000" b="1" dirty="0">
                <a:solidFill>
                  <a:schemeClr val="bg1"/>
                </a:solidFill>
                <a:latin typeface="Arial" panose="020B0604020202020204" pitchFamily="34" charset="0"/>
                <a:cs typeface="Arial" panose="020B0604020202020204" pitchFamily="34" charset="0"/>
              </a:rPr>
              <a:t>Weight: 51kg </a:t>
            </a:r>
          </a:p>
        </p:txBody>
      </p:sp>
      <p:sp>
        <p:nvSpPr>
          <p:cNvPr id="7" name="TextBox 6"/>
          <p:cNvSpPr txBox="1"/>
          <p:nvPr/>
        </p:nvSpPr>
        <p:spPr>
          <a:xfrm>
            <a:off x="4426828" y="3283026"/>
            <a:ext cx="2667000" cy="1631216"/>
          </a:xfrm>
          <a:prstGeom prst="rect">
            <a:avLst/>
          </a:prstGeom>
          <a:solidFill>
            <a:srgbClr val="002060"/>
          </a:solidFill>
        </p:spPr>
        <p:txBody>
          <a:bodyPr wrap="square" rtlCol="0">
            <a:spAutoFit/>
          </a:bodyPr>
          <a:lstStyle/>
          <a:p>
            <a:r>
              <a:rPr lang="en-GB" sz="2000" b="1" dirty="0">
                <a:solidFill>
                  <a:schemeClr val="bg1"/>
                </a:solidFill>
                <a:latin typeface="Arial" panose="020B0604020202020204" pitchFamily="34" charset="0"/>
                <a:cs typeface="Arial" panose="020B0604020202020204" pitchFamily="34" charset="0"/>
              </a:rPr>
              <a:t>2.  Dale</a:t>
            </a:r>
          </a:p>
          <a:p>
            <a:endParaRPr lang="en-GB" sz="2000" b="1" dirty="0">
              <a:solidFill>
                <a:schemeClr val="bg1"/>
              </a:solidFill>
              <a:latin typeface="Arial" panose="020B0604020202020204" pitchFamily="34" charset="0"/>
              <a:cs typeface="Arial" panose="020B0604020202020204" pitchFamily="34" charset="0"/>
            </a:endParaRPr>
          </a:p>
          <a:p>
            <a:r>
              <a:rPr lang="en-GB" sz="2000" b="1" dirty="0">
                <a:solidFill>
                  <a:schemeClr val="bg1"/>
                </a:solidFill>
                <a:latin typeface="Arial" panose="020B0604020202020204" pitchFamily="34" charset="0"/>
                <a:cs typeface="Arial" panose="020B0604020202020204" pitchFamily="34" charset="0"/>
              </a:rPr>
              <a:t>Height: 1.95m</a:t>
            </a:r>
          </a:p>
          <a:p>
            <a:endParaRPr lang="en-GB" sz="2000" b="1" dirty="0">
              <a:solidFill>
                <a:schemeClr val="bg1"/>
              </a:solidFill>
              <a:latin typeface="Arial" panose="020B0604020202020204" pitchFamily="34" charset="0"/>
              <a:cs typeface="Arial" panose="020B0604020202020204" pitchFamily="34" charset="0"/>
            </a:endParaRPr>
          </a:p>
          <a:p>
            <a:r>
              <a:rPr lang="en-GB" sz="2000" b="1" dirty="0">
                <a:solidFill>
                  <a:schemeClr val="bg1"/>
                </a:solidFill>
                <a:latin typeface="Arial" panose="020B0604020202020204" pitchFamily="34" charset="0"/>
                <a:cs typeface="Arial" panose="020B0604020202020204" pitchFamily="34" charset="0"/>
              </a:rPr>
              <a:t>Weight: 82kg</a:t>
            </a:r>
          </a:p>
        </p:txBody>
      </p:sp>
      <p:sp>
        <p:nvSpPr>
          <p:cNvPr id="8" name="TextBox 7"/>
          <p:cNvSpPr txBox="1"/>
          <p:nvPr/>
        </p:nvSpPr>
        <p:spPr>
          <a:xfrm>
            <a:off x="7684378" y="3283026"/>
            <a:ext cx="2667000" cy="1631216"/>
          </a:xfrm>
          <a:prstGeom prst="rect">
            <a:avLst/>
          </a:prstGeom>
          <a:solidFill>
            <a:srgbClr val="002060"/>
          </a:solidFill>
        </p:spPr>
        <p:txBody>
          <a:bodyPr wrap="square" rtlCol="0">
            <a:spAutoFit/>
          </a:bodyPr>
          <a:lstStyle/>
          <a:p>
            <a:r>
              <a:rPr lang="en-GB" sz="2000" b="1" dirty="0">
                <a:solidFill>
                  <a:schemeClr val="bg1"/>
                </a:solidFill>
                <a:latin typeface="Arial" panose="020B0604020202020204" pitchFamily="34" charset="0"/>
                <a:cs typeface="Arial" panose="020B0604020202020204" pitchFamily="34" charset="0"/>
              </a:rPr>
              <a:t>3.  Ruth</a:t>
            </a:r>
          </a:p>
          <a:p>
            <a:endParaRPr lang="en-GB" sz="2000" b="1" dirty="0">
              <a:solidFill>
                <a:schemeClr val="bg1"/>
              </a:solidFill>
              <a:latin typeface="Arial" panose="020B0604020202020204" pitchFamily="34" charset="0"/>
              <a:cs typeface="Arial" panose="020B0604020202020204" pitchFamily="34" charset="0"/>
            </a:endParaRPr>
          </a:p>
          <a:p>
            <a:r>
              <a:rPr lang="en-GB" sz="2000" b="1" dirty="0">
                <a:solidFill>
                  <a:schemeClr val="bg1"/>
                </a:solidFill>
                <a:latin typeface="Arial" panose="020B0604020202020204" pitchFamily="34" charset="0"/>
                <a:cs typeface="Arial" panose="020B0604020202020204" pitchFamily="34" charset="0"/>
              </a:rPr>
              <a:t>Height: 1.63m</a:t>
            </a:r>
          </a:p>
          <a:p>
            <a:endParaRPr lang="en-GB" sz="2000" b="1" dirty="0">
              <a:solidFill>
                <a:schemeClr val="bg1"/>
              </a:solidFill>
              <a:latin typeface="Arial" panose="020B0604020202020204" pitchFamily="34" charset="0"/>
              <a:cs typeface="Arial" panose="020B0604020202020204" pitchFamily="34" charset="0"/>
            </a:endParaRPr>
          </a:p>
          <a:p>
            <a:r>
              <a:rPr lang="en-GB" sz="2000" b="1" dirty="0">
                <a:solidFill>
                  <a:schemeClr val="bg1"/>
                </a:solidFill>
                <a:latin typeface="Arial" panose="020B0604020202020204" pitchFamily="34" charset="0"/>
                <a:cs typeface="Arial" panose="020B0604020202020204" pitchFamily="34" charset="0"/>
              </a:rPr>
              <a:t>Weight: 78kg</a:t>
            </a:r>
          </a:p>
        </p:txBody>
      </p:sp>
    </p:spTree>
    <p:extLst>
      <p:ext uri="{BB962C8B-B14F-4D97-AF65-F5344CB8AC3E}">
        <p14:creationId xmlns:p14="http://schemas.microsoft.com/office/powerpoint/2010/main" val="1587087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Energy balance</a:t>
            </a:r>
          </a:p>
        </p:txBody>
      </p:sp>
      <p:sp>
        <p:nvSpPr>
          <p:cNvPr id="3" name="Subtitle 2"/>
          <p:cNvSpPr>
            <a:spLocks noGrp="1"/>
          </p:cNvSpPr>
          <p:nvPr>
            <p:ph type="subTitle" idx="1"/>
          </p:nvPr>
        </p:nvSpPr>
        <p:spPr>
          <a:xfrm>
            <a:off x="1169276" y="2571092"/>
            <a:ext cx="7217979" cy="3600000"/>
          </a:xfrm>
        </p:spPr>
        <p:txBody>
          <a:bodyPr/>
          <a:lstStyle/>
          <a:p>
            <a:pPr marL="0" indent="0">
              <a:spcBef>
                <a:spcPct val="0"/>
              </a:spcBef>
              <a:buNone/>
            </a:pPr>
            <a:r>
              <a:rPr lang="en-GB" altLang="en-US" sz="2000" dirty="0"/>
              <a:t>To maintain body weight it is necessary to balance energy intake (from food and drink) with energy expenditure (from activity).</a:t>
            </a:r>
          </a:p>
          <a:p>
            <a:pPr marL="0" indent="0">
              <a:spcBef>
                <a:spcPct val="0"/>
              </a:spcBef>
              <a:buNone/>
            </a:pPr>
            <a:endParaRPr lang="en-GB" altLang="en-US" sz="2000" dirty="0"/>
          </a:p>
          <a:p>
            <a:pPr marL="0" indent="0">
              <a:spcBef>
                <a:spcPct val="0"/>
              </a:spcBef>
              <a:buNone/>
            </a:pPr>
            <a:r>
              <a:rPr lang="en-GB" altLang="en-US" sz="2000" dirty="0"/>
              <a:t>This is called energy balance.</a:t>
            </a:r>
          </a:p>
          <a:p>
            <a:pPr marL="0" indent="0">
              <a:spcBef>
                <a:spcPct val="0"/>
              </a:spcBef>
              <a:buNone/>
            </a:pPr>
            <a:endParaRPr lang="en-GB" altLang="en-US" sz="2000" b="1" dirty="0"/>
          </a:p>
          <a:p>
            <a:pPr marL="0" indent="0">
              <a:spcBef>
                <a:spcPct val="0"/>
              </a:spcBef>
              <a:buNone/>
            </a:pPr>
            <a:r>
              <a:rPr lang="en-GB" altLang="en-US" sz="2000" dirty="0"/>
              <a:t>When energy intake is higher than energy output, over time this will lead to weight gain (positive energy balance).</a:t>
            </a:r>
          </a:p>
          <a:p>
            <a:pPr marL="0" indent="0">
              <a:spcBef>
                <a:spcPct val="0"/>
              </a:spcBef>
              <a:buNone/>
            </a:pPr>
            <a:endParaRPr lang="en-GB" altLang="en-US" sz="2000" dirty="0"/>
          </a:p>
          <a:p>
            <a:pPr marL="0" indent="0">
              <a:spcBef>
                <a:spcPct val="0"/>
              </a:spcBef>
              <a:buNone/>
            </a:pPr>
            <a:r>
              <a:rPr lang="en-GB" altLang="en-US" sz="2000" dirty="0"/>
              <a:t>When energy intake is lower than energy output, over time this will lead to weight loss (negative energy balance).</a:t>
            </a:r>
          </a:p>
          <a:p>
            <a:pPr marL="0" indent="0">
              <a:buNone/>
            </a:pPr>
            <a:endParaRPr lang="en-GB" sz="2000" dirty="0"/>
          </a:p>
        </p:txBody>
      </p:sp>
      <p:pic>
        <p:nvPicPr>
          <p:cNvPr id="13316" name="Picture 4" descr="C:\Users\Jenny\AppData\Local\Microsoft\Windows\INetCache\IE\W52D0TNO\man_eating_salad_QA[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7614" y="2965229"/>
            <a:ext cx="3389587" cy="3389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4386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Positive energy balance</a:t>
            </a:r>
          </a:p>
        </p:txBody>
      </p:sp>
      <p:sp>
        <p:nvSpPr>
          <p:cNvPr id="3" name="Subtitle 2"/>
          <p:cNvSpPr>
            <a:spLocks noGrp="1"/>
          </p:cNvSpPr>
          <p:nvPr>
            <p:ph type="subTitle" idx="1"/>
          </p:nvPr>
        </p:nvSpPr>
        <p:spPr>
          <a:xfrm>
            <a:off x="1169276" y="2513942"/>
            <a:ext cx="6761545" cy="3600000"/>
          </a:xfrm>
        </p:spPr>
        <p:txBody>
          <a:bodyPr/>
          <a:lstStyle/>
          <a:p>
            <a:pPr marL="0" indent="0">
              <a:spcBef>
                <a:spcPct val="0"/>
              </a:spcBef>
              <a:buNone/>
            </a:pPr>
            <a:r>
              <a:rPr lang="en-GB" altLang="en-US" sz="2000" dirty="0"/>
              <a:t>A person is said to be in positive energy balance when the diet provides more energy than is needed to meet energy demands of the body. Energy is stored as fat and the person puts on weight over time.</a:t>
            </a:r>
          </a:p>
          <a:p>
            <a:pPr marL="0" indent="0">
              <a:spcBef>
                <a:spcPct val="0"/>
              </a:spcBef>
              <a:buNone/>
            </a:pPr>
            <a:endParaRPr lang="en-GB" altLang="en-US" sz="2000" dirty="0"/>
          </a:p>
          <a:p>
            <a:pPr marL="0" indent="0">
              <a:spcBef>
                <a:spcPct val="0"/>
              </a:spcBef>
              <a:buNone/>
            </a:pPr>
            <a:r>
              <a:rPr lang="en-GB" altLang="en-US" sz="2000" dirty="0"/>
              <a:t>People who achieve a positive energy balance over an extended period of time are likely to become overweight    or obese. </a:t>
            </a:r>
          </a:p>
          <a:p>
            <a:pPr marL="0" indent="0">
              <a:spcBef>
                <a:spcPct val="0"/>
              </a:spcBef>
              <a:buNone/>
            </a:pPr>
            <a:endParaRPr lang="en-GB" altLang="en-US" sz="2000" b="1" dirty="0"/>
          </a:p>
          <a:p>
            <a:pPr marL="0" indent="0">
              <a:spcBef>
                <a:spcPct val="0"/>
              </a:spcBef>
              <a:buNone/>
            </a:pPr>
            <a:r>
              <a:rPr lang="en-GB" altLang="en-US" sz="2000" dirty="0"/>
              <a:t>Being overweight or obese is associated with an increased risk of developing certain cancers, cardiovascular disease and type 2 diabetes. </a:t>
            </a:r>
          </a:p>
          <a:p>
            <a:pPr marL="0" indent="0">
              <a:buNone/>
            </a:pPr>
            <a:endParaRPr lang="en-GB" sz="2000" dirty="0"/>
          </a:p>
        </p:txBody>
      </p:sp>
      <p:grpSp>
        <p:nvGrpSpPr>
          <p:cNvPr id="4" name="Group 17"/>
          <p:cNvGrpSpPr>
            <a:grpSpLocks/>
          </p:cNvGrpSpPr>
          <p:nvPr/>
        </p:nvGrpSpPr>
        <p:grpSpPr bwMode="auto">
          <a:xfrm>
            <a:off x="7735842" y="3500618"/>
            <a:ext cx="4393453" cy="1446084"/>
            <a:chOff x="600521" y="3538502"/>
            <a:chExt cx="6077811" cy="3080222"/>
          </a:xfrm>
        </p:grpSpPr>
        <p:sp>
          <p:nvSpPr>
            <p:cNvPr id="5" name="Line 5"/>
            <p:cNvSpPr>
              <a:spLocks noChangeShapeType="1"/>
            </p:cNvSpPr>
            <p:nvPr/>
          </p:nvSpPr>
          <p:spPr bwMode="auto">
            <a:xfrm flipV="1">
              <a:off x="1841932" y="4000167"/>
              <a:ext cx="3694503" cy="104141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 name="Text Box 6"/>
            <p:cNvSpPr txBox="1">
              <a:spLocks noChangeArrowheads="1"/>
            </p:cNvSpPr>
            <p:nvPr/>
          </p:nvSpPr>
          <p:spPr bwMode="auto">
            <a:xfrm>
              <a:off x="600521" y="4520876"/>
              <a:ext cx="1332891" cy="137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dirty="0"/>
                <a:t>Energy in: food and drinks</a:t>
              </a:r>
              <a:endParaRPr lang="en-US" altLang="en-US" sz="1200" b="1" dirty="0"/>
            </a:p>
          </p:txBody>
        </p:sp>
        <p:sp>
          <p:nvSpPr>
            <p:cNvPr id="7" name="Text Box 7"/>
            <p:cNvSpPr txBox="1">
              <a:spLocks noChangeArrowheads="1"/>
            </p:cNvSpPr>
            <p:nvPr/>
          </p:nvSpPr>
          <p:spPr bwMode="auto">
            <a:xfrm>
              <a:off x="5536436" y="3538502"/>
              <a:ext cx="1141896" cy="137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a:t>Energy out: activity </a:t>
              </a:r>
              <a:endParaRPr lang="en-US" altLang="en-US" sz="1200" b="1"/>
            </a:p>
          </p:txBody>
        </p:sp>
        <p:sp>
          <p:nvSpPr>
            <p:cNvPr id="8" name="AutoShape 8"/>
            <p:cNvSpPr>
              <a:spLocks noChangeArrowheads="1"/>
            </p:cNvSpPr>
            <p:nvPr/>
          </p:nvSpPr>
          <p:spPr bwMode="auto">
            <a:xfrm>
              <a:off x="3092153" y="4533158"/>
              <a:ext cx="1108573" cy="726855"/>
            </a:xfrm>
            <a:prstGeom prst="triangle">
              <a:avLst>
                <a:gd name="adj" fmla="val 50000"/>
              </a:avLst>
            </a:prstGeom>
            <a:solidFill>
              <a:srgbClr val="3399FF"/>
            </a:solidFill>
            <a:ln w="1905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9" name="Text Box 12"/>
            <p:cNvSpPr txBox="1">
              <a:spLocks noChangeArrowheads="1"/>
            </p:cNvSpPr>
            <p:nvPr/>
          </p:nvSpPr>
          <p:spPr bwMode="auto">
            <a:xfrm>
              <a:off x="952597" y="5897589"/>
              <a:ext cx="5473172" cy="721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600" b="1" dirty="0"/>
                <a:t>Energy in &gt; Energy out = Weight gain</a:t>
              </a:r>
              <a:endParaRPr lang="en-US" altLang="en-US" sz="1600" b="1" dirty="0"/>
            </a:p>
          </p:txBody>
        </p:sp>
      </p:grpSp>
    </p:spTree>
    <p:extLst>
      <p:ext uri="{BB962C8B-B14F-4D97-AF65-F5344CB8AC3E}">
        <p14:creationId xmlns:p14="http://schemas.microsoft.com/office/powerpoint/2010/main" val="2398764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Negative energy balance</a:t>
            </a:r>
          </a:p>
        </p:txBody>
      </p:sp>
      <p:sp>
        <p:nvSpPr>
          <p:cNvPr id="3" name="Subtitle 2"/>
          <p:cNvSpPr>
            <a:spLocks noGrp="1"/>
          </p:cNvSpPr>
          <p:nvPr>
            <p:ph type="subTitle" idx="1"/>
          </p:nvPr>
        </p:nvSpPr>
        <p:spPr>
          <a:xfrm>
            <a:off x="1169276" y="2571092"/>
            <a:ext cx="6336424" cy="3600000"/>
          </a:xfrm>
        </p:spPr>
        <p:txBody>
          <a:bodyPr/>
          <a:lstStyle/>
          <a:p>
            <a:pPr marL="0" indent="0">
              <a:spcBef>
                <a:spcPct val="0"/>
              </a:spcBef>
              <a:buNone/>
            </a:pPr>
            <a:r>
              <a:rPr lang="en-GB" altLang="en-US" sz="2000" dirty="0"/>
              <a:t>A person is said to be in negative energy balance when there is insufficient energy from the diet to meet energy demands of the body. Energy is derived from energy stores and the person loses weight. </a:t>
            </a:r>
          </a:p>
          <a:p>
            <a:pPr marL="0" indent="0">
              <a:spcBef>
                <a:spcPct val="0"/>
              </a:spcBef>
              <a:buNone/>
            </a:pPr>
            <a:endParaRPr lang="en-GB" altLang="en-US" sz="2000" dirty="0"/>
          </a:p>
          <a:p>
            <a:pPr marL="0" indent="0">
              <a:spcBef>
                <a:spcPct val="0"/>
              </a:spcBef>
              <a:buNone/>
            </a:pPr>
            <a:r>
              <a:rPr lang="en-GB" altLang="en-US" sz="2000" dirty="0"/>
              <a:t>People who achieve a negative energy balance over an extended period of time are likely to become underweight. </a:t>
            </a:r>
          </a:p>
          <a:p>
            <a:pPr marL="0" indent="0">
              <a:spcBef>
                <a:spcPct val="0"/>
              </a:spcBef>
              <a:buNone/>
            </a:pPr>
            <a:endParaRPr lang="en-US" altLang="en-US" sz="2000" dirty="0"/>
          </a:p>
          <a:p>
            <a:pPr marL="0" indent="0">
              <a:spcBef>
                <a:spcPct val="0"/>
              </a:spcBef>
              <a:buNone/>
            </a:pPr>
            <a:r>
              <a:rPr lang="en-GB" altLang="en-US" sz="2000" dirty="0"/>
              <a:t>Being underweight is associated with health problems, such as osteoporosis (low bone mass), infertility (difficulty to conceive) and even heart failure.</a:t>
            </a:r>
            <a:endParaRPr lang="en-US" altLang="en-US" sz="2000" dirty="0"/>
          </a:p>
          <a:p>
            <a:pPr marL="0" indent="0">
              <a:buNone/>
            </a:pPr>
            <a:endParaRPr lang="en-GB" sz="2000" dirty="0"/>
          </a:p>
        </p:txBody>
      </p:sp>
      <p:grpSp>
        <p:nvGrpSpPr>
          <p:cNvPr id="4" name="Group 17"/>
          <p:cNvGrpSpPr>
            <a:grpSpLocks/>
          </p:cNvGrpSpPr>
          <p:nvPr/>
        </p:nvGrpSpPr>
        <p:grpSpPr bwMode="auto">
          <a:xfrm>
            <a:off x="7800523" y="3295065"/>
            <a:ext cx="4224054" cy="1535078"/>
            <a:chOff x="912709" y="3224441"/>
            <a:chExt cx="5614910" cy="3146417"/>
          </a:xfrm>
        </p:grpSpPr>
        <p:sp>
          <p:nvSpPr>
            <p:cNvPr id="5" name="Line 5"/>
            <p:cNvSpPr>
              <a:spLocks noChangeShapeType="1"/>
            </p:cNvSpPr>
            <p:nvPr/>
          </p:nvSpPr>
          <p:spPr bwMode="auto">
            <a:xfrm>
              <a:off x="1865830" y="4209991"/>
              <a:ext cx="3816546" cy="68659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 name="Text Box 6"/>
            <p:cNvSpPr txBox="1">
              <a:spLocks noChangeArrowheads="1"/>
            </p:cNvSpPr>
            <p:nvPr/>
          </p:nvSpPr>
          <p:spPr bwMode="auto">
            <a:xfrm>
              <a:off x="912709" y="3886827"/>
              <a:ext cx="1165391" cy="1703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b="1" dirty="0">
                  <a:latin typeface="Arial" panose="020B0604020202020204" pitchFamily="34" charset="0"/>
                  <a:cs typeface="Arial" panose="020B0604020202020204" pitchFamily="34" charset="0"/>
                </a:rPr>
                <a:t>Energy in: food and drinks</a:t>
              </a:r>
              <a:endParaRPr lang="en-US" altLang="en-US" sz="1200" b="1" dirty="0">
                <a:latin typeface="Arial" panose="020B0604020202020204" pitchFamily="34" charset="0"/>
                <a:cs typeface="Arial" panose="020B0604020202020204" pitchFamily="34" charset="0"/>
              </a:endParaRPr>
            </a:p>
          </p:txBody>
        </p:sp>
        <p:sp>
          <p:nvSpPr>
            <p:cNvPr id="7" name="Text Box 7"/>
            <p:cNvSpPr txBox="1">
              <a:spLocks noChangeArrowheads="1"/>
            </p:cNvSpPr>
            <p:nvPr/>
          </p:nvSpPr>
          <p:spPr bwMode="auto">
            <a:xfrm>
              <a:off x="5385723" y="3224441"/>
              <a:ext cx="1141896" cy="1324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b="1" dirty="0">
                  <a:latin typeface="Arial" panose="020B0604020202020204" pitchFamily="34" charset="0"/>
                  <a:cs typeface="Arial" panose="020B0604020202020204" pitchFamily="34" charset="0"/>
                </a:rPr>
                <a:t>Energy out: activity </a:t>
              </a:r>
              <a:endParaRPr lang="en-US" altLang="en-US" sz="1200" b="1" dirty="0">
                <a:latin typeface="Arial" panose="020B0604020202020204" pitchFamily="34" charset="0"/>
                <a:cs typeface="Arial" panose="020B0604020202020204" pitchFamily="34" charset="0"/>
              </a:endParaRPr>
            </a:p>
          </p:txBody>
        </p:sp>
        <p:sp>
          <p:nvSpPr>
            <p:cNvPr id="8" name="AutoShape 8"/>
            <p:cNvSpPr>
              <a:spLocks noChangeArrowheads="1"/>
            </p:cNvSpPr>
            <p:nvPr/>
          </p:nvSpPr>
          <p:spPr bwMode="auto">
            <a:xfrm>
              <a:off x="3096990" y="4533156"/>
              <a:ext cx="1108573" cy="726855"/>
            </a:xfrm>
            <a:prstGeom prst="triangle">
              <a:avLst>
                <a:gd name="adj" fmla="val 50000"/>
              </a:avLst>
            </a:prstGeom>
            <a:solidFill>
              <a:srgbClr val="3399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GB" altLang="en-US"/>
            </a:p>
          </p:txBody>
        </p:sp>
        <p:sp>
          <p:nvSpPr>
            <p:cNvPr id="9" name="Text Box 12"/>
            <p:cNvSpPr txBox="1">
              <a:spLocks noChangeArrowheads="1"/>
            </p:cNvSpPr>
            <p:nvPr/>
          </p:nvSpPr>
          <p:spPr bwMode="auto">
            <a:xfrm>
              <a:off x="1227871" y="5676931"/>
              <a:ext cx="5092463" cy="693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600" b="1" dirty="0">
                  <a:latin typeface="Arial" panose="020B0604020202020204" pitchFamily="34" charset="0"/>
                  <a:cs typeface="Arial" panose="020B0604020202020204" pitchFamily="34" charset="0"/>
                </a:rPr>
                <a:t>Energy out &gt; Energy in = Weight loss</a:t>
              </a:r>
              <a:endParaRPr lang="en-US" altLang="en-US" sz="1600" b="1"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861201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8" ma:contentTypeDescription="Create a new document." ma:contentTypeScope="" ma:versionID="dc6deb05df7d1fcd95eb88bf1a5a26f4">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8258fb5370106c49cde09acdb6d5137d"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5972D2-E792-4486-A0B5-83D40668F452}">
  <ds:schemaRefs>
    <ds:schemaRef ds:uri="http://schemas.microsoft.com/sharepoint/v3/contenttype/forms"/>
  </ds:schemaRefs>
</ds:datastoreItem>
</file>

<file path=customXml/itemProps2.xml><?xml version="1.0" encoding="utf-8"?>
<ds:datastoreItem xmlns:ds="http://schemas.openxmlformats.org/officeDocument/2006/customXml" ds:itemID="{5014E463-3298-43DB-A84E-1E09C55B70C9}">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3.xml><?xml version="1.0" encoding="utf-8"?>
<ds:datastoreItem xmlns:ds="http://schemas.openxmlformats.org/officeDocument/2006/customXml" ds:itemID="{49FA5FFC-EAAD-40E4-BDAB-C1AFC5ED51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766</Words>
  <Application>Microsoft Office PowerPoint</Application>
  <PresentationFormat>Widescreen</PresentationFormat>
  <Paragraphs>96</Paragraphs>
  <Slides>11</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11</vt:i4>
      </vt:variant>
    </vt:vector>
  </HeadingPairs>
  <TitlesOfParts>
    <vt:vector size="17" baseType="lpstr">
      <vt:lpstr>Arial</vt:lpstr>
      <vt:lpstr>Calibri</vt:lpstr>
      <vt:lpstr>Office Theme</vt:lpstr>
      <vt:lpstr>Custom Design</vt:lpstr>
      <vt:lpstr>1_Custom Design</vt:lpstr>
      <vt:lpstr>3_Custom Design</vt:lpstr>
      <vt:lpstr>Obesity</vt:lpstr>
      <vt:lpstr>Overweight and obesity</vt:lpstr>
      <vt:lpstr>Over nutrition </vt:lpstr>
      <vt:lpstr>Obesity</vt:lpstr>
      <vt:lpstr>Body mass index (BMI)</vt:lpstr>
      <vt:lpstr>BMI calculation</vt:lpstr>
      <vt:lpstr>Energy balance</vt:lpstr>
      <vt:lpstr>Positive energy balance</vt:lpstr>
      <vt:lpstr>Negative energy balance</vt:lpstr>
      <vt:lpstr>Energy balance</vt:lpstr>
      <vt:lpstr>Obesity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Ewen Trafford</cp:lastModifiedBy>
  <cp:revision>54</cp:revision>
  <dcterms:created xsi:type="dcterms:W3CDTF">2018-10-10T09:22:08Z</dcterms:created>
  <dcterms:modified xsi:type="dcterms:W3CDTF">2023-11-01T14:42:10Z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y fmtid="{D5CDD505-2E9C-101B-9397-08002B2CF9AE}" pid="3" name="MediaServiceImageTags">
    <vt:lpwstr/>
  </property>
</Properties>
</file>