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62" r:id="rId9"/>
    <p:sldId id="263" r:id="rId10"/>
    <p:sldId id="264" r:id="rId11"/>
    <p:sldId id="265" r:id="rId12"/>
    <p:sldId id="259"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B17"/>
    <a:srgbClr val="FCE3C2"/>
    <a:srgbClr val="EF9F3F"/>
    <a:srgbClr val="F9D4B6"/>
    <a:srgbClr val="EDAD80"/>
    <a:srgbClr val="E46B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8" autoAdjust="0"/>
    <p:restoredTop sz="80024" autoAdjust="0"/>
  </p:normalViewPr>
  <p:slideViewPr>
    <p:cSldViewPr snapToGrid="0" snapToObjects="1">
      <p:cViewPr varScale="1">
        <p:scale>
          <a:sx n="91" d="100"/>
          <a:sy n="91" d="100"/>
        </p:scale>
        <p:origin x="97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gif"/></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hyperlink" Target="https://www.google.co.uk/url?sa=i&amp;rct=j&amp;q=&amp;esrc=s&amp;source=images&amp;cd=&amp;cad=rja&amp;uact=8&amp;ved=0CAcQjRxqFQoTCN-th8TrqsgCFYjTFAodw1UFQA&amp;url=https://www.facebook.com/hillbillyslifestyle&amp;bvm=bv.104317490,d.d24&amp;psig=AFQjCNFHYVDrG9DTyjvUVXDV_psLqQc-MA&amp;ust=1444117607267923" TargetMode="Externa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image" Target="../media/image24.gif"/><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21.png"/><Relationship Id="rId10" Type="http://schemas.openxmlformats.org/officeDocument/2006/relationships/image" Target="../media/image39.png"/><Relationship Id="rId4" Type="http://schemas.openxmlformats.org/officeDocument/2006/relationships/image" Target="../media/image35.jpeg"/><Relationship Id="rId9" Type="http://schemas.openxmlformats.org/officeDocument/2006/relationships/image" Target="../media/image20.jp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reatbritishchicken.co.uk/about-us/" TargetMode="External"/><Relationship Id="rId1" Type="http://schemas.openxmlformats.org/officeDocument/2006/relationships/slideLayout" Target="../slideLayouts/slideLayout3.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452" y="3261311"/>
            <a:ext cx="9144000" cy="733096"/>
          </a:xfrm>
        </p:spPr>
        <p:txBody>
          <a:bodyPr/>
          <a:lstStyle/>
          <a:p>
            <a:r>
              <a:rPr lang="en-US" dirty="0"/>
              <a:t>Safe production and processing of food</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Safe egg production – the British Lion</a:t>
            </a:r>
          </a:p>
        </p:txBody>
      </p:sp>
      <p:sp>
        <p:nvSpPr>
          <p:cNvPr id="3" name="Subtitle 2"/>
          <p:cNvSpPr>
            <a:spLocks noGrp="1"/>
          </p:cNvSpPr>
          <p:nvPr>
            <p:ph type="subTitle" idx="1"/>
          </p:nvPr>
        </p:nvSpPr>
        <p:spPr>
          <a:xfrm>
            <a:off x="1169276" y="2571092"/>
            <a:ext cx="8203324" cy="3600000"/>
          </a:xfrm>
        </p:spPr>
        <p:txBody>
          <a:bodyPr/>
          <a:lstStyle/>
          <a:p>
            <a:pPr marL="0" indent="0" algn="just">
              <a:buNone/>
            </a:pPr>
            <a:r>
              <a:rPr lang="en-GB" dirty="0">
                <a:latin typeface="Arial" panose="020B0604020202020204" pitchFamily="34" charset="0"/>
                <a:cs typeface="Arial" panose="020B0604020202020204" pitchFamily="34" charset="0"/>
              </a:rPr>
              <a:t>Over 90% of UK eggs are now produced under the British Lion scheme and more than 130 billion British Lion eggs have been sold since its launch in 1998.</a:t>
            </a:r>
          </a:p>
          <a:p>
            <a:pPr marL="0" indent="0" algn="just">
              <a:buNone/>
            </a:pPr>
            <a:r>
              <a:rPr lang="en-GB" dirty="0">
                <a:latin typeface="Arial" panose="020B0604020202020204" pitchFamily="34" charset="0"/>
                <a:cs typeface="Arial" panose="020B0604020202020204" pitchFamily="34" charset="0"/>
              </a:rPr>
              <a:t>The British Lion scheme has been responsible for a drastic reduction to the presence of salmonella in UK eggs and the Food Standards Agency has recently confirmed that they are the only eggs that are safe to be consumed runny, or even raw, by vulnerable groups.</a:t>
            </a:r>
          </a:p>
          <a:p>
            <a:pPr marL="0" indent="0" algn="just">
              <a:buNone/>
            </a:pPr>
            <a:r>
              <a:rPr lang="en-GB" dirty="0">
                <a:latin typeface="Arial" panose="020B0604020202020204" pitchFamily="34" charset="0"/>
                <a:cs typeface="Arial" panose="020B0604020202020204" pitchFamily="34" charset="0"/>
              </a:rPr>
              <a:t>The code covers the entire production chain and ensures strict food safety controls including the guarantee that all hens are vaccinated against Salmonella and a ‘passport’ system ensuring that all hens, eggs and feed are fully traceable.</a:t>
            </a:r>
          </a:p>
          <a:p>
            <a:pPr marL="0" indent="0" algn="just">
              <a:buNone/>
            </a:pPr>
            <a:endParaRPr lang="en-GB" dirty="0"/>
          </a:p>
        </p:txBody>
      </p:sp>
      <p:pic>
        <p:nvPicPr>
          <p:cNvPr id="4" name="Picture 3"/>
          <p:cNvPicPr>
            <a:picLocks noChangeAspect="1"/>
          </p:cNvPicPr>
          <p:nvPr/>
        </p:nvPicPr>
        <p:blipFill>
          <a:blip r:embed="rId2"/>
          <a:stretch>
            <a:fillRect/>
          </a:stretch>
        </p:blipFill>
        <p:spPr>
          <a:xfrm>
            <a:off x="10151607" y="2430766"/>
            <a:ext cx="1475333" cy="2103134"/>
          </a:xfrm>
          <a:prstGeom prst="rect">
            <a:avLst/>
          </a:prstGeom>
        </p:spPr>
      </p:pic>
    </p:spTree>
    <p:extLst>
      <p:ext uri="{BB962C8B-B14F-4D97-AF65-F5344CB8AC3E}">
        <p14:creationId xmlns:p14="http://schemas.microsoft.com/office/powerpoint/2010/main" val="645926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Safe </a:t>
            </a:r>
            <a:r>
              <a:rPr lang="en-GB" dirty="0" err="1"/>
              <a:t>seafish</a:t>
            </a:r>
            <a:endParaRPr lang="en-GB" dirty="0"/>
          </a:p>
        </p:txBody>
      </p:sp>
      <p:pic>
        <p:nvPicPr>
          <p:cNvPr id="5" name="Picture 2" descr="Image result for msc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6320" y="3238840"/>
            <a:ext cx="1457286" cy="16307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responsible fishing schem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8353" y="1249426"/>
            <a:ext cx="1684633" cy="16846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rspca welfare foo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3533" y="3040248"/>
            <a:ext cx="1238907" cy="18293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global aquaculture allianc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7521" y="5081990"/>
            <a:ext cx="3832024" cy="1089102"/>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9"/>
          <p:cNvSpPr>
            <a:spLocks noGrp="1"/>
          </p:cNvSpPr>
          <p:nvPr>
            <p:ph type="subTitle" idx="1"/>
          </p:nvPr>
        </p:nvSpPr>
        <p:spPr>
          <a:xfrm>
            <a:off x="1169276" y="2571092"/>
            <a:ext cx="5326774" cy="3600000"/>
          </a:xfrm>
        </p:spPr>
        <p:txBody>
          <a:bodyPr/>
          <a:lstStyle/>
          <a:p>
            <a:pPr marL="0" indent="0" algn="just">
              <a:buNone/>
            </a:pPr>
            <a:r>
              <a:rPr lang="en-US" dirty="0">
                <a:latin typeface="Arial" panose="020B0604020202020204" pitchFamily="34" charset="0"/>
                <a:cs typeface="Arial" panose="020B0604020202020204" pitchFamily="34" charset="0"/>
              </a:rPr>
              <a:t>Fishing vessels that catch and process fish are subject to food hygiene regulations to ensure that the fish caught, prepared and frozen on board are safe to eat.</a:t>
            </a:r>
          </a:p>
          <a:p>
            <a:pPr marL="0" indent="0" algn="just">
              <a:buNone/>
            </a:pPr>
            <a:r>
              <a:rPr lang="en-US" dirty="0">
                <a:latin typeface="Arial" panose="020B0604020202020204" pitchFamily="34" charset="0"/>
                <a:cs typeface="Arial" panose="020B0604020202020204" pitchFamily="34" charset="0"/>
              </a:rPr>
              <a:t>A number of </a:t>
            </a:r>
            <a:r>
              <a:rPr lang="en-US" dirty="0" err="1">
                <a:latin typeface="Arial" panose="020B0604020202020204" pitchFamily="34" charset="0"/>
                <a:cs typeface="Arial" panose="020B0604020202020204" pitchFamily="34" charset="0"/>
              </a:rPr>
              <a:t>organisations</a:t>
            </a:r>
            <a:r>
              <a:rPr lang="en-US" dirty="0">
                <a:latin typeface="Arial" panose="020B0604020202020204" pitchFamily="34" charset="0"/>
                <a:cs typeface="Arial" panose="020B0604020202020204" pitchFamily="34" charset="0"/>
              </a:rPr>
              <a:t> around the world run certification schemes relating to marine animal welfare.</a:t>
            </a:r>
            <a:endParaRPr lang="en-GB" dirty="0">
              <a:latin typeface="Arial" panose="020B0604020202020204" pitchFamily="34" charset="0"/>
              <a:cs typeface="Arial" panose="020B0604020202020204" pitchFamily="34" charset="0"/>
            </a:endParaRPr>
          </a:p>
          <a:p>
            <a:pPr marL="0" indent="0" algn="just">
              <a:buNone/>
            </a:pPr>
            <a:endParaRPr lang="en-GB" dirty="0"/>
          </a:p>
        </p:txBody>
      </p:sp>
    </p:spTree>
    <p:extLst>
      <p:ext uri="{BB962C8B-B14F-4D97-AF65-F5344CB8AC3E}">
        <p14:creationId xmlns:p14="http://schemas.microsoft.com/office/powerpoint/2010/main" val="2349836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Health and welfare of animals</a:t>
            </a:r>
          </a:p>
        </p:txBody>
      </p:sp>
      <p:sp>
        <p:nvSpPr>
          <p:cNvPr id="3" name="Subtitle 2"/>
          <p:cNvSpPr>
            <a:spLocks noGrp="1"/>
          </p:cNvSpPr>
          <p:nvPr>
            <p:ph type="subTitle" idx="1"/>
          </p:nvPr>
        </p:nvSpPr>
        <p:spPr>
          <a:xfrm>
            <a:off x="1169276" y="2571092"/>
            <a:ext cx="7422274" cy="3600000"/>
          </a:xfrm>
        </p:spPr>
        <p:txBody>
          <a:bodyPr/>
          <a:lstStyle/>
          <a:p>
            <a:pPr marL="0" indent="0">
              <a:buNone/>
            </a:pPr>
            <a:r>
              <a:rPr lang="en-GB" altLang="en-US" dirty="0">
                <a:latin typeface="Arial" panose="020B0604020202020204" pitchFamily="34" charset="0"/>
                <a:cs typeface="Arial" panose="020B0604020202020204" pitchFamily="34" charset="0"/>
              </a:rPr>
              <a:t>The welfare of food producing animals depends largely on        how they are managed by humans.</a:t>
            </a:r>
          </a:p>
          <a:p>
            <a:pPr marL="0" indent="0">
              <a:buNone/>
            </a:pPr>
            <a:endParaRPr lang="en-GB" dirty="0">
              <a:latin typeface="Arial" panose="020B0604020202020204" pitchFamily="34" charset="0"/>
              <a:cs typeface="Arial" panose="020B0604020202020204" pitchFamily="34" charset="0"/>
            </a:endParaRPr>
          </a:p>
          <a:p>
            <a:pPr marL="0" indent="0">
              <a:buNone/>
              <a:defRPr/>
            </a:pPr>
            <a:r>
              <a:rPr lang="en-GB" dirty="0">
                <a:latin typeface="Arial" panose="020B0604020202020204" pitchFamily="34" charset="0"/>
                <a:cs typeface="Arial" panose="020B0604020202020204" pitchFamily="34" charset="0"/>
              </a:rPr>
              <a:t>A range of things can impact on their welfare:</a:t>
            </a:r>
          </a:p>
          <a:p>
            <a:pPr marL="457200" indent="-457200">
              <a:buFont typeface="Arial" pitchFamily="34" charset="0"/>
              <a:buChar char="•"/>
              <a:defRPr/>
            </a:pPr>
            <a:r>
              <a:rPr lang="en-GB" dirty="0">
                <a:latin typeface="Arial" panose="020B0604020202020204" pitchFamily="34" charset="0"/>
                <a:cs typeface="Arial" panose="020B0604020202020204" pitchFamily="34" charset="0"/>
              </a:rPr>
              <a:t>housing and bedding;</a:t>
            </a:r>
          </a:p>
          <a:p>
            <a:pPr marL="457200" indent="-457200">
              <a:buFont typeface="Arial" pitchFamily="34" charset="0"/>
              <a:buChar char="•"/>
              <a:defRPr/>
            </a:pPr>
            <a:r>
              <a:rPr lang="en-GB" dirty="0">
                <a:latin typeface="Arial" panose="020B0604020202020204" pitchFamily="34" charset="0"/>
                <a:cs typeface="Arial" panose="020B0604020202020204" pitchFamily="34" charset="0"/>
              </a:rPr>
              <a:t>space and crowding;</a:t>
            </a:r>
          </a:p>
          <a:p>
            <a:pPr marL="457200" indent="-457200">
              <a:buFont typeface="Arial" pitchFamily="34" charset="0"/>
              <a:buChar char="•"/>
              <a:defRPr/>
            </a:pPr>
            <a:r>
              <a:rPr lang="en-GB" dirty="0">
                <a:latin typeface="Arial" panose="020B0604020202020204" pitchFamily="34" charset="0"/>
                <a:cs typeface="Arial" panose="020B0604020202020204" pitchFamily="34" charset="0"/>
              </a:rPr>
              <a:t>transport conditions;</a:t>
            </a:r>
          </a:p>
          <a:p>
            <a:pPr marL="457200" indent="-457200">
              <a:buFont typeface="Arial" pitchFamily="34" charset="0"/>
              <a:buChar char="•"/>
              <a:defRPr/>
            </a:pPr>
            <a:r>
              <a:rPr lang="en-GB" dirty="0">
                <a:latin typeface="Arial" panose="020B0604020202020204" pitchFamily="34" charset="0"/>
                <a:cs typeface="Arial" panose="020B0604020202020204" pitchFamily="34" charset="0"/>
              </a:rPr>
              <a:t>stunning and slaughter methods.</a:t>
            </a:r>
          </a:p>
          <a:p>
            <a:pPr marL="0" indent="0">
              <a:buNone/>
            </a:pPr>
            <a:endParaRPr lang="en-GB" dirty="0"/>
          </a:p>
        </p:txBody>
      </p:sp>
      <p:pic>
        <p:nvPicPr>
          <p:cNvPr id="4" name="Picture 27" descr="C:\Users\Jenny\AppData\Local\Microsoft\Windows\Temporary Internet Files\Content.IE5\249GQ3NM\MP9002278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3263" y="2875892"/>
            <a:ext cx="3475237" cy="228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925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cs typeface="Arial" panose="020B0604020202020204" pitchFamily="34" charset="0"/>
              </a:rPr>
              <a:t>Health and welfare of the animals</a:t>
            </a:r>
            <a:br>
              <a:rPr lang="en-GB" altLang="en-US" sz="3600" dirty="0">
                <a:cs typeface="Arial" panose="020B0604020202020204" pitchFamily="34" charset="0"/>
              </a:rPr>
            </a:br>
            <a:endParaRPr lang="en-GB" dirty="0"/>
          </a:p>
        </p:txBody>
      </p:sp>
      <p:sp>
        <p:nvSpPr>
          <p:cNvPr id="4" name="Subtitle 3"/>
          <p:cNvSpPr>
            <a:spLocks noGrp="1"/>
          </p:cNvSpPr>
          <p:nvPr>
            <p:ph type="subTitle" idx="1"/>
          </p:nvPr>
        </p:nvSpPr>
        <p:spPr>
          <a:xfrm>
            <a:off x="1169276" y="2571092"/>
            <a:ext cx="7631824" cy="3600000"/>
          </a:xfrm>
        </p:spPr>
        <p:txBody>
          <a:bodyPr/>
          <a:lstStyle/>
          <a:p>
            <a:pPr marL="0" indent="0" algn="just">
              <a:buNone/>
            </a:pPr>
            <a:r>
              <a:rPr lang="en-GB" dirty="0"/>
              <a:t>Farmers spend a lot of time with their livestock monitoring their health and welfare and producing feed, such as silage.</a:t>
            </a:r>
          </a:p>
          <a:p>
            <a:pPr marL="0" indent="0" algn="just">
              <a:buNone/>
            </a:pPr>
            <a:endParaRPr lang="en-GB" dirty="0"/>
          </a:p>
          <a:p>
            <a:pPr marL="0" indent="0" algn="just">
              <a:buNone/>
            </a:pPr>
            <a:r>
              <a:rPr lang="en-GB" dirty="0"/>
              <a:t>Farmers will also maintain fences, farming equipment and other areas of the farm.</a:t>
            </a:r>
          </a:p>
          <a:p>
            <a:pPr marL="0" indent="0" algn="just">
              <a:buNone/>
            </a:pPr>
            <a:endParaRPr lang="en-GB" dirty="0"/>
          </a:p>
          <a:p>
            <a:pPr marL="0" indent="0" algn="just">
              <a:buNone/>
            </a:pPr>
            <a:r>
              <a:rPr lang="en-GB" dirty="0"/>
              <a:t>Veterinarians and animal nutritionists will often work with farmers to provide expert advice on improving and maintaining animal health. </a:t>
            </a:r>
          </a:p>
        </p:txBody>
      </p:sp>
    </p:spTree>
    <p:extLst>
      <p:ext uri="{BB962C8B-B14F-4D97-AF65-F5344CB8AC3E}">
        <p14:creationId xmlns:p14="http://schemas.microsoft.com/office/powerpoint/2010/main" val="1452138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Health and welfare of animals</a:t>
            </a:r>
          </a:p>
        </p:txBody>
      </p:sp>
      <p:sp>
        <p:nvSpPr>
          <p:cNvPr id="3" name="Subtitle 2"/>
          <p:cNvSpPr>
            <a:spLocks noGrp="1"/>
          </p:cNvSpPr>
          <p:nvPr>
            <p:ph type="subTitle" idx="1"/>
          </p:nvPr>
        </p:nvSpPr>
        <p:spPr>
          <a:xfrm>
            <a:off x="1169276" y="2571092"/>
            <a:ext cx="6177455" cy="3600000"/>
          </a:xfrm>
        </p:spPr>
        <p:txBody>
          <a:bodyPr/>
          <a:lstStyle/>
          <a:p>
            <a:pPr marL="0" indent="0" fontAlgn="auto">
              <a:spcBef>
                <a:spcPts val="0"/>
              </a:spcBef>
              <a:spcAft>
                <a:spcPts val="0"/>
              </a:spcAft>
              <a:buNone/>
              <a:defRPr/>
            </a:pPr>
            <a:r>
              <a:rPr lang="en-GB" dirty="0">
                <a:latin typeface="Arial" panose="020B0604020202020204" pitchFamily="34" charset="0"/>
                <a:cs typeface="Arial" panose="020B0604020202020204" pitchFamily="34" charset="0"/>
              </a:rPr>
              <a:t>The Farm Animal Welfare Committee in Britain are adopted ‘five freedoms’ and these are reflected in UK standards to protect animals:</a:t>
            </a:r>
          </a:p>
          <a:p>
            <a:pPr fontAlgn="auto">
              <a:spcBef>
                <a:spcPts val="0"/>
              </a:spcBef>
              <a:spcAft>
                <a:spcPts val="0"/>
              </a:spcAft>
              <a:defRPr/>
            </a:pPr>
            <a:endParaRPr lang="en-GB" dirty="0">
              <a:latin typeface="Arial" panose="020B0604020202020204" pitchFamily="34" charset="0"/>
              <a:cs typeface="Arial" panose="020B0604020202020204" pitchFamily="34" charset="0"/>
            </a:endParaRPr>
          </a:p>
          <a:p>
            <a:pPr marL="457200" indent="-457200">
              <a:spcBef>
                <a:spcPts val="0"/>
              </a:spcBef>
              <a:defRPr/>
            </a:pPr>
            <a:r>
              <a:rPr lang="en-GB" dirty="0">
                <a:latin typeface="Arial" panose="020B0604020202020204" pitchFamily="34" charset="0"/>
                <a:cs typeface="Arial" panose="020B0604020202020204" pitchFamily="34" charset="0"/>
              </a:rPr>
              <a:t>freedom from hunger and thirst - access to fresh water and a diet for full health and vigour;</a:t>
            </a:r>
          </a:p>
          <a:p>
            <a:pPr fontAlgn="auto">
              <a:spcBef>
                <a:spcPts val="0"/>
              </a:spcBef>
              <a:spcAft>
                <a:spcPts val="0"/>
              </a:spcAft>
              <a:defRPr/>
            </a:pPr>
            <a:endParaRPr lang="en-GB" dirty="0">
              <a:latin typeface="Arial" panose="020B0604020202020204" pitchFamily="34" charset="0"/>
              <a:cs typeface="Arial" panose="020B0604020202020204" pitchFamily="34" charset="0"/>
            </a:endParaRPr>
          </a:p>
          <a:p>
            <a:pPr marL="457200" indent="-457200">
              <a:spcBef>
                <a:spcPts val="0"/>
              </a:spcBef>
              <a:defRPr/>
            </a:pPr>
            <a:r>
              <a:rPr lang="en-GB" dirty="0">
                <a:latin typeface="Arial" panose="020B0604020202020204" pitchFamily="34" charset="0"/>
                <a:cs typeface="Arial" panose="020B0604020202020204" pitchFamily="34" charset="0"/>
              </a:rPr>
              <a:t>freedom from discomfort - an appropriate environment with shelter and comfortable rest area;</a:t>
            </a:r>
          </a:p>
          <a:p>
            <a:pPr fontAlgn="auto">
              <a:spcBef>
                <a:spcPts val="0"/>
              </a:spcBef>
              <a:spcAft>
                <a:spcPts val="0"/>
              </a:spcAft>
              <a:defRPr/>
            </a:pPr>
            <a:endParaRPr lang="en-GB" dirty="0">
              <a:latin typeface="Arial" panose="020B0604020202020204" pitchFamily="34" charset="0"/>
              <a:cs typeface="Arial" panose="020B0604020202020204" pitchFamily="34" charset="0"/>
            </a:endParaRPr>
          </a:p>
          <a:p>
            <a:pPr marL="457200" indent="-457200">
              <a:spcBef>
                <a:spcPts val="0"/>
              </a:spcBef>
              <a:defRPr/>
            </a:pPr>
            <a:r>
              <a:rPr lang="en-GB" dirty="0">
                <a:latin typeface="Arial" panose="020B0604020202020204" pitchFamily="34" charset="0"/>
                <a:cs typeface="Arial" panose="020B0604020202020204" pitchFamily="34" charset="0"/>
              </a:rPr>
              <a:t>freedom from pain, injury and disease - prevention or rapid treatment;</a:t>
            </a:r>
          </a:p>
          <a:p>
            <a:pPr marL="0" indent="0" algn="just">
              <a:buNone/>
            </a:pPr>
            <a:endParaRPr lang="en-GB" dirty="0"/>
          </a:p>
        </p:txBody>
      </p:sp>
      <p:pic>
        <p:nvPicPr>
          <p:cNvPr id="5" name="Picture 4" descr="Cows in a pen&#10;&#10;Description automatically generated">
            <a:extLst>
              <a:ext uri="{FF2B5EF4-FFF2-40B4-BE49-F238E27FC236}">
                <a16:creationId xmlns:a16="http://schemas.microsoft.com/office/drawing/2014/main" id="{60B0F2A3-2E98-5307-DD45-6D60B4E17261}"/>
              </a:ext>
            </a:extLst>
          </p:cNvPr>
          <p:cNvPicPr>
            <a:picLocks noChangeAspect="1"/>
          </p:cNvPicPr>
          <p:nvPr/>
        </p:nvPicPr>
        <p:blipFill>
          <a:blip r:embed="rId2"/>
          <a:stretch>
            <a:fillRect/>
          </a:stretch>
        </p:blipFill>
        <p:spPr>
          <a:xfrm>
            <a:off x="7972783" y="2853270"/>
            <a:ext cx="3662170" cy="2440932"/>
          </a:xfrm>
          <a:prstGeom prst="rect">
            <a:avLst/>
          </a:prstGeom>
        </p:spPr>
      </p:pic>
    </p:spTree>
    <p:extLst>
      <p:ext uri="{BB962C8B-B14F-4D97-AF65-F5344CB8AC3E}">
        <p14:creationId xmlns:p14="http://schemas.microsoft.com/office/powerpoint/2010/main" val="182231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Health and welfare of animals</a:t>
            </a:r>
          </a:p>
        </p:txBody>
      </p:sp>
      <p:sp>
        <p:nvSpPr>
          <p:cNvPr id="3" name="Subtitle 2"/>
          <p:cNvSpPr>
            <a:spLocks noGrp="1"/>
          </p:cNvSpPr>
          <p:nvPr>
            <p:ph type="subTitle" idx="1"/>
          </p:nvPr>
        </p:nvSpPr>
        <p:spPr>
          <a:xfrm>
            <a:off x="1169276" y="2571092"/>
            <a:ext cx="6629400" cy="1715158"/>
          </a:xfrm>
        </p:spPr>
        <p:txBody>
          <a:bodyPr/>
          <a:lstStyle/>
          <a:p>
            <a:pPr marL="457200" indent="-457200">
              <a:buFont typeface="Arial" pitchFamily="34" charset="0"/>
              <a:buChar char="•"/>
              <a:defRPr/>
            </a:pPr>
            <a:r>
              <a:rPr lang="en-GB" dirty="0">
                <a:latin typeface="Arial" panose="020B0604020202020204" pitchFamily="34" charset="0"/>
                <a:cs typeface="Arial" panose="020B0604020202020204" pitchFamily="34" charset="0"/>
              </a:rPr>
              <a:t>freedom to express normal behaviour - adequate space and facilities, company of the animal's own kind;</a:t>
            </a:r>
          </a:p>
          <a:p>
            <a:pPr>
              <a:defRPr/>
            </a:pPr>
            <a:endParaRPr lang="en-GB" dirty="0">
              <a:latin typeface="Arial" panose="020B0604020202020204" pitchFamily="34" charset="0"/>
              <a:cs typeface="Arial" panose="020B0604020202020204" pitchFamily="34" charset="0"/>
            </a:endParaRPr>
          </a:p>
          <a:p>
            <a:pPr marL="457200" indent="-457200">
              <a:buFont typeface="Arial" pitchFamily="34" charset="0"/>
              <a:buChar char="•"/>
              <a:defRPr/>
            </a:pPr>
            <a:r>
              <a:rPr lang="en-GB" dirty="0">
                <a:latin typeface="Arial" panose="020B0604020202020204" pitchFamily="34" charset="0"/>
                <a:cs typeface="Arial" panose="020B0604020202020204" pitchFamily="34" charset="0"/>
              </a:rPr>
              <a:t>freedom from fear and distress - conditions and treatment which avoid mental suffering.</a:t>
            </a:r>
          </a:p>
          <a:p>
            <a:pPr marL="0" indent="0">
              <a:buNone/>
            </a:pPr>
            <a:endParaRPr lang="en-GB" dirty="0"/>
          </a:p>
        </p:txBody>
      </p:sp>
      <p:pic>
        <p:nvPicPr>
          <p:cNvPr id="7" name="Picture 6" descr="A group of cows grazing in a field&#10;&#10;Description automatically generated">
            <a:extLst>
              <a:ext uri="{FF2B5EF4-FFF2-40B4-BE49-F238E27FC236}">
                <a16:creationId xmlns:a16="http://schemas.microsoft.com/office/drawing/2014/main" id="{A89FDD89-4422-3740-7893-171E651CCCC9}"/>
              </a:ext>
            </a:extLst>
          </p:cNvPr>
          <p:cNvPicPr>
            <a:picLocks noChangeAspect="1"/>
          </p:cNvPicPr>
          <p:nvPr/>
        </p:nvPicPr>
        <p:blipFill>
          <a:blip r:embed="rId2"/>
          <a:stretch>
            <a:fillRect/>
          </a:stretch>
        </p:blipFill>
        <p:spPr>
          <a:xfrm>
            <a:off x="8225660" y="2571092"/>
            <a:ext cx="3362634" cy="2241756"/>
          </a:xfrm>
          <a:prstGeom prst="rect">
            <a:avLst/>
          </a:prstGeom>
        </p:spPr>
      </p:pic>
    </p:spTree>
    <p:extLst>
      <p:ext uri="{BB962C8B-B14F-4D97-AF65-F5344CB8AC3E}">
        <p14:creationId xmlns:p14="http://schemas.microsoft.com/office/powerpoint/2010/main" val="74066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panose="020B0604020202020204" pitchFamily="34" charset="0"/>
                <a:cs typeface="Arial" panose="020B0604020202020204" pitchFamily="34" charset="0"/>
              </a:rPr>
              <a:t>UK animal welfare legislation</a:t>
            </a:r>
            <a:endParaRPr lang="en-GB" dirty="0"/>
          </a:p>
        </p:txBody>
      </p:sp>
      <p:sp>
        <p:nvSpPr>
          <p:cNvPr id="3" name="Subtitle 2"/>
          <p:cNvSpPr>
            <a:spLocks noGrp="1"/>
          </p:cNvSpPr>
          <p:nvPr>
            <p:ph type="subTitle" idx="1"/>
          </p:nvPr>
        </p:nvSpPr>
        <p:spPr>
          <a:xfrm>
            <a:off x="1169276" y="2571092"/>
            <a:ext cx="7422274" cy="3600000"/>
          </a:xfrm>
        </p:spPr>
        <p:txBody>
          <a:bodyPr/>
          <a:lstStyle/>
          <a:p>
            <a:pPr marL="0" indent="0" algn="just">
              <a:buNone/>
            </a:pPr>
            <a:r>
              <a:rPr lang="en-US" dirty="0">
                <a:latin typeface="Arial" panose="020B0604020202020204" pitchFamily="34" charset="0"/>
                <a:cs typeface="Arial" panose="020B0604020202020204" pitchFamily="34" charset="0"/>
              </a:rPr>
              <a:t>There are a number of pieces of legislation in the UK designed to protect animals on the farm, during transport, at markets and then slaughter.</a:t>
            </a:r>
          </a:p>
          <a:p>
            <a:pPr marL="0" indent="0" algn="just">
              <a:buNone/>
            </a:pPr>
            <a:endParaRPr lang="en-US" dirty="0">
              <a:latin typeface="Arial" panose="020B0604020202020204" pitchFamily="34" charset="0"/>
              <a:cs typeface="Arial" panose="020B0604020202020204" pitchFamily="34" charset="0"/>
            </a:endParaRPr>
          </a:p>
          <a:p>
            <a:pPr marL="0" indent="0" algn="just">
              <a:buNone/>
            </a:pPr>
            <a:r>
              <a:rPr lang="en-GB" altLang="en-US" dirty="0">
                <a:latin typeface="Arial" panose="020B0604020202020204" pitchFamily="34" charset="0"/>
                <a:cs typeface="Arial" panose="020B0604020202020204" pitchFamily="34" charset="0"/>
              </a:rPr>
              <a:t>Other international organisations also have recommendations and guidelines about animal welfare. These include  the World Organisation for Animal Health (OIE) and the Council of Europe.</a:t>
            </a:r>
          </a:p>
          <a:p>
            <a:pPr marL="0" indent="0" algn="just">
              <a:buNone/>
            </a:pPr>
            <a:endParaRPr lang="en-US" altLang="en-US" dirty="0">
              <a:latin typeface="Arial" panose="020B0604020202020204" pitchFamily="34" charset="0"/>
              <a:cs typeface="Arial" panose="020B0604020202020204" pitchFamily="34" charset="0"/>
            </a:endParaRPr>
          </a:p>
          <a:p>
            <a:pPr marL="0" indent="0" algn="just">
              <a:buNone/>
            </a:pPr>
            <a:r>
              <a:rPr lang="en-US" altLang="en-US" dirty="0">
                <a:latin typeface="Arial" panose="020B0604020202020204" pitchFamily="34" charset="0"/>
                <a:cs typeface="Arial" panose="020B0604020202020204" pitchFamily="34" charset="0"/>
              </a:rPr>
              <a:t>Calves are the only young species that have their own welfare legislation (looked after from birth). All others are covered by adult farm animal welfare legislation.</a:t>
            </a:r>
            <a:endParaRPr lang="en-GB" altLang="en-US" dirty="0">
              <a:latin typeface="Arial" panose="020B0604020202020204" pitchFamily="34" charset="0"/>
              <a:cs typeface="Arial" panose="020B0604020202020204" pitchFamily="34" charset="0"/>
            </a:endParaRPr>
          </a:p>
          <a:p>
            <a:pPr marL="0" indent="0" algn="just">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8921" y="2571092"/>
            <a:ext cx="3100802" cy="2061659"/>
          </a:xfrm>
          <a:prstGeom prst="rect">
            <a:avLst/>
          </a:prstGeom>
        </p:spPr>
      </p:pic>
    </p:spTree>
    <p:extLst>
      <p:ext uri="{BB962C8B-B14F-4D97-AF65-F5344CB8AC3E}">
        <p14:creationId xmlns:p14="http://schemas.microsoft.com/office/powerpoint/2010/main" val="2626943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sz="3600" dirty="0">
                <a:cs typeface="Arial" panose="020B0604020202020204" pitchFamily="34" charset="0"/>
              </a:rPr>
              <a:t>Maintaining the environment </a:t>
            </a:r>
            <a:br>
              <a:rPr lang="en-GB" altLang="en-US" sz="3600" dirty="0">
                <a:cs typeface="Arial" panose="020B0604020202020204" pitchFamily="34" charset="0"/>
              </a:rPr>
            </a:br>
            <a:endParaRPr lang="en-GB" dirty="0"/>
          </a:p>
        </p:txBody>
      </p:sp>
      <p:sp>
        <p:nvSpPr>
          <p:cNvPr id="3" name="Subtitle 2"/>
          <p:cNvSpPr>
            <a:spLocks noGrp="1"/>
          </p:cNvSpPr>
          <p:nvPr>
            <p:ph type="subTitle" idx="1"/>
          </p:nvPr>
        </p:nvSpPr>
        <p:spPr>
          <a:xfrm>
            <a:off x="1169276" y="2571092"/>
            <a:ext cx="6964790" cy="3600000"/>
          </a:xfrm>
        </p:spPr>
        <p:txBody>
          <a:bodyPr/>
          <a:lstStyle/>
          <a:p>
            <a:pPr marL="0" indent="0" algn="just">
              <a:spcBef>
                <a:spcPct val="50000"/>
              </a:spcBef>
              <a:buNone/>
            </a:pPr>
            <a:r>
              <a:rPr lang="en-GB" altLang="en-US" dirty="0">
                <a:cs typeface="Arial" panose="020B0604020202020204" pitchFamily="34" charset="0"/>
              </a:rPr>
              <a:t>Another priority for farmers is managing and maintaining the hedgerows and field boundaries, which are also wildlife habitat.</a:t>
            </a:r>
          </a:p>
          <a:p>
            <a:pPr algn="just">
              <a:spcBef>
                <a:spcPct val="50000"/>
              </a:spcBef>
              <a:buNone/>
            </a:pPr>
            <a:r>
              <a:rPr lang="en-GB" altLang="en-US" dirty="0">
                <a:cs typeface="Arial" panose="020B0604020202020204" pitchFamily="34" charset="0"/>
              </a:rPr>
              <a:t>Existing wetlands are preserved and managed for wildlife.</a:t>
            </a:r>
          </a:p>
          <a:p>
            <a:pPr marL="0" indent="0" algn="just">
              <a:spcBef>
                <a:spcPct val="50000"/>
              </a:spcBef>
              <a:buNone/>
            </a:pPr>
            <a:r>
              <a:rPr lang="en-GB" altLang="en-US" dirty="0">
                <a:cs typeface="Arial" panose="020B0604020202020204" pitchFamily="34" charset="0"/>
              </a:rPr>
              <a:t>Not only are trees and shrubs attractive landscape features but they are important habitats for the diversity of wildlife.</a:t>
            </a:r>
          </a:p>
          <a:p>
            <a:pPr marL="0" indent="0" algn="just">
              <a:spcBef>
                <a:spcPct val="50000"/>
              </a:spcBef>
              <a:buNone/>
            </a:pPr>
            <a:r>
              <a:rPr lang="en-GB" altLang="en-US" dirty="0">
                <a:cs typeface="Arial" panose="020B0604020202020204" pitchFamily="34" charset="0"/>
              </a:rPr>
              <a:t>Grazing cattle and sheep play an important part in managing our natural grasslands.</a:t>
            </a:r>
          </a:p>
          <a:p>
            <a:pPr marL="0" indent="0" algn="just">
              <a:buNone/>
            </a:pPr>
            <a:endParaRPr lang="en-GB" dirty="0"/>
          </a:p>
        </p:txBody>
      </p:sp>
      <p:pic>
        <p:nvPicPr>
          <p:cNvPr id="4" name="Picture 2" descr="C:\Users\Uptal\Desktop\Meat and education images\New platform\Landscape1 low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2071" y="1778150"/>
            <a:ext cx="2133495" cy="159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simon\Desktop\Photos\Simons Photos\simon galaxy 19.10.14\20140806_124515.jpg"/>
          <p:cNvPicPr>
            <a:picLocks noChangeAspect="1" noChangeArrowheads="1"/>
          </p:cNvPicPr>
          <p:nvPr/>
        </p:nvPicPr>
        <p:blipFill>
          <a:blip r:embed="rId3"/>
          <a:srcRect/>
          <a:stretch>
            <a:fillRect/>
          </a:stretch>
        </p:blipFill>
        <p:spPr bwMode="auto">
          <a:xfrm>
            <a:off x="9235236" y="4032773"/>
            <a:ext cx="2270330" cy="1277694"/>
          </a:xfrm>
          <a:prstGeom prst="rect">
            <a:avLst/>
          </a:prstGeom>
          <a:ln>
            <a:noFill/>
          </a:ln>
          <a:effectLst>
            <a:outerShdw blurRad="292100" dist="139700" dir="2700000" algn="tl" rotWithShape="0">
              <a:srgbClr val="333333">
                <a:alpha val="65000"/>
              </a:srgbClr>
            </a:outerShdw>
          </a:effectLst>
        </p:spPr>
      </p:pic>
      <p:pic>
        <p:nvPicPr>
          <p:cNvPr id="6" name="Picture 5" descr="C:\Users\simon\Desktop\WFC 2014 SB Pics\IMG_2644 - Copy.JPG"/>
          <p:cNvPicPr>
            <a:picLocks noChangeAspect="1" noChangeArrowheads="1"/>
          </p:cNvPicPr>
          <p:nvPr/>
        </p:nvPicPr>
        <p:blipFill>
          <a:blip r:embed="rId4"/>
          <a:srcRect/>
          <a:stretch>
            <a:fillRect/>
          </a:stretch>
        </p:blipFill>
        <p:spPr bwMode="auto">
          <a:xfrm>
            <a:off x="8339186" y="5081867"/>
            <a:ext cx="1702465" cy="12776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s://fbcdn-photos-e-a.akamaihd.net/hphotos-ak-xfp1/v/t1.0-0/q81/p240x240/11051850_530033907143844_3005353922990896709_n.jpg?oh=1cb9c0683998ef26e327abf051858a14&amp;oe=56615164&amp;__gda__=1452548045_10491b498341e5d8fc07cd0cbf9dc6bc">
            <a:hlinkClick r:id="rId5"/>
          </p:cNvPr>
          <p:cNvPicPr>
            <a:picLocks noChangeAspect="1" noChangeArrowheads="1"/>
          </p:cNvPicPr>
          <p:nvPr/>
        </p:nvPicPr>
        <p:blipFill>
          <a:blip r:embed="rId6"/>
          <a:srcRect/>
          <a:stretch>
            <a:fillRect/>
          </a:stretch>
        </p:blipFill>
        <p:spPr bwMode="auto">
          <a:xfrm>
            <a:off x="8586836" y="2971142"/>
            <a:ext cx="2029145" cy="1143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1787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panose="020B0604020202020204" pitchFamily="34" charset="0"/>
                <a:cs typeface="Arial" panose="020B0604020202020204" pitchFamily="34" charset="0"/>
              </a:rPr>
              <a:t>Food assurance schemes</a:t>
            </a:r>
            <a:endParaRPr lang="en-GB" dirty="0"/>
          </a:p>
        </p:txBody>
      </p:sp>
      <p:sp>
        <p:nvSpPr>
          <p:cNvPr id="3" name="Subtitle 2"/>
          <p:cNvSpPr>
            <a:spLocks noGrp="1"/>
          </p:cNvSpPr>
          <p:nvPr>
            <p:ph type="subTitle" idx="1"/>
          </p:nvPr>
        </p:nvSpPr>
        <p:spPr/>
        <p:txBody>
          <a:bodyPr/>
          <a:lstStyle/>
          <a:p>
            <a:pPr marL="0" indent="0">
              <a:buNone/>
            </a:pPr>
            <a:r>
              <a:rPr lang="en-US" dirty="0">
                <a:latin typeface="Arial" panose="020B0604020202020204" pitchFamily="34" charset="0"/>
                <a:cs typeface="Arial" panose="020B0604020202020204" pitchFamily="34" charset="0"/>
              </a:rPr>
              <a:t>There are a number of </a:t>
            </a:r>
            <a:r>
              <a:rPr lang="en-US" dirty="0" err="1">
                <a:latin typeface="Arial" panose="020B0604020202020204" pitchFamily="34" charset="0"/>
                <a:cs typeface="Arial" panose="020B0604020202020204" pitchFamily="34" charset="0"/>
              </a:rPr>
              <a:t>organisations</a:t>
            </a:r>
            <a:r>
              <a:rPr lang="en-US" dirty="0">
                <a:latin typeface="Arial" panose="020B0604020202020204" pitchFamily="34" charset="0"/>
                <a:cs typeface="Arial" panose="020B0604020202020204" pitchFamily="34" charset="0"/>
              </a:rPr>
              <a:t> in the UK that </a:t>
            </a:r>
            <a:r>
              <a:rPr lang="en-US" dirty="0" err="1">
                <a:latin typeface="Arial" panose="020B0604020202020204" pitchFamily="34" charset="0"/>
                <a:cs typeface="Arial" panose="020B0604020202020204" pitchFamily="34" charset="0"/>
              </a:rPr>
              <a:t>recognise</a:t>
            </a:r>
            <a:r>
              <a:rPr lang="en-US" dirty="0">
                <a:latin typeface="Arial" panose="020B0604020202020204" pitchFamily="34" charset="0"/>
                <a:cs typeface="Arial" panose="020B0604020202020204" pitchFamily="34" charset="0"/>
              </a:rPr>
              <a:t> high standards of animal welfare along with strict food safety standards and care of the environment.</a:t>
            </a:r>
          </a:p>
          <a:p>
            <a:pPr marL="0" indent="0">
              <a:buNone/>
            </a:pPr>
            <a:endParaRPr lang="en-GB" dirty="0"/>
          </a:p>
        </p:txBody>
      </p:sp>
      <p:pic>
        <p:nvPicPr>
          <p:cNvPr id="5" name="Picture 6" descr="Image result for rspca freedom food assu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5114" y="3324629"/>
            <a:ext cx="1156360" cy="17074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ms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900" y="3454398"/>
            <a:ext cx="1284258" cy="14371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3921" y="3378913"/>
            <a:ext cx="3910177" cy="1510869"/>
          </a:xfrm>
          <a:prstGeom prst="rect">
            <a:avLst/>
          </a:prstGeom>
        </p:spPr>
      </p:pic>
      <p:pic>
        <p:nvPicPr>
          <p:cNvPr id="9" name="Picture 8"/>
          <p:cNvPicPr>
            <a:picLocks noChangeAspect="1"/>
          </p:cNvPicPr>
          <p:nvPr/>
        </p:nvPicPr>
        <p:blipFill>
          <a:blip r:embed="rId5"/>
          <a:stretch>
            <a:fillRect/>
          </a:stretch>
        </p:blipFill>
        <p:spPr>
          <a:xfrm>
            <a:off x="10112148" y="4821051"/>
            <a:ext cx="987802" cy="1408143"/>
          </a:xfrm>
          <a:prstGeom prst="rect">
            <a:avLst/>
          </a:prstGeom>
        </p:spPr>
      </p:pic>
      <p:pic>
        <p:nvPicPr>
          <p:cNvPr id="10" name="Picture 10" descr="Image result for quality meats scotl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78" y="5451568"/>
            <a:ext cx="2505557" cy="6681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7035" y="5032106"/>
            <a:ext cx="2208891" cy="1558862"/>
          </a:xfrm>
          <a:prstGeom prst="rect">
            <a:avLst/>
          </a:prstGeom>
        </p:spPr>
      </p:pic>
      <p:pic>
        <p:nvPicPr>
          <p:cNvPr id="13" name="Picture 16" descr="Image result for soil association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3764" y="3547305"/>
            <a:ext cx="1234649" cy="12513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9437" y="4922252"/>
            <a:ext cx="1311622" cy="1748582"/>
          </a:xfrm>
          <a:prstGeom prst="rect">
            <a:avLst/>
          </a:prstGeom>
        </p:spPr>
      </p:pic>
      <p:pic>
        <p:nvPicPr>
          <p:cNvPr id="15" name="Picture 14" descr="A green and white logo&#10;&#10;Description automatically generated">
            <a:extLst>
              <a:ext uri="{FF2B5EF4-FFF2-40B4-BE49-F238E27FC236}">
                <a16:creationId xmlns:a16="http://schemas.microsoft.com/office/drawing/2014/main" id="{9C737419-D0A0-7F47-BE1E-ED214DDC9B11}"/>
              </a:ext>
            </a:extLst>
          </p:cNvPr>
          <p:cNvPicPr>
            <a:picLocks noChangeAspect="1"/>
          </p:cNvPicPr>
          <p:nvPr/>
        </p:nvPicPr>
        <p:blipFill>
          <a:blip r:embed="rId10"/>
          <a:stretch>
            <a:fillRect/>
          </a:stretch>
        </p:blipFill>
        <p:spPr>
          <a:xfrm>
            <a:off x="3758255" y="5149185"/>
            <a:ext cx="1251332" cy="1251332"/>
          </a:xfrm>
          <a:prstGeom prst="rect">
            <a:avLst/>
          </a:prstGeom>
        </p:spPr>
      </p:pic>
    </p:spTree>
    <p:extLst>
      <p:ext uri="{BB962C8B-B14F-4D97-AF65-F5344CB8AC3E}">
        <p14:creationId xmlns:p14="http://schemas.microsoft.com/office/powerpoint/2010/main" val="2079309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sz="3600" dirty="0">
                <a:latin typeface="Arial" panose="020B0604020202020204" pitchFamily="34" charset="0"/>
                <a:cs typeface="Arial" panose="020B0604020202020204" pitchFamily="34" charset="0"/>
              </a:rPr>
              <a:t>Safe processing of food</a:t>
            </a:r>
            <a:br>
              <a:rPr lang="en-GB" altLang="en-US" sz="3600" dirty="0">
                <a:latin typeface="Arial" panose="020B0604020202020204" pitchFamily="34" charset="0"/>
                <a:cs typeface="Arial" panose="020B0604020202020204" pitchFamily="34" charset="0"/>
              </a:rPr>
            </a:br>
            <a:endParaRPr lang="en-GB" dirty="0"/>
          </a:p>
        </p:txBody>
      </p:sp>
      <p:sp>
        <p:nvSpPr>
          <p:cNvPr id="3" name="Subtitle 2"/>
          <p:cNvSpPr>
            <a:spLocks noGrp="1"/>
          </p:cNvSpPr>
          <p:nvPr>
            <p:ph type="subTitle" idx="1"/>
          </p:nvPr>
        </p:nvSpPr>
        <p:spPr>
          <a:xfrm>
            <a:off x="1169276" y="2571092"/>
            <a:ext cx="7212724" cy="3600000"/>
          </a:xfrm>
        </p:spPr>
        <p:txBody>
          <a:bodyPr/>
          <a:lstStyle/>
          <a:p>
            <a:pPr marL="0" indent="0">
              <a:buNone/>
            </a:pPr>
            <a:r>
              <a:rPr lang="en-GB" altLang="en-US" dirty="0">
                <a:latin typeface="Arial" panose="020B0604020202020204" pitchFamily="34" charset="0"/>
                <a:cs typeface="Arial" panose="020B0604020202020204" pitchFamily="34" charset="0"/>
              </a:rPr>
              <a:t>Food processing is any deliberate change in a food that happens before it is available for us to eat. </a:t>
            </a:r>
          </a:p>
          <a:p>
            <a:pPr marL="0" indent="0">
              <a:buNone/>
            </a:pPr>
            <a:endParaRPr lang="en-GB" altLang="en-US" dirty="0">
              <a:latin typeface="Arial" panose="020B0604020202020204" pitchFamily="34" charset="0"/>
              <a:cs typeface="Arial" panose="020B0604020202020204" pitchFamily="34" charset="0"/>
            </a:endParaRPr>
          </a:p>
          <a:p>
            <a:pPr marL="0" indent="0">
              <a:buNone/>
            </a:pPr>
            <a:r>
              <a:rPr lang="en-GB" altLang="en-US" dirty="0">
                <a:latin typeface="Arial" panose="020B0604020202020204" pitchFamily="34" charset="0"/>
                <a:cs typeface="Arial" panose="020B0604020202020204" pitchFamily="34" charset="0"/>
              </a:rPr>
              <a:t>Modern processing was developed over the centuries with canning and pasteurisation advancing the micro-biological safety of food.   </a:t>
            </a:r>
          </a:p>
          <a:p>
            <a:pPr marL="0" indent="0">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006" y="1809844"/>
            <a:ext cx="2632112" cy="3931920"/>
          </a:xfrm>
          <a:prstGeom prst="rect">
            <a:avLst/>
          </a:prstGeom>
        </p:spPr>
      </p:pic>
    </p:spTree>
    <p:extLst>
      <p:ext uri="{BB962C8B-B14F-4D97-AF65-F5344CB8AC3E}">
        <p14:creationId xmlns:p14="http://schemas.microsoft.com/office/powerpoint/2010/main" val="3428714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do consumers want? </a:t>
            </a:r>
          </a:p>
        </p:txBody>
      </p:sp>
      <p:sp>
        <p:nvSpPr>
          <p:cNvPr id="3" name="Subtitle 2"/>
          <p:cNvSpPr>
            <a:spLocks noGrp="1"/>
          </p:cNvSpPr>
          <p:nvPr>
            <p:ph type="subTitle" idx="1"/>
          </p:nvPr>
        </p:nvSpPr>
        <p:spPr>
          <a:xfrm>
            <a:off x="1169276" y="2571092"/>
            <a:ext cx="7309706" cy="3600000"/>
          </a:xfrm>
        </p:spPr>
        <p:txBody>
          <a:bodyPr/>
          <a:lstStyle/>
          <a:p>
            <a:pPr marL="0" indent="0">
              <a:buNone/>
              <a:defRPr/>
            </a:pPr>
            <a:r>
              <a:rPr lang="en-GB" dirty="0">
                <a:latin typeface="Arial" panose="020B0604020202020204" pitchFamily="34" charset="0"/>
                <a:cs typeface="Arial" panose="020B0604020202020204" pitchFamily="34" charset="0"/>
              </a:rPr>
              <a:t>Consumers have many things to consider when buying food, such as:</a:t>
            </a:r>
          </a:p>
          <a:p>
            <a:pPr marL="457200" indent="-457200">
              <a:buFont typeface="Arial" pitchFamily="34" charset="0"/>
              <a:buChar char="•"/>
              <a:defRPr/>
            </a:pPr>
            <a:r>
              <a:rPr lang="en-GB" dirty="0">
                <a:latin typeface="Arial" panose="020B0604020202020204" pitchFamily="34" charset="0"/>
                <a:cs typeface="Arial" panose="020B0604020202020204" pitchFamily="34" charset="0"/>
              </a:rPr>
              <a:t>price;</a:t>
            </a:r>
          </a:p>
          <a:p>
            <a:pPr marL="457200" indent="-457200">
              <a:buFont typeface="Arial" pitchFamily="34" charset="0"/>
              <a:buChar char="•"/>
              <a:defRPr/>
            </a:pPr>
            <a:r>
              <a:rPr lang="en-GB" dirty="0">
                <a:latin typeface="Arial" panose="020B0604020202020204" pitchFamily="34" charset="0"/>
                <a:cs typeface="Arial" panose="020B0604020202020204" pitchFamily="34" charset="0"/>
              </a:rPr>
              <a:t>quantity; </a:t>
            </a:r>
          </a:p>
          <a:p>
            <a:pPr marL="457200" indent="-457200">
              <a:buFont typeface="Arial" pitchFamily="34" charset="0"/>
              <a:buChar char="•"/>
              <a:defRPr/>
            </a:pPr>
            <a:r>
              <a:rPr lang="en-GB" dirty="0">
                <a:latin typeface="Arial" panose="020B0604020202020204" pitchFamily="34" charset="0"/>
                <a:cs typeface="Arial" panose="020B0604020202020204" pitchFamily="34" charset="0"/>
              </a:rPr>
              <a:t>quality; </a:t>
            </a:r>
          </a:p>
          <a:p>
            <a:pPr marL="457200" indent="-457200">
              <a:buFont typeface="Arial" pitchFamily="34" charset="0"/>
              <a:buChar char="•"/>
              <a:defRPr/>
            </a:pPr>
            <a:r>
              <a:rPr lang="en-GB" dirty="0">
                <a:latin typeface="Arial" panose="020B0604020202020204" pitchFamily="34" charset="0"/>
                <a:cs typeface="Arial" panose="020B0604020202020204" pitchFamily="34" charset="0"/>
              </a:rPr>
              <a:t>diet and health issues; </a:t>
            </a:r>
          </a:p>
          <a:p>
            <a:pPr marL="457200" indent="-457200">
              <a:buFont typeface="Arial" pitchFamily="34" charset="0"/>
              <a:buChar char="•"/>
              <a:defRPr/>
            </a:pPr>
            <a:r>
              <a:rPr lang="en-GB" dirty="0">
                <a:latin typeface="Arial" panose="020B0604020202020204" pitchFamily="34" charset="0"/>
                <a:cs typeface="Arial" panose="020B0604020202020204" pitchFamily="34" charset="0"/>
              </a:rPr>
              <a:t>marketing e.g. product brands, campaigns. </a:t>
            </a:r>
          </a:p>
          <a:p>
            <a:pPr marL="0" indent="0" algn="just">
              <a:buNone/>
            </a:pPr>
            <a:r>
              <a:rPr lang="en-GB" altLang="en-US" dirty="0">
                <a:latin typeface="Arial" panose="020B0604020202020204" pitchFamily="34" charset="0"/>
                <a:cs typeface="Arial" panose="020B0604020202020204" pitchFamily="34" charset="0"/>
              </a:rPr>
              <a:t>Consumers also want to know that the food they buy is safe to eat and, for some, that animal welfare and the environment have been taken into account.</a:t>
            </a:r>
            <a:endParaRPr lang="en-GB" dirty="0"/>
          </a:p>
        </p:txBody>
      </p:sp>
      <p:pic>
        <p:nvPicPr>
          <p:cNvPr id="7" name="Picture 3" descr="C:\Users\Jenny\AppData\Local\Microsoft\Windows\Temporary Internet Files\Content.IE5\YPHM2P6C\MP90040057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1553" y="2571092"/>
            <a:ext cx="2549413" cy="318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979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panose="020B0604020202020204" pitchFamily="34" charset="0"/>
                <a:cs typeface="Arial" panose="020B0604020202020204" pitchFamily="34" charset="0"/>
              </a:rPr>
              <a:t>Why are foods processed?</a:t>
            </a:r>
            <a:endParaRPr lang="en-GB" dirty="0"/>
          </a:p>
        </p:txBody>
      </p:sp>
      <p:sp>
        <p:nvSpPr>
          <p:cNvPr id="3" name="Subtitle 2"/>
          <p:cNvSpPr>
            <a:spLocks noGrp="1"/>
          </p:cNvSpPr>
          <p:nvPr>
            <p:ph type="subTitle" idx="1"/>
          </p:nvPr>
        </p:nvSpPr>
        <p:spPr>
          <a:xfrm>
            <a:off x="1169276" y="2571092"/>
            <a:ext cx="8260474" cy="3600000"/>
          </a:xfrm>
        </p:spPr>
        <p:txBody>
          <a:bodyPr/>
          <a:lstStyle/>
          <a:p>
            <a:pPr marL="0" indent="0">
              <a:buNone/>
            </a:pPr>
            <a:r>
              <a:rPr lang="en-US" dirty="0">
                <a:latin typeface="Arial" panose="020B0604020202020204" pitchFamily="34" charset="0"/>
                <a:cs typeface="Arial" panose="020B0604020202020204" pitchFamily="34" charset="0"/>
              </a:rPr>
              <a:t>Foods are processed for a number of reasons:</a:t>
            </a:r>
          </a:p>
          <a:p>
            <a:r>
              <a:rPr lang="en-US" dirty="0">
                <a:latin typeface="Arial" panose="020B0604020202020204" pitchFamily="34" charset="0"/>
                <a:cs typeface="Arial" panose="020B0604020202020204" pitchFamily="34" charset="0"/>
              </a:rPr>
              <a:t>to extend the shelf life, e.g. making strawberries into jam;</a:t>
            </a:r>
          </a:p>
          <a:p>
            <a:r>
              <a:rPr lang="en-US" dirty="0">
                <a:latin typeface="Arial" panose="020B0604020202020204" pitchFamily="34" charset="0"/>
                <a:cs typeface="Arial" panose="020B0604020202020204" pitchFamily="34" charset="0"/>
              </a:rPr>
              <a:t>convenience, e.g. frozen ready meals;</a:t>
            </a:r>
          </a:p>
          <a:p>
            <a:r>
              <a:rPr lang="en-US" dirty="0">
                <a:latin typeface="Arial" panose="020B0604020202020204" pitchFamily="34" charset="0"/>
                <a:cs typeface="Arial" panose="020B0604020202020204" pitchFamily="34" charset="0"/>
              </a:rPr>
              <a:t>health, e.g. reduced fat yogurt;</a:t>
            </a:r>
          </a:p>
          <a:p>
            <a:r>
              <a:rPr lang="en-US" dirty="0">
                <a:latin typeface="Arial" panose="020B0604020202020204" pitchFamily="34" charset="0"/>
                <a:cs typeface="Arial" panose="020B0604020202020204" pitchFamily="34" charset="0"/>
              </a:rPr>
              <a:t>to provide consumers with more variety and choice;</a:t>
            </a:r>
          </a:p>
          <a:p>
            <a:r>
              <a:rPr lang="en-US" dirty="0">
                <a:latin typeface="Arial" panose="020B0604020202020204" pitchFamily="34" charset="0"/>
                <a:cs typeface="Arial" panose="020B0604020202020204" pitchFamily="34" charset="0"/>
              </a:rPr>
              <a:t>to provide additional nutritional benefits, e.g. fortified breakfast cereals.</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41979" y="2059603"/>
            <a:ext cx="1942164" cy="2911790"/>
          </a:xfrm>
          <a:prstGeom prst="rect">
            <a:avLst/>
          </a:prstGeom>
        </p:spPr>
      </p:pic>
    </p:spTree>
    <p:extLst>
      <p:ext uri="{BB962C8B-B14F-4D97-AF65-F5344CB8AC3E}">
        <p14:creationId xmlns:p14="http://schemas.microsoft.com/office/powerpoint/2010/main" val="877715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Safe processing of food</a:t>
            </a:r>
            <a:br>
              <a:rPr lang="en-GB" altLang="en-US" sz="3600" dirty="0">
                <a:latin typeface="Arial" panose="020B0604020202020204" pitchFamily="34" charset="0"/>
                <a:cs typeface="Arial" panose="020B0604020202020204" pitchFamily="34" charset="0"/>
              </a:rPr>
            </a:br>
            <a:endParaRPr lang="en-GB" dirty="0"/>
          </a:p>
        </p:txBody>
      </p:sp>
      <p:sp>
        <p:nvSpPr>
          <p:cNvPr id="3" name="Subtitle 2"/>
          <p:cNvSpPr>
            <a:spLocks noGrp="1"/>
          </p:cNvSpPr>
          <p:nvPr>
            <p:ph type="subTitle" idx="1"/>
          </p:nvPr>
        </p:nvSpPr>
        <p:spPr>
          <a:xfrm>
            <a:off x="1169276" y="2571092"/>
            <a:ext cx="7365124" cy="3600000"/>
          </a:xfrm>
        </p:spPr>
        <p:txBody>
          <a:bodyPr/>
          <a:lstStyle/>
          <a:p>
            <a:pPr marL="0" indent="0">
              <a:buNone/>
            </a:pPr>
            <a:r>
              <a:rPr lang="en-GB" altLang="en-US" dirty="0">
                <a:latin typeface="Arial" panose="020B0604020202020204" pitchFamily="34" charset="0"/>
                <a:cs typeface="Arial" panose="020B0604020202020204" pitchFamily="34" charset="0"/>
              </a:rPr>
              <a:t>Food processing can be very simple, e.g. preparing, freezing or drying food to preserve nutrients and freshness.</a:t>
            </a:r>
          </a:p>
          <a:p>
            <a:pPr marL="0" indent="0">
              <a:buNone/>
            </a:pPr>
            <a:endParaRPr lang="en-GB" altLang="en-US" dirty="0">
              <a:latin typeface="Arial" panose="020B0604020202020204" pitchFamily="34" charset="0"/>
              <a:cs typeface="Arial" panose="020B0604020202020204" pitchFamily="34" charset="0"/>
            </a:endParaRPr>
          </a:p>
          <a:p>
            <a:pPr marL="0" indent="0">
              <a:buNone/>
            </a:pPr>
            <a:r>
              <a:rPr lang="en-GB" altLang="en-US" dirty="0">
                <a:latin typeface="Arial" panose="020B0604020202020204" pitchFamily="34" charset="0"/>
                <a:cs typeface="Arial" panose="020B0604020202020204" pitchFamily="34" charset="0"/>
              </a:rPr>
              <a:t>It can also be complex, e.g. formulating a frozen meal with the right balance of nutrients and ingredients.</a:t>
            </a:r>
          </a:p>
          <a:p>
            <a:pPr marL="0" indent="0">
              <a:buNone/>
            </a:pPr>
            <a:endParaRPr lang="en-GB" altLang="en-US" dirty="0">
              <a:latin typeface="Arial" panose="020B0604020202020204" pitchFamily="34" charset="0"/>
              <a:cs typeface="Arial" panose="020B0604020202020204" pitchFamily="34" charset="0"/>
            </a:endParaRPr>
          </a:p>
          <a:p>
            <a:pPr marL="0" indent="0">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400" y="1918575"/>
            <a:ext cx="3325619" cy="220405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6371" y="3977713"/>
            <a:ext cx="2748563" cy="1820704"/>
          </a:xfrm>
          <a:prstGeom prst="rect">
            <a:avLst/>
          </a:prstGeom>
        </p:spPr>
      </p:pic>
    </p:spTree>
    <p:extLst>
      <p:ext uri="{BB962C8B-B14F-4D97-AF65-F5344CB8AC3E}">
        <p14:creationId xmlns:p14="http://schemas.microsoft.com/office/powerpoint/2010/main" val="48369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panose="020B0604020202020204" pitchFamily="34" charset="0"/>
                <a:cs typeface="Arial" panose="020B0604020202020204" pitchFamily="34" charset="0"/>
              </a:rPr>
              <a:t>Safe processing of food</a:t>
            </a:r>
            <a:endParaRPr lang="en-GB" dirty="0"/>
          </a:p>
        </p:txBody>
      </p:sp>
      <p:sp>
        <p:nvSpPr>
          <p:cNvPr id="3" name="Subtitle 2"/>
          <p:cNvSpPr>
            <a:spLocks noGrp="1"/>
          </p:cNvSpPr>
          <p:nvPr>
            <p:ph type="subTitle" idx="1"/>
          </p:nvPr>
        </p:nvSpPr>
        <p:spPr>
          <a:xfrm>
            <a:off x="1169276" y="2571092"/>
            <a:ext cx="7070834" cy="3600000"/>
          </a:xfrm>
        </p:spPr>
        <p:txBody>
          <a:bodyPr/>
          <a:lstStyle/>
          <a:p>
            <a:pPr marL="0" indent="0">
              <a:buNone/>
            </a:pPr>
            <a:r>
              <a:rPr lang="en-US" dirty="0">
                <a:latin typeface="Arial" panose="020B0604020202020204" pitchFamily="34" charset="0"/>
                <a:cs typeface="Arial" panose="020B0604020202020204" pitchFamily="34" charset="0"/>
              </a:rPr>
              <a:t>There are two main stages to food processing:</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Primary: foods are processed after harvest or slaughter, e.g. wheat is harvested and then milled into flour.</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Secondary: food is made into edible products, e.g. flour into bread or pasta.</a:t>
            </a:r>
            <a:endParaRPr lang="en-GB" dirty="0">
              <a:latin typeface="Arial" panose="020B0604020202020204" pitchFamily="34" charset="0"/>
              <a:cs typeface="Arial" panose="020B0604020202020204" pitchFamily="34" charset="0"/>
            </a:endParaRPr>
          </a:p>
          <a:p>
            <a:pPr marL="0" indent="0">
              <a:buNone/>
            </a:pPr>
            <a:endParaRPr lang="en-GB" dirty="0"/>
          </a:p>
        </p:txBody>
      </p:sp>
      <p:pic>
        <p:nvPicPr>
          <p:cNvPr id="4" name="Picture 3"/>
          <p:cNvPicPr>
            <a:picLocks noChangeAspect="1"/>
          </p:cNvPicPr>
          <p:nvPr/>
        </p:nvPicPr>
        <p:blipFill>
          <a:blip r:embed="rId2"/>
          <a:stretch>
            <a:fillRect/>
          </a:stretch>
        </p:blipFill>
        <p:spPr>
          <a:xfrm>
            <a:off x="9536389" y="2200766"/>
            <a:ext cx="1486335" cy="2373437"/>
          </a:xfrm>
          <a:prstGeom prst="rect">
            <a:avLst/>
          </a:prstGeom>
        </p:spPr>
      </p:pic>
      <p:pic>
        <p:nvPicPr>
          <p:cNvPr id="5" name="Picture 4"/>
          <p:cNvPicPr>
            <a:picLocks noChangeAspect="1"/>
          </p:cNvPicPr>
          <p:nvPr/>
        </p:nvPicPr>
        <p:blipFill>
          <a:blip r:embed="rId3"/>
          <a:stretch>
            <a:fillRect/>
          </a:stretch>
        </p:blipFill>
        <p:spPr>
          <a:xfrm>
            <a:off x="8984508" y="4574203"/>
            <a:ext cx="2643518" cy="1770542"/>
          </a:xfrm>
          <a:prstGeom prst="rect">
            <a:avLst/>
          </a:prstGeom>
        </p:spPr>
      </p:pic>
    </p:spTree>
    <p:extLst>
      <p:ext uri="{BB962C8B-B14F-4D97-AF65-F5344CB8AC3E}">
        <p14:creationId xmlns:p14="http://schemas.microsoft.com/office/powerpoint/2010/main" val="1695504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panose="020B0604020202020204" pitchFamily="34" charset="0"/>
                <a:cs typeface="Arial" panose="020B0604020202020204" pitchFamily="34" charset="0"/>
              </a:rPr>
              <a:t>Safe processing of food</a:t>
            </a:r>
            <a:endParaRPr lang="en-GB" dirty="0"/>
          </a:p>
        </p:txBody>
      </p:sp>
      <p:sp>
        <p:nvSpPr>
          <p:cNvPr id="3" name="Subtitle 2"/>
          <p:cNvSpPr>
            <a:spLocks noGrp="1"/>
          </p:cNvSpPr>
          <p:nvPr>
            <p:ph type="subTitle" idx="1"/>
          </p:nvPr>
        </p:nvSpPr>
        <p:spPr>
          <a:xfrm>
            <a:off x="1169276" y="2571092"/>
            <a:ext cx="7441324" cy="3600000"/>
          </a:xfrm>
        </p:spPr>
        <p:txBody>
          <a:bodyPr/>
          <a:lstStyle/>
          <a:p>
            <a:pPr marL="0" indent="0" algn="just">
              <a:buNone/>
            </a:pPr>
            <a:r>
              <a:rPr lang="en-US" dirty="0"/>
              <a:t>Steps need to be taken at all stages of food supply to prevent contamination and spoilage and avoid food wastage.</a:t>
            </a:r>
          </a:p>
          <a:p>
            <a:pPr marL="0" indent="0" algn="just">
              <a:buNone/>
            </a:pPr>
            <a:r>
              <a:rPr lang="en-US" dirty="0"/>
              <a:t>Food companies have a legal responsibility to produce safe food.  Companies will have systems, checks and controls in place to ensure high standards of food hygiene and safety.</a:t>
            </a:r>
          </a:p>
          <a:p>
            <a:pPr marL="0" indent="0" algn="just">
              <a:buNone/>
            </a:pPr>
            <a:r>
              <a:rPr lang="en-US" dirty="0"/>
              <a:t>One system is known as Hazard Analysis Critical Control Points (HACCP).  HACCP was developed by NASA for the safe passage of astronauts going to the moon in 1967.</a:t>
            </a:r>
          </a:p>
          <a:p>
            <a:pPr marL="0" indent="0" algn="just">
              <a:buNone/>
            </a:pPr>
            <a:endParaRPr lang="en-US" dirty="0"/>
          </a:p>
          <a:p>
            <a:pPr marL="0" indent="0" algn="just">
              <a:buNone/>
            </a:pPr>
            <a:endParaRPr lang="en-GB" dirty="0"/>
          </a:p>
        </p:txBody>
      </p:sp>
      <p:pic>
        <p:nvPicPr>
          <p:cNvPr id="4" name="Picture 3" descr="qap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8704" y="1768638"/>
            <a:ext cx="1993434" cy="19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790" y="3916746"/>
            <a:ext cx="24812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626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panose="020B0604020202020204" pitchFamily="34" charset="0"/>
                <a:cs typeface="Arial" panose="020B0604020202020204" pitchFamily="34" charset="0"/>
              </a:rPr>
              <a:t>Food safety - controls, checks and advice</a:t>
            </a:r>
            <a:endParaRPr lang="en-GB" dirty="0"/>
          </a:p>
        </p:txBody>
      </p:sp>
      <p:sp>
        <p:nvSpPr>
          <p:cNvPr id="3" name="Subtitle 2"/>
          <p:cNvSpPr>
            <a:spLocks noGrp="1"/>
          </p:cNvSpPr>
          <p:nvPr>
            <p:ph type="subTitle" idx="1"/>
          </p:nvPr>
        </p:nvSpPr>
        <p:spPr>
          <a:xfrm>
            <a:off x="1169276" y="2571092"/>
            <a:ext cx="7403224" cy="3600000"/>
          </a:xfrm>
        </p:spPr>
        <p:txBody>
          <a:bodyPr/>
          <a:lstStyle/>
          <a:p>
            <a:pPr marL="0" indent="0" algn="just">
              <a:buNone/>
            </a:pPr>
            <a:r>
              <a:rPr lang="en-US" dirty="0">
                <a:latin typeface="Arial" panose="020B0604020202020204" pitchFamily="34" charset="0"/>
                <a:cs typeface="Arial" panose="020B0604020202020204" pitchFamily="34" charset="0"/>
              </a:rPr>
              <a:t>Environmental Health Officers are employed by local authorities to </a:t>
            </a:r>
            <a:r>
              <a:rPr lang="en-GB" dirty="0">
                <a:latin typeface="Arial" panose="020B0604020202020204" pitchFamily="34" charset="0"/>
                <a:cs typeface="Arial" panose="020B0604020202020204" pitchFamily="34" charset="0"/>
              </a:rPr>
              <a:t>give advice and guidance, inspect food premises, enforce legislation covering food and investigate outbreaks of food-borne diseases and possible offences.</a:t>
            </a:r>
          </a:p>
          <a:p>
            <a:pPr algn="just"/>
            <a:endParaRPr lang="en-GB" dirty="0">
              <a:latin typeface="Arial" panose="020B0604020202020204" pitchFamily="34" charset="0"/>
              <a:cs typeface="Arial" panose="020B0604020202020204" pitchFamily="34" charset="0"/>
            </a:endParaRPr>
          </a:p>
          <a:p>
            <a:pPr marL="0" indent="0" algn="just">
              <a:buNone/>
            </a:pPr>
            <a:r>
              <a:rPr lang="en-US" dirty="0">
                <a:latin typeface="Arial" panose="020B0604020202020204" pitchFamily="34" charset="0"/>
                <a:cs typeface="Arial" panose="020B0604020202020204" pitchFamily="34" charset="0"/>
              </a:rPr>
              <a:t>Food safety alerts are issued to advise consumers of safety issues, e.g. the wrong allergen labelling on packaging or products contaminated with glass.</a:t>
            </a:r>
            <a:endParaRPr lang="en-GB" dirty="0">
              <a:latin typeface="Arial" panose="020B0604020202020204" pitchFamily="34" charset="0"/>
              <a:cs typeface="Arial" panose="020B0604020202020204" pitchFamily="34" charset="0"/>
            </a:endParaRPr>
          </a:p>
          <a:p>
            <a:pPr marL="0" indent="0" algn="just">
              <a:buNone/>
            </a:pPr>
            <a:endParaRPr lang="en-GB" dirty="0"/>
          </a:p>
        </p:txBody>
      </p:sp>
      <p:pic>
        <p:nvPicPr>
          <p:cNvPr id="4" name="Picture 2" descr="Image result for food standards agenc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28350" y="2283798"/>
            <a:ext cx="2538394" cy="10153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food standards agenc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9225" y="3416301"/>
            <a:ext cx="2616645" cy="1308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food standard scot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7535" y="4818542"/>
            <a:ext cx="1905000"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13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5745" y="837148"/>
            <a:ext cx="9701767" cy="635491"/>
          </a:xfrm>
        </p:spPr>
        <p:txBody>
          <a:bodyPr/>
          <a:lstStyle/>
          <a:p>
            <a:r>
              <a:rPr lang="en-US" dirty="0"/>
              <a:t>Safe production and processing of food</a:t>
            </a: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5B172B9F-4FA4-0FEC-6151-F65FD2201BEC}"/>
              </a:ext>
            </a:extLst>
          </p:cNvPr>
          <p:cNvSpPr txBox="1"/>
          <p:nvPr/>
        </p:nvSpPr>
        <p:spPr>
          <a:xfrm>
            <a:off x="393116" y="5999572"/>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Arial" panose="020B0604020202020204" pitchFamily="34" charset="0"/>
                <a:cs typeface="Arial" panose="020B0604020202020204" pitchFamily="34" charset="0"/>
              </a:rPr>
              <a:t>Traceability from farm to fork</a:t>
            </a:r>
            <a:endParaRPr lang="en-GB" dirty="0"/>
          </a:p>
        </p:txBody>
      </p:sp>
      <p:sp>
        <p:nvSpPr>
          <p:cNvPr id="3" name="Subtitle 2"/>
          <p:cNvSpPr>
            <a:spLocks noGrp="1"/>
          </p:cNvSpPr>
          <p:nvPr>
            <p:ph type="subTitle" idx="1"/>
          </p:nvPr>
        </p:nvSpPr>
        <p:spPr>
          <a:xfrm>
            <a:off x="1169277" y="2467182"/>
            <a:ext cx="7263523" cy="3600000"/>
          </a:xfrm>
        </p:spPr>
        <p:txBody>
          <a:bodyPr/>
          <a:lstStyle/>
          <a:p>
            <a:pPr marL="0" indent="0" algn="just">
              <a:buNone/>
            </a:pPr>
            <a:r>
              <a:rPr lang="en-US" dirty="0">
                <a:latin typeface="Arial" panose="020B0604020202020204" pitchFamily="34" charset="0"/>
                <a:cs typeface="Arial" panose="020B0604020202020204" pitchFamily="34" charset="0"/>
              </a:rPr>
              <a:t>The traceability from farm to fork is important when considering the safe production of our food. Any movement of</a:t>
            </a:r>
            <a:r>
              <a:rPr lang="en-GB" dirty="0">
                <a:latin typeface="Arial" panose="020B0604020202020204" pitchFamily="34" charset="0"/>
                <a:cs typeface="Arial" panose="020B0604020202020204" pitchFamily="34" charset="0"/>
              </a:rPr>
              <a:t> cattle, pigs, sheep, goats or deer must be done under licence. </a:t>
            </a:r>
          </a:p>
          <a:p>
            <a:pPr marL="0" indent="0" algn="just">
              <a:buNone/>
            </a:pPr>
            <a:r>
              <a:rPr lang="en-US" dirty="0">
                <a:latin typeface="Arial" panose="020B0604020202020204" pitchFamily="34" charset="0"/>
                <a:cs typeface="Arial" panose="020B0604020202020204" pitchFamily="34" charset="0"/>
              </a:rPr>
              <a:t>Bovine farm animals (cattle) wear ear tags to ensure traceability. T</a:t>
            </a:r>
            <a:r>
              <a:rPr lang="en-GB" altLang="en-US" dirty="0">
                <a:latin typeface="Arial" panose="020B0604020202020204" pitchFamily="34" charset="0"/>
                <a:cs typeface="Arial" panose="020B0604020202020204" pitchFamily="34" charset="0"/>
              </a:rPr>
              <a:t>he ear tag number of an animal is linked to its own personal passport. </a:t>
            </a:r>
          </a:p>
          <a:p>
            <a:pPr marL="0" indent="0" algn="just">
              <a:buNone/>
            </a:pPr>
            <a:r>
              <a:rPr lang="en-GB" altLang="en-US" dirty="0">
                <a:latin typeface="Arial" panose="020B0604020202020204" pitchFamily="34" charset="0"/>
                <a:cs typeface="Arial" panose="020B0604020202020204" pitchFamily="34" charset="0"/>
              </a:rPr>
              <a:t>The passport details information of birth and all movements an animal undertakes up to slaughter. </a:t>
            </a:r>
          </a:p>
          <a:p>
            <a:pPr marL="0" indent="0" algn="just">
              <a:buNone/>
            </a:pPr>
            <a:r>
              <a:rPr lang="en-GB" altLang="en-US" dirty="0">
                <a:latin typeface="Arial" panose="020B0604020202020204" pitchFamily="34" charset="0"/>
                <a:cs typeface="Arial" panose="020B0604020202020204" pitchFamily="34" charset="0"/>
              </a:rPr>
              <a:t>This information is recorded electronically making it easily accessible at any time when the information is needed. </a:t>
            </a:r>
          </a:p>
          <a:p>
            <a:pPr marL="0" indent="0" algn="just">
              <a:buNone/>
            </a:pPr>
            <a:endParaRPr lang="en-US" sz="2000" dirty="0">
              <a:latin typeface="Arial" panose="020B0604020202020204" pitchFamily="34" charset="0"/>
              <a:cs typeface="Arial" panose="020B0604020202020204" pitchFamily="34" charset="0"/>
            </a:endParaRPr>
          </a:p>
          <a:p>
            <a:pPr marL="0" indent="0" algn="just">
              <a:buNone/>
            </a:pPr>
            <a:endParaRPr lang="en-GB" sz="2000" dirty="0"/>
          </a:p>
        </p:txBody>
      </p:sp>
      <p:pic>
        <p:nvPicPr>
          <p:cNvPr id="4" name="Picture 2" descr="http://assets.fwi.co.uk/ear-tags%C2%A9TS-615x346.jpg"/>
          <p:cNvPicPr>
            <a:picLocks noChangeAspect="1" noChangeArrowheads="1"/>
          </p:cNvPicPr>
          <p:nvPr/>
        </p:nvPicPr>
        <p:blipFill>
          <a:blip r:embed="rId2">
            <a:extLst>
              <a:ext uri="{28A0092B-C50C-407E-A947-70E740481C1C}">
                <a14:useLocalDpi xmlns:a14="http://schemas.microsoft.com/office/drawing/2010/main" val="0"/>
              </a:ext>
            </a:extLst>
          </a:blip>
          <a:srcRect l="15822" r="45013"/>
          <a:stretch>
            <a:fillRect/>
          </a:stretch>
        </p:blipFill>
        <p:spPr bwMode="auto">
          <a:xfrm>
            <a:off x="10118802" y="4001384"/>
            <a:ext cx="1430531" cy="205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919264" y="1837768"/>
            <a:ext cx="1592916" cy="2193110"/>
          </a:xfrm>
          <a:prstGeom prst="rect">
            <a:avLst/>
          </a:prstGeom>
        </p:spPr>
      </p:pic>
      <p:cxnSp>
        <p:nvCxnSpPr>
          <p:cNvPr id="6" name="Straight Arrow Connector 5"/>
          <p:cNvCxnSpPr/>
          <p:nvPr/>
        </p:nvCxnSpPr>
        <p:spPr>
          <a:xfrm>
            <a:off x="10164937" y="2089736"/>
            <a:ext cx="1052832" cy="23674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553124" y="1882406"/>
            <a:ext cx="1310113" cy="954107"/>
          </a:xfrm>
          <a:prstGeom prst="rect">
            <a:avLst/>
          </a:prstGeom>
          <a:noFill/>
          <a:ln>
            <a:solidFill>
              <a:schemeClr val="accent1"/>
            </a:solidFill>
          </a:ln>
        </p:spPr>
        <p:txBody>
          <a:bodyPr wrap="square" rtlCol="0">
            <a:spAutoFit/>
          </a:bodyPr>
          <a:lstStyle/>
          <a:p>
            <a:r>
              <a:rPr lang="en-US" sz="1400" dirty="0">
                <a:latin typeface="Arial" panose="020B0604020202020204" pitchFamily="34" charset="0"/>
                <a:cs typeface="Arial" panose="020B0604020202020204" pitchFamily="34" charset="0"/>
              </a:rPr>
              <a:t>Passport corresponds to the ear tag of the animal</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015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Traceability</a:t>
            </a:r>
          </a:p>
        </p:txBody>
      </p:sp>
      <p:sp>
        <p:nvSpPr>
          <p:cNvPr id="3" name="Subtitle 2"/>
          <p:cNvSpPr>
            <a:spLocks noGrp="1"/>
          </p:cNvSpPr>
          <p:nvPr>
            <p:ph type="subTitle" idx="1"/>
          </p:nvPr>
        </p:nvSpPr>
        <p:spPr>
          <a:xfrm>
            <a:off x="1169277" y="2571092"/>
            <a:ext cx="6349124" cy="3600000"/>
          </a:xfrm>
        </p:spPr>
        <p:txBody>
          <a:bodyPr/>
          <a:lstStyle/>
          <a:p>
            <a:pPr marL="0" indent="0" algn="just">
              <a:buNone/>
            </a:pPr>
            <a:r>
              <a:rPr lang="en-GB" dirty="0">
                <a:latin typeface="Arial" panose="020B0604020202020204" pitchFamily="34" charset="0"/>
                <a:cs typeface="Arial" panose="020B0604020202020204" pitchFamily="34" charset="0"/>
              </a:rPr>
              <a:t>Once the animal is slaughtered, the carcass is tagged. The tag includes details of the animal’s individual passport number from which we are able to pin-point which farm the animal is from.</a:t>
            </a:r>
          </a:p>
          <a:p>
            <a:pPr marL="0" indent="0" algn="just">
              <a:buNone/>
            </a:pPr>
            <a:endParaRPr lang="en-GB" sz="2000" dirty="0"/>
          </a:p>
        </p:txBody>
      </p:sp>
      <p:grpSp>
        <p:nvGrpSpPr>
          <p:cNvPr id="18" name="Group 17"/>
          <p:cNvGrpSpPr/>
          <p:nvPr/>
        </p:nvGrpSpPr>
        <p:grpSpPr>
          <a:xfrm>
            <a:off x="8087283" y="2475236"/>
            <a:ext cx="3554208" cy="3103701"/>
            <a:chOff x="8087283" y="2584420"/>
            <a:chExt cx="3554208" cy="3103701"/>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l="3864" r="10825" b="5675"/>
            <a:stretch>
              <a:fillRect/>
            </a:stretch>
          </p:blipFill>
          <p:spPr bwMode="auto">
            <a:xfrm>
              <a:off x="8406112" y="3481465"/>
              <a:ext cx="314642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a:off x="9061581" y="3040234"/>
              <a:ext cx="0" cy="7493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8087283" y="2584420"/>
              <a:ext cx="25050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eaLnBrk="1" hangingPunct="1">
                <a:spcBef>
                  <a:spcPct val="0"/>
                </a:spcBef>
                <a:buFontTx/>
                <a:buNone/>
              </a:pPr>
              <a:r>
                <a:rPr lang="en-GB" altLang="en-US" sz="2000" dirty="0">
                  <a:latin typeface="Arial" panose="020B0604020202020204" pitchFamily="34" charset="0"/>
                  <a:cs typeface="Arial" panose="020B0604020202020204" pitchFamily="34" charset="0"/>
                </a:rPr>
                <a:t>Cattle passport number</a:t>
              </a:r>
            </a:p>
          </p:txBody>
        </p:sp>
        <p:sp>
          <p:nvSpPr>
            <p:cNvPr id="12" name="TextBox 11"/>
            <p:cNvSpPr txBox="1">
              <a:spLocks noChangeArrowheads="1"/>
            </p:cNvSpPr>
            <p:nvPr/>
          </p:nvSpPr>
          <p:spPr bwMode="auto">
            <a:xfrm>
              <a:off x="10044466" y="4980235"/>
              <a:ext cx="1597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eaLnBrk="1" hangingPunct="1">
                <a:spcBef>
                  <a:spcPct val="0"/>
                </a:spcBef>
                <a:buFontTx/>
                <a:buNone/>
              </a:pPr>
              <a:r>
                <a:rPr lang="en-GB" altLang="en-US" sz="2000" dirty="0">
                  <a:latin typeface="Arial" panose="020B0604020202020204" pitchFamily="34" charset="0"/>
                  <a:cs typeface="Arial" panose="020B0604020202020204" pitchFamily="34" charset="0"/>
                </a:rPr>
                <a:t>Batch number</a:t>
              </a:r>
            </a:p>
          </p:txBody>
        </p:sp>
        <p:cxnSp>
          <p:nvCxnSpPr>
            <p:cNvPr id="13" name="Straight Arrow Connector 12"/>
            <p:cNvCxnSpPr/>
            <p:nvPr/>
          </p:nvCxnSpPr>
          <p:spPr>
            <a:xfrm flipV="1">
              <a:off x="10389105" y="4186155"/>
              <a:ext cx="0" cy="812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8359817" y="5140009"/>
              <a:ext cx="9191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eaLnBrk="1" hangingPunct="1">
                <a:spcBef>
                  <a:spcPct val="0"/>
                </a:spcBef>
                <a:buFontTx/>
                <a:buNone/>
              </a:pPr>
              <a:r>
                <a:rPr lang="en-GB" altLang="en-US" sz="2000" dirty="0">
                  <a:latin typeface="Arial" panose="020B0604020202020204" pitchFamily="34" charset="0"/>
                  <a:cs typeface="Arial" panose="020B0604020202020204" pitchFamily="34" charset="0"/>
                </a:rPr>
                <a:t>Grade</a:t>
              </a:r>
            </a:p>
          </p:txBody>
        </p:sp>
        <p:cxnSp>
          <p:nvCxnSpPr>
            <p:cNvPr id="15" name="Straight Arrow Connector 14"/>
            <p:cNvCxnSpPr/>
            <p:nvPr/>
          </p:nvCxnSpPr>
          <p:spPr>
            <a:xfrm flipV="1">
              <a:off x="8698922" y="4461035"/>
              <a:ext cx="0" cy="6810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10514048" y="2602531"/>
              <a:ext cx="11274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ヒラギノ角ゴ Pro W3"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ヒラギノ角ゴ Pro W3"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charset="-128"/>
                </a:defRPr>
              </a:lvl9pPr>
            </a:lstStyle>
            <a:p>
              <a:pPr eaLnBrk="1" hangingPunct="1">
                <a:spcBef>
                  <a:spcPct val="0"/>
                </a:spcBef>
                <a:buFontTx/>
                <a:buNone/>
              </a:pPr>
              <a:r>
                <a:rPr lang="en-GB" altLang="en-US" sz="2000" dirty="0">
                  <a:latin typeface="Arial" panose="020B0604020202020204" pitchFamily="34" charset="0"/>
                  <a:cs typeface="Arial" panose="020B0604020202020204" pitchFamily="34" charset="0"/>
                </a:rPr>
                <a:t>Weight</a:t>
              </a:r>
            </a:p>
          </p:txBody>
        </p:sp>
        <p:cxnSp>
          <p:nvCxnSpPr>
            <p:cNvPr id="17" name="Straight Arrow Connector 16"/>
            <p:cNvCxnSpPr/>
            <p:nvPr/>
          </p:nvCxnSpPr>
          <p:spPr>
            <a:xfrm>
              <a:off x="11091601" y="3040234"/>
              <a:ext cx="0" cy="6651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1695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Traceability</a:t>
            </a:r>
          </a:p>
        </p:txBody>
      </p:sp>
      <p:sp>
        <p:nvSpPr>
          <p:cNvPr id="3" name="Subtitle 2"/>
          <p:cNvSpPr>
            <a:spLocks noGrp="1"/>
          </p:cNvSpPr>
          <p:nvPr>
            <p:ph type="subTitle" idx="1"/>
          </p:nvPr>
        </p:nvSpPr>
        <p:spPr>
          <a:xfrm>
            <a:off x="1169276" y="2571092"/>
            <a:ext cx="9051683" cy="964588"/>
          </a:xfrm>
        </p:spPr>
        <p:txBody>
          <a:bodyPr/>
          <a:lstStyle/>
          <a:p>
            <a:pPr marL="0" indent="0" algn="just">
              <a:buNone/>
            </a:pPr>
            <a:r>
              <a:rPr lang="en-GB" dirty="0">
                <a:latin typeface="Arial" panose="020B0604020202020204" pitchFamily="34" charset="0"/>
                <a:cs typeface="Arial" panose="020B0604020202020204" pitchFamily="34" charset="0"/>
              </a:rPr>
              <a:t>The batch/unique reference number, which can be found on the carcass tag, is used throughout the production process to follow the movements of a product at each point of the supply chain.</a:t>
            </a:r>
          </a:p>
          <a:p>
            <a:pPr marL="0" indent="0" algn="just">
              <a:buNone/>
            </a:pPr>
            <a:endParaRPr lang="en-GB" sz="2000" dirty="0"/>
          </a:p>
        </p:txBody>
      </p:sp>
      <p:pic>
        <p:nvPicPr>
          <p:cNvPr id="4" name="Picture 2" descr="http://www.globalmeatnews.com/var/plain_site/storage/images/publications/food-beverage-nutrition/globalmeatnews.com/industry-markets/meat-goes-mobile-with-wolf-smartphone-innovation/11355865-1-eng-GB/Meat-goes-mobile-with-Wolf-smartphone-innovation.jpg"/>
          <p:cNvPicPr>
            <a:picLocks noChangeAspect="1" noChangeArrowheads="1"/>
          </p:cNvPicPr>
          <p:nvPr/>
        </p:nvPicPr>
        <p:blipFill>
          <a:blip r:embed="rId2">
            <a:extLst>
              <a:ext uri="{28A0092B-C50C-407E-A947-70E740481C1C}">
                <a14:useLocalDpi xmlns:a14="http://schemas.microsoft.com/office/drawing/2010/main" val="0"/>
              </a:ext>
            </a:extLst>
          </a:blip>
          <a:srcRect l="18060" r="15594"/>
          <a:stretch>
            <a:fillRect/>
          </a:stretch>
        </p:blipFill>
        <p:spPr bwMode="auto">
          <a:xfrm>
            <a:off x="5099382" y="3603309"/>
            <a:ext cx="2373346" cy="243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mage result for UK batch numbers traceability beef"/>
          <p:cNvPicPr>
            <a:picLocks noChangeAspect="1" noChangeArrowheads="1"/>
          </p:cNvPicPr>
          <p:nvPr/>
        </p:nvPicPr>
        <p:blipFill>
          <a:blip r:embed="rId3">
            <a:extLst>
              <a:ext uri="{28A0092B-C50C-407E-A947-70E740481C1C}">
                <a14:useLocalDpi xmlns:a14="http://schemas.microsoft.com/office/drawing/2010/main" val="0"/>
              </a:ext>
            </a:extLst>
          </a:blip>
          <a:srcRect l="9454" r="40234"/>
          <a:stretch>
            <a:fillRect/>
          </a:stretch>
        </p:blipFill>
        <p:spPr bwMode="auto">
          <a:xfrm>
            <a:off x="1849120" y="3576320"/>
            <a:ext cx="2270041" cy="24618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hevron 5"/>
          <p:cNvSpPr/>
          <p:nvPr/>
        </p:nvSpPr>
        <p:spPr>
          <a:xfrm>
            <a:off x="4396928" y="4072590"/>
            <a:ext cx="397323" cy="1034399"/>
          </a:xfrm>
          <a:prstGeom prst="chevron">
            <a:avLst/>
          </a:prstGeom>
          <a:solidFill>
            <a:schemeClr val="accent2"/>
          </a:solidFill>
          <a:ln w="57150">
            <a:solidFill>
              <a:srgbClr val="ED6B17"/>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GB">
              <a:solidFill>
                <a:schemeClr val="tx1"/>
              </a:solidFill>
            </a:endParaRPr>
          </a:p>
        </p:txBody>
      </p:sp>
      <p:sp>
        <p:nvSpPr>
          <p:cNvPr id="7" name="Chevron 6"/>
          <p:cNvSpPr/>
          <p:nvPr/>
        </p:nvSpPr>
        <p:spPr>
          <a:xfrm>
            <a:off x="7752770" y="4163077"/>
            <a:ext cx="395868" cy="1034398"/>
          </a:xfrm>
          <a:prstGeom prst="chevron">
            <a:avLst/>
          </a:prstGeom>
          <a:solidFill>
            <a:schemeClr val="accent2"/>
          </a:solidFill>
          <a:ln w="57150">
            <a:solidFill>
              <a:srgbClr val="ED6B17"/>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GB">
              <a:solidFill>
                <a:schemeClr val="tx1"/>
              </a:solidFill>
            </a:endParaRPr>
          </a:p>
        </p:txBody>
      </p:sp>
      <p:pic>
        <p:nvPicPr>
          <p:cNvPr id="8" name="Picture 4" descr="https://offallygood.files.wordpress.com/2012/08/jp2.jpg"/>
          <p:cNvPicPr>
            <a:picLocks noChangeAspect="1" noChangeArrowheads="1"/>
          </p:cNvPicPr>
          <p:nvPr/>
        </p:nvPicPr>
        <p:blipFill>
          <a:blip r:embed="rId4">
            <a:extLst>
              <a:ext uri="{28A0092B-C50C-407E-A947-70E740481C1C}">
                <a14:useLocalDpi xmlns:a14="http://schemas.microsoft.com/office/drawing/2010/main" val="0"/>
              </a:ext>
            </a:extLst>
          </a:blip>
          <a:srcRect l="47670" t="14384" r="-2"/>
          <a:stretch>
            <a:fillRect/>
          </a:stretch>
        </p:blipFill>
        <p:spPr bwMode="auto">
          <a:xfrm>
            <a:off x="8428296" y="3656614"/>
            <a:ext cx="2190492" cy="24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517196" y="6087953"/>
            <a:ext cx="2101592" cy="369332"/>
          </a:xfrm>
          <a:prstGeom prst="rect">
            <a:avLst/>
          </a:prstGeom>
          <a:noFill/>
        </p:spPr>
        <p:txBody>
          <a:bodyPr wrap="square">
            <a:spAutoFit/>
          </a:bodyPr>
          <a:lstStyle/>
          <a:p>
            <a:pPr algn="ctr">
              <a:defRPr/>
            </a:pPr>
            <a:r>
              <a:rPr lang="en-GB" dirty="0">
                <a:latin typeface="Arial" panose="020B0604020202020204" pitchFamily="34" charset="0"/>
                <a:cs typeface="Arial" panose="020B0604020202020204" pitchFamily="34" charset="0"/>
              </a:rPr>
              <a:t>Carcass tag</a:t>
            </a:r>
          </a:p>
        </p:txBody>
      </p:sp>
      <p:sp>
        <p:nvSpPr>
          <p:cNvPr id="10" name="TextBox 9"/>
          <p:cNvSpPr txBox="1"/>
          <p:nvPr/>
        </p:nvSpPr>
        <p:spPr>
          <a:xfrm>
            <a:off x="1847395" y="6087953"/>
            <a:ext cx="2513469" cy="369332"/>
          </a:xfrm>
          <a:prstGeom prst="rect">
            <a:avLst/>
          </a:prstGeom>
          <a:noFill/>
        </p:spPr>
        <p:txBody>
          <a:bodyPr wrap="square">
            <a:spAutoFit/>
          </a:bodyPr>
          <a:lstStyle/>
          <a:p>
            <a:pPr algn="ctr">
              <a:defRPr/>
            </a:pPr>
            <a:r>
              <a:rPr lang="en-GB" dirty="0">
                <a:latin typeface="Arial" panose="020B0604020202020204" pitchFamily="34" charset="0"/>
                <a:cs typeface="Arial" panose="020B0604020202020204" pitchFamily="34" charset="0"/>
              </a:rPr>
              <a:t>Reference number</a:t>
            </a:r>
          </a:p>
        </p:txBody>
      </p:sp>
      <p:sp>
        <p:nvSpPr>
          <p:cNvPr id="11" name="TextBox 10"/>
          <p:cNvSpPr txBox="1"/>
          <p:nvPr/>
        </p:nvSpPr>
        <p:spPr>
          <a:xfrm>
            <a:off x="5099381" y="6097726"/>
            <a:ext cx="2574595" cy="369332"/>
          </a:xfrm>
          <a:prstGeom prst="rect">
            <a:avLst/>
          </a:prstGeom>
          <a:noFill/>
        </p:spPr>
        <p:txBody>
          <a:bodyPr wrap="square">
            <a:spAutoFit/>
          </a:bodyPr>
          <a:lstStyle/>
          <a:p>
            <a:pPr algn="ctr">
              <a:defRPr/>
            </a:pPr>
            <a:r>
              <a:rPr lang="en-GB" dirty="0">
                <a:latin typeface="Arial" panose="020B0604020202020204" pitchFamily="34" charset="0"/>
                <a:cs typeface="Arial" panose="020B0604020202020204" pitchFamily="34" charset="0"/>
              </a:rPr>
              <a:t>Reference number</a:t>
            </a:r>
          </a:p>
        </p:txBody>
      </p:sp>
    </p:spTree>
    <p:extLst>
      <p:ext uri="{BB962C8B-B14F-4D97-AF65-F5344CB8AC3E}">
        <p14:creationId xmlns:p14="http://schemas.microsoft.com/office/powerpoint/2010/main" val="900261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Arial" panose="020B0604020202020204" pitchFamily="34" charset="0"/>
                <a:cs typeface="Arial" panose="020B0604020202020204" pitchFamily="34" charset="0"/>
              </a:rPr>
              <a:t>Abattoirs – safe and humane </a:t>
            </a:r>
            <a:endParaRPr lang="en-US" dirty="0"/>
          </a:p>
        </p:txBody>
      </p:sp>
      <p:sp>
        <p:nvSpPr>
          <p:cNvPr id="3" name="Subtitle 2"/>
          <p:cNvSpPr>
            <a:spLocks noGrp="1"/>
          </p:cNvSpPr>
          <p:nvPr>
            <p:ph type="subTitle" idx="1"/>
          </p:nvPr>
        </p:nvSpPr>
        <p:spPr>
          <a:xfrm>
            <a:off x="1169276" y="2571092"/>
            <a:ext cx="7202564" cy="3600000"/>
          </a:xfrm>
        </p:spPr>
        <p:txBody>
          <a:bodyPr/>
          <a:lstStyle/>
          <a:p>
            <a:pPr marL="0" indent="0" algn="just">
              <a:buNone/>
            </a:pPr>
            <a:r>
              <a:rPr lang="en-GB" dirty="0">
                <a:latin typeface="Arial" panose="020B0604020202020204" pitchFamily="34" charset="0"/>
                <a:cs typeface="Arial" panose="020B0604020202020204" pitchFamily="34" charset="0"/>
              </a:rPr>
              <a:t>Abattoirs are legally required to ensure that the animals have been well treated throughout the process. Humane slaughter is ensured by protecting animals from avoidable excitement, pain or suffering. </a:t>
            </a:r>
          </a:p>
          <a:p>
            <a:pPr marL="0" indent="0" algn="just">
              <a:buNone/>
            </a:pPr>
            <a:r>
              <a:rPr lang="en-GB" dirty="0">
                <a:latin typeface="Arial" panose="020B0604020202020204" pitchFamily="34" charset="0"/>
                <a:cs typeface="Arial" panose="020B0604020202020204" pitchFamily="34" charset="0"/>
              </a:rPr>
              <a:t>Staff must be trained and the facilities provide adequate ventilation, light and shelter to protect from adverse weather conditions.</a:t>
            </a:r>
          </a:p>
          <a:p>
            <a:pPr marL="0" indent="0" algn="just">
              <a:buNone/>
            </a:pPr>
            <a:r>
              <a:rPr lang="en-US" dirty="0">
                <a:latin typeface="Arial" panose="020B0604020202020204" pitchFamily="34" charset="0"/>
                <a:cs typeface="Arial" panose="020B0604020202020204" pitchFamily="34" charset="0"/>
              </a:rPr>
              <a:t>Abattoirs are also audited and inspected to check they meet the highest food hygiene standards.</a:t>
            </a:r>
            <a:endParaRPr lang="en-GB" dirty="0">
              <a:latin typeface="Arial" panose="020B0604020202020204" pitchFamily="34" charset="0"/>
              <a:cs typeface="Arial" panose="020B0604020202020204" pitchFamily="34" charset="0"/>
            </a:endParaRPr>
          </a:p>
          <a:p>
            <a:pPr marL="0" indent="0" algn="just">
              <a:buNone/>
            </a:pP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6087" y="2329924"/>
            <a:ext cx="1255410" cy="189016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9475" y="2329924"/>
            <a:ext cx="1307175" cy="17429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9168" y="4220093"/>
            <a:ext cx="2495676" cy="1242333"/>
          </a:xfrm>
          <a:prstGeom prst="rect">
            <a:avLst/>
          </a:prstGeom>
        </p:spPr>
      </p:pic>
    </p:spTree>
    <p:extLst>
      <p:ext uri="{BB962C8B-B14F-4D97-AF65-F5344CB8AC3E}">
        <p14:creationId xmlns:p14="http://schemas.microsoft.com/office/powerpoint/2010/main" val="1740713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What does the label tell us?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39143" t="3799" r="8263"/>
          <a:stretch>
            <a:fillRect/>
          </a:stretch>
        </p:blipFill>
        <p:spPr bwMode="auto">
          <a:xfrm>
            <a:off x="1169274" y="2283798"/>
            <a:ext cx="2671698" cy="366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4"/>
          <p:cNvSpPr txBox="1">
            <a:spLocks noChangeArrowheads="1"/>
          </p:cNvSpPr>
          <p:nvPr/>
        </p:nvSpPr>
        <p:spPr bwMode="auto">
          <a:xfrm>
            <a:off x="5628885" y="2228096"/>
            <a:ext cx="6034795" cy="1015663"/>
          </a:xfrm>
          <a:prstGeom prst="rect">
            <a:avLst/>
          </a:prstGeom>
          <a:noFill/>
          <a:ln w="9525">
            <a:solidFill>
              <a:srgbClr val="ED6B1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ヒラギノ角ゴ Pro W3" charset="-128"/>
              </a:defRPr>
            </a:lvl1pPr>
            <a:lvl2pPr marL="742950" indent="-285750" eaLnBrk="0" hangingPunct="0">
              <a:defRPr>
                <a:solidFill>
                  <a:schemeClr val="tx1"/>
                </a:solidFill>
                <a:latin typeface="Calibri" panose="020F0502020204030204" pitchFamily="34" charset="0"/>
                <a:ea typeface="ヒラギノ角ゴ Pro W3" charset="-128"/>
              </a:defRPr>
            </a:lvl2pPr>
            <a:lvl3pPr marL="1143000" indent="-228600" eaLnBrk="0" hangingPunct="0">
              <a:defRPr>
                <a:solidFill>
                  <a:schemeClr val="tx1"/>
                </a:solidFill>
                <a:latin typeface="Calibri" panose="020F0502020204030204" pitchFamily="34" charset="0"/>
                <a:ea typeface="ヒラギノ角ゴ Pro W3" charset="-128"/>
              </a:defRPr>
            </a:lvl3pPr>
            <a:lvl4pPr marL="1600200" indent="-228600" eaLnBrk="0" hangingPunct="0">
              <a:defRPr>
                <a:solidFill>
                  <a:schemeClr val="tx1"/>
                </a:solidFill>
                <a:latin typeface="Calibri" panose="020F0502020204030204" pitchFamily="34" charset="0"/>
                <a:ea typeface="ヒラギノ角ゴ Pro W3" charset="-128"/>
              </a:defRPr>
            </a:lvl4pPr>
            <a:lvl5pPr marL="2057400" indent="-228600" eaLnBrk="0" hangingPunct="0">
              <a:defRPr>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9pPr>
          </a:lstStyle>
          <a:p>
            <a:pPr eaLnBrk="1" hangingPunct="1"/>
            <a:r>
              <a:rPr lang="en-US" altLang="en-US" sz="2000" dirty="0">
                <a:latin typeface="Arial" panose="020B0604020202020204" pitchFamily="34" charset="0"/>
                <a:cs typeface="Arial" panose="020B0604020202020204" pitchFamily="34" charset="0"/>
              </a:rPr>
              <a:t>Country of Slaughter </a:t>
            </a:r>
            <a:r>
              <a:rPr lang="en-GB" altLang="en-US" sz="2000" dirty="0">
                <a:latin typeface="Arial" panose="020B0604020202020204" pitchFamily="34" charset="0"/>
              </a:rPr>
              <a:t>(s</a:t>
            </a:r>
            <a:r>
              <a:rPr lang="en-US" altLang="en-US" sz="2000" dirty="0" err="1">
                <a:latin typeface="Arial" panose="020B0604020202020204" pitchFamily="34" charset="0"/>
                <a:cs typeface="Arial" panose="020B0604020202020204" pitchFamily="34" charset="0"/>
              </a:rPr>
              <a:t>ite</a:t>
            </a:r>
            <a:r>
              <a:rPr lang="en-US" altLang="en-US" sz="2000" dirty="0">
                <a:latin typeface="Arial" panose="020B0604020202020204" pitchFamily="34" charset="0"/>
                <a:cs typeface="Arial" panose="020B0604020202020204" pitchFamily="34" charset="0"/>
              </a:rPr>
              <a:t> approval number)</a:t>
            </a:r>
          </a:p>
          <a:p>
            <a:pPr eaLnBrk="1" hangingPunct="1"/>
            <a:r>
              <a:rPr lang="en-US" altLang="en-US" sz="2000" dirty="0">
                <a:latin typeface="Arial" panose="020B0604020202020204" pitchFamily="34" charset="0"/>
                <a:cs typeface="Arial" panose="020B0604020202020204" pitchFamily="34" charset="0"/>
              </a:rPr>
              <a:t>Country of origin	Handling information</a:t>
            </a:r>
          </a:p>
          <a:p>
            <a:pPr eaLnBrk="1" hangingPunct="1"/>
            <a:r>
              <a:rPr lang="en-US" altLang="en-US" sz="2000" dirty="0">
                <a:latin typeface="Arial" panose="020B0604020202020204" pitchFamily="34" charset="0"/>
                <a:cs typeface="Arial" panose="020B0604020202020204" pitchFamily="34" charset="0"/>
              </a:rPr>
              <a:t>Accreditation		Product safety information</a:t>
            </a:r>
            <a:endParaRPr lang="en-US" altLang="en-US" sz="2000" b="1" dirty="0">
              <a:solidFill>
                <a:srgbClr val="0070C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48733" t="24341" r="28891" b="42984"/>
          <a:stretch/>
        </p:blipFill>
        <p:spPr>
          <a:xfrm rot="19327340">
            <a:off x="2728642" y="3349936"/>
            <a:ext cx="2498960" cy="2498960"/>
          </a:xfrm>
          <a:prstGeom prst="rect">
            <a:avLst/>
          </a:prstGeom>
          <a:ln w="76200">
            <a:solidFill>
              <a:srgbClr val="333399"/>
            </a:solidFill>
          </a:ln>
          <a:effectLst>
            <a:outerShdw blurRad="292100" dist="139700" dir="2700000" algn="tl" rotWithShape="0">
              <a:srgbClr val="333333">
                <a:alpha val="65000"/>
              </a:srgbClr>
            </a:outerShdw>
          </a:effectLst>
          <a:scene3d>
            <a:camera prst="isometricOffAxis2Left"/>
            <a:lightRig rig="threePt" dir="t"/>
          </a:scene3d>
        </p:spPr>
      </p:pic>
      <p:grpSp>
        <p:nvGrpSpPr>
          <p:cNvPr id="7" name="Group 32"/>
          <p:cNvGrpSpPr>
            <a:grpSpLocks/>
          </p:cNvGrpSpPr>
          <p:nvPr/>
        </p:nvGrpSpPr>
        <p:grpSpPr bwMode="auto">
          <a:xfrm>
            <a:off x="4198547" y="3945115"/>
            <a:ext cx="2626721" cy="307777"/>
            <a:chOff x="4932040" y="2288200"/>
            <a:chExt cx="2627068" cy="307125"/>
          </a:xfrm>
        </p:grpSpPr>
        <p:sp>
          <p:nvSpPr>
            <p:cNvPr id="8" name="TextBox 35"/>
            <p:cNvSpPr txBox="1">
              <a:spLocks noChangeArrowheads="1"/>
            </p:cNvSpPr>
            <p:nvPr/>
          </p:nvSpPr>
          <p:spPr bwMode="auto">
            <a:xfrm>
              <a:off x="6359583" y="2288200"/>
              <a:ext cx="1199525" cy="307125"/>
            </a:xfrm>
            <a:prstGeom prst="rect">
              <a:avLst/>
            </a:prstGeom>
            <a:solidFill>
              <a:schemeClr val="bg1"/>
            </a:solidFill>
            <a:ln w="9525">
              <a:solidFill>
                <a:srgbClr val="ED6B17"/>
              </a:solidFill>
              <a:miter lim="800000"/>
              <a:headEnd/>
              <a:tailEnd/>
            </a:ln>
          </p:spPr>
          <p:txBody>
            <a:bodyPr wrap="none">
              <a:spAutoFit/>
            </a:bodyPr>
            <a:lstStyle>
              <a:lvl1pPr eaLnBrk="0" hangingPunct="0">
                <a:defRPr>
                  <a:solidFill>
                    <a:schemeClr val="tx1"/>
                  </a:solidFill>
                  <a:latin typeface="Calibri" panose="020F0502020204030204" pitchFamily="34" charset="0"/>
                  <a:ea typeface="ヒラギノ角ゴ Pro W3" charset="-128"/>
                </a:defRPr>
              </a:lvl1pPr>
              <a:lvl2pPr marL="742950" indent="-285750" eaLnBrk="0" hangingPunct="0">
                <a:defRPr>
                  <a:solidFill>
                    <a:schemeClr val="tx1"/>
                  </a:solidFill>
                  <a:latin typeface="Calibri" panose="020F0502020204030204" pitchFamily="34" charset="0"/>
                  <a:ea typeface="ヒラギノ角ゴ Pro W3" charset="-128"/>
                </a:defRPr>
              </a:lvl2pPr>
              <a:lvl3pPr marL="1143000" indent="-228600" eaLnBrk="0" hangingPunct="0">
                <a:defRPr>
                  <a:solidFill>
                    <a:schemeClr val="tx1"/>
                  </a:solidFill>
                  <a:latin typeface="Calibri" panose="020F0502020204030204" pitchFamily="34" charset="0"/>
                  <a:ea typeface="ヒラギノ角ゴ Pro W3" charset="-128"/>
                </a:defRPr>
              </a:lvl3pPr>
              <a:lvl4pPr marL="1600200" indent="-228600" eaLnBrk="0" hangingPunct="0">
                <a:defRPr>
                  <a:solidFill>
                    <a:schemeClr val="tx1"/>
                  </a:solidFill>
                  <a:latin typeface="Calibri" panose="020F0502020204030204" pitchFamily="34" charset="0"/>
                  <a:ea typeface="ヒラギノ角ゴ Pro W3" charset="-128"/>
                </a:defRPr>
              </a:lvl4pPr>
              <a:lvl5pPr marL="2057400" indent="-228600" eaLnBrk="0" hangingPunct="0">
                <a:defRPr>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9pPr>
            </a:lstStyle>
            <a:p>
              <a:pPr eaLnBrk="1" hangingPunct="1"/>
              <a:r>
                <a:rPr lang="en-US" altLang="en-US" sz="1400" dirty="0">
                  <a:latin typeface="Arial" panose="020B0604020202020204" pitchFamily="34" charset="0"/>
                  <a:cs typeface="Arial" panose="020B0604020202020204" pitchFamily="34" charset="0"/>
                </a:rPr>
                <a:t>Born/Reared</a:t>
              </a:r>
            </a:p>
          </p:txBody>
        </p:sp>
        <p:cxnSp>
          <p:nvCxnSpPr>
            <p:cNvPr id="9" name="Straight Arrow Connector 8"/>
            <p:cNvCxnSpPr/>
            <p:nvPr/>
          </p:nvCxnSpPr>
          <p:spPr>
            <a:xfrm flipH="1">
              <a:off x="4932040" y="2492555"/>
              <a:ext cx="1430527" cy="0"/>
            </a:xfrm>
            <a:prstGeom prst="straightConnector1">
              <a:avLst/>
            </a:prstGeom>
            <a:ln w="57150">
              <a:solidFill>
                <a:srgbClr val="ED6B1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51"/>
          <p:cNvGrpSpPr>
            <a:grpSpLocks/>
          </p:cNvGrpSpPr>
          <p:nvPr/>
        </p:nvGrpSpPr>
        <p:grpSpPr bwMode="auto">
          <a:xfrm>
            <a:off x="7104901" y="3751125"/>
            <a:ext cx="3982198" cy="2612025"/>
            <a:chOff x="4896126" y="2985109"/>
            <a:chExt cx="7075542" cy="6980353"/>
          </a:xfrm>
        </p:grpSpPr>
        <p:pic>
          <p:nvPicPr>
            <p:cNvPr id="11" name="Picture 52"/>
            <p:cNvPicPr>
              <a:picLocks noChangeAspect="1"/>
            </p:cNvPicPr>
            <p:nvPr/>
          </p:nvPicPr>
          <p:blipFill>
            <a:blip r:embed="rId4">
              <a:extLst>
                <a:ext uri="{28A0092B-C50C-407E-A947-70E740481C1C}">
                  <a14:useLocalDpi xmlns:a14="http://schemas.microsoft.com/office/drawing/2010/main" val="0"/>
                </a:ext>
              </a:extLst>
            </a:blip>
            <a:srcRect t="13234"/>
            <a:stretch>
              <a:fillRect/>
            </a:stretch>
          </p:blipFill>
          <p:spPr bwMode="auto">
            <a:xfrm>
              <a:off x="4896126" y="2985109"/>
              <a:ext cx="4170291" cy="565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3"/>
            <p:cNvSpPr txBox="1">
              <a:spLocks noChangeArrowheads="1"/>
            </p:cNvSpPr>
            <p:nvPr/>
          </p:nvSpPr>
          <p:spPr bwMode="auto">
            <a:xfrm>
              <a:off x="5202735" y="7991463"/>
              <a:ext cx="6768933" cy="1973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ヒラギノ角ゴ Pro W3" charset="-128"/>
                </a:defRPr>
              </a:lvl1pPr>
              <a:lvl2pPr marL="742950" indent="-285750" eaLnBrk="0" hangingPunct="0">
                <a:defRPr>
                  <a:solidFill>
                    <a:schemeClr val="tx1"/>
                  </a:solidFill>
                  <a:latin typeface="Calibri" panose="020F0502020204030204" pitchFamily="34" charset="0"/>
                  <a:ea typeface="ヒラギノ角ゴ Pro W3" charset="-128"/>
                </a:defRPr>
              </a:lvl2pPr>
              <a:lvl3pPr marL="1143000" indent="-228600" eaLnBrk="0" hangingPunct="0">
                <a:defRPr>
                  <a:solidFill>
                    <a:schemeClr val="tx1"/>
                  </a:solidFill>
                  <a:latin typeface="Calibri" panose="020F0502020204030204" pitchFamily="34" charset="0"/>
                  <a:ea typeface="ヒラギノ角ゴ Pro W3" charset="-128"/>
                </a:defRPr>
              </a:lvl3pPr>
              <a:lvl4pPr marL="1600200" indent="-228600" eaLnBrk="0" hangingPunct="0">
                <a:defRPr>
                  <a:solidFill>
                    <a:schemeClr val="tx1"/>
                  </a:solidFill>
                  <a:latin typeface="Calibri" panose="020F0502020204030204" pitchFamily="34" charset="0"/>
                  <a:ea typeface="ヒラギノ角ゴ Pro W3" charset="-128"/>
                </a:defRPr>
              </a:lvl4pPr>
              <a:lvl5pPr marL="2057400" indent="-228600" eaLnBrk="0" hangingPunct="0">
                <a:defRPr>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9pPr>
            </a:lstStyle>
            <a:p>
              <a:pPr algn="just" eaLnBrk="1" hangingPunct="1"/>
              <a:r>
                <a:rPr lang="en-US" altLang="en-US" sz="1400" dirty="0">
                  <a:latin typeface="Arial" panose="020B0604020202020204" pitchFamily="34" charset="0"/>
                  <a:cs typeface="Arial" panose="020B0604020202020204" pitchFamily="34" charset="0"/>
                </a:rPr>
                <a:t>The product can be traced back to its last place of processing and audits identify where its been farmed or produced.</a:t>
              </a:r>
            </a:p>
          </p:txBody>
        </p:sp>
      </p:grpSp>
      <p:grpSp>
        <p:nvGrpSpPr>
          <p:cNvPr id="14" name="Group 41"/>
          <p:cNvGrpSpPr>
            <a:grpSpLocks/>
          </p:cNvGrpSpPr>
          <p:nvPr/>
        </p:nvGrpSpPr>
        <p:grpSpPr bwMode="auto">
          <a:xfrm>
            <a:off x="3840973" y="5195942"/>
            <a:ext cx="2654323" cy="1070245"/>
            <a:chOff x="4716016" y="3926283"/>
            <a:chExt cx="2655099" cy="1567977"/>
          </a:xfrm>
        </p:grpSpPr>
        <p:grpSp>
          <p:nvGrpSpPr>
            <p:cNvPr id="15" name="Group 42"/>
            <p:cNvGrpSpPr>
              <a:grpSpLocks/>
            </p:cNvGrpSpPr>
            <p:nvPr/>
          </p:nvGrpSpPr>
          <p:grpSpPr bwMode="auto">
            <a:xfrm>
              <a:off x="4716016" y="3926283"/>
              <a:ext cx="1152128" cy="1290503"/>
              <a:chOff x="3943966" y="3871886"/>
              <a:chExt cx="1152128" cy="1290503"/>
            </a:xfrm>
          </p:grpSpPr>
          <p:cxnSp>
            <p:nvCxnSpPr>
              <p:cNvPr id="17" name="Straight Arrow Connector 16"/>
              <p:cNvCxnSpPr/>
              <p:nvPr/>
            </p:nvCxnSpPr>
            <p:spPr>
              <a:xfrm flipH="1" flipV="1">
                <a:off x="3967786" y="3871886"/>
                <a:ext cx="4763" cy="1291483"/>
              </a:xfrm>
              <a:prstGeom prst="straightConnector1">
                <a:avLst/>
              </a:prstGeom>
              <a:ln w="57150">
                <a:solidFill>
                  <a:srgbClr val="ED6B17"/>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43966" y="5163369"/>
                <a:ext cx="1152862" cy="0"/>
              </a:xfrm>
              <a:prstGeom prst="line">
                <a:avLst/>
              </a:prstGeom>
              <a:ln w="57150">
                <a:solidFill>
                  <a:srgbClr val="ED6B17"/>
                </a:solidFill>
              </a:ln>
            </p:spPr>
            <p:style>
              <a:lnRef idx="1">
                <a:schemeClr val="accent1"/>
              </a:lnRef>
              <a:fillRef idx="0">
                <a:schemeClr val="accent1"/>
              </a:fillRef>
              <a:effectRef idx="0">
                <a:schemeClr val="accent1"/>
              </a:effectRef>
              <a:fontRef idx="minor">
                <a:schemeClr val="tx1"/>
              </a:fontRef>
            </p:style>
          </p:cxnSp>
        </p:grpSp>
        <p:sp>
          <p:nvSpPr>
            <p:cNvPr id="16" name="TextBox 43"/>
            <p:cNvSpPr txBox="1">
              <a:spLocks noChangeArrowheads="1"/>
            </p:cNvSpPr>
            <p:nvPr/>
          </p:nvSpPr>
          <p:spPr bwMode="auto">
            <a:xfrm>
              <a:off x="5900411" y="5020803"/>
              <a:ext cx="1470704" cy="473457"/>
            </a:xfrm>
            <a:prstGeom prst="rect">
              <a:avLst/>
            </a:prstGeom>
            <a:solidFill>
              <a:schemeClr val="bg1"/>
            </a:solidFill>
            <a:ln w="9525">
              <a:solidFill>
                <a:srgbClr val="ED6B17"/>
              </a:solidFill>
              <a:miter lim="800000"/>
              <a:headEnd/>
              <a:tailEnd/>
            </a:ln>
          </p:spPr>
          <p:txBody>
            <a:bodyPr wrap="none">
              <a:spAutoFit/>
            </a:bodyPr>
            <a:lstStyle>
              <a:lvl1pPr eaLnBrk="0" hangingPunct="0">
                <a:defRPr>
                  <a:solidFill>
                    <a:schemeClr val="tx1"/>
                  </a:solidFill>
                  <a:latin typeface="Calibri" panose="020F0502020204030204" pitchFamily="34" charset="0"/>
                  <a:ea typeface="ヒラギノ角ゴ Pro W3" charset="-128"/>
                </a:defRPr>
              </a:lvl1pPr>
              <a:lvl2pPr marL="742950" indent="-285750" eaLnBrk="0" hangingPunct="0">
                <a:defRPr>
                  <a:solidFill>
                    <a:schemeClr val="tx1"/>
                  </a:solidFill>
                  <a:latin typeface="Calibri" panose="020F0502020204030204" pitchFamily="34" charset="0"/>
                  <a:ea typeface="ヒラギノ角ゴ Pro W3" charset="-128"/>
                </a:defRPr>
              </a:lvl2pPr>
              <a:lvl3pPr marL="1143000" indent="-228600" eaLnBrk="0" hangingPunct="0">
                <a:defRPr>
                  <a:solidFill>
                    <a:schemeClr val="tx1"/>
                  </a:solidFill>
                  <a:latin typeface="Calibri" panose="020F0502020204030204" pitchFamily="34" charset="0"/>
                  <a:ea typeface="ヒラギノ角ゴ Pro W3" charset="-128"/>
                </a:defRPr>
              </a:lvl3pPr>
              <a:lvl4pPr marL="1600200" indent="-228600" eaLnBrk="0" hangingPunct="0">
                <a:defRPr>
                  <a:solidFill>
                    <a:schemeClr val="tx1"/>
                  </a:solidFill>
                  <a:latin typeface="Calibri" panose="020F0502020204030204" pitchFamily="34" charset="0"/>
                  <a:ea typeface="ヒラギノ角ゴ Pro W3" charset="-128"/>
                </a:defRPr>
              </a:lvl4pPr>
              <a:lvl5pPr marL="2057400" indent="-228600" eaLnBrk="0" hangingPunct="0">
                <a:defRPr>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9pPr>
            </a:lstStyle>
            <a:p>
              <a:pPr eaLnBrk="1" hangingPunct="1"/>
              <a:r>
                <a:rPr lang="en-US" altLang="en-US" sz="1400" dirty="0">
                  <a:latin typeface="Arial" panose="020B0604020202020204" pitchFamily="34" charset="0"/>
                  <a:cs typeface="Arial" panose="020B0604020202020204" pitchFamily="34" charset="0"/>
                </a:rPr>
                <a:t>Cutting</a:t>
              </a:r>
              <a:r>
                <a:rPr lang="en-US" altLang="en-US" sz="1500" dirty="0">
                  <a:latin typeface="Arial" panose="020B0604020202020204" pitchFamily="34" charset="0"/>
                  <a:cs typeface="Arial" panose="020B0604020202020204" pitchFamily="34" charset="0"/>
                </a:rPr>
                <a:t> location</a:t>
              </a:r>
            </a:p>
          </p:txBody>
        </p:sp>
      </p:grpSp>
      <p:grpSp>
        <p:nvGrpSpPr>
          <p:cNvPr id="21" name="Group 20"/>
          <p:cNvGrpSpPr/>
          <p:nvPr/>
        </p:nvGrpSpPr>
        <p:grpSpPr>
          <a:xfrm>
            <a:off x="1489389" y="5151714"/>
            <a:ext cx="1669109" cy="1141850"/>
            <a:chOff x="2740025" y="4945062"/>
            <a:chExt cx="1669109" cy="1141850"/>
          </a:xfrm>
        </p:grpSpPr>
        <p:sp>
          <p:nvSpPr>
            <p:cNvPr id="22" name="TextBox 37"/>
            <p:cNvSpPr txBox="1">
              <a:spLocks noChangeArrowheads="1"/>
            </p:cNvSpPr>
            <p:nvPr/>
          </p:nvSpPr>
          <p:spPr bwMode="auto">
            <a:xfrm>
              <a:off x="2740025" y="5779135"/>
              <a:ext cx="1149674" cy="307777"/>
            </a:xfrm>
            <a:prstGeom prst="rect">
              <a:avLst/>
            </a:prstGeom>
            <a:solidFill>
              <a:schemeClr val="bg1"/>
            </a:solidFill>
            <a:ln w="9525">
              <a:solidFill>
                <a:srgbClr val="ED6B17"/>
              </a:solidFill>
              <a:miter lim="800000"/>
              <a:headEnd/>
              <a:tailEnd/>
            </a:ln>
          </p:spPr>
          <p:txBody>
            <a:bodyPr wrap="none">
              <a:spAutoFit/>
            </a:bodyPr>
            <a:lstStyle>
              <a:lvl1pPr eaLnBrk="0" hangingPunct="0">
                <a:defRPr>
                  <a:solidFill>
                    <a:schemeClr val="tx1"/>
                  </a:solidFill>
                  <a:latin typeface="Calibri" panose="020F0502020204030204" pitchFamily="34" charset="0"/>
                  <a:ea typeface="ヒラギノ角ゴ Pro W3" charset="-128"/>
                </a:defRPr>
              </a:lvl1pPr>
              <a:lvl2pPr marL="742950" indent="-285750" eaLnBrk="0" hangingPunct="0">
                <a:defRPr>
                  <a:solidFill>
                    <a:schemeClr val="tx1"/>
                  </a:solidFill>
                  <a:latin typeface="Calibri" panose="020F0502020204030204" pitchFamily="34" charset="0"/>
                  <a:ea typeface="ヒラギノ角ゴ Pro W3" charset="-128"/>
                </a:defRPr>
              </a:lvl2pPr>
              <a:lvl3pPr marL="1143000" indent="-228600" eaLnBrk="0" hangingPunct="0">
                <a:defRPr>
                  <a:solidFill>
                    <a:schemeClr val="tx1"/>
                  </a:solidFill>
                  <a:latin typeface="Calibri" panose="020F0502020204030204" pitchFamily="34" charset="0"/>
                  <a:ea typeface="ヒラギノ角ゴ Pro W3" charset="-128"/>
                </a:defRPr>
              </a:lvl3pPr>
              <a:lvl4pPr marL="1600200" indent="-228600" eaLnBrk="0" hangingPunct="0">
                <a:defRPr>
                  <a:solidFill>
                    <a:schemeClr val="tx1"/>
                  </a:solidFill>
                  <a:latin typeface="Calibri" panose="020F0502020204030204" pitchFamily="34" charset="0"/>
                  <a:ea typeface="ヒラギノ角ゴ Pro W3" charset="-128"/>
                </a:defRPr>
              </a:lvl4pPr>
              <a:lvl5pPr marL="2057400" indent="-228600" eaLnBrk="0" hangingPunct="0">
                <a:defRPr>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9pPr>
            </a:lstStyle>
            <a:p>
              <a:pPr eaLnBrk="1" hangingPunct="1"/>
              <a:r>
                <a:rPr lang="en-US" altLang="en-US" sz="1400" dirty="0">
                  <a:latin typeface="Arial" panose="020B0604020202020204" pitchFamily="34" charset="0"/>
                  <a:cs typeface="Arial" panose="020B0604020202020204" pitchFamily="34" charset="0"/>
                </a:rPr>
                <a:t>Slaughtered</a:t>
              </a:r>
            </a:p>
          </p:txBody>
        </p:sp>
        <p:grpSp>
          <p:nvGrpSpPr>
            <p:cNvPr id="23" name="Group 38"/>
            <p:cNvGrpSpPr>
              <a:grpSpLocks/>
            </p:cNvGrpSpPr>
            <p:nvPr/>
          </p:nvGrpSpPr>
          <p:grpSpPr bwMode="auto">
            <a:xfrm flipH="1">
              <a:off x="3908749" y="4945062"/>
              <a:ext cx="500385" cy="992188"/>
              <a:chOff x="3913740" y="3892622"/>
              <a:chExt cx="1189493" cy="2160050"/>
            </a:xfrm>
          </p:grpSpPr>
          <p:cxnSp>
            <p:nvCxnSpPr>
              <p:cNvPr id="24" name="Straight Arrow Connector 23"/>
              <p:cNvCxnSpPr/>
              <p:nvPr/>
            </p:nvCxnSpPr>
            <p:spPr>
              <a:xfrm flipV="1">
                <a:off x="3947702" y="3892622"/>
                <a:ext cx="22642" cy="2132399"/>
              </a:xfrm>
              <a:prstGeom prst="straightConnector1">
                <a:avLst/>
              </a:prstGeom>
              <a:ln w="57150">
                <a:solidFill>
                  <a:srgbClr val="ED6B17"/>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913740" y="6043470"/>
                <a:ext cx="1189493" cy="9202"/>
              </a:xfrm>
              <a:prstGeom prst="line">
                <a:avLst/>
              </a:prstGeom>
              <a:ln w="57150">
                <a:solidFill>
                  <a:srgbClr val="ED6B17"/>
                </a:solidFill>
              </a:ln>
            </p:spPr>
            <p:style>
              <a:lnRef idx="1">
                <a:schemeClr val="accent1"/>
              </a:lnRef>
              <a:fillRef idx="0">
                <a:schemeClr val="accent1"/>
              </a:fillRef>
              <a:effectRef idx="0">
                <a:schemeClr val="accent1"/>
              </a:effectRef>
              <a:fontRef idx="minor">
                <a:schemeClr val="tx1"/>
              </a:fontRef>
            </p:style>
          </p:cxnSp>
        </p:grpSp>
      </p:grpSp>
      <p:grpSp>
        <p:nvGrpSpPr>
          <p:cNvPr id="26" name="Group 46"/>
          <p:cNvGrpSpPr>
            <a:grpSpLocks/>
          </p:cNvGrpSpPr>
          <p:nvPr/>
        </p:nvGrpSpPr>
        <p:grpSpPr bwMode="auto">
          <a:xfrm>
            <a:off x="4554447" y="4630028"/>
            <a:ext cx="2487506" cy="1205500"/>
            <a:chOff x="4740602" y="3084942"/>
            <a:chExt cx="2486815" cy="1976891"/>
          </a:xfrm>
        </p:grpSpPr>
        <p:cxnSp>
          <p:nvCxnSpPr>
            <p:cNvPr id="27" name="Straight Arrow Connector 26"/>
            <p:cNvCxnSpPr/>
            <p:nvPr/>
          </p:nvCxnSpPr>
          <p:spPr>
            <a:xfrm flipH="1" flipV="1">
              <a:off x="4740602" y="4226163"/>
              <a:ext cx="4762" cy="835670"/>
            </a:xfrm>
            <a:prstGeom prst="straightConnector1">
              <a:avLst/>
            </a:prstGeom>
            <a:ln w="57150">
              <a:solidFill>
                <a:srgbClr val="ED6B17"/>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48"/>
            <p:cNvSpPr txBox="1">
              <a:spLocks noChangeArrowheads="1"/>
            </p:cNvSpPr>
            <p:nvPr/>
          </p:nvSpPr>
          <p:spPr bwMode="auto">
            <a:xfrm>
              <a:off x="6134408" y="3084942"/>
              <a:ext cx="1093009" cy="504721"/>
            </a:xfrm>
            <a:prstGeom prst="rect">
              <a:avLst/>
            </a:prstGeom>
            <a:noFill/>
            <a:ln w="9525">
              <a:solidFill>
                <a:srgbClr val="ED6B17"/>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Calibri" panose="020F0502020204030204" pitchFamily="34" charset="0"/>
                  <a:ea typeface="ヒラギノ角ゴ Pro W3" charset="-128"/>
                </a:defRPr>
              </a:lvl1pPr>
              <a:lvl2pPr marL="742950" indent="-285750" eaLnBrk="0" hangingPunct="0">
                <a:defRPr>
                  <a:solidFill>
                    <a:schemeClr val="tx1"/>
                  </a:solidFill>
                  <a:latin typeface="Calibri" panose="020F0502020204030204" pitchFamily="34" charset="0"/>
                  <a:ea typeface="ヒラギノ角ゴ Pro W3" charset="-128"/>
                </a:defRPr>
              </a:lvl2pPr>
              <a:lvl3pPr marL="1143000" indent="-228600" eaLnBrk="0" hangingPunct="0">
                <a:defRPr>
                  <a:solidFill>
                    <a:schemeClr val="tx1"/>
                  </a:solidFill>
                  <a:latin typeface="Calibri" panose="020F0502020204030204" pitchFamily="34" charset="0"/>
                  <a:ea typeface="ヒラギノ角ゴ Pro W3" charset="-128"/>
                </a:defRPr>
              </a:lvl3pPr>
              <a:lvl4pPr marL="1600200" indent="-228600" eaLnBrk="0" hangingPunct="0">
                <a:defRPr>
                  <a:solidFill>
                    <a:schemeClr val="tx1"/>
                  </a:solidFill>
                  <a:latin typeface="Calibri" panose="020F0502020204030204" pitchFamily="34" charset="0"/>
                  <a:ea typeface="ヒラギノ角ゴ Pro W3" charset="-128"/>
                </a:defRPr>
              </a:lvl4pPr>
              <a:lvl5pPr marL="2057400" indent="-228600" eaLnBrk="0" hangingPunct="0">
                <a:defRPr>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9pPr>
            </a:lstStyle>
            <a:p>
              <a:pPr eaLnBrk="1" hangingPunct="1"/>
              <a:r>
                <a:rPr lang="en-US" altLang="en-US" sz="1400" dirty="0">
                  <a:latin typeface="Arial" panose="020B0604020202020204" pitchFamily="34" charset="0"/>
                  <a:cs typeface="Arial" panose="020B0604020202020204" pitchFamily="34" charset="0"/>
                </a:rPr>
                <a:t>Traceability</a:t>
              </a:r>
            </a:p>
          </p:txBody>
        </p:sp>
      </p:grpSp>
      <p:cxnSp>
        <p:nvCxnSpPr>
          <p:cNvPr id="29" name="Straight Connector 28"/>
          <p:cNvCxnSpPr/>
          <p:nvPr/>
        </p:nvCxnSpPr>
        <p:spPr>
          <a:xfrm flipV="1">
            <a:off x="4580207" y="4711109"/>
            <a:ext cx="3738880" cy="1099581"/>
          </a:xfrm>
          <a:prstGeom prst="line">
            <a:avLst/>
          </a:prstGeom>
          <a:ln w="41275">
            <a:solidFill>
              <a:srgbClr val="ED6B17"/>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rot="10800000" flipV="1">
            <a:off x="8278447" y="4294132"/>
            <a:ext cx="630237" cy="508834"/>
          </a:xfrm>
          <a:prstGeom prst="ellipse">
            <a:avLst/>
          </a:prstGeom>
          <a:solidFill>
            <a:schemeClr val="bg1"/>
          </a:solidFill>
          <a:ln w="12700">
            <a:solidFill>
              <a:srgbClr val="ED6B1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00" dirty="0">
                <a:solidFill>
                  <a:schemeClr val="tx1"/>
                </a:solidFill>
              </a:rPr>
              <a:t>UK 6413</a:t>
            </a:r>
          </a:p>
          <a:p>
            <a:pPr algn="ctr">
              <a:defRPr/>
            </a:pPr>
            <a:r>
              <a:rPr lang="en-US" sz="700" dirty="0">
                <a:solidFill>
                  <a:schemeClr val="tx1"/>
                </a:solidFill>
              </a:rPr>
              <a:t>EC</a:t>
            </a:r>
          </a:p>
        </p:txBody>
      </p:sp>
    </p:spTree>
    <p:extLst>
      <p:ext uri="{BB962C8B-B14F-4D97-AF65-F5344CB8AC3E}">
        <p14:creationId xmlns:p14="http://schemas.microsoft.com/office/powerpoint/2010/main" val="1838942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What is required on meat packaging by law?</a:t>
            </a:r>
            <a:br>
              <a:rPr lang="en-GB" altLang="en-US" sz="3600" dirty="0">
                <a:latin typeface="Arial" panose="020B0604020202020204" pitchFamily="34" charset="0"/>
                <a:cs typeface="Arial" panose="020B0604020202020204" pitchFamily="34" charset="0"/>
              </a:rPr>
            </a:br>
            <a:endParaRPr lang="en-GB" sz="3600" dirty="0"/>
          </a:p>
        </p:txBody>
      </p:sp>
      <p:grpSp>
        <p:nvGrpSpPr>
          <p:cNvPr id="4" name="Group 19"/>
          <p:cNvGrpSpPr>
            <a:grpSpLocks/>
          </p:cNvGrpSpPr>
          <p:nvPr/>
        </p:nvGrpSpPr>
        <p:grpSpPr bwMode="auto">
          <a:xfrm>
            <a:off x="7503412" y="2628907"/>
            <a:ext cx="4465955" cy="3605638"/>
            <a:chOff x="5661186" y="3401003"/>
            <a:chExt cx="3716315" cy="2939699"/>
          </a:xfrm>
        </p:grpSpPr>
        <p:sp>
          <p:nvSpPr>
            <p:cNvPr id="5" name="Rectangle 22"/>
            <p:cNvSpPr>
              <a:spLocks noChangeArrowheads="1"/>
            </p:cNvSpPr>
            <p:nvPr/>
          </p:nvSpPr>
          <p:spPr bwMode="auto">
            <a:xfrm>
              <a:off x="5661187" y="3401003"/>
              <a:ext cx="3312368" cy="83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ヒラギノ角ゴ Pro W3" charset="-128"/>
                </a:defRPr>
              </a:lvl1pPr>
              <a:lvl2pPr marL="742950" indent="-285750" eaLnBrk="0" hangingPunct="0">
                <a:defRPr>
                  <a:solidFill>
                    <a:schemeClr val="tx1"/>
                  </a:solidFill>
                  <a:latin typeface="Calibri" panose="020F0502020204030204" pitchFamily="34" charset="0"/>
                  <a:ea typeface="ヒラギノ角ゴ Pro W3" charset="-128"/>
                </a:defRPr>
              </a:lvl2pPr>
              <a:lvl3pPr marL="1143000" indent="-228600" eaLnBrk="0" hangingPunct="0">
                <a:defRPr>
                  <a:solidFill>
                    <a:schemeClr val="tx1"/>
                  </a:solidFill>
                  <a:latin typeface="Calibri" panose="020F0502020204030204" pitchFamily="34" charset="0"/>
                  <a:ea typeface="ヒラギノ角ゴ Pro W3" charset="-128"/>
                </a:defRPr>
              </a:lvl3pPr>
              <a:lvl4pPr marL="1600200" indent="-228600" eaLnBrk="0" hangingPunct="0">
                <a:defRPr>
                  <a:solidFill>
                    <a:schemeClr val="tx1"/>
                  </a:solidFill>
                  <a:latin typeface="Calibri" panose="020F0502020204030204" pitchFamily="34" charset="0"/>
                  <a:ea typeface="ヒラギノ角ゴ Pro W3" charset="-128"/>
                </a:defRPr>
              </a:lvl4pPr>
              <a:lvl5pPr marL="2057400" indent="-228600" eaLnBrk="0" hangingPunct="0">
                <a:defRPr>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9pPr>
            </a:lstStyle>
            <a:p>
              <a:pPr eaLnBrk="1" hangingPunct="1"/>
              <a:r>
                <a:rPr lang="en-US" altLang="en-US" sz="900" b="1" dirty="0">
                  <a:solidFill>
                    <a:srgbClr val="FF0000"/>
                  </a:solidFill>
                  <a:latin typeface="Arial" panose="020B0604020202020204" pitchFamily="34" charset="0"/>
                  <a:cs typeface="Arial" panose="020B0604020202020204" pitchFamily="34" charset="0"/>
                </a:rPr>
                <a:t>1</a:t>
              </a:r>
              <a:r>
                <a:rPr lang="en-US" altLang="en-US" sz="900" dirty="0">
                  <a:solidFill>
                    <a:srgbClr val="FF0000"/>
                  </a:solidFill>
                  <a:latin typeface="Arial" panose="020B0604020202020204" pitchFamily="34" charset="0"/>
                  <a:cs typeface="Arial" panose="020B0604020202020204" pitchFamily="34" charset="0"/>
                </a:rPr>
                <a:t> Product description/cut</a:t>
              </a:r>
              <a:br>
                <a:rPr lang="en-US" altLang="en-US" sz="900" dirty="0">
                  <a:latin typeface="Arial" panose="020B0604020202020204" pitchFamily="34" charset="0"/>
                  <a:cs typeface="Arial" panose="020B0604020202020204" pitchFamily="34" charset="0"/>
                </a:rPr>
              </a:br>
              <a:r>
                <a:rPr lang="en-US" altLang="en-US" sz="900" b="1" dirty="0">
                  <a:solidFill>
                    <a:srgbClr val="FF0000"/>
                  </a:solidFill>
                  <a:latin typeface="Arial" panose="020B0604020202020204" pitchFamily="34" charset="0"/>
                  <a:cs typeface="Arial" panose="020B0604020202020204" pitchFamily="34" charset="0"/>
                </a:rPr>
                <a:t>2</a:t>
              </a:r>
              <a:r>
                <a:rPr lang="en-US" altLang="en-US" sz="900" dirty="0">
                  <a:solidFill>
                    <a:srgbClr val="FF0000"/>
                  </a:solidFill>
                  <a:latin typeface="Arial" panose="020B0604020202020204" pitchFamily="34" charset="0"/>
                  <a:cs typeface="Arial" panose="020B0604020202020204" pitchFamily="34" charset="0"/>
                </a:rPr>
                <a:t> Product weight</a:t>
              </a:r>
              <a:br>
                <a:rPr lang="en-US" altLang="en-US" sz="900" dirty="0">
                  <a:latin typeface="Arial" panose="020B0604020202020204" pitchFamily="34" charset="0"/>
                  <a:cs typeface="Arial" panose="020B0604020202020204" pitchFamily="34" charset="0"/>
                </a:rPr>
              </a:br>
              <a:r>
                <a:rPr lang="en-US" altLang="en-US" sz="900" b="1" dirty="0">
                  <a:solidFill>
                    <a:srgbClr val="FF0000"/>
                  </a:solidFill>
                  <a:latin typeface="Arial" panose="020B0604020202020204" pitchFamily="34" charset="0"/>
                  <a:cs typeface="Arial" panose="020B0604020202020204" pitchFamily="34" charset="0"/>
                </a:rPr>
                <a:t>3</a:t>
              </a:r>
              <a:r>
                <a:rPr lang="en-US" altLang="en-US" sz="900" dirty="0">
                  <a:solidFill>
                    <a:srgbClr val="FF0000"/>
                  </a:solidFill>
                  <a:latin typeface="Arial" panose="020B0604020202020204" pitchFamily="34" charset="0"/>
                  <a:cs typeface="Arial" panose="020B0604020202020204" pitchFamily="34" charset="0"/>
                </a:rPr>
                <a:t> Storage temperature</a:t>
              </a:r>
              <a:br>
                <a:rPr lang="en-US" altLang="en-US" sz="900" dirty="0">
                  <a:latin typeface="Arial" panose="020B0604020202020204" pitchFamily="34" charset="0"/>
                  <a:cs typeface="Arial" panose="020B0604020202020204" pitchFamily="34" charset="0"/>
                </a:rPr>
              </a:br>
              <a:r>
                <a:rPr lang="en-US" altLang="en-US" sz="900" b="1" dirty="0">
                  <a:solidFill>
                    <a:srgbClr val="FF0000"/>
                  </a:solidFill>
                  <a:latin typeface="Arial" panose="020B0604020202020204" pitchFamily="34" charset="0"/>
                  <a:cs typeface="Arial" panose="020B0604020202020204" pitchFamily="34" charset="0"/>
                </a:rPr>
                <a:t>4</a:t>
              </a:r>
              <a:r>
                <a:rPr lang="en-US" altLang="en-US" sz="900" dirty="0">
                  <a:solidFill>
                    <a:srgbClr val="FF0000"/>
                  </a:solidFill>
                  <a:latin typeface="Arial" panose="020B0604020202020204" pitchFamily="34" charset="0"/>
                  <a:cs typeface="Arial" panose="020B0604020202020204" pitchFamily="34" charset="0"/>
                </a:rPr>
                <a:t> Use by date (best before if frozen)</a:t>
              </a:r>
              <a:br>
                <a:rPr lang="en-US" altLang="en-US" sz="900" dirty="0">
                  <a:solidFill>
                    <a:srgbClr val="FF0000"/>
                  </a:solidFill>
                  <a:latin typeface="Arial" panose="020B0604020202020204" pitchFamily="34" charset="0"/>
                  <a:cs typeface="Arial" panose="020B0604020202020204" pitchFamily="34" charset="0"/>
                </a:rPr>
              </a:br>
              <a:r>
                <a:rPr lang="en-US" altLang="en-US" sz="900" dirty="0">
                  <a:latin typeface="Arial" panose="020B0604020202020204" pitchFamily="34" charset="0"/>
                  <a:cs typeface="Arial" panose="020B0604020202020204" pitchFamily="34" charset="0"/>
                </a:rPr>
                <a:t>• Supplier name (on outer packaging, not label)</a:t>
              </a:r>
              <a:br>
                <a:rPr lang="en-US" altLang="en-US" sz="900" dirty="0">
                  <a:latin typeface="Arial" panose="020B0604020202020204" pitchFamily="34" charset="0"/>
                  <a:cs typeface="Arial" panose="020B0604020202020204" pitchFamily="34" charset="0"/>
                </a:rPr>
              </a:br>
              <a:r>
                <a:rPr lang="en-US" altLang="en-US" sz="900" dirty="0">
                  <a:latin typeface="Arial" panose="020B0604020202020204" pitchFamily="34" charset="0"/>
                  <a:cs typeface="Arial" panose="020B0604020202020204" pitchFamily="34" charset="0"/>
                </a:rPr>
                <a:t>• Supplier address (on outer packaging, not label)</a:t>
              </a:r>
            </a:p>
          </p:txBody>
        </p:sp>
        <p:sp>
          <p:nvSpPr>
            <p:cNvPr id="6" name="Rectangle 23"/>
            <p:cNvSpPr>
              <a:spLocks noChangeArrowheads="1"/>
            </p:cNvSpPr>
            <p:nvPr/>
          </p:nvSpPr>
          <p:spPr bwMode="auto">
            <a:xfrm>
              <a:off x="5661186" y="4580755"/>
              <a:ext cx="3716315" cy="71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ヒラギノ角ゴ Pro W3" charset="-128"/>
                </a:defRPr>
              </a:lvl1pPr>
              <a:lvl2pPr marL="742950" indent="-285750" eaLnBrk="0" hangingPunct="0">
                <a:defRPr>
                  <a:solidFill>
                    <a:schemeClr val="tx1"/>
                  </a:solidFill>
                  <a:latin typeface="Calibri" panose="020F0502020204030204" pitchFamily="34" charset="0"/>
                  <a:ea typeface="ヒラギノ角ゴ Pro W3" charset="-128"/>
                </a:defRPr>
              </a:lvl2pPr>
              <a:lvl3pPr marL="1143000" indent="-228600" eaLnBrk="0" hangingPunct="0">
                <a:defRPr>
                  <a:solidFill>
                    <a:schemeClr val="tx1"/>
                  </a:solidFill>
                  <a:latin typeface="Calibri" panose="020F0502020204030204" pitchFamily="34" charset="0"/>
                  <a:ea typeface="ヒラギノ角ゴ Pro W3" charset="-128"/>
                </a:defRPr>
              </a:lvl3pPr>
              <a:lvl4pPr marL="1600200" indent="-228600" eaLnBrk="0" hangingPunct="0">
                <a:defRPr>
                  <a:solidFill>
                    <a:schemeClr val="tx1"/>
                  </a:solidFill>
                  <a:latin typeface="Calibri" panose="020F0502020204030204" pitchFamily="34" charset="0"/>
                  <a:ea typeface="ヒラギノ角ゴ Pro W3" charset="-128"/>
                </a:defRPr>
              </a:lvl4pPr>
              <a:lvl5pPr marL="2057400" indent="-228600" eaLnBrk="0" hangingPunct="0">
                <a:defRPr>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9pPr>
            </a:lstStyle>
            <a:p>
              <a:pPr eaLnBrk="1" hangingPunct="1"/>
              <a:r>
                <a:rPr lang="en-US" altLang="en-US" sz="900" b="1" dirty="0">
                  <a:solidFill>
                    <a:srgbClr val="FF0000"/>
                  </a:solidFill>
                  <a:latin typeface="Arial" panose="020B0604020202020204" pitchFamily="34" charset="0"/>
                  <a:cs typeface="Arial" panose="020B0604020202020204" pitchFamily="34" charset="0"/>
                </a:rPr>
                <a:t>5</a:t>
              </a:r>
              <a:r>
                <a:rPr lang="en-US" altLang="en-US" sz="900" dirty="0">
                  <a:solidFill>
                    <a:srgbClr val="FF0000"/>
                  </a:solidFill>
                  <a:latin typeface="Arial" panose="020B0604020202020204" pitchFamily="34" charset="0"/>
                  <a:cs typeface="Arial" panose="020B0604020202020204" pitchFamily="34" charset="0"/>
                </a:rPr>
                <a:t> Batch number or traceability code</a:t>
              </a:r>
              <a:br>
                <a:rPr lang="en-US" altLang="en-US" sz="900" dirty="0">
                  <a:solidFill>
                    <a:srgbClr val="FF0000"/>
                  </a:solidFill>
                  <a:latin typeface="Arial" panose="020B0604020202020204" pitchFamily="34" charset="0"/>
                  <a:cs typeface="Arial" panose="020B0604020202020204" pitchFamily="34" charset="0"/>
                </a:rPr>
              </a:br>
              <a:r>
                <a:rPr lang="en-US" altLang="en-US" sz="900" b="1" dirty="0">
                  <a:solidFill>
                    <a:srgbClr val="FF0000"/>
                  </a:solidFill>
                  <a:latin typeface="Arial" panose="020B0604020202020204" pitchFamily="34" charset="0"/>
                  <a:cs typeface="Arial" panose="020B0604020202020204" pitchFamily="34" charset="0"/>
                </a:rPr>
                <a:t>6</a:t>
              </a:r>
              <a:r>
                <a:rPr lang="en-US" altLang="en-US" sz="900" dirty="0">
                  <a:solidFill>
                    <a:srgbClr val="FF0000"/>
                  </a:solidFill>
                  <a:latin typeface="Arial" panose="020B0604020202020204" pitchFamily="34" charset="0"/>
                  <a:cs typeface="Arial" panose="020B0604020202020204" pitchFamily="34" charset="0"/>
                </a:rPr>
                <a:t> Country of origin</a:t>
              </a:r>
              <a:br>
                <a:rPr lang="en-US" altLang="en-US" sz="900" dirty="0">
                  <a:solidFill>
                    <a:srgbClr val="FF0000"/>
                  </a:solidFill>
                  <a:latin typeface="Arial" panose="020B0604020202020204" pitchFamily="34" charset="0"/>
                  <a:cs typeface="Arial" panose="020B0604020202020204" pitchFamily="34" charset="0"/>
                </a:rPr>
              </a:br>
              <a:r>
                <a:rPr lang="en-US" altLang="en-US" sz="900" b="1" dirty="0">
                  <a:solidFill>
                    <a:srgbClr val="FF0000"/>
                  </a:solidFill>
                  <a:latin typeface="Arial" panose="020B0604020202020204" pitchFamily="34" charset="0"/>
                  <a:cs typeface="Arial" panose="020B0604020202020204" pitchFamily="34" charset="0"/>
                </a:rPr>
                <a:t>7</a:t>
              </a:r>
              <a:r>
                <a:rPr lang="en-US" altLang="en-US" sz="900" dirty="0">
                  <a:solidFill>
                    <a:srgbClr val="FF0000"/>
                  </a:solidFill>
                  <a:latin typeface="Arial" panose="020B0604020202020204" pitchFamily="34" charset="0"/>
                  <a:cs typeface="Arial" panose="020B0604020202020204" pitchFamily="34" charset="0"/>
                </a:rPr>
                <a:t> Country of slaughter/slaughterhouse approval number</a:t>
              </a:r>
              <a:br>
                <a:rPr lang="en-US" altLang="en-US" sz="900" dirty="0">
                  <a:solidFill>
                    <a:srgbClr val="FF0000"/>
                  </a:solidFill>
                  <a:latin typeface="Arial" panose="020B0604020202020204" pitchFamily="34" charset="0"/>
                  <a:cs typeface="Arial" panose="020B0604020202020204" pitchFamily="34" charset="0"/>
                </a:rPr>
              </a:br>
              <a:r>
                <a:rPr lang="en-US" altLang="en-US" sz="900" b="1" dirty="0">
                  <a:solidFill>
                    <a:srgbClr val="FF0000"/>
                  </a:solidFill>
                  <a:latin typeface="Arial" panose="020B0604020202020204" pitchFamily="34" charset="0"/>
                  <a:cs typeface="Arial" panose="020B0604020202020204" pitchFamily="34" charset="0"/>
                </a:rPr>
                <a:t>8 </a:t>
              </a:r>
              <a:r>
                <a:rPr lang="en-US" altLang="en-US" sz="900" dirty="0">
                  <a:solidFill>
                    <a:srgbClr val="FF0000"/>
                  </a:solidFill>
                  <a:latin typeface="Arial" panose="020B0604020202020204" pitchFamily="34" charset="0"/>
                  <a:cs typeface="Arial" panose="020B0604020202020204" pitchFamily="34" charset="0"/>
                </a:rPr>
                <a:t>Country of cutting/cutting plant approval number</a:t>
              </a:r>
              <a:br>
                <a:rPr lang="en-US" altLang="en-US" sz="900" dirty="0">
                  <a:solidFill>
                    <a:srgbClr val="FF0000"/>
                  </a:solidFill>
                  <a:latin typeface="Arial" panose="020B0604020202020204" pitchFamily="34" charset="0"/>
                  <a:cs typeface="Arial" panose="020B0604020202020204" pitchFamily="34" charset="0"/>
                </a:rPr>
              </a:br>
              <a:r>
                <a:rPr lang="en-US" altLang="en-US" sz="900" b="1" dirty="0">
                  <a:solidFill>
                    <a:srgbClr val="FF0000"/>
                  </a:solidFill>
                  <a:latin typeface="Arial" panose="020B0604020202020204" pitchFamily="34" charset="0"/>
                  <a:cs typeface="Arial" panose="020B0604020202020204" pitchFamily="34" charset="0"/>
                </a:rPr>
                <a:t>9</a:t>
              </a:r>
              <a:r>
                <a:rPr lang="en-US" altLang="en-US" sz="900" dirty="0">
                  <a:solidFill>
                    <a:srgbClr val="FF0000"/>
                  </a:solidFill>
                  <a:latin typeface="Arial" panose="020B0604020202020204" pitchFamily="34" charset="0"/>
                  <a:cs typeface="Arial" panose="020B0604020202020204" pitchFamily="34" charset="0"/>
                </a:rPr>
                <a:t> Country of packing/packing plant number</a:t>
              </a:r>
            </a:p>
          </p:txBody>
        </p:sp>
        <p:sp>
          <p:nvSpPr>
            <p:cNvPr id="7" name="Rectangle 24"/>
            <p:cNvSpPr>
              <a:spLocks noChangeArrowheads="1"/>
            </p:cNvSpPr>
            <p:nvPr/>
          </p:nvSpPr>
          <p:spPr bwMode="auto">
            <a:xfrm>
              <a:off x="5707625" y="5628640"/>
              <a:ext cx="3208165" cy="71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ヒラギノ角ゴ Pro W3" charset="-128"/>
                </a:defRPr>
              </a:lvl1pPr>
              <a:lvl2pPr marL="742950" indent="-285750" eaLnBrk="0" hangingPunct="0">
                <a:defRPr>
                  <a:solidFill>
                    <a:schemeClr val="tx1"/>
                  </a:solidFill>
                  <a:latin typeface="Calibri" panose="020F0502020204030204" pitchFamily="34" charset="0"/>
                  <a:ea typeface="ヒラギノ角ゴ Pro W3" charset="-128"/>
                </a:defRPr>
              </a:lvl2pPr>
              <a:lvl3pPr marL="1143000" indent="-228600" eaLnBrk="0" hangingPunct="0">
                <a:defRPr>
                  <a:solidFill>
                    <a:schemeClr val="tx1"/>
                  </a:solidFill>
                  <a:latin typeface="Calibri" panose="020F0502020204030204" pitchFamily="34" charset="0"/>
                  <a:ea typeface="ヒラギノ角ゴ Pro W3" charset="-128"/>
                </a:defRPr>
              </a:lvl3pPr>
              <a:lvl4pPr marL="1600200" indent="-228600" eaLnBrk="0" hangingPunct="0">
                <a:defRPr>
                  <a:solidFill>
                    <a:schemeClr val="tx1"/>
                  </a:solidFill>
                  <a:latin typeface="Calibri" panose="020F0502020204030204" pitchFamily="34" charset="0"/>
                  <a:ea typeface="ヒラギノ角ゴ Pro W3" charset="-128"/>
                </a:defRPr>
              </a:lvl4pPr>
              <a:lvl5pPr marL="2057400" indent="-228600" eaLnBrk="0" hangingPunct="0">
                <a:defRPr>
                  <a:solidFill>
                    <a:schemeClr val="tx1"/>
                  </a:solidFill>
                  <a:latin typeface="Calibri" panose="020F050202020403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charset="-128"/>
                </a:defRPr>
              </a:lvl9pPr>
            </a:lstStyle>
            <a:p>
              <a:pPr eaLnBrk="1" hangingPunct="1"/>
              <a:r>
                <a:rPr lang="en-US" altLang="en-US" sz="900" b="1" dirty="0">
                  <a:latin typeface="Arial" panose="020B0604020202020204" pitchFamily="34" charset="0"/>
                  <a:cs typeface="Arial" panose="020B0604020202020204" pitchFamily="34" charset="0"/>
                </a:rPr>
                <a:t>Additional information (not required by law)</a:t>
              </a:r>
              <a:br>
                <a:rPr lang="en-US" altLang="en-US" sz="900" b="1" dirty="0">
                  <a:latin typeface="Arial" panose="020B0604020202020204" pitchFamily="34" charset="0"/>
                  <a:cs typeface="Arial" panose="020B0604020202020204" pitchFamily="34" charset="0"/>
                </a:rPr>
              </a:br>
              <a:endParaRPr lang="en-US" altLang="en-US" sz="900" b="1" dirty="0">
                <a:latin typeface="Arial" panose="020B0604020202020204" pitchFamily="34" charset="0"/>
                <a:cs typeface="Arial" panose="020B0604020202020204" pitchFamily="34" charset="0"/>
              </a:endParaRPr>
            </a:p>
            <a:p>
              <a:pPr eaLnBrk="1" hangingPunct="1"/>
              <a:r>
                <a:rPr lang="en-US" altLang="en-US" sz="900" b="1" dirty="0">
                  <a:latin typeface="Arial" panose="020B0604020202020204" pitchFamily="34" charset="0"/>
                  <a:cs typeface="Arial" panose="020B0604020202020204" pitchFamily="34" charset="0"/>
                </a:rPr>
                <a:t>10 </a:t>
              </a:r>
              <a:r>
                <a:rPr lang="en-US" altLang="en-US" sz="900" dirty="0">
                  <a:latin typeface="Arial" panose="020B0604020202020204" pitchFamily="34" charset="0"/>
                  <a:cs typeface="Arial" panose="020B0604020202020204" pitchFamily="34" charset="0"/>
                </a:rPr>
                <a:t>Handling information</a:t>
              </a:r>
              <a:br>
                <a:rPr lang="en-US" altLang="en-US" sz="900" dirty="0">
                  <a:latin typeface="Arial" panose="020B0604020202020204" pitchFamily="34" charset="0"/>
                  <a:cs typeface="Arial" panose="020B0604020202020204" pitchFamily="34" charset="0"/>
                </a:rPr>
              </a:br>
              <a:r>
                <a:rPr lang="en-US" altLang="en-US" sz="900" b="1" dirty="0">
                  <a:latin typeface="Arial" panose="020B0604020202020204" pitchFamily="34" charset="0"/>
                  <a:cs typeface="Arial" panose="020B0604020202020204" pitchFamily="34" charset="0"/>
                </a:rPr>
                <a:t>11</a:t>
              </a:r>
              <a:r>
                <a:rPr lang="en-US" altLang="en-US" sz="900" dirty="0">
                  <a:latin typeface="Arial" panose="020B0604020202020204" pitchFamily="34" charset="0"/>
                  <a:cs typeface="Arial" panose="020B0604020202020204" pitchFamily="34" charset="0"/>
                </a:rPr>
                <a:t> Accreditation scheme mark</a:t>
              </a:r>
              <a:br>
                <a:rPr lang="en-US" altLang="en-US" sz="900" dirty="0">
                  <a:latin typeface="Arial" panose="020B0604020202020204" pitchFamily="34" charset="0"/>
                  <a:cs typeface="Arial" panose="020B0604020202020204" pitchFamily="34" charset="0"/>
                </a:rPr>
              </a:br>
              <a:r>
                <a:rPr lang="en-US" altLang="en-US" sz="900" b="1" dirty="0">
                  <a:latin typeface="Arial" panose="020B0604020202020204" pitchFamily="34" charset="0"/>
                  <a:cs typeface="Arial" panose="020B0604020202020204" pitchFamily="34" charset="0"/>
                </a:rPr>
                <a:t>12</a:t>
              </a:r>
              <a:r>
                <a:rPr lang="en-US" altLang="en-US" sz="900" dirty="0">
                  <a:latin typeface="Arial" panose="020B0604020202020204" pitchFamily="34" charset="0"/>
                  <a:cs typeface="Arial" panose="020B0604020202020204" pitchFamily="34" charset="0"/>
                </a:rPr>
                <a:t> Product safety information</a:t>
              </a:r>
            </a:p>
          </p:txBody>
        </p:sp>
      </p:grpSp>
      <p:sp>
        <p:nvSpPr>
          <p:cNvPr id="10" name="Rectangle 9"/>
          <p:cNvSpPr/>
          <p:nvPr/>
        </p:nvSpPr>
        <p:spPr bwMode="auto">
          <a:xfrm>
            <a:off x="6019963" y="4708048"/>
            <a:ext cx="1257198" cy="1277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p:cNvPicPr>
            <a:picLocks noChangeAspect="1"/>
          </p:cNvPicPr>
          <p:nvPr/>
        </p:nvPicPr>
        <p:blipFill>
          <a:blip r:embed="rId2"/>
          <a:stretch>
            <a:fillRect/>
          </a:stretch>
        </p:blipFill>
        <p:spPr>
          <a:xfrm>
            <a:off x="1180384" y="2472576"/>
            <a:ext cx="6323028" cy="3983641"/>
          </a:xfrm>
          <a:prstGeom prst="rect">
            <a:avLst/>
          </a:prstGeom>
        </p:spPr>
      </p:pic>
      <p:sp>
        <p:nvSpPr>
          <p:cNvPr id="8" name="Rectangle 7">
            <a:extLst>
              <a:ext uri="{FF2B5EF4-FFF2-40B4-BE49-F238E27FC236}">
                <a16:creationId xmlns:a16="http://schemas.microsoft.com/office/drawing/2014/main" id="{3EACADCE-3AD4-248E-83E2-041463D233A8}"/>
              </a:ext>
            </a:extLst>
          </p:cNvPr>
          <p:cNvSpPr/>
          <p:nvPr/>
        </p:nvSpPr>
        <p:spPr>
          <a:xfrm>
            <a:off x="5917324" y="5181600"/>
            <a:ext cx="1359837" cy="8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A4B8BB1-39C3-8381-F833-DD56ED634B22}"/>
              </a:ext>
            </a:extLst>
          </p:cNvPr>
          <p:cNvSpPr/>
          <p:nvPr/>
        </p:nvSpPr>
        <p:spPr>
          <a:xfrm>
            <a:off x="6096000" y="5087007"/>
            <a:ext cx="231228" cy="207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3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Poultry safety</a:t>
            </a:r>
          </a:p>
        </p:txBody>
      </p:sp>
      <p:sp>
        <p:nvSpPr>
          <p:cNvPr id="3" name="Subtitle 2"/>
          <p:cNvSpPr>
            <a:spLocks noGrp="1"/>
          </p:cNvSpPr>
          <p:nvPr>
            <p:ph type="subTitle" idx="1"/>
          </p:nvPr>
        </p:nvSpPr>
        <p:spPr>
          <a:xfrm>
            <a:off x="1169276" y="2571092"/>
            <a:ext cx="7472919" cy="3600000"/>
          </a:xfrm>
        </p:spPr>
        <p:txBody>
          <a:bodyPr/>
          <a:lstStyle/>
          <a:p>
            <a:pPr marL="0" indent="0" algn="just">
              <a:buNone/>
            </a:pPr>
            <a:r>
              <a:rPr lang="en-GB" dirty="0">
                <a:latin typeface="Arial" panose="020B0604020202020204" pitchFamily="34" charset="0"/>
                <a:cs typeface="Arial" panose="020B0604020202020204" pitchFamily="34" charset="0"/>
              </a:rPr>
              <a:t>The British poultry meat industry produces around 873 million chickens, 17 million turkeys, 16 million ducks, and 250,000 geese a year.</a:t>
            </a:r>
          </a:p>
          <a:p>
            <a:pPr marL="0" indent="0" algn="just">
              <a:buNone/>
            </a:pPr>
            <a:r>
              <a:rPr lang="en-GB" dirty="0">
                <a:latin typeface="Arial" panose="020B0604020202020204" pitchFamily="34" charset="0"/>
                <a:cs typeface="Arial" panose="020B0604020202020204" pitchFamily="34" charset="0"/>
              </a:rPr>
              <a:t>Poultry accounts for around half (49%) of all meat eaten in the UK, almost the same volume as beef, pork and lamb combined, and consumption is set to increase further.</a:t>
            </a:r>
          </a:p>
          <a:p>
            <a:pPr marL="0" indent="0" algn="just">
              <a:buNone/>
            </a:pPr>
            <a:r>
              <a:rPr lang="en-US" dirty="0">
                <a:latin typeface="Arial" panose="020B0604020202020204" pitchFamily="34" charset="0"/>
                <a:cs typeface="Arial" panose="020B0604020202020204" pitchFamily="34" charset="0"/>
              </a:rPr>
              <a:t>Chickens produced to Red Tractor standards </a:t>
            </a:r>
            <a:r>
              <a:rPr lang="en-GB" dirty="0">
                <a:latin typeface="Arial" panose="020B0604020202020204" pitchFamily="34" charset="0"/>
                <a:cs typeface="Arial" panose="020B0604020202020204" pitchFamily="34" charset="0"/>
              </a:rPr>
              <a:t>are reared in ventilated sheds, with access to high quality feed and fresh water. Farm staff are dedicated to their birds and work hard to ensure they’re in good health. </a:t>
            </a:r>
          </a:p>
          <a:p>
            <a:pPr marL="0" indent="0" algn="just">
              <a:buNone/>
            </a:pPr>
            <a:endParaRPr lang="en-GB" dirty="0"/>
          </a:p>
        </p:txBody>
      </p:sp>
      <p:sp>
        <p:nvSpPr>
          <p:cNvPr id="4" name="TextBox 3"/>
          <p:cNvSpPr txBox="1"/>
          <p:nvPr/>
        </p:nvSpPr>
        <p:spPr>
          <a:xfrm>
            <a:off x="1169274" y="5784286"/>
            <a:ext cx="4496696" cy="307777"/>
          </a:xfrm>
          <a:prstGeom prst="rect">
            <a:avLst/>
          </a:prstGeom>
          <a:noFill/>
        </p:spPr>
        <p:txBody>
          <a:bodyPr wrap="square" rtlCol="0">
            <a:spAutoFit/>
          </a:bodyPr>
          <a:lstStyle/>
          <a:p>
            <a:r>
              <a:rPr lang="en-US" sz="1400" u="sng" dirty="0">
                <a:latin typeface="Arial" panose="020B0604020202020204" pitchFamily="34" charset="0"/>
                <a:cs typeface="Arial" panose="020B0604020202020204" pitchFamily="34" charset="0"/>
                <a:hlinkClick r:id="rId2"/>
              </a:rPr>
              <a:t>Source: </a:t>
            </a:r>
            <a:r>
              <a:rPr lang="en-US" sz="1400" dirty="0">
                <a:latin typeface="Arial" panose="020B0604020202020204" pitchFamily="34" charset="0"/>
                <a:cs typeface="Arial" panose="020B0604020202020204" pitchFamily="34" charset="0"/>
                <a:hlinkClick r:id="rId2"/>
              </a:rPr>
              <a:t>http://www.greatbritishchicken.co.uk/about-us/</a:t>
            </a:r>
            <a:r>
              <a:rPr lang="en-US" sz="1400" dirty="0">
                <a:latin typeface="Arial" panose="020B0604020202020204" pitchFamily="34" charset="0"/>
                <a:cs typeface="Arial" panose="020B0604020202020204" pitchFamily="34" charset="0"/>
              </a:rPr>
              <a:t> </a:t>
            </a:r>
            <a:endParaRPr lang="en-GB" sz="1400" dirty="0">
              <a:latin typeface="Arial" panose="020B0604020202020204" pitchFamily="34" charset="0"/>
              <a:cs typeface="Arial" panose="020B0604020202020204" pitchFamily="34" charset="0"/>
            </a:endParaRPr>
          </a:p>
        </p:txBody>
      </p:sp>
      <p:pic>
        <p:nvPicPr>
          <p:cNvPr id="1026" name="Picture 2" descr="C:\Users\Jenny\AppData\Local\Microsoft\Windows\INetCache\IE\W52D0TNO\uncooked-chicken01-l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7850" y="2338026"/>
            <a:ext cx="2446946" cy="17577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2598" y="4149977"/>
            <a:ext cx="1367328" cy="1822847"/>
          </a:xfrm>
          <a:prstGeom prst="rect">
            <a:avLst/>
          </a:prstGeom>
        </p:spPr>
      </p:pic>
    </p:spTree>
    <p:extLst>
      <p:ext uri="{BB962C8B-B14F-4D97-AF65-F5344CB8AC3E}">
        <p14:creationId xmlns:p14="http://schemas.microsoft.com/office/powerpoint/2010/main" val="129250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78F9C6E6CA40469EF8D815CB2EEB82" ma:contentTypeVersion="13" ma:contentTypeDescription="Create a new document." ma:contentTypeScope="" ma:versionID="e130adad84ea3ab2135b56c6c336c885">
  <xsd:schema xmlns:xsd="http://www.w3.org/2001/XMLSchema" xmlns:xs="http://www.w3.org/2001/XMLSchema" xmlns:p="http://schemas.microsoft.com/office/2006/metadata/properties" xmlns:ns3="8409cf61-8f5f-4421-9a3e-169c7d6c7b55" xmlns:ns4="3089966e-1c9a-40c5-9c65-11a87eb6eb54" targetNamespace="http://schemas.microsoft.com/office/2006/metadata/properties" ma:root="true" ma:fieldsID="77387c4e1bf2321a475d1827ccc9247f" ns3:_="" ns4:_="">
    <xsd:import namespace="8409cf61-8f5f-4421-9a3e-169c7d6c7b55"/>
    <xsd:import namespace="3089966e-1c9a-40c5-9c65-11a87eb6eb5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9cf61-8f5f-4421-9a3e-169c7d6c7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89966e-1c9a-40c5-9c65-11a87eb6eb5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8C2301-BB6F-4FD6-840C-D2C9DEAF0E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9cf61-8f5f-4421-9a3e-169c7d6c7b55"/>
    <ds:schemaRef ds:uri="3089966e-1c9a-40c5-9c65-11a87eb6eb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057DEF-5257-4371-BD6A-813855770995}">
  <ds:schemaRefs>
    <ds:schemaRef ds:uri="http://schemas.microsoft.com/office/infopath/2007/PartnerControls"/>
    <ds:schemaRef ds:uri="http://purl.org/dc/elements/1.1/"/>
    <ds:schemaRef ds:uri="http://schemas.microsoft.com/office/2006/metadata/properties"/>
    <ds:schemaRef ds:uri="8409cf61-8f5f-4421-9a3e-169c7d6c7b55"/>
    <ds:schemaRef ds:uri="http://purl.org/dc/terms/"/>
    <ds:schemaRef ds:uri="http://schemas.openxmlformats.org/package/2006/metadata/core-properties"/>
    <ds:schemaRef ds:uri="http://schemas.microsoft.com/office/2006/documentManagement/types"/>
    <ds:schemaRef ds:uri="3089966e-1c9a-40c5-9c65-11a87eb6eb54"/>
    <ds:schemaRef ds:uri="http://www.w3.org/XML/1998/namespace"/>
    <ds:schemaRef ds:uri="http://purl.org/dc/dcmitype/"/>
  </ds:schemaRefs>
</ds:datastoreItem>
</file>

<file path=customXml/itemProps3.xml><?xml version="1.0" encoding="utf-8"?>
<ds:datastoreItem xmlns:ds="http://schemas.openxmlformats.org/officeDocument/2006/customXml" ds:itemID="{B6BD1A23-2A65-4AC5-A910-5640BAFFD6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283</TotalTime>
  <Words>1643</Words>
  <Application>Microsoft Office PowerPoint</Application>
  <PresentationFormat>Widescreen</PresentationFormat>
  <Paragraphs>130</Paragraphs>
  <Slides>25</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25</vt:i4>
      </vt:variant>
    </vt:vector>
  </HeadingPairs>
  <TitlesOfParts>
    <vt:vector size="31" baseType="lpstr">
      <vt:lpstr>Arial</vt:lpstr>
      <vt:lpstr>Calibri</vt:lpstr>
      <vt:lpstr>Office Theme</vt:lpstr>
      <vt:lpstr>Custom Design</vt:lpstr>
      <vt:lpstr>1_Custom Design</vt:lpstr>
      <vt:lpstr>3_Custom Design</vt:lpstr>
      <vt:lpstr>Safe production and processing of food</vt:lpstr>
      <vt:lpstr>What do consumers want? </vt:lpstr>
      <vt:lpstr>Traceability from farm to fork</vt:lpstr>
      <vt:lpstr>Traceability</vt:lpstr>
      <vt:lpstr>Traceability</vt:lpstr>
      <vt:lpstr>Abattoirs – safe and humane </vt:lpstr>
      <vt:lpstr>What does the label tell us? </vt:lpstr>
      <vt:lpstr>What is required on meat packaging by law? </vt:lpstr>
      <vt:lpstr>Poultry safety</vt:lpstr>
      <vt:lpstr>Safe egg production – the British Lion</vt:lpstr>
      <vt:lpstr>Safe seafish</vt:lpstr>
      <vt:lpstr>Health and welfare of animals</vt:lpstr>
      <vt:lpstr>Health and welfare of the animals </vt:lpstr>
      <vt:lpstr>Health and welfare of animals</vt:lpstr>
      <vt:lpstr>Health and welfare of animals</vt:lpstr>
      <vt:lpstr>UK animal welfare legislation</vt:lpstr>
      <vt:lpstr>Maintaining the environment  </vt:lpstr>
      <vt:lpstr>Food assurance schemes</vt:lpstr>
      <vt:lpstr>Safe processing of food </vt:lpstr>
      <vt:lpstr>Why are foods processed?</vt:lpstr>
      <vt:lpstr>Safe processing of food </vt:lpstr>
      <vt:lpstr>Safe processing of food</vt:lpstr>
      <vt:lpstr>Safe processing of food</vt:lpstr>
      <vt:lpstr>Food safety - controls, checks and advice</vt:lpstr>
      <vt:lpstr>Safe production and processing of food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39</cp:revision>
  <dcterms:created xsi:type="dcterms:W3CDTF">2018-10-10T09:22:08Z</dcterms:created>
  <dcterms:modified xsi:type="dcterms:W3CDTF">2023-12-03T22:58:26Z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0x0101001778F9C6E6CA40469EF8D815CB2EEB82</vt:lpwstr>
  </property>
</Properties>
</file>