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handoutMasterIdLst>
    <p:handoutMasterId r:id="rId71"/>
  </p:handoutMasterIdLst>
  <p:sldIdLst>
    <p:sldId id="256" r:id="rId8"/>
    <p:sldId id="264" r:id="rId9"/>
    <p:sldId id="265" r:id="rId10"/>
    <p:sldId id="266" r:id="rId11"/>
    <p:sldId id="268"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18" r:id="rId39"/>
    <p:sldId id="319" r:id="rId40"/>
    <p:sldId id="263" r:id="rId41"/>
    <p:sldId id="280" r:id="rId42"/>
    <p:sldId id="281" r:id="rId43"/>
    <p:sldId id="282" r:id="rId44"/>
    <p:sldId id="284" r:id="rId45"/>
    <p:sldId id="285" r:id="rId46"/>
    <p:sldId id="286"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20" r:id="rId60"/>
    <p:sldId id="301" r:id="rId61"/>
    <p:sldId id="302" r:id="rId62"/>
    <p:sldId id="321" r:id="rId63"/>
    <p:sldId id="322" r:id="rId64"/>
    <p:sldId id="323" r:id="rId65"/>
    <p:sldId id="324" r:id="rId66"/>
    <p:sldId id="325" r:id="rId67"/>
    <p:sldId id="300" r:id="rId68"/>
    <p:sldId id="303" r:id="rId69"/>
    <p:sldId id="261" r:id="rId70"/>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24" autoAdjust="0"/>
    <p:restoredTop sz="99822" autoAdjust="0"/>
  </p:normalViewPr>
  <p:slideViewPr>
    <p:cSldViewPr snapToGrid="0" snapToObjects="1">
      <p:cViewPr varScale="1">
        <p:scale>
          <a:sx n="89" d="100"/>
          <a:sy n="89" d="100"/>
        </p:scale>
        <p:origin x="78" y="14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F1E21C47-476A-40CB-80AC-62EF07A118A9}" type="datetimeFigureOut">
              <a:rPr lang="en-GB" smtClean="0"/>
              <a:t>20/10/2023</a:t>
            </a:fld>
            <a:endParaRPr lang="en-GB"/>
          </a:p>
        </p:txBody>
      </p:sp>
      <p:sp>
        <p:nvSpPr>
          <p:cNvPr id="4" name="Footer Placeholder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1B4B5496-D208-4BC4-BD00-0D83C406714F}" type="slidenum">
              <a:rPr lang="en-GB" smtClean="0"/>
              <a:t>‹#›</a:t>
            </a:fld>
            <a:endParaRPr lang="en-GB"/>
          </a:p>
        </p:txBody>
      </p:sp>
    </p:spTree>
    <p:extLst>
      <p:ext uri="{BB962C8B-B14F-4D97-AF65-F5344CB8AC3E}">
        <p14:creationId xmlns:p14="http://schemas.microsoft.com/office/powerpoint/2010/main" val="22081493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https://www.nutrition.org.uk/nutritioninthenews/new-reports/983-newvitamind.html"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www.nutrition.org.uk/nutritioninthenews/new-reports/983-newvitamind.html"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create.kahoot.it/share/nutrients/fb67ce7b-ce4b-46fd-b843-5b3d026e0330" TargetMode="Externa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Nutrients</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Protein sources</a:t>
            </a:r>
          </a:p>
        </p:txBody>
      </p:sp>
      <p:sp>
        <p:nvSpPr>
          <p:cNvPr id="3" name="Subtitle 2"/>
          <p:cNvSpPr>
            <a:spLocks noGrp="1"/>
          </p:cNvSpPr>
          <p:nvPr>
            <p:ph type="subTitle" idx="1"/>
          </p:nvPr>
        </p:nvSpPr>
        <p:spPr>
          <a:xfrm>
            <a:off x="1169276" y="2571092"/>
            <a:ext cx="6907924" cy="1486558"/>
          </a:xfrm>
        </p:spPr>
        <p:txBody>
          <a:bodyPr/>
          <a:lstStyle/>
          <a:p>
            <a:pPr marL="0" indent="0">
              <a:spcBef>
                <a:spcPct val="0"/>
              </a:spcBef>
              <a:buNone/>
            </a:pPr>
            <a:r>
              <a:rPr lang="en-US" altLang="en-US" dirty="0"/>
              <a:t>Eating different types of protein can ensure sufficient intake of essential amino acids which are needed by the body. </a:t>
            </a:r>
          </a:p>
          <a:p>
            <a:pPr marL="0" indent="0">
              <a:spcBef>
                <a:spcPct val="0"/>
              </a:spcBef>
              <a:buNone/>
            </a:pPr>
            <a:endParaRPr lang="en-US" altLang="en-US" dirty="0"/>
          </a:p>
          <a:p>
            <a:pPr marL="0" indent="0">
              <a:spcBef>
                <a:spcPct val="0"/>
              </a:spcBef>
              <a:buNone/>
            </a:pPr>
            <a:r>
              <a:rPr lang="en-US" altLang="en-US" dirty="0"/>
              <a:t>Name some examples of dishes which combine protein from different sources.</a:t>
            </a:r>
          </a:p>
          <a:p>
            <a:pPr marL="0" indent="0">
              <a:buNone/>
            </a:pPr>
            <a:endParaRPr lang="en-GB" dirty="0"/>
          </a:p>
        </p:txBody>
      </p:sp>
      <p:sp>
        <p:nvSpPr>
          <p:cNvPr id="4" name="Rectangle 3"/>
          <p:cNvSpPr/>
          <p:nvPr/>
        </p:nvSpPr>
        <p:spPr>
          <a:xfrm>
            <a:off x="1169276" y="4063663"/>
            <a:ext cx="6096000" cy="2246769"/>
          </a:xfrm>
          <a:prstGeom prst="rect">
            <a:avLst/>
          </a:prstGeom>
        </p:spPr>
        <p:txBody>
          <a:bodyPr>
            <a:spAutoFit/>
          </a:bodyPr>
          <a:lstStyle/>
          <a:p>
            <a:pPr>
              <a:spcBef>
                <a:spcPct val="0"/>
              </a:spcBef>
            </a:pPr>
            <a:r>
              <a:rPr lang="en-US" altLang="en-US" sz="2000" dirty="0">
                <a:latin typeface="Arial" panose="020B0604020202020204" pitchFamily="34" charset="0"/>
                <a:cs typeface="Arial" panose="020B0604020202020204" pitchFamily="34" charset="0"/>
              </a:rPr>
              <a:t>For example:</a:t>
            </a:r>
          </a:p>
          <a:p>
            <a:pPr marL="342900" indent="-342900">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 Baked beans on wholegrain toast.</a:t>
            </a:r>
          </a:p>
          <a:p>
            <a:pPr marL="342900" indent="-342900">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 Breakfast cereal with milk.</a:t>
            </a:r>
          </a:p>
          <a:p>
            <a:pPr marL="342900" indent="-342900">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 Cottage pie with vegetables.</a:t>
            </a:r>
          </a:p>
          <a:p>
            <a:pPr marL="342900" indent="-342900">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 Hummus and salad wrap.</a:t>
            </a:r>
          </a:p>
          <a:p>
            <a:pPr marL="342900" indent="-342900">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 Fish pie and peas.</a:t>
            </a:r>
          </a:p>
          <a:p>
            <a:pPr marL="342900" indent="-342900">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 Spinach and chickpea curry with rice.</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6800" y="2239124"/>
            <a:ext cx="3269434" cy="1881689"/>
          </a:xfrm>
          <a:prstGeom prst="rect">
            <a:avLst/>
          </a:prstGeom>
          <a:ln>
            <a:noFill/>
          </a:ln>
          <a:effec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4900" y="4131006"/>
            <a:ext cx="3097984" cy="2112082"/>
          </a:xfrm>
          <a:prstGeom prst="rect">
            <a:avLst/>
          </a:prstGeom>
          <a:ln>
            <a:noFill/>
          </a:ln>
          <a:effectLst/>
        </p:spPr>
      </p:pic>
    </p:spTree>
    <p:extLst>
      <p:ext uri="{BB962C8B-B14F-4D97-AF65-F5344CB8AC3E}">
        <p14:creationId xmlns:p14="http://schemas.microsoft.com/office/powerpoint/2010/main" val="122839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Fat</a:t>
            </a:r>
          </a:p>
        </p:txBody>
      </p:sp>
      <p:sp>
        <p:nvSpPr>
          <p:cNvPr id="3" name="Subtitle 2"/>
          <p:cNvSpPr>
            <a:spLocks noGrp="1"/>
          </p:cNvSpPr>
          <p:nvPr>
            <p:ph type="subTitle" idx="1"/>
          </p:nvPr>
        </p:nvSpPr>
        <p:spPr>
          <a:xfrm>
            <a:off x="1169276" y="2571092"/>
            <a:ext cx="6541709" cy="3600000"/>
          </a:xfrm>
        </p:spPr>
        <p:txBody>
          <a:bodyPr/>
          <a:lstStyle/>
          <a:p>
            <a:pPr marL="0" indent="0">
              <a:spcBef>
                <a:spcPct val="0"/>
              </a:spcBef>
              <a:buNone/>
            </a:pPr>
            <a:r>
              <a:rPr lang="en-GB" altLang="en-US" dirty="0"/>
              <a:t>Fat provides fat-soluble vitamins A, D, E and K, and is necessary for their absorption. It is also important for essential fatty acids the body cannot make.</a:t>
            </a:r>
          </a:p>
          <a:p>
            <a:pPr marL="0" indent="0">
              <a:spcBef>
                <a:spcPct val="0"/>
              </a:spcBef>
              <a:buNone/>
            </a:pPr>
            <a:endParaRPr lang="en-GB" altLang="en-US" dirty="0"/>
          </a:p>
          <a:p>
            <a:pPr marL="0" indent="0">
              <a:spcBef>
                <a:spcPct val="0"/>
              </a:spcBef>
              <a:buNone/>
            </a:pPr>
            <a:r>
              <a:rPr lang="en-GB" altLang="en-US" dirty="0"/>
              <a:t>Fat provides a concentrated source of energy:</a:t>
            </a:r>
          </a:p>
          <a:p>
            <a:pPr marL="0" indent="0">
              <a:spcBef>
                <a:spcPct val="0"/>
              </a:spcBef>
              <a:buNone/>
            </a:pPr>
            <a:r>
              <a:rPr lang="en-GB" altLang="en-US" dirty="0"/>
              <a:t>1 gram of fat provides 9 kcal (37 kJ) of energy.</a:t>
            </a:r>
          </a:p>
          <a:p>
            <a:pPr marL="0" indent="0">
              <a:spcBef>
                <a:spcPct val="0"/>
              </a:spcBef>
              <a:buNone/>
            </a:pPr>
            <a:endParaRPr lang="en-US" altLang="en-US" dirty="0"/>
          </a:p>
          <a:p>
            <a:pPr marL="0" indent="0">
              <a:spcBef>
                <a:spcPct val="0"/>
              </a:spcBef>
              <a:buNone/>
            </a:pPr>
            <a:r>
              <a:rPr lang="en-US" altLang="en-US" dirty="0"/>
              <a:t>Foods that contain a lot of fat provide a lot of energy. </a:t>
            </a:r>
          </a:p>
          <a:p>
            <a:pPr marL="0" indent="0">
              <a:buNone/>
            </a:pPr>
            <a:endParaRPr lang="en-GB" dirty="0"/>
          </a:p>
        </p:txBody>
      </p:sp>
      <p:pic>
        <p:nvPicPr>
          <p:cNvPr id="6146" name="Picture 2" descr="C:\Users\Jenny\AppData\Local\Microsoft\Windows\INetCache\IE\ERINJ939\image-20160610-5863-1diyoz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958" y="3510127"/>
            <a:ext cx="4370889" cy="2913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711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Structure of fat</a:t>
            </a:r>
          </a:p>
        </p:txBody>
      </p:sp>
      <p:sp>
        <p:nvSpPr>
          <p:cNvPr id="3" name="Subtitle 2"/>
          <p:cNvSpPr>
            <a:spLocks noGrp="1"/>
          </p:cNvSpPr>
          <p:nvPr>
            <p:ph type="subTitle" idx="1"/>
          </p:nvPr>
        </p:nvSpPr>
        <p:spPr>
          <a:xfrm>
            <a:off x="1169276" y="2571092"/>
            <a:ext cx="6660274" cy="3600000"/>
          </a:xfrm>
        </p:spPr>
        <p:txBody>
          <a:bodyPr/>
          <a:lstStyle/>
          <a:p>
            <a:pPr marL="0" indent="0">
              <a:spcBef>
                <a:spcPct val="0"/>
              </a:spcBef>
              <a:buNone/>
            </a:pPr>
            <a:r>
              <a:rPr lang="en-GB" altLang="en-US" dirty="0"/>
              <a:t>Fat is made up of different types of fatty acids and glycerol.</a:t>
            </a:r>
          </a:p>
          <a:p>
            <a:pPr marL="0" indent="0">
              <a:spcBef>
                <a:spcPct val="0"/>
              </a:spcBef>
              <a:buNone/>
            </a:pPr>
            <a:endParaRPr lang="en-GB" altLang="en-US" dirty="0"/>
          </a:p>
          <a:p>
            <a:pPr marL="0" indent="0">
              <a:spcBef>
                <a:spcPct val="0"/>
              </a:spcBef>
              <a:buNone/>
            </a:pPr>
            <a:r>
              <a:rPr lang="en-GB" altLang="en-US" dirty="0"/>
              <a:t>The structure of the fatty acids determines:</a:t>
            </a:r>
          </a:p>
          <a:p>
            <a:pPr marL="0" indent="0">
              <a:spcBef>
                <a:spcPct val="0"/>
              </a:spcBef>
              <a:buNone/>
            </a:pPr>
            <a:endParaRPr lang="en-GB" altLang="en-US" dirty="0"/>
          </a:p>
          <a:p>
            <a:pPr>
              <a:spcBef>
                <a:spcPct val="0"/>
              </a:spcBef>
            </a:pPr>
            <a:r>
              <a:rPr lang="en-GB" altLang="en-US" dirty="0"/>
              <a:t>their effect on our health;</a:t>
            </a:r>
          </a:p>
          <a:p>
            <a:pPr>
              <a:spcBef>
                <a:spcPct val="0"/>
              </a:spcBef>
            </a:pPr>
            <a:endParaRPr lang="en-GB" altLang="en-US" dirty="0"/>
          </a:p>
          <a:p>
            <a:pPr>
              <a:spcBef>
                <a:spcPct val="0"/>
              </a:spcBef>
            </a:pPr>
            <a:r>
              <a:rPr lang="en-GB" altLang="en-US" dirty="0"/>
              <a:t>their characteristics, e.g. melting point.</a:t>
            </a:r>
            <a:endParaRPr lang="en-US" altLang="en-US" b="1" dirty="0"/>
          </a:p>
          <a:p>
            <a:pPr marL="0" indent="0">
              <a:buNone/>
            </a:pPr>
            <a:endParaRPr lang="en-GB" dirty="0"/>
          </a:p>
        </p:txBody>
      </p:sp>
      <p:pic>
        <p:nvPicPr>
          <p:cNvPr id="7170" name="Picture 2" descr="C:\Users\Jenny\AppData\Local\Microsoft\Windows\INetCache\IE\GXX2RM6N\a13005d2043e4c65d7357e2814b777e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729" y="2283798"/>
            <a:ext cx="2606040" cy="299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269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Structure of fat</a:t>
            </a:r>
          </a:p>
        </p:txBody>
      </p:sp>
      <p:sp>
        <p:nvSpPr>
          <p:cNvPr id="3" name="Subtitle 2"/>
          <p:cNvSpPr>
            <a:spLocks noGrp="1"/>
          </p:cNvSpPr>
          <p:nvPr>
            <p:ph type="subTitle" idx="1"/>
          </p:nvPr>
        </p:nvSpPr>
        <p:spPr>
          <a:xfrm>
            <a:off x="1169276" y="2571092"/>
            <a:ext cx="7022224" cy="3600000"/>
          </a:xfrm>
        </p:spPr>
        <p:txBody>
          <a:bodyPr/>
          <a:lstStyle/>
          <a:p>
            <a:pPr marL="0" indent="0">
              <a:spcBef>
                <a:spcPct val="0"/>
              </a:spcBef>
              <a:buNone/>
            </a:pPr>
            <a:r>
              <a:rPr lang="en-GB" altLang="en-US" dirty="0"/>
              <a:t>Depending on their chemical structure, fatty acids are usually classified as:</a:t>
            </a:r>
          </a:p>
          <a:p>
            <a:pPr>
              <a:lnSpc>
                <a:spcPct val="150000"/>
              </a:lnSpc>
              <a:spcBef>
                <a:spcPct val="0"/>
              </a:spcBef>
            </a:pPr>
            <a:r>
              <a:rPr lang="en-GB" altLang="en-US" dirty="0"/>
              <a:t> saturated;</a:t>
            </a:r>
          </a:p>
          <a:p>
            <a:pPr>
              <a:lnSpc>
                <a:spcPct val="150000"/>
              </a:lnSpc>
              <a:spcBef>
                <a:spcPct val="0"/>
              </a:spcBef>
            </a:pPr>
            <a:r>
              <a:rPr lang="en-GB" altLang="en-US" dirty="0"/>
              <a:t> monounsaturated; </a:t>
            </a:r>
          </a:p>
          <a:p>
            <a:pPr>
              <a:lnSpc>
                <a:spcPct val="150000"/>
              </a:lnSpc>
              <a:spcBef>
                <a:spcPct val="0"/>
              </a:spcBef>
            </a:pPr>
            <a:r>
              <a:rPr lang="en-GB" altLang="en-US" dirty="0"/>
              <a:t> polyunsaturated. </a:t>
            </a:r>
          </a:p>
          <a:p>
            <a:pPr>
              <a:spcBef>
                <a:spcPct val="0"/>
              </a:spcBef>
            </a:pPr>
            <a:endParaRPr lang="en-GB" altLang="en-US" b="1" dirty="0"/>
          </a:p>
          <a:p>
            <a:pPr marL="0" indent="0">
              <a:spcBef>
                <a:spcPct val="0"/>
              </a:spcBef>
              <a:buNone/>
            </a:pPr>
            <a:r>
              <a:rPr lang="en-GB" altLang="en-US" dirty="0"/>
              <a:t>There is strong and consistent evidence that replacing saturated fatty acids with unsaturated fatty acids reduces the risk of CVD events and can help lower cholesterol.</a:t>
            </a:r>
          </a:p>
          <a:p>
            <a:pPr marL="0" indent="0">
              <a:buNone/>
            </a:pPr>
            <a:endParaRPr lang="en-GB" dirty="0"/>
          </a:p>
        </p:txBody>
      </p:sp>
      <p:pic>
        <p:nvPicPr>
          <p:cNvPr id="8194" name="Picture 2" descr="C:\Users\Jenny\AppData\Local\Microsoft\Windows\INetCache\IE\GXX2RM6N\7353-olive-oi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3431" y="1864049"/>
            <a:ext cx="3151924" cy="396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816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Fatty acids</a:t>
            </a:r>
          </a:p>
        </p:txBody>
      </p:sp>
      <p:sp>
        <p:nvSpPr>
          <p:cNvPr id="3" name="Subtitle 2"/>
          <p:cNvSpPr>
            <a:spLocks noGrp="1"/>
          </p:cNvSpPr>
          <p:nvPr>
            <p:ph type="subTitle" idx="1"/>
          </p:nvPr>
        </p:nvSpPr>
        <p:spPr>
          <a:xfrm>
            <a:off x="1169276" y="2571092"/>
            <a:ext cx="6755524" cy="3600000"/>
          </a:xfrm>
        </p:spPr>
        <p:txBody>
          <a:bodyPr/>
          <a:lstStyle/>
          <a:p>
            <a:pPr marL="0" indent="0">
              <a:spcBef>
                <a:spcPct val="0"/>
              </a:spcBef>
              <a:buNone/>
            </a:pPr>
            <a:r>
              <a:rPr lang="en-GB" altLang="en-US" dirty="0"/>
              <a:t>All foods provide different types of fatty acids in varying proportions. </a:t>
            </a:r>
          </a:p>
          <a:p>
            <a:pPr marL="0" indent="0">
              <a:spcBef>
                <a:spcPct val="0"/>
              </a:spcBef>
              <a:buNone/>
            </a:pPr>
            <a:endParaRPr lang="en-GB" altLang="en-US" dirty="0"/>
          </a:p>
          <a:p>
            <a:pPr marL="0" indent="0">
              <a:spcBef>
                <a:spcPct val="0"/>
              </a:spcBef>
              <a:buNone/>
            </a:pPr>
            <a:r>
              <a:rPr lang="en-GB" altLang="en-US" dirty="0"/>
              <a:t>Butter is often described as a ‘saturated fat’ because it has more saturated fatty acids than unsaturated fatty acids.</a:t>
            </a:r>
          </a:p>
          <a:p>
            <a:pPr marL="0" indent="0">
              <a:spcBef>
                <a:spcPct val="0"/>
              </a:spcBef>
              <a:buNone/>
            </a:pPr>
            <a:endParaRPr lang="en-GB" altLang="en-US" b="1" dirty="0"/>
          </a:p>
          <a:p>
            <a:pPr marL="0" indent="0">
              <a:spcBef>
                <a:spcPct val="0"/>
              </a:spcBef>
              <a:buNone/>
            </a:pPr>
            <a:r>
              <a:rPr lang="en-GB" altLang="en-US" dirty="0"/>
              <a:t>Most vegetable oils are described as ‘unsaturated fats’ as they have more mono and polyunsaturated fatty acids than saturated.</a:t>
            </a:r>
            <a:endParaRPr lang="en-US" altLang="en-US" b="1" dirty="0"/>
          </a:p>
          <a:p>
            <a:pPr marL="0" indent="0">
              <a:buNone/>
            </a:pPr>
            <a:endParaRPr lang="en-GB"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53400" y="2571092"/>
            <a:ext cx="3528392" cy="2479861"/>
          </a:xfrm>
          <a:prstGeom prst="rect">
            <a:avLst/>
          </a:prstGeom>
          <a:ln>
            <a:noFill/>
          </a:ln>
          <a:effectLst/>
        </p:spPr>
      </p:pic>
    </p:spTree>
    <p:extLst>
      <p:ext uri="{BB962C8B-B14F-4D97-AF65-F5344CB8AC3E}">
        <p14:creationId xmlns:p14="http://schemas.microsoft.com/office/powerpoint/2010/main" val="3841240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Saturated and unsaturated fatty acids</a:t>
            </a:r>
          </a:p>
        </p:txBody>
      </p:sp>
      <p:sp>
        <p:nvSpPr>
          <p:cNvPr id="3" name="Subtitle 2"/>
          <p:cNvSpPr>
            <a:spLocks noGrp="1"/>
          </p:cNvSpPr>
          <p:nvPr>
            <p:ph type="subTitle" idx="1"/>
          </p:nvPr>
        </p:nvSpPr>
        <p:spPr>
          <a:xfrm>
            <a:off x="1169276" y="2571092"/>
            <a:ext cx="6641224" cy="3600000"/>
          </a:xfrm>
        </p:spPr>
        <p:txBody>
          <a:bodyPr/>
          <a:lstStyle/>
          <a:p>
            <a:pPr marL="0" indent="0">
              <a:spcBef>
                <a:spcPct val="0"/>
              </a:spcBef>
              <a:buNone/>
            </a:pPr>
            <a:r>
              <a:rPr lang="en-GB" altLang="en-US" dirty="0"/>
              <a:t>Most saturated fats are solid at room temperature and tend to come from animal sources.</a:t>
            </a:r>
          </a:p>
          <a:p>
            <a:pPr marL="0" indent="0">
              <a:spcBef>
                <a:spcPct val="0"/>
              </a:spcBef>
              <a:buNone/>
            </a:pPr>
            <a:endParaRPr lang="en-GB" altLang="en-US" dirty="0"/>
          </a:p>
          <a:p>
            <a:pPr marL="0" indent="0">
              <a:spcBef>
                <a:spcPct val="0"/>
              </a:spcBef>
              <a:buNone/>
            </a:pPr>
            <a:r>
              <a:rPr lang="en-GB" altLang="en-US" dirty="0"/>
              <a:t>Some plant sources such as palm oil and coconut oil also have high levels of saturated fat. </a:t>
            </a:r>
          </a:p>
          <a:p>
            <a:pPr marL="0" indent="0">
              <a:spcBef>
                <a:spcPct val="0"/>
              </a:spcBef>
              <a:buNone/>
            </a:pPr>
            <a:endParaRPr lang="en-GB" altLang="en-US" dirty="0"/>
          </a:p>
          <a:p>
            <a:pPr marL="0" indent="0">
              <a:spcBef>
                <a:spcPct val="0"/>
              </a:spcBef>
              <a:buNone/>
            </a:pPr>
            <a:r>
              <a:rPr lang="en-GB" altLang="en-US" dirty="0"/>
              <a:t>Most unsaturated fats are liquid at room temperature and are usually from plant sources.</a:t>
            </a:r>
          </a:p>
          <a:p>
            <a:pPr marL="0" indent="0">
              <a:spcBef>
                <a:spcPct val="0"/>
              </a:spcBef>
              <a:buNone/>
            </a:pPr>
            <a:endParaRPr lang="en-GB" altLang="en-US" dirty="0"/>
          </a:p>
          <a:p>
            <a:pPr marL="0" indent="0">
              <a:spcBef>
                <a:spcPct val="0"/>
              </a:spcBef>
              <a:buNone/>
            </a:pPr>
            <a:r>
              <a:rPr lang="en-GB" altLang="en-US" dirty="0"/>
              <a:t>Oily fish is also high in long chain omega-3 fatty acids.</a:t>
            </a:r>
          </a:p>
          <a:p>
            <a:pPr marL="0" indent="0">
              <a:buNone/>
            </a:pPr>
            <a:endParaRPr lang="en-GB" dirty="0"/>
          </a:p>
        </p:txBody>
      </p:sp>
      <p:pic>
        <p:nvPicPr>
          <p:cNvPr id="9219" name="Picture 3" descr="C:\Users\Jenny\AppData\Local\Microsoft\Windows\INetCache\IE\D5NUX21A\olive-oil_sq-e4b656991b973d6de22fb74a05922bb0650e9e5a-s6-c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6425" y="4028279"/>
            <a:ext cx="2361177" cy="236117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Jenny\AppData\Local\Microsoft\Windows\INetCache\IE\GXX2RM6N\can-i-give-my-dog-butt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345" y="2409370"/>
            <a:ext cx="2626654" cy="2626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773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Micronutrients</a:t>
            </a:r>
          </a:p>
        </p:txBody>
      </p:sp>
      <p:sp>
        <p:nvSpPr>
          <p:cNvPr id="3" name="Subtitle 2"/>
          <p:cNvSpPr>
            <a:spLocks noGrp="1"/>
          </p:cNvSpPr>
          <p:nvPr>
            <p:ph type="subTitle" idx="1"/>
          </p:nvPr>
        </p:nvSpPr>
        <p:spPr/>
        <p:txBody>
          <a:bodyPr/>
          <a:lstStyle/>
          <a:p>
            <a:pPr marL="0" indent="0">
              <a:spcBef>
                <a:spcPct val="0"/>
              </a:spcBef>
              <a:buNone/>
            </a:pPr>
            <a:r>
              <a:rPr lang="en-GB" altLang="en-US" dirty="0"/>
              <a:t>There are two types of micronutrients:</a:t>
            </a:r>
          </a:p>
          <a:p>
            <a:pPr>
              <a:spcBef>
                <a:spcPct val="0"/>
              </a:spcBef>
            </a:pPr>
            <a:endParaRPr lang="en-GB" altLang="en-US" dirty="0"/>
          </a:p>
          <a:p>
            <a:pPr>
              <a:spcBef>
                <a:spcPct val="0"/>
              </a:spcBef>
            </a:pPr>
            <a:r>
              <a:rPr lang="en-GB" altLang="en-US" b="1" dirty="0"/>
              <a:t> </a:t>
            </a:r>
            <a:r>
              <a:rPr lang="en-GB" altLang="en-US" dirty="0"/>
              <a:t>vitamins;</a:t>
            </a:r>
          </a:p>
          <a:p>
            <a:pPr>
              <a:spcBef>
                <a:spcPct val="0"/>
              </a:spcBef>
            </a:pPr>
            <a:endParaRPr lang="en-GB" altLang="en-US" dirty="0"/>
          </a:p>
          <a:p>
            <a:pPr>
              <a:spcBef>
                <a:spcPct val="0"/>
              </a:spcBef>
            </a:pPr>
            <a:r>
              <a:rPr lang="en-GB" altLang="en-US" dirty="0"/>
              <a:t> minerals.</a:t>
            </a:r>
          </a:p>
          <a:p>
            <a:pPr>
              <a:spcBef>
                <a:spcPct val="0"/>
              </a:spcBef>
            </a:pPr>
            <a:endParaRPr lang="en-GB" altLang="en-US" dirty="0"/>
          </a:p>
          <a:p>
            <a:pPr marL="0" indent="0">
              <a:spcBef>
                <a:spcPct val="0"/>
              </a:spcBef>
              <a:buNone/>
            </a:pPr>
            <a:r>
              <a:rPr lang="en-GB" altLang="en-US" dirty="0"/>
              <a:t>Vitamins and minerals are needed in much smaller amounts than macronutrients.  Their amounts are measured in milligrams (mg) and micrograms (</a:t>
            </a:r>
            <a:r>
              <a:rPr lang="el-GR" altLang="en-US" dirty="0"/>
              <a:t>μ</a:t>
            </a:r>
            <a:r>
              <a:rPr lang="en-GB" altLang="en-US" dirty="0"/>
              <a:t>g). </a:t>
            </a:r>
          </a:p>
          <a:p>
            <a:pPr>
              <a:spcBef>
                <a:spcPct val="0"/>
              </a:spcBef>
            </a:pPr>
            <a:endParaRPr lang="en-GB" altLang="en-US" dirty="0"/>
          </a:p>
          <a:p>
            <a:pPr marL="0" indent="0">
              <a:spcBef>
                <a:spcPct val="0"/>
              </a:spcBef>
              <a:buNone/>
            </a:pPr>
            <a:r>
              <a:rPr lang="en-GB" altLang="en-US" dirty="0"/>
              <a:t>(1mg = 0.001g)</a:t>
            </a:r>
          </a:p>
          <a:p>
            <a:pPr marL="0" indent="0">
              <a:spcBef>
                <a:spcPct val="0"/>
              </a:spcBef>
              <a:buNone/>
            </a:pPr>
            <a:endParaRPr lang="en-GB" altLang="en-US" dirty="0"/>
          </a:p>
          <a:p>
            <a:pPr marL="0" indent="0">
              <a:spcBef>
                <a:spcPct val="0"/>
              </a:spcBef>
              <a:buNone/>
            </a:pPr>
            <a:r>
              <a:rPr lang="en-GB" altLang="en-US" dirty="0"/>
              <a:t>(1</a:t>
            </a:r>
            <a:r>
              <a:rPr lang="el-GR" altLang="en-US" dirty="0"/>
              <a:t>μ</a:t>
            </a:r>
            <a:r>
              <a:rPr lang="en-GB" altLang="en-US" dirty="0"/>
              <a:t>g = 0.001mg).</a:t>
            </a:r>
            <a:endParaRPr lang="en-US" altLang="en-US" dirty="0"/>
          </a:p>
          <a:p>
            <a:pPr marL="0" indent="0">
              <a:buNone/>
            </a:pPr>
            <a:endParaRPr lang="en-GB" dirty="0"/>
          </a:p>
        </p:txBody>
      </p:sp>
    </p:spTree>
    <p:extLst>
      <p:ext uri="{BB962C8B-B14F-4D97-AF65-F5344CB8AC3E}">
        <p14:creationId xmlns:p14="http://schemas.microsoft.com/office/powerpoint/2010/main" val="3014254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Vitamins</a:t>
            </a:r>
          </a:p>
        </p:txBody>
      </p:sp>
      <p:sp>
        <p:nvSpPr>
          <p:cNvPr id="3" name="Subtitle 2"/>
          <p:cNvSpPr>
            <a:spLocks noGrp="1"/>
          </p:cNvSpPr>
          <p:nvPr>
            <p:ph type="subTitle" idx="1"/>
          </p:nvPr>
        </p:nvSpPr>
        <p:spPr>
          <a:xfrm>
            <a:off x="1169276" y="2571092"/>
            <a:ext cx="6736474" cy="3600000"/>
          </a:xfrm>
        </p:spPr>
        <p:txBody>
          <a:bodyPr/>
          <a:lstStyle/>
          <a:p>
            <a:pPr marL="0" indent="0">
              <a:spcBef>
                <a:spcPct val="0"/>
              </a:spcBef>
              <a:buNone/>
            </a:pPr>
            <a:r>
              <a:rPr lang="en-US" altLang="en-US" dirty="0"/>
              <a:t>There are two groups of vitamins:</a:t>
            </a:r>
          </a:p>
          <a:p>
            <a:pPr marL="0" indent="0">
              <a:spcBef>
                <a:spcPct val="0"/>
              </a:spcBef>
              <a:buNone/>
            </a:pPr>
            <a:endParaRPr lang="en-US" altLang="en-US" dirty="0"/>
          </a:p>
          <a:p>
            <a:pPr>
              <a:spcBef>
                <a:spcPct val="0"/>
              </a:spcBef>
            </a:pPr>
            <a:r>
              <a:rPr lang="en-US" altLang="en-US" b="1" dirty="0"/>
              <a:t>fat-soluble</a:t>
            </a:r>
            <a:r>
              <a:rPr lang="en-US" altLang="en-US" dirty="0"/>
              <a:t> vitamins, which can be stored in the body, e.g. vitamins A and D.</a:t>
            </a:r>
          </a:p>
          <a:p>
            <a:pPr marL="0" indent="0">
              <a:spcBef>
                <a:spcPct val="0"/>
              </a:spcBef>
              <a:buNone/>
            </a:pPr>
            <a:r>
              <a:rPr lang="en-US" altLang="en-US" dirty="0"/>
              <a:t>	</a:t>
            </a:r>
          </a:p>
          <a:p>
            <a:pPr>
              <a:spcBef>
                <a:spcPct val="0"/>
              </a:spcBef>
            </a:pPr>
            <a:r>
              <a:rPr lang="en-US" altLang="en-US" b="1" dirty="0"/>
              <a:t>water-soluble</a:t>
            </a:r>
            <a:r>
              <a:rPr lang="en-US" altLang="en-US" dirty="0"/>
              <a:t> vitamins, which cannot be stored in the body and are therefore required daily, e.g. B vitamins and vitamin C.</a:t>
            </a:r>
          </a:p>
          <a:p>
            <a:pPr marL="0" indent="0">
              <a:buNone/>
            </a:pPr>
            <a:endParaRPr lang="en-GB" dirty="0"/>
          </a:p>
        </p:txBody>
      </p:sp>
    </p:spTree>
    <p:extLst>
      <p:ext uri="{BB962C8B-B14F-4D97-AF65-F5344CB8AC3E}">
        <p14:creationId xmlns:p14="http://schemas.microsoft.com/office/powerpoint/2010/main" val="1651351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Fat-soluble vitamins</a:t>
            </a:r>
          </a:p>
        </p:txBody>
      </p:sp>
      <p:sp>
        <p:nvSpPr>
          <p:cNvPr id="3" name="Subtitle 2"/>
          <p:cNvSpPr>
            <a:spLocks noGrp="1"/>
          </p:cNvSpPr>
          <p:nvPr>
            <p:ph type="subTitle" idx="1"/>
          </p:nvPr>
        </p:nvSpPr>
        <p:spPr>
          <a:xfrm>
            <a:off x="1169276" y="2571092"/>
            <a:ext cx="6179175" cy="3600000"/>
          </a:xfrm>
        </p:spPr>
        <p:txBody>
          <a:bodyPr/>
          <a:lstStyle/>
          <a:p>
            <a:pPr marL="0" indent="0">
              <a:spcBef>
                <a:spcPct val="0"/>
              </a:spcBef>
              <a:buNone/>
            </a:pPr>
            <a:r>
              <a:rPr lang="en-GB" altLang="en-US" dirty="0"/>
              <a:t>Fat-soluble vitamins can be stored in the body, i.e. vitamins A, D, E and K.</a:t>
            </a:r>
          </a:p>
          <a:p>
            <a:pPr marL="0" indent="0">
              <a:spcBef>
                <a:spcPct val="0"/>
              </a:spcBef>
              <a:buNone/>
            </a:pPr>
            <a:r>
              <a:rPr lang="en-GB" altLang="en-US" dirty="0"/>
              <a:t>	</a:t>
            </a:r>
          </a:p>
          <a:p>
            <a:pPr marL="0" indent="0">
              <a:buNone/>
            </a:pPr>
            <a:endParaRPr lang="en-GB" dirty="0"/>
          </a:p>
        </p:txBody>
      </p:sp>
      <p:pic>
        <p:nvPicPr>
          <p:cNvPr id="5" name="Picture 6" descr="C:\Users\Jenny\AppData\Local\Microsoft\Windows\INetCache\IE\W52D0TNO\sunflower_oil_PNG2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370" y="3594301"/>
            <a:ext cx="3970019" cy="28640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Jenny\AppData\Local\Microsoft\Windows\INetCache\IE\0RYEYTLC\15072712433737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024" y="4039709"/>
            <a:ext cx="4087091" cy="24186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enny\AppData\Local\Microsoft\Windows\INetCache\IE\EPRO8C7F\EyeHealthCarrot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52" y="4039708"/>
            <a:ext cx="2952748" cy="221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2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A</a:t>
            </a:r>
          </a:p>
        </p:txBody>
      </p:sp>
      <p:sp>
        <p:nvSpPr>
          <p:cNvPr id="3" name="Subtitle 2"/>
          <p:cNvSpPr>
            <a:spLocks noGrp="1"/>
          </p:cNvSpPr>
          <p:nvPr>
            <p:ph type="subTitle" idx="1"/>
          </p:nvPr>
        </p:nvSpPr>
        <p:spPr>
          <a:xfrm>
            <a:off x="1169276" y="2571092"/>
            <a:ext cx="6946024" cy="3600000"/>
          </a:xfrm>
        </p:spPr>
        <p:txBody>
          <a:bodyPr/>
          <a:lstStyle/>
          <a:p>
            <a:pPr marL="0" indent="0">
              <a:spcBef>
                <a:spcPct val="0"/>
              </a:spcBef>
              <a:buNone/>
              <a:defRPr/>
            </a:pPr>
            <a:r>
              <a:rPr lang="en-US" dirty="0"/>
              <a:t>Vitamin A helps:</a:t>
            </a:r>
          </a:p>
          <a:p>
            <a:pPr>
              <a:spcBef>
                <a:spcPct val="0"/>
              </a:spcBef>
              <a:defRPr/>
            </a:pPr>
            <a:endParaRPr lang="en-US" dirty="0"/>
          </a:p>
          <a:p>
            <a:pPr>
              <a:defRPr/>
            </a:pPr>
            <a:r>
              <a:rPr lang="en-GB" dirty="0"/>
              <a:t>the immune system to function normally, helps with vision and helps the maintenance of normal skin.</a:t>
            </a:r>
          </a:p>
        </p:txBody>
      </p:sp>
      <p:pic>
        <p:nvPicPr>
          <p:cNvPr id="9" name="Picture 8" descr="C:\Users\Jenny\Downloads\shutterstock_782878663 (1).jpg"/>
          <p:cNvPicPr/>
          <p:nvPr/>
        </p:nvPicPr>
        <p:blipFill rotWithShape="1">
          <a:blip r:embed="rId2">
            <a:extLst>
              <a:ext uri="{28A0092B-C50C-407E-A947-70E740481C1C}">
                <a14:useLocalDpi xmlns:a14="http://schemas.microsoft.com/office/drawing/2010/main" val="0"/>
              </a:ext>
            </a:extLst>
          </a:blip>
          <a:srcRect l="22369"/>
          <a:stretch/>
        </p:blipFill>
        <p:spPr bwMode="auto">
          <a:xfrm>
            <a:off x="8288975" y="2958029"/>
            <a:ext cx="3289466" cy="3490272"/>
          </a:xfrm>
          <a:prstGeom prst="rect">
            <a:avLst/>
          </a:prstGeom>
          <a:noFill/>
          <a:ln>
            <a:noFill/>
          </a:ln>
        </p:spPr>
      </p:pic>
    </p:spTree>
    <p:extLst>
      <p:ext uri="{BB962C8B-B14F-4D97-AF65-F5344CB8AC3E}">
        <p14:creationId xmlns:p14="http://schemas.microsoft.com/office/powerpoint/2010/main" val="386220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Nutrients</a:t>
            </a:r>
            <a:endParaRPr lang="en-GB" dirty="0"/>
          </a:p>
        </p:txBody>
      </p:sp>
      <p:sp>
        <p:nvSpPr>
          <p:cNvPr id="3" name="Subtitle 2"/>
          <p:cNvSpPr>
            <a:spLocks noGrp="1"/>
          </p:cNvSpPr>
          <p:nvPr>
            <p:ph type="subTitle" idx="1"/>
          </p:nvPr>
        </p:nvSpPr>
        <p:spPr/>
        <p:txBody>
          <a:bodyPr/>
          <a:lstStyle/>
          <a:p>
            <a:pPr marL="0" indent="0">
              <a:spcBef>
                <a:spcPct val="0"/>
              </a:spcBef>
              <a:buNone/>
              <a:defRPr/>
            </a:pPr>
            <a:r>
              <a:rPr lang="en-GB" dirty="0"/>
              <a:t>Food is eaten and digested in the body to allow the absorption of energy and nutrients.</a:t>
            </a:r>
          </a:p>
          <a:p>
            <a:pPr>
              <a:spcBef>
                <a:spcPct val="0"/>
              </a:spcBef>
              <a:defRPr/>
            </a:pPr>
            <a:endParaRPr lang="en-GB" dirty="0"/>
          </a:p>
          <a:p>
            <a:pPr marL="0" indent="0">
              <a:spcBef>
                <a:spcPct val="0"/>
              </a:spcBef>
              <a:buNone/>
              <a:defRPr/>
            </a:pPr>
            <a:r>
              <a:rPr lang="en-GB" dirty="0"/>
              <a:t>There are two different types of nutrients:</a:t>
            </a:r>
          </a:p>
          <a:p>
            <a:pPr>
              <a:spcBef>
                <a:spcPct val="0"/>
              </a:spcBef>
              <a:defRPr/>
            </a:pPr>
            <a:r>
              <a:rPr lang="en-GB" dirty="0"/>
              <a:t> macronutrients;</a:t>
            </a:r>
          </a:p>
          <a:p>
            <a:pPr>
              <a:spcBef>
                <a:spcPct val="0"/>
              </a:spcBef>
              <a:defRPr/>
            </a:pPr>
            <a:r>
              <a:rPr lang="en-GB" dirty="0"/>
              <a:t> micronutrients.</a:t>
            </a:r>
          </a:p>
          <a:p>
            <a:pPr>
              <a:spcBef>
                <a:spcPct val="0"/>
              </a:spcBef>
              <a:defRPr/>
            </a:pPr>
            <a:endParaRPr lang="en-GB" dirty="0"/>
          </a:p>
          <a:p>
            <a:pPr marL="0" indent="0">
              <a:spcBef>
                <a:spcPct val="0"/>
              </a:spcBef>
              <a:buNone/>
              <a:defRPr/>
            </a:pPr>
            <a:r>
              <a:rPr lang="en-GB" dirty="0"/>
              <a:t>There are three macronutrients that are essential for health. </a:t>
            </a:r>
          </a:p>
          <a:p>
            <a:pPr marL="0" indent="0">
              <a:spcBef>
                <a:spcPct val="0"/>
              </a:spcBef>
              <a:buNone/>
              <a:defRPr/>
            </a:pPr>
            <a:endParaRPr lang="en-GB" dirty="0"/>
          </a:p>
          <a:p>
            <a:pPr marL="0" indent="0">
              <a:spcBef>
                <a:spcPct val="0"/>
              </a:spcBef>
              <a:buNone/>
              <a:defRPr/>
            </a:pPr>
            <a:r>
              <a:rPr lang="en-GB" dirty="0"/>
              <a:t>These are:</a:t>
            </a:r>
          </a:p>
          <a:p>
            <a:pPr>
              <a:spcBef>
                <a:spcPct val="0"/>
              </a:spcBef>
              <a:buFont typeface="Arial" pitchFamily="34" charset="0"/>
              <a:buChar char="•"/>
              <a:defRPr/>
            </a:pPr>
            <a:r>
              <a:rPr lang="en-GB" dirty="0"/>
              <a:t>carbohydrate;</a:t>
            </a:r>
          </a:p>
          <a:p>
            <a:pPr>
              <a:spcBef>
                <a:spcPct val="0"/>
              </a:spcBef>
              <a:buFont typeface="Arial" pitchFamily="34" charset="0"/>
              <a:buChar char="•"/>
              <a:defRPr/>
            </a:pPr>
            <a:r>
              <a:rPr lang="en-GB" dirty="0"/>
              <a:t>protein;</a:t>
            </a:r>
          </a:p>
          <a:p>
            <a:pPr>
              <a:spcBef>
                <a:spcPct val="0"/>
              </a:spcBef>
              <a:buFont typeface="Arial" pitchFamily="34" charset="0"/>
              <a:buChar char="•"/>
              <a:defRPr/>
            </a:pPr>
            <a:r>
              <a:rPr lang="en-GB" dirty="0"/>
              <a:t>fat.</a:t>
            </a:r>
          </a:p>
          <a:p>
            <a:pPr marL="0" indent="0">
              <a:spcBef>
                <a:spcPct val="0"/>
              </a:spcBef>
              <a:buNone/>
              <a:defRPr/>
            </a:pPr>
            <a:r>
              <a:rPr lang="en-GB" dirty="0"/>
              <a:t>Macronutrients are measured in grams (g).</a:t>
            </a:r>
            <a:endParaRPr lang="en-US" dirty="0"/>
          </a:p>
          <a:p>
            <a:pPr marL="0" indent="0">
              <a:buNone/>
            </a:pPr>
            <a:endParaRPr lang="en-GB" dirty="0"/>
          </a:p>
        </p:txBody>
      </p:sp>
    </p:spTree>
    <p:extLst>
      <p:ext uri="{BB962C8B-B14F-4D97-AF65-F5344CB8AC3E}">
        <p14:creationId xmlns:p14="http://schemas.microsoft.com/office/powerpoint/2010/main" val="426379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A</a:t>
            </a:r>
          </a:p>
        </p:txBody>
      </p:sp>
      <p:sp>
        <p:nvSpPr>
          <p:cNvPr id="3" name="Subtitle 2"/>
          <p:cNvSpPr>
            <a:spLocks noGrp="1"/>
          </p:cNvSpPr>
          <p:nvPr>
            <p:ph type="subTitle" idx="1"/>
          </p:nvPr>
        </p:nvSpPr>
        <p:spPr>
          <a:xfrm>
            <a:off x="1169277" y="2571092"/>
            <a:ext cx="7428458" cy="3600000"/>
          </a:xfrm>
        </p:spPr>
        <p:txBody>
          <a:bodyPr/>
          <a:lstStyle/>
          <a:p>
            <a:pPr marL="0" indent="0">
              <a:buNone/>
              <a:defRPr/>
            </a:pPr>
            <a:r>
              <a:rPr lang="en-GB" dirty="0"/>
              <a:t>Vitamin A (retinol) can be obtained in two forms:</a:t>
            </a:r>
          </a:p>
          <a:p>
            <a:pPr>
              <a:buFont typeface="Arial" pitchFamily="34" charset="0"/>
              <a:buChar char="•"/>
              <a:defRPr/>
            </a:pPr>
            <a:r>
              <a:rPr lang="en-GB" dirty="0"/>
              <a:t>ready-made, as </a:t>
            </a:r>
            <a:r>
              <a:rPr lang="en-GB" b="1" dirty="0"/>
              <a:t>retinol</a:t>
            </a:r>
            <a:r>
              <a:rPr lang="en-GB" dirty="0"/>
              <a:t> from animal sources;</a:t>
            </a:r>
          </a:p>
          <a:p>
            <a:pPr>
              <a:buFont typeface="Arial" pitchFamily="34" charset="0"/>
              <a:buChar char="•"/>
              <a:defRPr/>
            </a:pPr>
            <a:r>
              <a:rPr lang="en-GB" b="1" dirty="0"/>
              <a:t>carotenoids</a:t>
            </a:r>
            <a:r>
              <a:rPr lang="en-GB" dirty="0"/>
              <a:t> (e.g. beta carotene) from plant sources, from which retinol can be made in the body.</a:t>
            </a:r>
          </a:p>
          <a:p>
            <a:pPr indent="0">
              <a:buNone/>
              <a:defRPr/>
            </a:pPr>
            <a:endParaRPr lang="en-GB" sz="1400" dirty="0"/>
          </a:p>
          <a:p>
            <a:pPr marL="0" indent="0">
              <a:buNone/>
              <a:defRPr/>
            </a:pPr>
            <a:r>
              <a:rPr lang="en-GB" dirty="0"/>
              <a:t>Vitamin A concentration is usually expressed as retinol equivalents (RE).</a:t>
            </a:r>
            <a:endParaRPr lang="en-US" dirty="0"/>
          </a:p>
          <a:p>
            <a:pPr>
              <a:spcBef>
                <a:spcPct val="0"/>
              </a:spcBef>
              <a:defRPr/>
            </a:pPr>
            <a:endParaRPr lang="en-GB" dirty="0"/>
          </a:p>
          <a:p>
            <a:pPr marL="0" indent="0">
              <a:spcBef>
                <a:spcPct val="0"/>
              </a:spcBef>
              <a:buNone/>
              <a:defRPr/>
            </a:pPr>
            <a:r>
              <a:rPr lang="en-GB" dirty="0"/>
              <a:t>Some carotenoids can be converted to retinol in the body.</a:t>
            </a:r>
          </a:p>
          <a:p>
            <a:pPr>
              <a:spcBef>
                <a:spcPct val="0"/>
              </a:spcBef>
              <a:defRPr/>
            </a:pPr>
            <a:endParaRPr lang="en-GB" dirty="0"/>
          </a:p>
          <a:p>
            <a:pPr marL="0" indent="0">
              <a:spcBef>
                <a:spcPct val="0"/>
              </a:spcBef>
              <a:buNone/>
              <a:defRPr/>
            </a:pPr>
            <a:r>
              <a:rPr lang="en-GB" dirty="0"/>
              <a:t>6µg of beta carotene is equivalent to 1µg of retinol.</a:t>
            </a:r>
            <a:endParaRPr lang="en-US" dirty="0"/>
          </a:p>
          <a:p>
            <a:pPr marL="0" indent="0">
              <a:buNone/>
            </a:pPr>
            <a:endParaRPr lang="en-GB" dirty="0"/>
          </a:p>
        </p:txBody>
      </p:sp>
      <p:pic>
        <p:nvPicPr>
          <p:cNvPr id="1027" name="Picture 3" descr="C:\Users\Jenny\AppData\Local\Microsoft\Windows\INetCache\IE\EPRO8C7F\EyeHealthCarrot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411" y="3051958"/>
            <a:ext cx="3380509" cy="253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26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A sources</a:t>
            </a:r>
            <a:endParaRPr lang="en-GB" dirty="0"/>
          </a:p>
        </p:txBody>
      </p:sp>
      <p:sp>
        <p:nvSpPr>
          <p:cNvPr id="3" name="Subtitle 2"/>
          <p:cNvSpPr>
            <a:spLocks noGrp="1"/>
          </p:cNvSpPr>
          <p:nvPr>
            <p:ph type="subTitle" idx="1"/>
          </p:nvPr>
        </p:nvSpPr>
        <p:spPr>
          <a:xfrm>
            <a:off x="1169276" y="2571092"/>
            <a:ext cx="6544935" cy="3600000"/>
          </a:xfrm>
        </p:spPr>
        <p:txBody>
          <a:bodyPr/>
          <a:lstStyle/>
          <a:p>
            <a:pPr marL="0" indent="0">
              <a:spcBef>
                <a:spcPct val="0"/>
              </a:spcBef>
              <a:buNone/>
              <a:defRPr/>
            </a:pPr>
            <a:r>
              <a:rPr lang="en-US" dirty="0"/>
              <a:t>Vitamin A is found pre-formed in liver and whole milk. </a:t>
            </a:r>
          </a:p>
          <a:p>
            <a:pPr marL="0" indent="0">
              <a:spcBef>
                <a:spcPct val="0"/>
              </a:spcBef>
              <a:buNone/>
              <a:defRPr/>
            </a:pPr>
            <a:endParaRPr lang="en-US" dirty="0"/>
          </a:p>
          <a:p>
            <a:pPr marL="0" indent="0">
              <a:spcBef>
                <a:spcPct val="0"/>
              </a:spcBef>
              <a:buNone/>
              <a:defRPr/>
            </a:pPr>
            <a:r>
              <a:rPr lang="en-US" dirty="0"/>
              <a:t>It can also be produced from beta-carotene provided by dark green leafy vegetables, carrots and orange </a:t>
            </a:r>
            <a:r>
              <a:rPr lang="en-US" dirty="0" err="1"/>
              <a:t>coloured</a:t>
            </a:r>
            <a:r>
              <a:rPr lang="en-US" dirty="0"/>
              <a:t> fruit.</a:t>
            </a:r>
          </a:p>
          <a:p>
            <a:pPr>
              <a:spcBef>
                <a:spcPct val="0"/>
              </a:spcBef>
              <a:buFont typeface="Arial" pitchFamily="34" charset="0"/>
              <a:buChar char="•"/>
              <a:defRPr/>
            </a:pPr>
            <a:endParaRPr lang="en-GB" dirty="0"/>
          </a:p>
          <a:p>
            <a:pPr marL="0" indent="0">
              <a:spcBef>
                <a:spcPct val="0"/>
              </a:spcBef>
              <a:buNone/>
              <a:defRPr/>
            </a:pPr>
            <a:endParaRPr lang="en-GB" dirty="0"/>
          </a:p>
          <a:p>
            <a:pPr marL="0" indent="0">
              <a:spcBef>
                <a:spcPct val="0"/>
              </a:spcBef>
              <a:buNone/>
              <a:defRPr/>
            </a:pPr>
            <a:r>
              <a:rPr lang="en-GB" dirty="0"/>
              <a:t>Vitamins A and D are also often voluntarily added to reduced fat spreads.</a:t>
            </a:r>
            <a:endParaRPr lang="en-US" dirty="0"/>
          </a:p>
          <a:p>
            <a:endParaRPr lang="en-GB" dirty="0"/>
          </a:p>
        </p:txBody>
      </p:sp>
      <p:pic>
        <p:nvPicPr>
          <p:cNvPr id="4098" name="Picture 2" descr="C:\Users\Jenny\AppData\Local\Microsoft\Windows\INetCache\IE\6T7W4HTR\green-vegetab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775" y="2959442"/>
            <a:ext cx="3538854" cy="265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48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A deficiency</a:t>
            </a:r>
            <a:endParaRPr lang="en-GB" dirty="0"/>
          </a:p>
        </p:txBody>
      </p:sp>
      <p:sp>
        <p:nvSpPr>
          <p:cNvPr id="3" name="Subtitle 2"/>
          <p:cNvSpPr>
            <a:spLocks noGrp="1"/>
          </p:cNvSpPr>
          <p:nvPr>
            <p:ph type="subTitle" idx="1"/>
          </p:nvPr>
        </p:nvSpPr>
        <p:spPr>
          <a:xfrm>
            <a:off x="1169276" y="2571092"/>
            <a:ext cx="7265040" cy="3600000"/>
          </a:xfrm>
        </p:spPr>
        <p:txBody>
          <a:bodyPr/>
          <a:lstStyle/>
          <a:p>
            <a:pPr marL="0" indent="0">
              <a:spcBef>
                <a:spcPct val="0"/>
              </a:spcBef>
              <a:buNone/>
            </a:pPr>
            <a:r>
              <a:rPr lang="en-US" altLang="en-US" dirty="0"/>
              <a:t>Severe vitamin A deficiency in the UK is rare. It can lead to night blindness (unable to adapt to low-intensity light) and ulceration of the eye which may cause total blindness. </a:t>
            </a:r>
          </a:p>
          <a:p>
            <a:pPr marL="0" indent="0">
              <a:spcBef>
                <a:spcPct val="0"/>
              </a:spcBef>
              <a:buNone/>
            </a:pPr>
            <a:endParaRPr lang="en-US" altLang="en-US" dirty="0"/>
          </a:p>
          <a:p>
            <a:pPr marL="0" indent="0">
              <a:spcBef>
                <a:spcPct val="0"/>
              </a:spcBef>
              <a:buNone/>
            </a:pPr>
            <a:r>
              <a:rPr lang="en-GB" altLang="en-US" dirty="0"/>
              <a:t>Large intakes of vitamin A (&gt;1500µg of RE/day) can be toxic and may cause bone damage. </a:t>
            </a:r>
            <a:r>
              <a:rPr lang="en-US" altLang="en-US" dirty="0"/>
              <a:t>The RNI for vitamin A is 600</a:t>
            </a:r>
            <a:r>
              <a:rPr lang="en-GB" altLang="en-US" dirty="0"/>
              <a:t>µg/d for females (11+) and 700µg/d for males (15+).</a:t>
            </a:r>
            <a:endParaRPr lang="en-US" altLang="en-US" dirty="0"/>
          </a:p>
          <a:p>
            <a:pPr marL="0" indent="0">
              <a:spcBef>
                <a:spcPct val="0"/>
              </a:spcBef>
              <a:buNone/>
            </a:pPr>
            <a:endParaRPr lang="en-GB" altLang="en-US" dirty="0"/>
          </a:p>
          <a:p>
            <a:pPr marL="0" indent="0">
              <a:spcBef>
                <a:spcPct val="0"/>
              </a:spcBef>
              <a:buNone/>
            </a:pPr>
            <a:r>
              <a:rPr lang="en-US" altLang="en-US" dirty="0"/>
              <a:t>Pregnant women should not consume liver and liver </a:t>
            </a:r>
            <a:r>
              <a:rPr lang="en-GB" altLang="en-US" dirty="0"/>
              <a:t>pâté</a:t>
            </a:r>
            <a:r>
              <a:rPr lang="en-US" altLang="en-US" dirty="0"/>
              <a:t> as high levels of retinol may be present. Excess retinol during pregnancy can lead to birth defects.</a:t>
            </a:r>
            <a:endParaRPr lang="en-GB" altLang="en-US" dirty="0"/>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013371" y="2571092"/>
            <a:ext cx="2490924" cy="3321232"/>
          </a:xfrm>
          <a:prstGeom prst="rect">
            <a:avLst/>
          </a:prstGeom>
          <a:ln>
            <a:noFill/>
          </a:ln>
          <a:effectLst/>
        </p:spPr>
      </p:pic>
    </p:spTree>
    <p:extLst>
      <p:ext uri="{BB962C8B-B14F-4D97-AF65-F5344CB8AC3E}">
        <p14:creationId xmlns:p14="http://schemas.microsoft.com/office/powerpoint/2010/main" val="2600075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D</a:t>
            </a:r>
          </a:p>
        </p:txBody>
      </p:sp>
      <p:sp>
        <p:nvSpPr>
          <p:cNvPr id="3" name="Subtitle 2"/>
          <p:cNvSpPr>
            <a:spLocks noGrp="1"/>
          </p:cNvSpPr>
          <p:nvPr>
            <p:ph type="subTitle" idx="1"/>
          </p:nvPr>
        </p:nvSpPr>
        <p:spPr>
          <a:xfrm>
            <a:off x="1169276" y="2571092"/>
            <a:ext cx="6241174" cy="3600000"/>
          </a:xfrm>
        </p:spPr>
        <p:txBody>
          <a:bodyPr/>
          <a:lstStyle/>
          <a:p>
            <a:pPr marL="0" indent="0">
              <a:spcBef>
                <a:spcPts val="600"/>
              </a:spcBef>
              <a:buNone/>
              <a:defRPr/>
            </a:pPr>
            <a:r>
              <a:rPr lang="en-GB" dirty="0"/>
              <a:t>Vitamin D helps:</a:t>
            </a:r>
          </a:p>
          <a:p>
            <a:pPr marL="0" indent="0">
              <a:spcBef>
                <a:spcPts val="600"/>
              </a:spcBef>
              <a:buNone/>
              <a:defRPr/>
            </a:pPr>
            <a:endParaRPr lang="en-GB" dirty="0"/>
          </a:p>
          <a:p>
            <a:pPr marL="374650">
              <a:spcBef>
                <a:spcPts val="600"/>
              </a:spcBef>
              <a:buFont typeface="Arial" pitchFamily="34" charset="0"/>
              <a:buChar char="•"/>
              <a:defRPr/>
            </a:pPr>
            <a:r>
              <a:rPr lang="en-GB" dirty="0"/>
              <a:t>…the body to absorb calcium and to build and maintain healthy bones and muscles. It also helps the immune system to work as it should.</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39149" y="3108366"/>
            <a:ext cx="4103646" cy="2735764"/>
          </a:xfrm>
          <a:prstGeom prst="rect">
            <a:avLst/>
          </a:prstGeom>
          <a:ln>
            <a:noFill/>
          </a:ln>
          <a:effectLst/>
        </p:spPr>
      </p:pic>
    </p:spTree>
    <p:extLst>
      <p:ext uri="{BB962C8B-B14F-4D97-AF65-F5344CB8AC3E}">
        <p14:creationId xmlns:p14="http://schemas.microsoft.com/office/powerpoint/2010/main" val="2710067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D</a:t>
            </a:r>
          </a:p>
        </p:txBody>
      </p:sp>
      <p:sp>
        <p:nvSpPr>
          <p:cNvPr id="3" name="Subtitle 2"/>
          <p:cNvSpPr>
            <a:spLocks noGrp="1"/>
          </p:cNvSpPr>
          <p:nvPr>
            <p:ph type="subTitle" idx="1"/>
          </p:nvPr>
        </p:nvSpPr>
        <p:spPr>
          <a:xfrm>
            <a:off x="1169276" y="2571092"/>
            <a:ext cx="7128563" cy="3600000"/>
          </a:xfrm>
        </p:spPr>
        <p:txBody>
          <a:bodyPr/>
          <a:lstStyle/>
          <a:p>
            <a:pPr marL="0" indent="0">
              <a:spcBef>
                <a:spcPct val="0"/>
              </a:spcBef>
              <a:buNone/>
              <a:defRPr/>
            </a:pPr>
            <a:r>
              <a:rPr lang="en-GB" dirty="0"/>
              <a:t>Vitamin D is a pro-hormone in the body. It can be obtained in two forms:</a:t>
            </a:r>
          </a:p>
          <a:p>
            <a:pPr marL="0" indent="0">
              <a:spcBef>
                <a:spcPct val="0"/>
              </a:spcBef>
              <a:buNone/>
              <a:defRPr/>
            </a:pPr>
            <a:endParaRPr lang="en-GB" dirty="0"/>
          </a:p>
          <a:p>
            <a:pPr>
              <a:spcBef>
                <a:spcPct val="0"/>
              </a:spcBef>
              <a:defRPr/>
            </a:pPr>
            <a:r>
              <a:rPr lang="en-GB" dirty="0" err="1"/>
              <a:t>ergocalciferol</a:t>
            </a:r>
            <a:r>
              <a:rPr lang="en-GB" dirty="0"/>
              <a:t> (vitamin D</a:t>
            </a:r>
            <a:r>
              <a:rPr lang="en-GB" baseline="-25000" dirty="0"/>
              <a:t>2</a:t>
            </a:r>
            <a:r>
              <a:rPr lang="en-GB" dirty="0"/>
              <a:t>);</a:t>
            </a:r>
          </a:p>
          <a:p>
            <a:pPr marL="0" indent="0">
              <a:spcBef>
                <a:spcPct val="0"/>
              </a:spcBef>
              <a:buNone/>
              <a:defRPr/>
            </a:pPr>
            <a:endParaRPr lang="en-GB" dirty="0"/>
          </a:p>
          <a:p>
            <a:pPr>
              <a:spcBef>
                <a:spcPct val="0"/>
              </a:spcBef>
              <a:defRPr/>
            </a:pPr>
            <a:r>
              <a:rPr lang="en-GB" dirty="0"/>
              <a:t>cholecalciferol (vitamin D</a:t>
            </a:r>
            <a:r>
              <a:rPr lang="en-GB" baseline="-25000" dirty="0"/>
              <a:t>3</a:t>
            </a:r>
            <a:r>
              <a:rPr lang="en-GB" dirty="0"/>
              <a:t>) formed by the action of sunlight.</a:t>
            </a:r>
          </a:p>
          <a:p>
            <a:pPr marL="0" indent="0">
              <a:spcBef>
                <a:spcPct val="0"/>
              </a:spcBef>
              <a:buNone/>
              <a:defRPr/>
            </a:pPr>
            <a:endParaRPr lang="en-GB" dirty="0"/>
          </a:p>
          <a:p>
            <a:pPr marL="0" indent="0">
              <a:spcBef>
                <a:spcPct val="0"/>
              </a:spcBef>
              <a:buNone/>
              <a:defRPr/>
            </a:pPr>
            <a:endParaRPr lang="en-GB" dirty="0"/>
          </a:p>
          <a:p>
            <a:pPr marL="0" indent="0">
              <a:spcBef>
                <a:spcPct val="0"/>
              </a:spcBef>
              <a:buNone/>
              <a:defRPr/>
            </a:pPr>
            <a:r>
              <a:rPr lang="en-GB" dirty="0"/>
              <a:t>Vitamin D is only required in very small amounts and is measured in micrograms. </a:t>
            </a:r>
          </a:p>
          <a:p>
            <a:pPr marL="0" indent="0">
              <a:buNone/>
            </a:pPr>
            <a:endParaRPr lang="en-GB" dirty="0"/>
          </a:p>
        </p:txBody>
      </p:sp>
      <p:pic>
        <p:nvPicPr>
          <p:cNvPr id="5126" name="Picture 6" descr="C:\Users\Jenny\AppData\Local\Microsoft\Windows\INetCache\IE\W52D0TNO\11227682_0f70b4e1d9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839" y="3284119"/>
            <a:ext cx="3415898" cy="256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967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sources</a:t>
            </a:r>
            <a:endParaRPr lang="en-GB" dirty="0"/>
          </a:p>
        </p:txBody>
      </p:sp>
      <p:sp>
        <p:nvSpPr>
          <p:cNvPr id="3" name="Subtitle 2"/>
          <p:cNvSpPr>
            <a:spLocks noGrp="1"/>
          </p:cNvSpPr>
          <p:nvPr>
            <p:ph type="subTitle" idx="1"/>
          </p:nvPr>
        </p:nvSpPr>
        <p:spPr>
          <a:xfrm>
            <a:off x="1169276" y="2571092"/>
            <a:ext cx="7193674" cy="3600000"/>
          </a:xfrm>
        </p:spPr>
        <p:txBody>
          <a:bodyPr/>
          <a:lstStyle/>
          <a:p>
            <a:pPr marL="0" indent="0">
              <a:spcBef>
                <a:spcPct val="0"/>
              </a:spcBef>
              <a:buNone/>
            </a:pPr>
            <a:r>
              <a:rPr lang="en-GB" altLang="en-US" dirty="0"/>
              <a:t>According to national surveys in the UK, across the population approximately 1 in 5 people have low vitamin D levels. </a:t>
            </a:r>
          </a:p>
          <a:p>
            <a:pPr marL="0" indent="0">
              <a:spcBef>
                <a:spcPct val="0"/>
              </a:spcBef>
              <a:buNone/>
            </a:pPr>
            <a:endParaRPr lang="en-GB" altLang="en-US" dirty="0"/>
          </a:p>
          <a:p>
            <a:pPr marL="0" indent="0">
              <a:spcBef>
                <a:spcPct val="0"/>
              </a:spcBef>
              <a:buNone/>
            </a:pPr>
            <a:r>
              <a:rPr lang="en-GB" altLang="en-US" dirty="0"/>
              <a:t>The main source of vitamin D is synthesis in the skin following exposure to sunlight</a:t>
            </a:r>
            <a:r>
              <a:rPr lang="en-GB" altLang="en-US" b="1" dirty="0"/>
              <a:t> </a:t>
            </a:r>
            <a:r>
              <a:rPr lang="en-GB" altLang="en-US" dirty="0"/>
              <a:t>however, the Recommended Nutrient Intake (RNI) for all people aged 4 and above is 10 µg/day.</a:t>
            </a:r>
          </a:p>
          <a:p>
            <a:pPr marL="0" indent="0">
              <a:spcBef>
                <a:spcPct val="0"/>
              </a:spcBef>
              <a:buNone/>
            </a:pPr>
            <a:endParaRPr lang="en-GB" altLang="en-US" dirty="0"/>
          </a:p>
          <a:p>
            <a:pPr marL="0" indent="0">
              <a:spcBef>
                <a:spcPts val="600"/>
              </a:spcBef>
              <a:buNone/>
            </a:pPr>
            <a:r>
              <a:rPr lang="en-GB" altLang="en-US" b="1" dirty="0"/>
              <a:t>Did you know?</a:t>
            </a:r>
          </a:p>
          <a:p>
            <a:pPr marL="0" indent="0">
              <a:spcBef>
                <a:spcPts val="600"/>
              </a:spcBef>
              <a:buNone/>
            </a:pPr>
            <a:r>
              <a:rPr lang="en-GB" altLang="en-US" dirty="0"/>
              <a:t>The wavelength of UVB during the winter months in the UK does not support vitamin D synthesis.</a:t>
            </a:r>
          </a:p>
          <a:p>
            <a:pPr marL="0" indent="0">
              <a:buNone/>
            </a:pPr>
            <a:endParaRPr lang="en-GB" dirty="0"/>
          </a:p>
        </p:txBody>
      </p:sp>
      <p:pic>
        <p:nvPicPr>
          <p:cNvPr id="27652" name="Picture 4" descr="C:\Users\Jenny\AppData\Local\Microsoft\Windows\INetCache\IE\6T7W4HTR\winter-sun-1446142008BJ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6530" y="3087586"/>
            <a:ext cx="3225980" cy="241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170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sources</a:t>
            </a:r>
            <a:endParaRPr lang="en-GB" dirty="0"/>
          </a:p>
        </p:txBody>
      </p:sp>
      <p:sp>
        <p:nvSpPr>
          <p:cNvPr id="3" name="Subtitle 2"/>
          <p:cNvSpPr>
            <a:spLocks noGrp="1"/>
          </p:cNvSpPr>
          <p:nvPr>
            <p:ph type="subTitle" idx="1"/>
          </p:nvPr>
        </p:nvSpPr>
        <p:spPr>
          <a:xfrm>
            <a:off x="1169276" y="2571092"/>
            <a:ext cx="6965074" cy="3600000"/>
          </a:xfrm>
        </p:spPr>
        <p:txBody>
          <a:bodyPr/>
          <a:lstStyle/>
          <a:p>
            <a:pPr marL="0" indent="0">
              <a:buNone/>
            </a:pPr>
            <a:r>
              <a:rPr lang="en-GB" altLang="en-US" dirty="0"/>
              <a:t>Sources of vitamin D include:</a:t>
            </a:r>
          </a:p>
          <a:p>
            <a:r>
              <a:rPr lang="en-GB" altLang="en-US" dirty="0"/>
              <a:t>oily fish (such as salmon, trout, mackerel, sardines, pilchards, herring, kipper);</a:t>
            </a:r>
          </a:p>
          <a:p>
            <a:r>
              <a:rPr lang="en-GB" altLang="en-US" dirty="0"/>
              <a:t>meat; </a:t>
            </a:r>
          </a:p>
          <a:p>
            <a:r>
              <a:rPr lang="en-GB" altLang="en-US" dirty="0"/>
              <a:t>eggs;</a:t>
            </a:r>
          </a:p>
          <a:p>
            <a:r>
              <a:rPr lang="en-GB" altLang="en-US" dirty="0"/>
              <a:t>fortified breakfast cereals and margarine/spreads;</a:t>
            </a:r>
          </a:p>
          <a:p>
            <a:r>
              <a:rPr lang="en-GB" altLang="en-US" dirty="0"/>
              <a:t>supplements. </a:t>
            </a:r>
          </a:p>
          <a:p>
            <a:pPr marL="0" indent="0">
              <a:buNone/>
            </a:pPr>
            <a:r>
              <a:rPr lang="en-GB" altLang="en-US" dirty="0"/>
              <a:t>Dietary sources are relatively insignificant for most people because the main source is synthesis in the skin following exposure to sunlight during the summer months in the UK (April – October).</a:t>
            </a:r>
          </a:p>
          <a:p>
            <a:pPr marL="0" indent="0">
              <a:buNone/>
            </a:pPr>
            <a:endParaRPr lang="en-GB" dirty="0"/>
          </a:p>
        </p:txBody>
      </p:sp>
      <p:pic>
        <p:nvPicPr>
          <p:cNvPr id="6148" name="Picture 4" descr="C:\Users\Jenny\AppData\Local\Microsoft\Windows\INetCache\IE\0RYEYTLC\15072712433737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585" y="2709794"/>
            <a:ext cx="4322185" cy="255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372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a:t>
            </a:r>
            <a:endParaRPr lang="en-GB" dirty="0"/>
          </a:p>
        </p:txBody>
      </p:sp>
      <p:sp>
        <p:nvSpPr>
          <p:cNvPr id="3" name="Subtitle 2"/>
          <p:cNvSpPr>
            <a:spLocks noGrp="1"/>
          </p:cNvSpPr>
          <p:nvPr>
            <p:ph type="subTitle" idx="1"/>
          </p:nvPr>
        </p:nvSpPr>
        <p:spPr>
          <a:xfrm>
            <a:off x="1169276" y="2571092"/>
            <a:ext cx="7174624" cy="3600000"/>
          </a:xfrm>
        </p:spPr>
        <p:txBody>
          <a:bodyPr/>
          <a:lstStyle/>
          <a:p>
            <a:pPr marL="0" indent="0">
              <a:spcBef>
                <a:spcPct val="0"/>
              </a:spcBef>
              <a:buNone/>
            </a:pPr>
            <a:r>
              <a:rPr lang="en-GB" altLang="en-US" dirty="0"/>
              <a:t>People who have darker skin, wear concealing clothing or are housebound make much less vitamin D and are at greater risk of vitamin D deficiency. </a:t>
            </a:r>
          </a:p>
          <a:p>
            <a:pPr marL="0" indent="0">
              <a:spcBef>
                <a:spcPct val="0"/>
              </a:spcBef>
              <a:buNone/>
            </a:pPr>
            <a:endParaRPr lang="en-GB" altLang="en-US" dirty="0"/>
          </a:p>
          <a:p>
            <a:pPr marL="0" indent="0">
              <a:spcBef>
                <a:spcPct val="0"/>
              </a:spcBef>
              <a:buNone/>
            </a:pPr>
            <a:r>
              <a:rPr lang="en-GB" altLang="en-US" dirty="0"/>
              <a:t>There is evidence of poor vitamin D status across the UK population, especially during the winter months.</a:t>
            </a:r>
          </a:p>
          <a:p>
            <a:pPr marL="0" indent="0">
              <a:spcBef>
                <a:spcPct val="0"/>
              </a:spcBef>
              <a:buNone/>
            </a:pPr>
            <a:endParaRPr lang="en-GB" altLang="en-US" dirty="0"/>
          </a:p>
          <a:p>
            <a:pPr marL="0" indent="0">
              <a:spcBef>
                <a:spcPct val="0"/>
              </a:spcBef>
              <a:buNone/>
            </a:pPr>
            <a:r>
              <a:rPr lang="en-GB" altLang="en-US" dirty="0"/>
              <a:t>A lack of vitamin D in the body causes rickets in children, where leg bones become weakened and bent, and a related condition called </a:t>
            </a:r>
            <a:r>
              <a:rPr lang="en-GB" altLang="en-US" dirty="0" err="1"/>
              <a:t>osteomalacia</a:t>
            </a:r>
            <a:r>
              <a:rPr lang="en-GB" altLang="en-US" dirty="0"/>
              <a:t> in adults. </a:t>
            </a:r>
          </a:p>
          <a:p>
            <a:pPr marL="0" indent="0">
              <a:spcBef>
                <a:spcPct val="0"/>
              </a:spcBef>
              <a:buNone/>
            </a:pPr>
            <a:endParaRPr lang="en-GB" altLang="en-US" dirty="0"/>
          </a:p>
          <a:p>
            <a:pPr marL="0" indent="0">
              <a:spcBef>
                <a:spcPct val="0"/>
              </a:spcBef>
              <a:buNone/>
            </a:pPr>
            <a:r>
              <a:rPr lang="en-GB" altLang="en-US" dirty="0"/>
              <a:t>Poor vitamin D status has also been linked to increased falls in elderly people, thought to be linked to an adverse effect on muscle.</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61614" y="2440682"/>
            <a:ext cx="2573879" cy="3860819"/>
          </a:xfrm>
          <a:prstGeom prst="rect">
            <a:avLst/>
          </a:prstGeom>
          <a:ln>
            <a:noFill/>
          </a:ln>
          <a:effectLst/>
        </p:spPr>
      </p:pic>
    </p:spTree>
    <p:extLst>
      <p:ext uri="{BB962C8B-B14F-4D97-AF65-F5344CB8AC3E}">
        <p14:creationId xmlns:p14="http://schemas.microsoft.com/office/powerpoint/2010/main" val="1643081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supplementation</a:t>
            </a:r>
            <a:br>
              <a:rPr lang="en-US" dirty="0"/>
            </a:br>
            <a:endParaRPr lang="en-US" dirty="0"/>
          </a:p>
        </p:txBody>
      </p:sp>
      <p:sp>
        <p:nvSpPr>
          <p:cNvPr id="3" name="Subtitle 2"/>
          <p:cNvSpPr>
            <a:spLocks noGrp="1"/>
          </p:cNvSpPr>
          <p:nvPr>
            <p:ph type="subTitle" idx="1"/>
          </p:nvPr>
        </p:nvSpPr>
        <p:spPr/>
        <p:txBody>
          <a:bodyPr/>
          <a:lstStyle/>
          <a:p>
            <a:pPr marL="0" indent="0">
              <a:buNone/>
            </a:pPr>
            <a:r>
              <a:rPr lang="en-GB" sz="2000" dirty="0"/>
              <a:t>The Recommended Nutrient Intake (RNI) proposed by SACN for all people aged 4 and above is 10 µg/day. SACN have also produces supplementation advice.</a:t>
            </a:r>
          </a:p>
          <a:p>
            <a:r>
              <a:rPr lang="en-GB" sz="2000" b="1" dirty="0"/>
              <a:t>Between late March/early April and September</a:t>
            </a:r>
            <a:r>
              <a:rPr lang="en-GB" sz="2000" dirty="0"/>
              <a:t>, the majority of people aged 5 years and above will probably obtain sufficient vitamin D from sunlight when they are outdoors, alongside foods that naturally contain or are fortified with vitamin D. As such, they </a:t>
            </a:r>
            <a:r>
              <a:rPr lang="en-GB" sz="2000" b="1" dirty="0"/>
              <a:t>might choose not to take</a:t>
            </a:r>
            <a:r>
              <a:rPr lang="en-GB" sz="2000" dirty="0"/>
              <a:t> a vitamin D supplement during these months.</a:t>
            </a:r>
          </a:p>
          <a:p>
            <a:r>
              <a:rPr lang="en-GB" sz="2000" b="1" dirty="0"/>
              <a:t>From October to March </a:t>
            </a:r>
            <a:r>
              <a:rPr lang="en-GB" sz="2000" dirty="0"/>
              <a:t>everyone over the age of five will need to rely on dietary sources of vitamin D. Since vitamin D is found only in a small number of foods, it might be difficult to get enough from foods that naturally contain vitamin D and/or fortified foods alone. So everyone, </a:t>
            </a:r>
            <a:r>
              <a:rPr lang="en-GB" sz="2000" b="1" dirty="0"/>
              <a:t>should consider</a:t>
            </a:r>
            <a:r>
              <a:rPr lang="en-GB" sz="2000" dirty="0"/>
              <a:t> </a:t>
            </a:r>
            <a:r>
              <a:rPr lang="en-GB" sz="2000" b="1" dirty="0"/>
              <a:t>taking</a:t>
            </a:r>
            <a:r>
              <a:rPr lang="en-GB" sz="2000" dirty="0"/>
              <a:t> a daily supplement containing 10 micrograms of vitamin D.</a:t>
            </a:r>
          </a:p>
          <a:p>
            <a:pPr marL="0" indent="0">
              <a:buNone/>
            </a:pPr>
            <a:endParaRPr lang="en-US" sz="2000" dirty="0"/>
          </a:p>
        </p:txBody>
      </p:sp>
      <p:sp>
        <p:nvSpPr>
          <p:cNvPr id="4" name="Rectangle 3"/>
          <p:cNvSpPr/>
          <p:nvPr/>
        </p:nvSpPr>
        <p:spPr>
          <a:xfrm>
            <a:off x="6060622" y="6184324"/>
            <a:ext cx="5908221"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hlinkClick r:id="rId2"/>
              </a:rPr>
              <a:t>https://www.nutrition.org.uk/nutritioninthenews/new-reports/983-newvitamind.html</a:t>
            </a:r>
            <a:r>
              <a:rPr lang="en-GB"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45979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supplementation</a:t>
            </a:r>
            <a:br>
              <a:rPr lang="en-US" dirty="0"/>
            </a:br>
            <a:endParaRPr lang="en-GB" dirty="0"/>
          </a:p>
        </p:txBody>
      </p:sp>
      <p:sp>
        <p:nvSpPr>
          <p:cNvPr id="3" name="Subtitle 2"/>
          <p:cNvSpPr>
            <a:spLocks noGrp="1"/>
          </p:cNvSpPr>
          <p:nvPr>
            <p:ph type="subTitle" idx="1"/>
          </p:nvPr>
        </p:nvSpPr>
        <p:spPr/>
        <p:txBody>
          <a:bodyPr/>
          <a:lstStyle/>
          <a:p>
            <a:pPr marL="0" indent="0">
              <a:buNone/>
            </a:pPr>
            <a:r>
              <a:rPr lang="en-GB" sz="2000" dirty="0"/>
              <a:t>There are further recommendations that:</a:t>
            </a:r>
          </a:p>
          <a:p>
            <a:r>
              <a:rPr lang="en-GB" sz="2000" b="1" dirty="0"/>
              <a:t>People with very little or no sunshine exposure and p </a:t>
            </a:r>
            <a:r>
              <a:rPr lang="en-GB" sz="2000" b="1" dirty="0" err="1"/>
              <a:t>eople</a:t>
            </a:r>
            <a:r>
              <a:rPr lang="en-GB" sz="2000" b="1" dirty="0"/>
              <a:t> from minority ethnic groups with dark skin should take</a:t>
            </a:r>
            <a:r>
              <a:rPr lang="en-GB" sz="2000" dirty="0"/>
              <a:t> a daily supplement containing 10 micrograms vitamin D throughout the year.</a:t>
            </a:r>
          </a:p>
          <a:p>
            <a:r>
              <a:rPr lang="en-GB" sz="2000" b="1" dirty="0"/>
              <a:t>All breastfed infants 0 – 1 years </a:t>
            </a:r>
            <a:r>
              <a:rPr lang="en-GB" sz="2000" dirty="0"/>
              <a:t>- as a precaution, it is recommended that infants from birth to one year of age, whether exclusively or partially breastfed, </a:t>
            </a:r>
            <a:r>
              <a:rPr lang="en-GB" sz="2000" b="1" dirty="0"/>
              <a:t>should be given</a:t>
            </a:r>
            <a:r>
              <a:rPr lang="en-GB" sz="2000" dirty="0"/>
              <a:t> a daily supplement containing 8.5 to10 micrograms of vitamin D.</a:t>
            </a:r>
          </a:p>
          <a:p>
            <a:r>
              <a:rPr lang="en-GB" sz="2000" dirty="0"/>
              <a:t>Infants fed infant formula should not be given a vitamin D supplement unless they are receiving less than 500mls (about a pint) of formula a day.</a:t>
            </a:r>
          </a:p>
          <a:p>
            <a:r>
              <a:rPr lang="en-GB" sz="2000" b="1" dirty="0"/>
              <a:t>All children aged 1 to 4 years of age</a:t>
            </a:r>
            <a:r>
              <a:rPr lang="en-GB" sz="2000" dirty="0"/>
              <a:t> </a:t>
            </a:r>
            <a:r>
              <a:rPr lang="en-GB" sz="2000" b="1" dirty="0"/>
              <a:t>should be given</a:t>
            </a:r>
            <a:r>
              <a:rPr lang="en-GB" sz="2000" dirty="0"/>
              <a:t> a daily supplement containing 10 micrograms of vitamin D.</a:t>
            </a:r>
          </a:p>
          <a:p>
            <a:endParaRPr lang="en-GB" sz="2000" dirty="0"/>
          </a:p>
          <a:p>
            <a:endParaRPr lang="en-GB" dirty="0"/>
          </a:p>
        </p:txBody>
      </p:sp>
      <p:sp>
        <p:nvSpPr>
          <p:cNvPr id="4" name="Rectangle 3"/>
          <p:cNvSpPr/>
          <p:nvPr/>
        </p:nvSpPr>
        <p:spPr>
          <a:xfrm>
            <a:off x="6060622" y="6184324"/>
            <a:ext cx="5908221"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hlinkClick r:id="rId2"/>
              </a:rPr>
              <a:t>https://www.nutrition.org.uk/nutritioninthenews/new-reports/983-newvitamind.html</a:t>
            </a:r>
            <a:r>
              <a:rPr lang="en-GB"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2233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Carbohydrate</a:t>
            </a:r>
          </a:p>
        </p:txBody>
      </p:sp>
      <p:sp>
        <p:nvSpPr>
          <p:cNvPr id="3" name="Subtitle 2"/>
          <p:cNvSpPr>
            <a:spLocks noGrp="1"/>
          </p:cNvSpPr>
          <p:nvPr>
            <p:ph type="subTitle" idx="1"/>
          </p:nvPr>
        </p:nvSpPr>
        <p:spPr>
          <a:xfrm>
            <a:off x="1169276" y="2571092"/>
            <a:ext cx="7765174" cy="3600000"/>
          </a:xfrm>
        </p:spPr>
        <p:txBody>
          <a:bodyPr/>
          <a:lstStyle/>
          <a:p>
            <a:pPr marL="0" indent="0">
              <a:spcBef>
                <a:spcPct val="0"/>
              </a:spcBef>
              <a:buNone/>
            </a:pPr>
            <a:r>
              <a:rPr lang="en-US" altLang="en-US" dirty="0"/>
              <a:t>The </a:t>
            </a:r>
            <a:r>
              <a:rPr lang="en-US" altLang="en-US"/>
              <a:t>two main types </a:t>
            </a:r>
            <a:r>
              <a:rPr lang="en-US" altLang="en-US" dirty="0"/>
              <a:t>of carbohydrate that provide dietary energy are starch and sugars. Dietary </a:t>
            </a:r>
            <a:r>
              <a:rPr lang="en-US" altLang="en-US" dirty="0" err="1"/>
              <a:t>fibre</a:t>
            </a:r>
            <a:r>
              <a:rPr lang="en-US" altLang="en-US" dirty="0"/>
              <a:t> is also a type of carbohydrate.</a:t>
            </a:r>
          </a:p>
          <a:p>
            <a:pPr marL="0" indent="0">
              <a:spcBef>
                <a:spcPct val="0"/>
              </a:spcBef>
              <a:buNone/>
            </a:pPr>
            <a:endParaRPr lang="en-GB" altLang="en-US" dirty="0"/>
          </a:p>
          <a:p>
            <a:pPr marL="0" indent="0">
              <a:spcBef>
                <a:spcPct val="0"/>
              </a:spcBef>
              <a:buNone/>
            </a:pPr>
            <a:r>
              <a:rPr lang="en-GB" altLang="en-US" dirty="0"/>
              <a:t>Starchy carbohydrate is an important source of energy.</a:t>
            </a:r>
          </a:p>
          <a:p>
            <a:pPr marL="0" indent="0">
              <a:spcBef>
                <a:spcPct val="0"/>
              </a:spcBef>
              <a:buNone/>
            </a:pPr>
            <a:endParaRPr lang="en-GB" altLang="en-US" dirty="0"/>
          </a:p>
          <a:p>
            <a:pPr marL="0" indent="0">
              <a:spcBef>
                <a:spcPct val="0"/>
              </a:spcBef>
              <a:buNone/>
            </a:pPr>
            <a:r>
              <a:rPr lang="en-GB" altLang="en-US" dirty="0"/>
              <a:t>One gram of carbohydrate provides </a:t>
            </a:r>
            <a:r>
              <a:rPr lang="en-GB" dirty="0"/>
              <a:t>3.75kcal/16kJ energy</a:t>
            </a:r>
            <a:r>
              <a:rPr lang="en-GB" altLang="en-US" dirty="0"/>
              <a:t>.</a:t>
            </a:r>
          </a:p>
          <a:p>
            <a:pPr marL="0" indent="0">
              <a:spcBef>
                <a:spcPct val="0"/>
              </a:spcBef>
              <a:buNone/>
            </a:pPr>
            <a:endParaRPr lang="en-GB" altLang="en-US" dirty="0"/>
          </a:p>
          <a:p>
            <a:pPr marL="0" indent="0">
              <a:spcBef>
                <a:spcPct val="0"/>
              </a:spcBef>
              <a:buNone/>
            </a:pPr>
            <a:r>
              <a:rPr lang="en-GB" dirty="0"/>
              <a:t>One gram of fibre provides 2kcal/8kJ energy.</a:t>
            </a:r>
            <a:endParaRPr lang="en-US" altLang="en-US" dirty="0"/>
          </a:p>
          <a:p>
            <a:pPr marL="0" indent="0">
              <a:buNone/>
            </a:pPr>
            <a:endParaRPr lang="en-GB"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13353" y="3457528"/>
            <a:ext cx="4415926" cy="2886122"/>
          </a:xfrm>
          <a:prstGeom prst="rect">
            <a:avLst/>
          </a:prstGeom>
          <a:ln>
            <a:noFill/>
          </a:ln>
          <a:effectLst/>
        </p:spPr>
      </p:pic>
    </p:spTree>
    <p:extLst>
      <p:ext uri="{BB962C8B-B14F-4D97-AF65-F5344CB8AC3E}">
        <p14:creationId xmlns:p14="http://schemas.microsoft.com/office/powerpoint/2010/main" val="900502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E</a:t>
            </a:r>
          </a:p>
        </p:txBody>
      </p:sp>
      <p:sp>
        <p:nvSpPr>
          <p:cNvPr id="3" name="Subtitle 2"/>
          <p:cNvSpPr>
            <a:spLocks noGrp="1"/>
          </p:cNvSpPr>
          <p:nvPr>
            <p:ph type="subTitle" idx="1"/>
          </p:nvPr>
        </p:nvSpPr>
        <p:spPr>
          <a:xfrm>
            <a:off x="1169276" y="2571092"/>
            <a:ext cx="7766906" cy="3600000"/>
          </a:xfrm>
        </p:spPr>
        <p:txBody>
          <a:bodyPr/>
          <a:lstStyle/>
          <a:p>
            <a:pPr marL="0" indent="0">
              <a:spcBef>
                <a:spcPct val="0"/>
              </a:spcBef>
              <a:buNone/>
            </a:pPr>
            <a:r>
              <a:rPr lang="en-GB" altLang="en-US" dirty="0"/>
              <a:t>Vitamin E is an antioxidant and is required to protect the cells in our bodies against damage. Generally, good sources of vitamin E are those that also provide a large amount of polyunsaturated fatty acids, for example:</a:t>
            </a:r>
            <a:endParaRPr lang="en-GB" altLang="en-US" sz="1200" dirty="0"/>
          </a:p>
          <a:p>
            <a:pPr>
              <a:spcBef>
                <a:spcPct val="0"/>
              </a:spcBef>
            </a:pPr>
            <a:r>
              <a:rPr lang="en-GB" altLang="en-US" dirty="0"/>
              <a:t>plant oils such as sunflower, soya, corn and olive oils and their spreads; </a:t>
            </a:r>
          </a:p>
          <a:p>
            <a:pPr>
              <a:spcBef>
                <a:spcPct val="0"/>
              </a:spcBef>
            </a:pPr>
            <a:r>
              <a:rPr lang="en-GB" altLang="en-US" dirty="0"/>
              <a:t>nuts; </a:t>
            </a:r>
          </a:p>
          <a:p>
            <a:pPr>
              <a:spcBef>
                <a:spcPct val="0"/>
              </a:spcBef>
            </a:pPr>
            <a:r>
              <a:rPr lang="en-GB" altLang="en-US" dirty="0"/>
              <a:t>seeds.</a:t>
            </a:r>
          </a:p>
          <a:p>
            <a:pPr>
              <a:spcBef>
                <a:spcPct val="0"/>
              </a:spcBef>
            </a:pPr>
            <a:endParaRPr lang="en-GB" altLang="en-US" dirty="0"/>
          </a:p>
          <a:p>
            <a:pPr marL="0" indent="0">
              <a:spcBef>
                <a:spcPct val="0"/>
              </a:spcBef>
              <a:buNone/>
            </a:pPr>
            <a:r>
              <a:rPr lang="en-GB" altLang="en-US" dirty="0"/>
              <a:t>This is because vitamin E is present naturally in these foods to prevent oxidation.</a:t>
            </a:r>
          </a:p>
          <a:p>
            <a:pPr marL="0" indent="0">
              <a:spcBef>
                <a:spcPct val="0"/>
              </a:spcBef>
              <a:buNone/>
            </a:pPr>
            <a:endParaRPr lang="en-GB" altLang="en-US" dirty="0"/>
          </a:p>
          <a:p>
            <a:pPr marL="0" indent="0">
              <a:spcBef>
                <a:spcPct val="0"/>
              </a:spcBef>
              <a:buNone/>
            </a:pPr>
            <a:r>
              <a:rPr lang="en-GB" altLang="en-US" dirty="0"/>
              <a:t>Vitamin E helps maintain healthy skin and eyes and strengthen the immune system.</a:t>
            </a:r>
          </a:p>
          <a:p>
            <a:pPr marL="0" indent="0">
              <a:buNone/>
            </a:pPr>
            <a:endParaRPr lang="en-GB" dirty="0"/>
          </a:p>
        </p:txBody>
      </p:sp>
      <p:pic>
        <p:nvPicPr>
          <p:cNvPr id="7174" name="Picture 6" descr="C:\Users\Jenny\AppData\Local\Microsoft\Windows\INetCache\IE\W52D0TNO\sunflower_oil_PNG2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5663" y="3398415"/>
            <a:ext cx="3498272" cy="252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852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K</a:t>
            </a:r>
          </a:p>
        </p:txBody>
      </p:sp>
      <p:sp>
        <p:nvSpPr>
          <p:cNvPr id="3" name="Subtitle 2"/>
          <p:cNvSpPr>
            <a:spLocks noGrp="1"/>
          </p:cNvSpPr>
          <p:nvPr>
            <p:ph type="subTitle" idx="1"/>
          </p:nvPr>
        </p:nvSpPr>
        <p:spPr>
          <a:xfrm>
            <a:off x="1169277" y="2571092"/>
            <a:ext cx="7305984" cy="3600000"/>
          </a:xfrm>
        </p:spPr>
        <p:txBody>
          <a:bodyPr/>
          <a:lstStyle/>
          <a:p>
            <a:pPr marL="0" indent="0">
              <a:buNone/>
              <a:defRPr/>
            </a:pPr>
            <a:r>
              <a:rPr lang="en-GB" dirty="0"/>
              <a:t>Vitamin K helps with normal clotting of blood and is required for normal bone structure.</a:t>
            </a:r>
          </a:p>
          <a:p>
            <a:pPr marL="0" indent="0">
              <a:buNone/>
              <a:defRPr/>
            </a:pPr>
            <a:r>
              <a:rPr lang="en-GB" dirty="0"/>
              <a:t>Sources of vitamin K include green leafy vegetables, meat, dairy products and eggs.</a:t>
            </a:r>
          </a:p>
          <a:p>
            <a:pPr marL="0" indent="0">
              <a:buNone/>
              <a:defRPr/>
            </a:pPr>
            <a:r>
              <a:rPr lang="en-GB" dirty="0"/>
              <a:t>Deficiency of vitamin K is considered to be very rare as it is widely available in the diet and produced to some extent in the gut by bacteria. </a:t>
            </a:r>
          </a:p>
          <a:p>
            <a:pPr marL="0" indent="0">
              <a:buNone/>
              <a:defRPr/>
            </a:pPr>
            <a:r>
              <a:rPr lang="en-GB" dirty="0"/>
              <a:t>Babies up to 6 weeks may have very low vitamin K levels and so it is usual to give a vitamin K injection to all </a:t>
            </a:r>
            <a:r>
              <a:rPr lang="en-GB" dirty="0" err="1"/>
              <a:t>newborn</a:t>
            </a:r>
            <a:r>
              <a:rPr lang="en-GB" dirty="0"/>
              <a:t> infants. </a:t>
            </a:r>
            <a:endParaRPr lang="en-US" b="1" dirty="0"/>
          </a:p>
          <a:p>
            <a:pPr marL="0" indent="0">
              <a:buNone/>
            </a:pPr>
            <a:endParaRPr lang="en-GB" dirty="0"/>
          </a:p>
        </p:txBody>
      </p:sp>
      <p:pic>
        <p:nvPicPr>
          <p:cNvPr id="8196" name="Picture 4" descr="C:\Users\Jenny\AppData\Local\Microsoft\Windows\INetCache\IE\6T7W4HTR\9e84ad4dafed375acec5a7ed2d1c94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3889" y="2378801"/>
            <a:ext cx="2411041" cy="362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43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Water soluble vitamins</a:t>
            </a:r>
          </a:p>
        </p:txBody>
      </p:sp>
      <p:sp>
        <p:nvSpPr>
          <p:cNvPr id="3" name="Subtitle 2"/>
          <p:cNvSpPr>
            <a:spLocks noGrp="1"/>
          </p:cNvSpPr>
          <p:nvPr>
            <p:ph type="subTitle" idx="1"/>
          </p:nvPr>
        </p:nvSpPr>
        <p:spPr/>
        <p:txBody>
          <a:bodyPr/>
          <a:lstStyle/>
          <a:p>
            <a:pPr marL="0" indent="0">
              <a:spcBef>
                <a:spcPct val="0"/>
              </a:spcBef>
              <a:buNone/>
            </a:pPr>
            <a:r>
              <a:rPr lang="en-GB" altLang="en-US" dirty="0"/>
              <a:t>Water-soluble vitamins cannot be stored in the body and are therefore required daily, i.e. B vitamins and vitamin C.</a:t>
            </a:r>
            <a:endParaRPr lang="en-US" altLang="en-US" dirty="0"/>
          </a:p>
          <a:p>
            <a:pPr marL="0" indent="0">
              <a:buNone/>
            </a:pPr>
            <a:endParaRPr lang="en-GB" dirty="0"/>
          </a:p>
        </p:txBody>
      </p:sp>
      <p:pic>
        <p:nvPicPr>
          <p:cNvPr id="4" name="Picture 10" descr="C:\Users\Jenny\AppData\Local\Microsoft\Windows\INetCache\IE\0RYEYTLC\kalorienarmes-essen-essensplan-diät-diät-rezep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5001" y="3989404"/>
            <a:ext cx="3712755" cy="2468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9723" y="3865931"/>
            <a:ext cx="3466408" cy="2305161"/>
          </a:xfrm>
          <a:prstGeom prst="rect">
            <a:avLst/>
          </a:prstGeom>
        </p:spPr>
      </p:pic>
      <p:pic>
        <p:nvPicPr>
          <p:cNvPr id="6" name="Picture 5" descr="C:\Users\Jenny\Downloads\shutterstock_398014834.jpg"/>
          <p:cNvPicPr/>
          <p:nvPr/>
        </p:nvPicPr>
        <p:blipFill rotWithShape="1">
          <a:blip r:embed="rId4">
            <a:extLst>
              <a:ext uri="{28A0092B-C50C-407E-A947-70E740481C1C}">
                <a14:useLocalDpi xmlns:a14="http://schemas.microsoft.com/office/drawing/2010/main" val="0"/>
              </a:ext>
            </a:extLst>
          </a:blip>
          <a:srcRect l="8165" t="5059" r="11863" b="5474"/>
          <a:stretch/>
        </p:blipFill>
        <p:spPr bwMode="auto">
          <a:xfrm>
            <a:off x="993432" y="3754419"/>
            <a:ext cx="3125585" cy="2560320"/>
          </a:xfrm>
          <a:prstGeom prst="rect">
            <a:avLst/>
          </a:prstGeom>
          <a:noFill/>
          <a:ln>
            <a:noFill/>
          </a:ln>
        </p:spPr>
      </p:pic>
    </p:spTree>
    <p:extLst>
      <p:ext uri="{BB962C8B-B14F-4D97-AF65-F5344CB8AC3E}">
        <p14:creationId xmlns:p14="http://schemas.microsoft.com/office/powerpoint/2010/main" val="4003831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B vitamins</a:t>
            </a:r>
            <a:endParaRPr lang="en-GB" dirty="0"/>
          </a:p>
        </p:txBody>
      </p:sp>
      <p:sp>
        <p:nvSpPr>
          <p:cNvPr id="3" name="Subtitle 2"/>
          <p:cNvSpPr>
            <a:spLocks noGrp="1"/>
          </p:cNvSpPr>
          <p:nvPr>
            <p:ph type="subTitle" idx="1"/>
          </p:nvPr>
        </p:nvSpPr>
        <p:spPr>
          <a:xfrm>
            <a:off x="1169274" y="2479652"/>
            <a:ext cx="9720000" cy="3600000"/>
          </a:xfrm>
        </p:spPr>
        <p:txBody>
          <a:bodyPr/>
          <a:lstStyle/>
          <a:p>
            <a:pPr marL="0" indent="0">
              <a:buNone/>
              <a:defRPr/>
            </a:pPr>
            <a:r>
              <a:rPr lang="en-GB" dirty="0"/>
              <a:t>There are a number of B vitamins. Regular intake of each is essential as each has specific functions in the body. These are:</a:t>
            </a:r>
          </a:p>
          <a:p>
            <a:pPr>
              <a:lnSpc>
                <a:spcPct val="100000"/>
              </a:lnSpc>
              <a:buFont typeface="Arial" pitchFamily="34" charset="0"/>
              <a:buChar char="•"/>
              <a:defRPr/>
            </a:pPr>
            <a:r>
              <a:rPr lang="en-GB" dirty="0"/>
              <a:t> </a:t>
            </a:r>
            <a:r>
              <a:rPr lang="en-GB" dirty="0" err="1"/>
              <a:t>Thiamin</a:t>
            </a:r>
            <a:r>
              <a:rPr lang="en-GB" dirty="0"/>
              <a:t> (vitamin B</a:t>
            </a:r>
            <a:r>
              <a:rPr lang="en-GB" baseline="-25000" dirty="0"/>
              <a:t>1</a:t>
            </a:r>
            <a:r>
              <a:rPr lang="en-GB" dirty="0"/>
              <a:t>);</a:t>
            </a:r>
          </a:p>
          <a:p>
            <a:pPr>
              <a:lnSpc>
                <a:spcPct val="100000"/>
              </a:lnSpc>
              <a:buFont typeface="Arial" pitchFamily="34" charset="0"/>
              <a:buChar char="•"/>
              <a:defRPr/>
            </a:pPr>
            <a:r>
              <a:rPr lang="en-GB" dirty="0"/>
              <a:t> Riboflavin (vitamin B</a:t>
            </a:r>
            <a:r>
              <a:rPr lang="en-GB" baseline="-25000" dirty="0"/>
              <a:t>2</a:t>
            </a:r>
            <a:r>
              <a:rPr lang="en-GB" dirty="0"/>
              <a:t>);</a:t>
            </a:r>
          </a:p>
          <a:p>
            <a:pPr>
              <a:lnSpc>
                <a:spcPct val="100000"/>
              </a:lnSpc>
              <a:buFont typeface="Arial" pitchFamily="34" charset="0"/>
              <a:buChar char="•"/>
              <a:defRPr/>
            </a:pPr>
            <a:r>
              <a:rPr lang="en-GB" dirty="0"/>
              <a:t> Niacin (vitamin B</a:t>
            </a:r>
            <a:r>
              <a:rPr lang="en-GB" baseline="-25000" dirty="0"/>
              <a:t>3</a:t>
            </a:r>
            <a:r>
              <a:rPr lang="en-GB" dirty="0"/>
              <a:t>);</a:t>
            </a:r>
          </a:p>
          <a:p>
            <a:pPr>
              <a:lnSpc>
                <a:spcPct val="100000"/>
              </a:lnSpc>
              <a:buFont typeface="Arial" pitchFamily="34" charset="0"/>
              <a:buChar char="•"/>
              <a:defRPr/>
            </a:pPr>
            <a:r>
              <a:rPr lang="en-GB" dirty="0"/>
              <a:t> vitamin B</a:t>
            </a:r>
            <a:r>
              <a:rPr lang="en-GB" baseline="-25000" dirty="0"/>
              <a:t>6</a:t>
            </a:r>
            <a:r>
              <a:rPr lang="en-GB" dirty="0"/>
              <a:t>;</a:t>
            </a:r>
          </a:p>
          <a:p>
            <a:pPr>
              <a:lnSpc>
                <a:spcPct val="100000"/>
              </a:lnSpc>
              <a:buFont typeface="Arial" pitchFamily="34" charset="0"/>
              <a:buChar char="•"/>
              <a:defRPr/>
            </a:pPr>
            <a:r>
              <a:rPr lang="en-GB" dirty="0"/>
              <a:t> vitamin B</a:t>
            </a:r>
            <a:r>
              <a:rPr lang="en-GB" baseline="-25000" dirty="0"/>
              <a:t>12</a:t>
            </a:r>
            <a:r>
              <a:rPr lang="en-GB" dirty="0"/>
              <a:t>;</a:t>
            </a:r>
          </a:p>
          <a:p>
            <a:pPr>
              <a:lnSpc>
                <a:spcPct val="100000"/>
              </a:lnSpc>
              <a:buFont typeface="Arial" pitchFamily="34" charset="0"/>
              <a:buChar char="•"/>
              <a:defRPr/>
            </a:pPr>
            <a:r>
              <a:rPr lang="en-GB" dirty="0"/>
              <a:t> folate/folic acid (vitamin B</a:t>
            </a:r>
            <a:r>
              <a:rPr lang="en-GB" baseline="-25000" dirty="0"/>
              <a:t>9</a:t>
            </a:r>
            <a:r>
              <a:rPr lang="en-GB" dirty="0"/>
              <a:t>);</a:t>
            </a:r>
          </a:p>
          <a:p>
            <a:pPr>
              <a:lnSpc>
                <a:spcPct val="100000"/>
              </a:lnSpc>
              <a:buFont typeface="Arial" pitchFamily="34" charset="0"/>
              <a:buChar char="•"/>
              <a:defRPr/>
            </a:pPr>
            <a:r>
              <a:rPr lang="en-GB" dirty="0"/>
              <a:t> pantothenic acid (vitamin B</a:t>
            </a:r>
            <a:r>
              <a:rPr lang="en-GB" baseline="-25000" dirty="0"/>
              <a:t>5</a:t>
            </a:r>
            <a:r>
              <a:rPr lang="en-GB" dirty="0"/>
              <a:t>);</a:t>
            </a:r>
          </a:p>
          <a:p>
            <a:pPr>
              <a:lnSpc>
                <a:spcPct val="100000"/>
              </a:lnSpc>
              <a:buFont typeface="Arial" pitchFamily="34" charset="0"/>
              <a:buChar char="•"/>
              <a:defRPr/>
            </a:pPr>
            <a:r>
              <a:rPr lang="en-GB" dirty="0"/>
              <a:t> biotin (vitamin B</a:t>
            </a:r>
            <a:r>
              <a:rPr lang="en-GB" baseline="-25000" dirty="0"/>
              <a:t>7</a:t>
            </a:r>
            <a:r>
              <a:rPr lang="en-GB" dirty="0"/>
              <a:t>).</a:t>
            </a:r>
          </a:p>
        </p:txBody>
      </p:sp>
    </p:spTree>
    <p:extLst>
      <p:ext uri="{BB962C8B-B14F-4D97-AF65-F5344CB8AC3E}">
        <p14:creationId xmlns:p14="http://schemas.microsoft.com/office/powerpoint/2010/main" val="1547832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Thiamin (vitamin B</a:t>
            </a:r>
            <a:r>
              <a:rPr lang="en-US" baseline="-25000" dirty="0"/>
              <a:t>1</a:t>
            </a:r>
            <a:r>
              <a:rPr lang="en-US" dirty="0"/>
              <a:t>)</a:t>
            </a:r>
            <a:br>
              <a:rPr lang="en-US" dirty="0"/>
            </a:br>
            <a:endParaRPr lang="en-GB" dirty="0"/>
          </a:p>
        </p:txBody>
      </p:sp>
      <p:sp>
        <p:nvSpPr>
          <p:cNvPr id="3" name="Subtitle 2"/>
          <p:cNvSpPr>
            <a:spLocks noGrp="1"/>
          </p:cNvSpPr>
          <p:nvPr>
            <p:ph type="subTitle" idx="1"/>
          </p:nvPr>
        </p:nvSpPr>
        <p:spPr>
          <a:xfrm>
            <a:off x="1169277" y="2571092"/>
            <a:ext cx="6705482" cy="3600000"/>
          </a:xfrm>
        </p:spPr>
        <p:txBody>
          <a:bodyPr/>
          <a:lstStyle/>
          <a:p>
            <a:pPr marL="0" indent="0">
              <a:spcBef>
                <a:spcPct val="0"/>
              </a:spcBef>
              <a:buNone/>
              <a:defRPr/>
            </a:pPr>
            <a:r>
              <a:rPr lang="en-GB" dirty="0" err="1"/>
              <a:t>Thiamin</a:t>
            </a:r>
            <a:r>
              <a:rPr lang="en-GB" dirty="0"/>
              <a:t> helps to release energy from food. It also helps our nervous system and heart function normally.</a:t>
            </a:r>
          </a:p>
          <a:p>
            <a:pPr marL="0" indent="0">
              <a:spcBef>
                <a:spcPct val="0"/>
              </a:spcBef>
              <a:buNone/>
              <a:defRPr/>
            </a:pPr>
            <a:endParaRPr lang="en-GB" dirty="0"/>
          </a:p>
          <a:p>
            <a:pPr marL="0" indent="0">
              <a:spcBef>
                <a:spcPct val="0"/>
              </a:spcBef>
              <a:buNone/>
              <a:defRPr/>
            </a:pPr>
            <a:endParaRPr lang="en-GB" dirty="0"/>
          </a:p>
          <a:p>
            <a:pPr marL="0" indent="0">
              <a:spcBef>
                <a:spcPct val="0"/>
              </a:spcBef>
              <a:buNone/>
              <a:defRPr/>
            </a:pPr>
            <a:r>
              <a:rPr lang="en-GB" dirty="0"/>
              <a:t>Deficiency of </a:t>
            </a:r>
            <a:r>
              <a:rPr lang="en-GB" dirty="0" err="1"/>
              <a:t>thiamin</a:t>
            </a:r>
            <a:r>
              <a:rPr lang="en-GB" dirty="0"/>
              <a:t> causes the nervous system disease </a:t>
            </a:r>
            <a:r>
              <a:rPr lang="en-GB" dirty="0" err="1"/>
              <a:t>beri-beri</a:t>
            </a:r>
            <a:r>
              <a:rPr lang="en-GB" dirty="0"/>
              <a:t>, although this is rare in the UK.</a:t>
            </a:r>
            <a:endParaRPr lang="en-GB" b="1" dirty="0"/>
          </a:p>
          <a:p>
            <a:pPr marL="0" indent="0">
              <a:buNone/>
            </a:pPr>
            <a:endParaRPr lang="en-GB" sz="2000" dirty="0"/>
          </a:p>
        </p:txBody>
      </p:sp>
      <p:pic>
        <p:nvPicPr>
          <p:cNvPr id="9221" name="Picture 5" descr="C:\Users\Jenny\AppData\Local\Microsoft\Windows\INetCache\IE\6T7W4HTR\Happy-Kids-Jumping-1280x8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027" y="2725471"/>
            <a:ext cx="3759272" cy="2503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62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Thiamin </a:t>
            </a:r>
            <a:r>
              <a:rPr lang="en-US" dirty="0"/>
              <a:t>(vitamin B</a:t>
            </a:r>
            <a:r>
              <a:rPr lang="en-US" baseline="-25000" dirty="0"/>
              <a:t>1</a:t>
            </a:r>
            <a:r>
              <a:rPr lang="en-US" dirty="0"/>
              <a:t>) sources</a:t>
            </a:r>
            <a:endParaRPr lang="en-GB" dirty="0"/>
          </a:p>
        </p:txBody>
      </p:sp>
      <p:sp>
        <p:nvSpPr>
          <p:cNvPr id="3" name="Subtitle 2"/>
          <p:cNvSpPr>
            <a:spLocks noGrp="1"/>
          </p:cNvSpPr>
          <p:nvPr>
            <p:ph type="subTitle" idx="1"/>
          </p:nvPr>
        </p:nvSpPr>
        <p:spPr>
          <a:xfrm>
            <a:off x="1169276" y="2571092"/>
            <a:ext cx="7555624" cy="3600000"/>
          </a:xfrm>
        </p:spPr>
        <p:txBody>
          <a:bodyPr/>
          <a:lstStyle/>
          <a:p>
            <a:pPr marL="0" indent="0">
              <a:spcBef>
                <a:spcPct val="0"/>
              </a:spcBef>
              <a:buNone/>
            </a:pPr>
            <a:r>
              <a:rPr lang="en-US" altLang="en-US" dirty="0"/>
              <a:t>Sources of Thiamin (vitamin B</a:t>
            </a:r>
            <a:r>
              <a:rPr lang="en-US" altLang="en-US" baseline="-25000" dirty="0"/>
              <a:t>1</a:t>
            </a:r>
            <a:r>
              <a:rPr lang="en-US" altLang="en-US" dirty="0"/>
              <a:t>):</a:t>
            </a:r>
          </a:p>
          <a:p>
            <a:pPr>
              <a:spcBef>
                <a:spcPct val="0"/>
              </a:spcBef>
            </a:pPr>
            <a:endParaRPr lang="en-US" altLang="en-US" dirty="0"/>
          </a:p>
          <a:p>
            <a:pPr>
              <a:lnSpc>
                <a:spcPct val="100000"/>
              </a:lnSpc>
              <a:spcBef>
                <a:spcPct val="0"/>
              </a:spcBef>
            </a:pPr>
            <a:r>
              <a:rPr lang="en-GB" b="0" i="0" dirty="0">
                <a:solidFill>
                  <a:srgbClr val="263143"/>
                </a:solidFill>
                <a:effectLst/>
                <a:latin typeface="Helvetica" panose="020B0604020202020204" pitchFamily="34" charset="0"/>
              </a:rPr>
              <a:t>Bread, fortified breakfast cereals, nuts and seeds, meat (especially pork), beans and peas.</a:t>
            </a:r>
          </a:p>
          <a:p>
            <a:pPr>
              <a:lnSpc>
                <a:spcPct val="100000"/>
              </a:lnSpc>
              <a:spcBef>
                <a:spcPct val="0"/>
              </a:spcBef>
            </a:pPr>
            <a:endParaRPr lang="en-GB" altLang="en-US" b="1" dirty="0"/>
          </a:p>
          <a:p>
            <a:pPr marL="0" indent="0">
              <a:spcBef>
                <a:spcPct val="0"/>
              </a:spcBef>
              <a:buNone/>
            </a:pPr>
            <a:r>
              <a:rPr lang="en-GB" altLang="en-US" b="1" dirty="0"/>
              <a:t>Did you know?</a:t>
            </a:r>
          </a:p>
          <a:p>
            <a:pPr>
              <a:spcBef>
                <a:spcPct val="0"/>
              </a:spcBef>
            </a:pPr>
            <a:endParaRPr lang="en-GB" altLang="en-US" b="1" dirty="0"/>
          </a:p>
          <a:p>
            <a:pPr marL="0" indent="0">
              <a:spcBef>
                <a:spcPct val="0"/>
              </a:spcBef>
              <a:buNone/>
            </a:pPr>
            <a:r>
              <a:rPr lang="en-GB" altLang="en-US" dirty="0"/>
              <a:t>In the UK, white and brown bread flour are fortified with </a:t>
            </a:r>
            <a:r>
              <a:rPr lang="en-GB" altLang="en-US" dirty="0" err="1"/>
              <a:t>thiamin</a:t>
            </a:r>
            <a:r>
              <a:rPr lang="en-GB" altLang="en-US" dirty="0"/>
              <a:t> by law (and also with calcium, iron and niacin).</a:t>
            </a:r>
            <a:endParaRPr lang="en-US" altLang="en-US" b="1" dirty="0"/>
          </a:p>
          <a:p>
            <a:pPr marL="0" indent="0">
              <a:buNone/>
            </a:pPr>
            <a:endParaRPr lang="en-GB" dirty="0"/>
          </a:p>
        </p:txBody>
      </p:sp>
      <p:pic>
        <p:nvPicPr>
          <p:cNvPr id="10250" name="Picture 10" descr="C:\Users\Jenny\AppData\Local\Microsoft\Windows\INetCache\IE\0RYEYTLC\kalorienarmes-essen-essensplan-diät-diät-rezep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289" y="2651760"/>
            <a:ext cx="3712755" cy="246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30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Riboflavin (vitamin B</a:t>
            </a:r>
            <a:r>
              <a:rPr lang="en-US" baseline="-25000" dirty="0"/>
              <a:t>2</a:t>
            </a:r>
            <a:r>
              <a:rPr lang="en-US" dirty="0"/>
              <a:t>)</a:t>
            </a:r>
            <a:br>
              <a:rPr lang="en-US" dirty="0"/>
            </a:br>
            <a:endParaRPr lang="en-GB" dirty="0"/>
          </a:p>
        </p:txBody>
      </p:sp>
      <p:sp>
        <p:nvSpPr>
          <p:cNvPr id="3" name="Subtitle 2"/>
          <p:cNvSpPr>
            <a:spLocks noGrp="1"/>
          </p:cNvSpPr>
          <p:nvPr>
            <p:ph type="subTitle" idx="1"/>
          </p:nvPr>
        </p:nvSpPr>
        <p:spPr>
          <a:xfrm>
            <a:off x="1169276" y="2571092"/>
            <a:ext cx="7212724" cy="3600000"/>
          </a:xfrm>
        </p:spPr>
        <p:txBody>
          <a:bodyPr/>
          <a:lstStyle/>
          <a:p>
            <a:pPr marL="0" indent="0">
              <a:spcBef>
                <a:spcPct val="0"/>
              </a:spcBef>
              <a:buNone/>
              <a:defRPr/>
            </a:pPr>
            <a:r>
              <a:rPr lang="en-GB" dirty="0"/>
              <a:t>Riboflavin helps to release energy from food, reduce tiredness, and helps to maintain normal skin and a normal nervous system.</a:t>
            </a:r>
          </a:p>
        </p:txBody>
      </p:sp>
      <p:pic>
        <p:nvPicPr>
          <p:cNvPr id="11266" name="Picture 2" descr="C:\Users\Jenny\AppData\Local\Microsoft\Windows\INetCache\IE\6T7W4HTR\redbloodce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8531" y="3500364"/>
            <a:ext cx="3538203" cy="2653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90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Riboflavin (vitamin B</a:t>
            </a:r>
            <a:r>
              <a:rPr lang="en-US" baseline="-25000" dirty="0"/>
              <a:t>2</a:t>
            </a:r>
            <a:r>
              <a:rPr lang="en-US" dirty="0"/>
              <a:t>) sources</a:t>
            </a:r>
            <a:br>
              <a:rPr lang="en-US" dirty="0"/>
            </a:br>
            <a:endParaRPr lang="en-GB" dirty="0"/>
          </a:p>
        </p:txBody>
      </p:sp>
      <p:sp>
        <p:nvSpPr>
          <p:cNvPr id="3" name="Subtitle 2"/>
          <p:cNvSpPr>
            <a:spLocks noGrp="1"/>
          </p:cNvSpPr>
          <p:nvPr>
            <p:ph type="subTitle" idx="1"/>
          </p:nvPr>
        </p:nvSpPr>
        <p:spPr>
          <a:xfrm>
            <a:off x="1169276" y="2571092"/>
            <a:ext cx="5988081" cy="3600000"/>
          </a:xfrm>
        </p:spPr>
        <p:txBody>
          <a:bodyPr/>
          <a:lstStyle/>
          <a:p>
            <a:pPr marL="0" indent="0">
              <a:spcBef>
                <a:spcPct val="0"/>
              </a:spcBef>
              <a:buNone/>
            </a:pPr>
            <a:r>
              <a:rPr lang="en-GB" altLang="en-US" dirty="0"/>
              <a:t>Sources of riboflavin include: </a:t>
            </a:r>
          </a:p>
          <a:p>
            <a:pPr>
              <a:spcBef>
                <a:spcPct val="0"/>
              </a:spcBef>
            </a:pPr>
            <a:r>
              <a:rPr lang="en-GB" altLang="en-US" dirty="0"/>
              <a:t>Milk and milk products, eggs, fortified breakfast cereals, offal, some oily fish (such as mackerel and sardines), mushrooms and almonds.	</a:t>
            </a:r>
          </a:p>
          <a:p>
            <a:pPr>
              <a:spcBef>
                <a:spcPct val="0"/>
              </a:spcBef>
            </a:pPr>
            <a:endParaRPr lang="en-GB" altLang="en-US" sz="1800" dirty="0"/>
          </a:p>
          <a:p>
            <a:pPr marL="0" indent="0">
              <a:spcBef>
                <a:spcPct val="0"/>
              </a:spcBef>
              <a:buNone/>
            </a:pPr>
            <a:r>
              <a:rPr lang="en-GB" altLang="en-US" dirty="0"/>
              <a:t>Deficiency of riboflavin is characterised by dryness and cracking of the skin around the mouth and nose, and a painful tongue that is red and dry (magenta tongue), but this is rare in the UK. </a:t>
            </a:r>
          </a:p>
          <a:p>
            <a:pPr marL="628650" lvl="2">
              <a:lnSpc>
                <a:spcPct val="100000"/>
              </a:lnSpc>
              <a:spcBef>
                <a:spcPct val="0"/>
              </a:spcBef>
            </a:pPr>
            <a:endParaRPr lang="en-GB" altLang="en-US" dirty="0"/>
          </a:p>
          <a:p>
            <a:pPr marL="0" indent="0">
              <a:spcBef>
                <a:spcPct val="0"/>
              </a:spcBef>
              <a:buNone/>
            </a:pPr>
            <a:r>
              <a:rPr lang="en-GB" altLang="en-US" dirty="0"/>
              <a:t>There is evidence of low intakes and poor status in teenagers and young adults, especially teenage girls.</a:t>
            </a:r>
          </a:p>
          <a:p>
            <a:pPr marL="0" indent="0">
              <a:buNone/>
            </a:pPr>
            <a:endParaRPr lang="en-GB" dirty="0"/>
          </a:p>
        </p:txBody>
      </p:sp>
      <p:pic>
        <p:nvPicPr>
          <p:cNvPr id="12290" name="Picture 2" descr="C:\Users\Jenny\AppData\Local\Microsoft\Windows\INetCache\IE\6T7W4HTR\milk-and-egg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2236" y="4371092"/>
            <a:ext cx="2647858" cy="1974545"/>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Jenny\AppData\Local\Microsoft\Windows\INetCache\IE\EPRO8C7F\126076520[1].jpg"/>
          <p:cNvPicPr>
            <a:picLocks noChangeAspect="1" noChangeArrowheads="1"/>
          </p:cNvPicPr>
          <p:nvPr/>
        </p:nvPicPr>
        <p:blipFill rotWithShape="1">
          <a:blip r:embed="rId3">
            <a:extLst>
              <a:ext uri="{28A0092B-C50C-407E-A947-70E740481C1C}">
                <a14:useLocalDpi xmlns:a14="http://schemas.microsoft.com/office/drawing/2010/main" val="0"/>
              </a:ext>
            </a:extLst>
          </a:blip>
          <a:srcRect r="11818"/>
          <a:stretch/>
        </p:blipFill>
        <p:spPr bwMode="auto">
          <a:xfrm>
            <a:off x="8611411" y="1803273"/>
            <a:ext cx="2150602" cy="219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839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Niacin </a:t>
            </a:r>
            <a:r>
              <a:rPr lang="en-GB" dirty="0"/>
              <a:t>(vitamin B</a:t>
            </a:r>
            <a:r>
              <a:rPr lang="en-GB" baseline="-25000" dirty="0"/>
              <a:t>3</a:t>
            </a:r>
            <a:r>
              <a:rPr lang="en-GB" dirty="0"/>
              <a:t>) </a:t>
            </a:r>
            <a:br>
              <a:rPr lang="en-US" dirty="0"/>
            </a:br>
            <a:endParaRPr lang="en-GB" dirty="0"/>
          </a:p>
        </p:txBody>
      </p:sp>
      <p:sp>
        <p:nvSpPr>
          <p:cNvPr id="3" name="Subtitle 2"/>
          <p:cNvSpPr>
            <a:spLocks noGrp="1"/>
          </p:cNvSpPr>
          <p:nvPr>
            <p:ph type="subTitle" idx="1"/>
          </p:nvPr>
        </p:nvSpPr>
        <p:spPr>
          <a:xfrm>
            <a:off x="1169276" y="2571092"/>
            <a:ext cx="5775810" cy="3600000"/>
          </a:xfrm>
        </p:spPr>
        <p:txBody>
          <a:bodyPr/>
          <a:lstStyle/>
          <a:p>
            <a:pPr marL="0" indent="0">
              <a:buNone/>
              <a:defRPr/>
            </a:pPr>
            <a:r>
              <a:rPr lang="en-GB" dirty="0"/>
              <a:t>Niacin (vitamin B</a:t>
            </a:r>
            <a:r>
              <a:rPr lang="en-GB" baseline="-25000" dirty="0"/>
              <a:t>3</a:t>
            </a:r>
            <a:r>
              <a:rPr lang="en-GB" dirty="0"/>
              <a:t>) helps </a:t>
            </a:r>
            <a:r>
              <a:rPr lang="en-GB" b="0" i="0" dirty="0">
                <a:solidFill>
                  <a:srgbClr val="263143"/>
                </a:solidFill>
                <a:effectLst/>
                <a:latin typeface="Helvetica" panose="020B0604020202020204" pitchFamily="34" charset="0"/>
              </a:rPr>
              <a:t>to release energy from food, reduce tiredness, and helps to maintain normal skin and a normal nervous system</a:t>
            </a:r>
            <a:r>
              <a:rPr lang="en-GB"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479" y="2571092"/>
            <a:ext cx="3283527" cy="3283527"/>
          </a:xfrm>
          <a:prstGeom prst="rect">
            <a:avLst/>
          </a:prstGeom>
        </p:spPr>
      </p:pic>
    </p:spTree>
    <p:extLst>
      <p:ext uri="{BB962C8B-B14F-4D97-AF65-F5344CB8AC3E}">
        <p14:creationId xmlns:p14="http://schemas.microsoft.com/office/powerpoint/2010/main" val="656921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Niacin </a:t>
            </a:r>
            <a:r>
              <a:rPr lang="en-GB" dirty="0"/>
              <a:t>(vitamin B</a:t>
            </a:r>
            <a:r>
              <a:rPr lang="en-GB" baseline="-25000" dirty="0"/>
              <a:t>3</a:t>
            </a:r>
            <a:r>
              <a:rPr lang="en-GB" dirty="0"/>
              <a:t>) </a:t>
            </a:r>
            <a:r>
              <a:rPr lang="en-US" dirty="0"/>
              <a:t>sources</a:t>
            </a:r>
            <a:endParaRPr lang="en-GB" dirty="0"/>
          </a:p>
        </p:txBody>
      </p:sp>
      <p:sp>
        <p:nvSpPr>
          <p:cNvPr id="3" name="Subtitle 2"/>
          <p:cNvSpPr>
            <a:spLocks noGrp="1"/>
          </p:cNvSpPr>
          <p:nvPr>
            <p:ph type="subTitle" idx="1"/>
          </p:nvPr>
        </p:nvSpPr>
        <p:spPr>
          <a:xfrm>
            <a:off x="1169276" y="2571092"/>
            <a:ext cx="7650874" cy="3600000"/>
          </a:xfrm>
        </p:spPr>
        <p:txBody>
          <a:bodyPr/>
          <a:lstStyle/>
          <a:p>
            <a:pPr marL="0" indent="0">
              <a:spcBef>
                <a:spcPct val="0"/>
              </a:spcBef>
              <a:buNone/>
            </a:pPr>
            <a:r>
              <a:rPr lang="en-GB" altLang="en-US" dirty="0"/>
              <a:t>Sources of niacin include:</a:t>
            </a:r>
          </a:p>
          <a:p>
            <a:pPr marL="0" indent="0">
              <a:spcBef>
                <a:spcPct val="0"/>
              </a:spcBef>
              <a:buNone/>
            </a:pPr>
            <a:endParaRPr lang="en-GB" altLang="en-US" dirty="0"/>
          </a:p>
          <a:p>
            <a:pPr>
              <a:spcBef>
                <a:spcPct val="0"/>
              </a:spcBef>
            </a:pPr>
            <a:r>
              <a:rPr lang="en-GB" b="0" i="0" dirty="0">
                <a:solidFill>
                  <a:srgbClr val="263143"/>
                </a:solidFill>
                <a:effectLst/>
                <a:latin typeface="Helvetica" panose="020B0604020202020204" pitchFamily="34" charset="0"/>
              </a:rPr>
              <a:t>Meat, poultry, fish and shellfish, wholegrains (such as brown rice, wholewheat pasta and quinoa), bread and some nuts and seeds (such as peanuts and sesame seeds).</a:t>
            </a:r>
            <a:endParaRPr lang="en-GB" altLang="en-US" dirty="0"/>
          </a:p>
          <a:p>
            <a:pPr>
              <a:spcBef>
                <a:spcPct val="0"/>
              </a:spcBef>
            </a:pPr>
            <a:endParaRPr lang="en-GB" altLang="en-US" dirty="0"/>
          </a:p>
          <a:p>
            <a:pPr marL="0" indent="0">
              <a:spcBef>
                <a:spcPct val="0"/>
              </a:spcBef>
              <a:buNone/>
            </a:pPr>
            <a:r>
              <a:rPr lang="en-GB" altLang="en-US" dirty="0"/>
              <a:t>White and brown flour in the UK are fortified with niacin.</a:t>
            </a:r>
          </a:p>
          <a:p>
            <a:pPr marL="0" indent="0">
              <a:spcBef>
                <a:spcPct val="0"/>
              </a:spcBef>
              <a:buNone/>
            </a:pPr>
            <a:endParaRPr lang="en-GB" altLang="en-US" dirty="0"/>
          </a:p>
          <a:p>
            <a:pPr marL="0" indent="0">
              <a:spcBef>
                <a:spcPct val="0"/>
              </a:spcBef>
              <a:buNone/>
            </a:pPr>
            <a:r>
              <a:rPr lang="en-GB" altLang="en-US" dirty="0"/>
              <a:t>Deficiency of niacin is characterised by sun-sensitive skin known as pellagra, but this is rare in the UK.</a:t>
            </a:r>
            <a:endParaRPr lang="en-US" altLang="en-US" b="1" dirty="0"/>
          </a:p>
          <a:p>
            <a:pPr marL="0" indent="0">
              <a:buNone/>
            </a:pPr>
            <a:endParaRPr lang="en-GB" dirty="0"/>
          </a:p>
        </p:txBody>
      </p:sp>
      <p:pic>
        <p:nvPicPr>
          <p:cNvPr id="4" name="Picture 3" descr="C:\Users\Jenny\Downloads\shutterstock_398014834.jpg"/>
          <p:cNvPicPr/>
          <p:nvPr/>
        </p:nvPicPr>
        <p:blipFill>
          <a:blip r:embed="rId2">
            <a:extLst>
              <a:ext uri="{28A0092B-C50C-407E-A947-70E740481C1C}">
                <a14:useLocalDpi xmlns:a14="http://schemas.microsoft.com/office/drawing/2010/main" val="0"/>
              </a:ext>
            </a:extLst>
          </a:blip>
          <a:srcRect/>
          <a:stretch>
            <a:fillRect/>
          </a:stretch>
        </p:blipFill>
        <p:spPr bwMode="auto">
          <a:xfrm>
            <a:off x="7787659" y="2283798"/>
            <a:ext cx="3908348" cy="2861780"/>
          </a:xfrm>
          <a:prstGeom prst="rect">
            <a:avLst/>
          </a:prstGeom>
          <a:noFill/>
          <a:ln>
            <a:noFill/>
          </a:ln>
        </p:spPr>
      </p:pic>
    </p:spTree>
    <p:extLst>
      <p:ext uri="{BB962C8B-B14F-4D97-AF65-F5344CB8AC3E}">
        <p14:creationId xmlns:p14="http://schemas.microsoft.com/office/powerpoint/2010/main" val="3056778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Structure of carbohydrate</a:t>
            </a:r>
          </a:p>
        </p:txBody>
      </p:sp>
      <p:sp>
        <p:nvSpPr>
          <p:cNvPr id="3" name="Subtitle 2"/>
          <p:cNvSpPr>
            <a:spLocks noGrp="1"/>
          </p:cNvSpPr>
          <p:nvPr>
            <p:ph type="subTitle" idx="1"/>
          </p:nvPr>
        </p:nvSpPr>
        <p:spPr>
          <a:xfrm>
            <a:off x="1169276" y="2571092"/>
            <a:ext cx="7865542" cy="3600000"/>
          </a:xfrm>
        </p:spPr>
        <p:txBody>
          <a:bodyPr/>
          <a:lstStyle/>
          <a:p>
            <a:pPr marL="0" indent="0">
              <a:spcBef>
                <a:spcPct val="0"/>
              </a:spcBef>
              <a:buNone/>
            </a:pPr>
            <a:r>
              <a:rPr lang="en-GB" altLang="en-US" dirty="0"/>
              <a:t>All types of carbohydrate are compounds of carbon, hydrogen and oxygen. </a:t>
            </a:r>
          </a:p>
          <a:p>
            <a:pPr marL="0" indent="0">
              <a:spcBef>
                <a:spcPct val="0"/>
              </a:spcBef>
              <a:buNone/>
            </a:pPr>
            <a:endParaRPr lang="en-GB" altLang="en-US" dirty="0"/>
          </a:p>
          <a:p>
            <a:pPr marL="0" indent="0">
              <a:spcBef>
                <a:spcPct val="0"/>
              </a:spcBef>
              <a:buNone/>
            </a:pPr>
            <a:r>
              <a:rPr lang="en-GB" altLang="en-US" dirty="0"/>
              <a:t>They can be classified in many different ways. One common way is according to their structure.</a:t>
            </a:r>
          </a:p>
          <a:p>
            <a:pPr marL="0" indent="0">
              <a:spcBef>
                <a:spcPct val="0"/>
              </a:spcBef>
              <a:buNone/>
            </a:pPr>
            <a:endParaRPr lang="en-GB" altLang="en-US" dirty="0"/>
          </a:p>
          <a:p>
            <a:pPr marL="0" indent="0">
              <a:spcBef>
                <a:spcPct val="0"/>
              </a:spcBef>
              <a:buNone/>
            </a:pPr>
            <a:r>
              <a:rPr lang="en-GB" altLang="en-US" b="1" dirty="0"/>
              <a:t>Sugars</a:t>
            </a:r>
          </a:p>
          <a:p>
            <a:pPr marL="0" indent="0">
              <a:spcBef>
                <a:spcPct val="0"/>
              </a:spcBef>
              <a:buNone/>
            </a:pPr>
            <a:endParaRPr lang="en-GB" altLang="en-US" dirty="0"/>
          </a:p>
          <a:p>
            <a:pPr marL="0" indent="0">
              <a:spcBef>
                <a:spcPct val="0"/>
              </a:spcBef>
              <a:buNone/>
            </a:pPr>
            <a:r>
              <a:rPr lang="en-GB" altLang="en-US" dirty="0"/>
              <a:t>Sugars come from a variety of foods. Some are within the cellular structure of the food, e.g. in fruit or vegetables. These are called intrinsic sugars.</a:t>
            </a:r>
          </a:p>
          <a:p>
            <a:pPr marL="0" indent="0">
              <a:spcBef>
                <a:spcPct val="0"/>
              </a:spcBef>
              <a:buNone/>
            </a:pPr>
            <a:endParaRPr lang="en-GB" altLang="en-US" dirty="0"/>
          </a:p>
          <a:p>
            <a:pPr marL="0" indent="0">
              <a:spcBef>
                <a:spcPct val="0"/>
              </a:spcBef>
              <a:buNone/>
            </a:pPr>
            <a:r>
              <a:rPr lang="en-GB" altLang="en-US" dirty="0"/>
              <a:t>Other sugars are not bound into the cellular structure of the food, e.g. in milk or honey. These are called extrinsic sugars. </a:t>
            </a:r>
          </a:p>
          <a:p>
            <a:pPr marL="0" indent="0">
              <a:buNone/>
            </a:pPr>
            <a:endParaRPr lang="en-GB" dirty="0"/>
          </a:p>
        </p:txBody>
      </p:sp>
    </p:spTree>
    <p:extLst>
      <p:ext uri="{BB962C8B-B14F-4D97-AF65-F5344CB8AC3E}">
        <p14:creationId xmlns:p14="http://schemas.microsoft.com/office/powerpoint/2010/main" val="900394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B</a:t>
            </a:r>
            <a:r>
              <a:rPr lang="en-GB" baseline="-25000" dirty="0"/>
              <a:t>6</a:t>
            </a:r>
            <a:br>
              <a:rPr lang="en-GB" dirty="0"/>
            </a:br>
            <a:endParaRPr lang="en-GB" dirty="0"/>
          </a:p>
        </p:txBody>
      </p:sp>
      <p:sp>
        <p:nvSpPr>
          <p:cNvPr id="3" name="Subtitle 2"/>
          <p:cNvSpPr>
            <a:spLocks noGrp="1"/>
          </p:cNvSpPr>
          <p:nvPr>
            <p:ph type="subTitle" idx="1"/>
          </p:nvPr>
        </p:nvSpPr>
        <p:spPr>
          <a:xfrm>
            <a:off x="1169276" y="2571092"/>
            <a:ext cx="5253295" cy="3600000"/>
          </a:xfrm>
        </p:spPr>
        <p:txBody>
          <a:bodyPr/>
          <a:lstStyle/>
          <a:p>
            <a:pPr marL="0" indent="0">
              <a:buNone/>
              <a:defRPr/>
            </a:pPr>
            <a:r>
              <a:rPr lang="en-GB" dirty="0"/>
              <a:t>Vitamin B</a:t>
            </a:r>
            <a:r>
              <a:rPr lang="en-GB" baseline="-25000" dirty="0"/>
              <a:t>6</a:t>
            </a:r>
            <a:r>
              <a:rPr lang="en-GB" dirty="0"/>
              <a:t> helps </a:t>
            </a:r>
            <a:r>
              <a:rPr lang="en-GB" b="0" i="0" dirty="0">
                <a:solidFill>
                  <a:srgbClr val="263143"/>
                </a:solidFill>
                <a:effectLst/>
                <a:latin typeface="Helvetica" panose="020B0604020202020204" pitchFamily="34" charset="0"/>
              </a:rPr>
              <a:t>to make red blood cells, which carry oxygen around the body. </a:t>
            </a:r>
          </a:p>
          <a:p>
            <a:pPr marL="0" indent="0">
              <a:buNone/>
              <a:defRPr/>
            </a:pPr>
            <a:endParaRPr lang="en-GB" dirty="0">
              <a:solidFill>
                <a:srgbClr val="263143"/>
              </a:solidFill>
              <a:latin typeface="Helvetica" panose="020B0604020202020204" pitchFamily="34" charset="0"/>
            </a:endParaRPr>
          </a:p>
          <a:p>
            <a:pPr marL="0" indent="0">
              <a:buNone/>
              <a:defRPr/>
            </a:pPr>
            <a:r>
              <a:rPr lang="en-GB" b="0" i="0" dirty="0">
                <a:solidFill>
                  <a:srgbClr val="263143"/>
                </a:solidFill>
                <a:effectLst/>
                <a:latin typeface="Helvetica" panose="020B0604020202020204" pitchFamily="34" charset="0"/>
              </a:rPr>
              <a:t>It helps our immune system work properly, regulates hormones and helps to reduce tiredness.</a:t>
            </a:r>
            <a:endParaRPr lang="en-GB"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186" y="2498262"/>
            <a:ext cx="4311384" cy="333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482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B</a:t>
            </a:r>
            <a:r>
              <a:rPr lang="en-GB" baseline="-25000" dirty="0"/>
              <a:t>6 </a:t>
            </a:r>
            <a:r>
              <a:rPr lang="en-US" dirty="0"/>
              <a:t>sources</a:t>
            </a:r>
            <a:endParaRPr lang="en-GB" dirty="0"/>
          </a:p>
        </p:txBody>
      </p:sp>
      <p:sp>
        <p:nvSpPr>
          <p:cNvPr id="3" name="Subtitle 2"/>
          <p:cNvSpPr>
            <a:spLocks noGrp="1"/>
          </p:cNvSpPr>
          <p:nvPr>
            <p:ph type="subTitle" idx="1"/>
          </p:nvPr>
        </p:nvSpPr>
        <p:spPr>
          <a:xfrm>
            <a:off x="1169276" y="2571092"/>
            <a:ext cx="7274080" cy="3600000"/>
          </a:xfrm>
        </p:spPr>
        <p:txBody>
          <a:bodyPr/>
          <a:lstStyle/>
          <a:p>
            <a:pPr marL="0" indent="0">
              <a:spcBef>
                <a:spcPct val="0"/>
              </a:spcBef>
              <a:buNone/>
            </a:pPr>
            <a:r>
              <a:rPr lang="en-GB" altLang="en-US" dirty="0"/>
              <a:t>Together with folate and vitamin B</a:t>
            </a:r>
            <a:r>
              <a:rPr lang="en-GB" altLang="en-US" baseline="-25000" dirty="0"/>
              <a:t>12</a:t>
            </a:r>
            <a:r>
              <a:rPr lang="en-GB" altLang="en-US" dirty="0"/>
              <a:t>, vitamin B</a:t>
            </a:r>
            <a:r>
              <a:rPr lang="en-GB" altLang="en-US" baseline="-25000" dirty="0"/>
              <a:t>6</a:t>
            </a:r>
            <a:r>
              <a:rPr lang="en-GB" altLang="en-US" dirty="0"/>
              <a:t> is required for the maintenance of normal blood homocysteine levels.</a:t>
            </a:r>
          </a:p>
          <a:p>
            <a:pPr marL="0" indent="0">
              <a:spcBef>
                <a:spcPct val="0"/>
              </a:spcBef>
              <a:buNone/>
            </a:pPr>
            <a:endParaRPr lang="en-GB" altLang="en-US" dirty="0"/>
          </a:p>
          <a:p>
            <a:pPr marL="0" indent="0">
              <a:spcBef>
                <a:spcPct val="0"/>
              </a:spcBef>
              <a:buNone/>
            </a:pPr>
            <a:r>
              <a:rPr lang="en-GB" altLang="en-US" dirty="0"/>
              <a:t>Sources of vitamin B</a:t>
            </a:r>
            <a:r>
              <a:rPr lang="en-GB" altLang="en-US" baseline="-25000" dirty="0"/>
              <a:t>6</a:t>
            </a:r>
            <a:r>
              <a:rPr lang="en-GB" altLang="en-US" dirty="0"/>
              <a:t> include meat, poultry, fish, fortified breakfast cereals, egg yolk, yeast extract, soya beans, sesame seeds, some fruit and vegetables (such as banana, avocado and green pepper).</a:t>
            </a:r>
          </a:p>
          <a:p>
            <a:pPr marL="0" indent="0">
              <a:spcBef>
                <a:spcPct val="0"/>
              </a:spcBef>
              <a:buNone/>
            </a:pPr>
            <a:endParaRPr lang="en-GB" altLang="en-US" dirty="0"/>
          </a:p>
          <a:p>
            <a:pPr marL="0" indent="0">
              <a:spcBef>
                <a:spcPct val="0"/>
              </a:spcBef>
              <a:buNone/>
            </a:pPr>
            <a:r>
              <a:rPr lang="en-GB" altLang="en-US" dirty="0"/>
              <a:t>Deficiency of vitamin B</a:t>
            </a:r>
            <a:r>
              <a:rPr lang="en-GB" altLang="en-US" baseline="-25000" dirty="0"/>
              <a:t>6</a:t>
            </a:r>
            <a:r>
              <a:rPr lang="en-GB" altLang="en-US" dirty="0"/>
              <a:t> is rare because it is widely distributed in foods; but it can occur as a complication of disease or prolonged administration of certain drugs. </a:t>
            </a:r>
          </a:p>
          <a:p>
            <a:pPr marL="0" indent="0">
              <a:buNone/>
            </a:pPr>
            <a:endParaRPr lang="en-GB" dirty="0"/>
          </a:p>
        </p:txBody>
      </p:sp>
      <p:pic>
        <p:nvPicPr>
          <p:cNvPr id="14339" name="Picture 3" descr="C:\Users\Jenny\AppData\Local\Microsoft\Windows\INetCache\IE\0RYEYTLC\whole-grains-blood-press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1747" y="2838203"/>
            <a:ext cx="3512953" cy="262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974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B</a:t>
            </a:r>
            <a:r>
              <a:rPr lang="en-GB" baseline="-25000" dirty="0"/>
              <a:t>12</a:t>
            </a:r>
            <a:br>
              <a:rPr lang="en-GB" dirty="0"/>
            </a:br>
            <a:endParaRPr lang="en-GB" dirty="0"/>
          </a:p>
        </p:txBody>
      </p:sp>
      <p:sp>
        <p:nvSpPr>
          <p:cNvPr id="3" name="Subtitle 2"/>
          <p:cNvSpPr>
            <a:spLocks noGrp="1"/>
          </p:cNvSpPr>
          <p:nvPr>
            <p:ph type="subTitle" idx="1"/>
          </p:nvPr>
        </p:nvSpPr>
        <p:spPr>
          <a:xfrm>
            <a:off x="1169277" y="2571092"/>
            <a:ext cx="5792138" cy="3600000"/>
          </a:xfrm>
        </p:spPr>
        <p:txBody>
          <a:bodyPr/>
          <a:lstStyle/>
          <a:p>
            <a:pPr marL="0" indent="0">
              <a:spcBef>
                <a:spcPct val="0"/>
              </a:spcBef>
              <a:buNone/>
              <a:defRPr/>
            </a:pPr>
            <a:r>
              <a:rPr lang="en-GB" dirty="0"/>
              <a:t>Vitamin B</a:t>
            </a:r>
            <a:r>
              <a:rPr lang="en-GB" baseline="-25000" dirty="0"/>
              <a:t>12</a:t>
            </a:r>
            <a:r>
              <a:rPr lang="en-GB" dirty="0"/>
              <a:t> helps to make red blood cells, helps the nervous system function normally, and helps to reduce tiredness.</a:t>
            </a:r>
          </a:p>
          <a:p>
            <a:pPr marL="0" indent="0">
              <a:spcBef>
                <a:spcPct val="0"/>
              </a:spcBef>
              <a:buNone/>
              <a:defRPr/>
            </a:pPr>
            <a:endParaRPr lang="en-GB" dirty="0"/>
          </a:p>
          <a:p>
            <a:pPr>
              <a:spcBef>
                <a:spcPct val="0"/>
              </a:spcBef>
              <a:buFont typeface="Arial" pitchFamily="34" charset="0"/>
              <a:buChar char="•"/>
              <a:defRPr/>
            </a:pPr>
            <a:endParaRPr lang="en-GB" dirty="0"/>
          </a:p>
          <a:p>
            <a:pPr marL="0" indent="0">
              <a:spcBef>
                <a:spcPct val="0"/>
              </a:spcBef>
              <a:buNone/>
              <a:defRPr/>
            </a:pPr>
            <a:r>
              <a:rPr lang="en-GB" dirty="0"/>
              <a:t>Together with folate and vitamin B</a:t>
            </a:r>
            <a:r>
              <a:rPr lang="en-GB" baseline="-25000" dirty="0"/>
              <a:t>6</a:t>
            </a:r>
            <a:r>
              <a:rPr lang="en-GB" dirty="0"/>
              <a:t>, vitamin B</a:t>
            </a:r>
            <a:r>
              <a:rPr lang="en-GB" baseline="-25000" dirty="0"/>
              <a:t>12</a:t>
            </a:r>
            <a:r>
              <a:rPr lang="en-GB" dirty="0"/>
              <a:t> is required for the maintenance of normal blood homocysteine levels. </a:t>
            </a:r>
          </a:p>
          <a:p>
            <a:pPr marL="0" indent="0">
              <a:buNone/>
            </a:pPr>
            <a:endParaRPr lang="en-GB" dirty="0"/>
          </a:p>
        </p:txBody>
      </p:sp>
      <p:pic>
        <p:nvPicPr>
          <p:cNvPr id="5" name="Picture 4" descr="C:\Users\Jenny\Downloads\shutterstock_144224020.jpg"/>
          <p:cNvPicPr/>
          <p:nvPr/>
        </p:nvPicPr>
        <p:blipFill>
          <a:blip r:embed="rId2">
            <a:extLst>
              <a:ext uri="{28A0092B-C50C-407E-A947-70E740481C1C}">
                <a14:useLocalDpi xmlns:a14="http://schemas.microsoft.com/office/drawing/2010/main" val="0"/>
              </a:ext>
            </a:extLst>
          </a:blip>
          <a:srcRect/>
          <a:stretch>
            <a:fillRect/>
          </a:stretch>
        </p:blipFill>
        <p:spPr bwMode="auto">
          <a:xfrm>
            <a:off x="8360230" y="2784848"/>
            <a:ext cx="3251360" cy="2923811"/>
          </a:xfrm>
          <a:prstGeom prst="rect">
            <a:avLst/>
          </a:prstGeom>
          <a:noFill/>
          <a:ln>
            <a:noFill/>
          </a:ln>
        </p:spPr>
      </p:pic>
    </p:spTree>
    <p:extLst>
      <p:ext uri="{BB962C8B-B14F-4D97-AF65-F5344CB8AC3E}">
        <p14:creationId xmlns:p14="http://schemas.microsoft.com/office/powerpoint/2010/main" val="3505877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B12 (Cyanocobalamin) </a:t>
            </a:r>
            <a:r>
              <a:rPr lang="en-US" dirty="0"/>
              <a:t>sources</a:t>
            </a:r>
            <a:endParaRPr lang="en-GB" dirty="0"/>
          </a:p>
        </p:txBody>
      </p:sp>
      <p:sp>
        <p:nvSpPr>
          <p:cNvPr id="3" name="Subtitle 2"/>
          <p:cNvSpPr>
            <a:spLocks noGrp="1"/>
          </p:cNvSpPr>
          <p:nvPr>
            <p:ph type="subTitle" idx="1"/>
          </p:nvPr>
        </p:nvSpPr>
        <p:spPr>
          <a:xfrm>
            <a:off x="1169276" y="2571092"/>
            <a:ext cx="7285955" cy="3600000"/>
          </a:xfrm>
        </p:spPr>
        <p:txBody>
          <a:bodyPr/>
          <a:lstStyle/>
          <a:p>
            <a:pPr marL="0" indent="0">
              <a:buNone/>
              <a:defRPr/>
            </a:pPr>
            <a:r>
              <a:rPr lang="en-GB" dirty="0"/>
              <a:t>Sources of vitamin B</a:t>
            </a:r>
            <a:r>
              <a:rPr lang="en-GB" baseline="-25000" dirty="0"/>
              <a:t>12</a:t>
            </a:r>
            <a:r>
              <a:rPr lang="en-GB" dirty="0"/>
              <a:t> include meat, fish, shellfish, milk, cheese, fromage frais, eggs, fortified yeast extract and fortified breakfast cereals.</a:t>
            </a:r>
          </a:p>
          <a:p>
            <a:pPr marL="0" indent="0">
              <a:buNone/>
              <a:defRPr/>
            </a:pPr>
            <a:endParaRPr lang="en-GB" sz="1100" dirty="0"/>
          </a:p>
          <a:p>
            <a:pPr marL="0" indent="0">
              <a:buNone/>
              <a:defRPr/>
            </a:pPr>
            <a:r>
              <a:rPr lang="en-GB" dirty="0"/>
              <a:t>Dietary deficiency of vitamin B</a:t>
            </a:r>
            <a:r>
              <a:rPr lang="en-GB" baseline="-25000" dirty="0"/>
              <a:t>12</a:t>
            </a:r>
            <a:r>
              <a:rPr lang="en-GB" dirty="0"/>
              <a:t> in young people is rare and usually occurs only in strict vegans. However, blood levels of vitamin B</a:t>
            </a:r>
            <a:r>
              <a:rPr lang="en-GB" baseline="-25000" dirty="0"/>
              <a:t>12</a:t>
            </a:r>
            <a:r>
              <a:rPr lang="en-GB" dirty="0"/>
              <a:t> (vitamin B</a:t>
            </a:r>
            <a:r>
              <a:rPr lang="en-GB" baseline="-25000" dirty="0"/>
              <a:t>12 </a:t>
            </a:r>
            <a:r>
              <a:rPr lang="en-GB" dirty="0"/>
              <a:t>status) can be low because of poor absorption, especially in older people. </a:t>
            </a:r>
          </a:p>
          <a:p>
            <a:pPr marL="0" indent="0">
              <a:buNone/>
              <a:defRPr/>
            </a:pPr>
            <a:endParaRPr lang="en-GB" sz="1100" dirty="0"/>
          </a:p>
          <a:p>
            <a:pPr marL="0" indent="0">
              <a:buNone/>
              <a:defRPr/>
            </a:pPr>
            <a:r>
              <a:rPr lang="en-GB" dirty="0"/>
              <a:t>Severe vitamin B</a:t>
            </a:r>
            <a:r>
              <a:rPr lang="en-GB" baseline="-25000" dirty="0"/>
              <a:t>12</a:t>
            </a:r>
            <a:r>
              <a:rPr lang="en-GB" dirty="0"/>
              <a:t> deficiency results in pernicious anaemia, in which red blood cells are enlarged, and peripheral nerve damage develops, e.g. in the legs.</a:t>
            </a:r>
          </a:p>
          <a:p>
            <a:pPr marL="0" indent="0">
              <a:buNone/>
            </a:pPr>
            <a:endParaRPr lang="en-GB" dirty="0"/>
          </a:p>
        </p:txBody>
      </p:sp>
      <p:pic>
        <p:nvPicPr>
          <p:cNvPr id="15363" name="Picture 3" descr="C:\Users\Jenny\AppData\Local\Microsoft\Windows\INetCache\IE\6T7W4HTR\Mea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2114" y="2464213"/>
            <a:ext cx="3131127" cy="1645529"/>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C:\Users\Jenny\AppData\Local\Microsoft\Windows\INetCache\IE\6T7W4HTR\cereal_with_mil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730" y="4232563"/>
            <a:ext cx="3046511" cy="202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92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Folate/Folic acid</a:t>
            </a:r>
            <a:br>
              <a:rPr lang="en-US" dirty="0"/>
            </a:br>
            <a:endParaRPr lang="en-GB" dirty="0"/>
          </a:p>
        </p:txBody>
      </p:sp>
      <p:sp>
        <p:nvSpPr>
          <p:cNvPr id="3" name="Subtitle 2"/>
          <p:cNvSpPr>
            <a:spLocks noGrp="1"/>
          </p:cNvSpPr>
          <p:nvPr>
            <p:ph type="subTitle" idx="1"/>
          </p:nvPr>
        </p:nvSpPr>
        <p:spPr>
          <a:xfrm>
            <a:off x="1169276" y="2571092"/>
            <a:ext cx="7574674" cy="3600000"/>
          </a:xfrm>
        </p:spPr>
        <p:txBody>
          <a:bodyPr/>
          <a:lstStyle/>
          <a:p>
            <a:pPr marL="0" indent="0">
              <a:spcBef>
                <a:spcPct val="0"/>
              </a:spcBef>
              <a:buNone/>
              <a:defRPr/>
            </a:pPr>
            <a:r>
              <a:rPr lang="en-GB" dirty="0"/>
              <a:t>Folate helps to make red blood cells, reduce tiredness and helps the immune system work as it should. It is also needed for the normal development of the nervous system in unborn babies.</a:t>
            </a:r>
          </a:p>
          <a:p>
            <a:pPr marL="0" indent="0">
              <a:spcBef>
                <a:spcPct val="0"/>
              </a:spcBef>
              <a:buNone/>
              <a:defRPr/>
            </a:pPr>
            <a:endParaRPr lang="en-GB" dirty="0"/>
          </a:p>
          <a:p>
            <a:pPr>
              <a:spcBef>
                <a:spcPct val="0"/>
              </a:spcBef>
              <a:buFont typeface="Arial" pitchFamily="34" charset="0"/>
              <a:buChar char="•"/>
              <a:defRPr/>
            </a:pPr>
            <a:endParaRPr lang="en-GB" dirty="0"/>
          </a:p>
          <a:p>
            <a:pPr marL="0" indent="0">
              <a:spcBef>
                <a:spcPct val="0"/>
              </a:spcBef>
              <a:buNone/>
              <a:defRPr/>
            </a:pPr>
            <a:r>
              <a:rPr lang="en-GB" b="1" dirty="0"/>
              <a:t>Did you know?</a:t>
            </a:r>
          </a:p>
          <a:p>
            <a:pPr marL="0" indent="0">
              <a:spcBef>
                <a:spcPct val="0"/>
              </a:spcBef>
              <a:buNone/>
              <a:defRPr/>
            </a:pPr>
            <a:r>
              <a:rPr lang="en-GB" dirty="0"/>
              <a:t>Folic acid is the synthetic form of folate. It is used in supplements and for food fortification.</a:t>
            </a:r>
            <a:endParaRPr lang="en-US" dirty="0"/>
          </a:p>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2542" y="2433994"/>
            <a:ext cx="2488907" cy="3737098"/>
          </a:xfrm>
          <a:prstGeom prst="rect">
            <a:avLst/>
          </a:prstGeom>
          <a:ln>
            <a:noFill/>
          </a:ln>
          <a:effectLst/>
        </p:spPr>
      </p:pic>
    </p:spTree>
    <p:extLst>
      <p:ext uri="{BB962C8B-B14F-4D97-AF65-F5344CB8AC3E}">
        <p14:creationId xmlns:p14="http://schemas.microsoft.com/office/powerpoint/2010/main" val="1458319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Folate/Folic acid sources</a:t>
            </a:r>
            <a:endParaRPr lang="en-GB" dirty="0"/>
          </a:p>
        </p:txBody>
      </p:sp>
      <p:sp>
        <p:nvSpPr>
          <p:cNvPr id="3" name="Subtitle 2"/>
          <p:cNvSpPr>
            <a:spLocks noGrp="1"/>
          </p:cNvSpPr>
          <p:nvPr>
            <p:ph type="subTitle" idx="1"/>
          </p:nvPr>
        </p:nvSpPr>
        <p:spPr>
          <a:xfrm>
            <a:off x="1169276" y="2571092"/>
            <a:ext cx="7415166" cy="3600000"/>
          </a:xfrm>
        </p:spPr>
        <p:txBody>
          <a:bodyPr/>
          <a:lstStyle/>
          <a:p>
            <a:pPr marL="0" indent="0">
              <a:spcBef>
                <a:spcPct val="0"/>
              </a:spcBef>
              <a:buNone/>
            </a:pPr>
            <a:r>
              <a:rPr lang="en-GB" altLang="en-US" dirty="0"/>
              <a:t>Folate is found naturally in green leafy vegetables, brown rice, peas, oranges and bananas.</a:t>
            </a:r>
          </a:p>
          <a:p>
            <a:pPr marL="0" indent="0">
              <a:spcBef>
                <a:spcPct val="0"/>
              </a:spcBef>
              <a:buNone/>
            </a:pPr>
            <a:endParaRPr lang="en-GB" altLang="en-US" dirty="0"/>
          </a:p>
          <a:p>
            <a:pPr marL="0" indent="0">
              <a:spcBef>
                <a:spcPct val="0"/>
              </a:spcBef>
              <a:buNone/>
            </a:pPr>
            <a:r>
              <a:rPr lang="en-GB" altLang="en-US" dirty="0"/>
              <a:t>There is some evidence of low intakes in teenage girls and in elderly people. </a:t>
            </a:r>
          </a:p>
          <a:p>
            <a:pPr marL="0" indent="0">
              <a:spcBef>
                <a:spcPct val="0"/>
              </a:spcBef>
              <a:buNone/>
            </a:pPr>
            <a:endParaRPr lang="en-GB" altLang="en-US" dirty="0"/>
          </a:p>
          <a:p>
            <a:pPr marL="0" indent="0">
              <a:spcBef>
                <a:spcPct val="0"/>
              </a:spcBef>
              <a:buNone/>
            </a:pPr>
            <a:r>
              <a:rPr lang="en-GB" altLang="en-US" dirty="0"/>
              <a:t>Poor folate status results in neural tube defects in </a:t>
            </a:r>
            <a:r>
              <a:rPr lang="en-GB" altLang="en-US" dirty="0" err="1"/>
              <a:t>newborns</a:t>
            </a:r>
            <a:r>
              <a:rPr lang="en-GB" altLang="en-US" dirty="0"/>
              <a:t> and megaloblastic anaemia, characterised by the release of immature red blood cells into the blood stream.</a:t>
            </a:r>
          </a:p>
          <a:p>
            <a:pPr marL="0" indent="0">
              <a:spcBef>
                <a:spcPct val="0"/>
              </a:spcBef>
              <a:buNone/>
            </a:pPr>
            <a:endParaRPr lang="en-GB" altLang="en-US" dirty="0"/>
          </a:p>
          <a:p>
            <a:pPr marL="0" indent="0">
              <a:spcBef>
                <a:spcPct val="0"/>
              </a:spcBef>
              <a:buNone/>
            </a:pPr>
            <a:r>
              <a:rPr lang="en-GB" altLang="en-US" dirty="0"/>
              <a:t>This is due to impairment in the normal process of blood cell maturation in the bone marrow. </a:t>
            </a:r>
          </a:p>
          <a:p>
            <a:pPr marL="0" indent="0">
              <a:buNone/>
            </a:pPr>
            <a:endParaRPr lang="en-GB" dirty="0"/>
          </a:p>
        </p:txBody>
      </p:sp>
      <p:pic>
        <p:nvPicPr>
          <p:cNvPr id="16388" name="Picture 4" descr="C:\Users\Jenny\AppData\Local\Microsoft\Windows\INetCache\IE\0RYEYTLC\wtt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078" y="2443349"/>
            <a:ext cx="2928555" cy="278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243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C (ascorbic acid)</a:t>
            </a:r>
            <a:br>
              <a:rPr lang="en-US" dirty="0"/>
            </a:br>
            <a:endParaRPr lang="en-GB" dirty="0"/>
          </a:p>
        </p:txBody>
      </p:sp>
      <p:sp>
        <p:nvSpPr>
          <p:cNvPr id="3" name="Subtitle 2"/>
          <p:cNvSpPr>
            <a:spLocks noGrp="1"/>
          </p:cNvSpPr>
          <p:nvPr>
            <p:ph type="subTitle" idx="1"/>
          </p:nvPr>
        </p:nvSpPr>
        <p:spPr>
          <a:xfrm>
            <a:off x="1169276" y="2571092"/>
            <a:ext cx="7523462" cy="3600000"/>
          </a:xfrm>
        </p:spPr>
        <p:txBody>
          <a:bodyPr/>
          <a:lstStyle/>
          <a:p>
            <a:pPr marL="0" indent="0">
              <a:spcBef>
                <a:spcPct val="0"/>
              </a:spcBef>
              <a:buNone/>
              <a:defRPr/>
            </a:pPr>
            <a:r>
              <a:rPr lang="en-US" dirty="0"/>
              <a:t>Vitamin C is </a:t>
            </a:r>
            <a:r>
              <a:rPr lang="en-GB" dirty="0"/>
              <a:t>helps to protect cells from damage. It helps form collagen, which is important for normal bones, gums, teeth and skin. It also helps the immune system and the nervous system to function normally.</a:t>
            </a:r>
          </a:p>
          <a:p>
            <a:pPr marL="0" indent="0">
              <a:spcBef>
                <a:spcPct val="0"/>
              </a:spcBef>
              <a:buNone/>
              <a:defRPr/>
            </a:pPr>
            <a:endParaRPr lang="en-US" dirty="0"/>
          </a:p>
          <a:p>
            <a:pPr>
              <a:spcBef>
                <a:spcPct val="0"/>
              </a:spcBef>
              <a:defRPr/>
            </a:pPr>
            <a:endParaRPr lang="en-US" b="1" dirty="0"/>
          </a:p>
          <a:p>
            <a:pPr marL="0" indent="0">
              <a:spcBef>
                <a:spcPct val="0"/>
              </a:spcBef>
              <a:buNone/>
              <a:defRPr/>
            </a:pPr>
            <a:r>
              <a:rPr lang="en-US" b="1" dirty="0"/>
              <a:t>Did you know?</a:t>
            </a:r>
          </a:p>
          <a:p>
            <a:pPr>
              <a:spcBef>
                <a:spcPct val="0"/>
              </a:spcBef>
              <a:defRPr/>
            </a:pPr>
            <a:endParaRPr lang="en-US" b="1" dirty="0"/>
          </a:p>
          <a:p>
            <a:pPr marL="0" indent="0">
              <a:spcBef>
                <a:spcPct val="0"/>
              </a:spcBef>
              <a:buNone/>
              <a:defRPr/>
            </a:pPr>
            <a:r>
              <a:rPr lang="en-GB" dirty="0"/>
              <a:t>Vitamin C can help with the absorption of iron from plant foods when they are consumed at the same meal.</a:t>
            </a:r>
            <a:endParaRPr lang="en-US" b="1" dirty="0"/>
          </a:p>
          <a:p>
            <a:pPr marL="0" indent="0">
              <a:buNone/>
            </a:pPr>
            <a:endParaRPr lang="en-GB" dirty="0"/>
          </a:p>
        </p:txBody>
      </p:sp>
      <p:pic>
        <p:nvPicPr>
          <p:cNvPr id="17410" name="Picture 2" descr="C:\Users\Jenny\AppData\Local\Microsoft\Windows\INetCache\IE\EPRO8C7F\breakfast-with-coffee-orange-juice-croissant-egg-vegetab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2738" y="4019296"/>
            <a:ext cx="3329379" cy="2151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25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C (ascorbic acid) </a:t>
            </a:r>
            <a:r>
              <a:rPr lang="en-US" dirty="0"/>
              <a:t>sources</a:t>
            </a:r>
            <a:endParaRPr lang="en-GB" dirty="0"/>
          </a:p>
        </p:txBody>
      </p:sp>
      <p:sp>
        <p:nvSpPr>
          <p:cNvPr id="3" name="Subtitle 2"/>
          <p:cNvSpPr>
            <a:spLocks noGrp="1"/>
          </p:cNvSpPr>
          <p:nvPr>
            <p:ph type="subTitle" idx="1"/>
          </p:nvPr>
        </p:nvSpPr>
        <p:spPr>
          <a:xfrm>
            <a:off x="1169276" y="2571092"/>
            <a:ext cx="7855971" cy="3600000"/>
          </a:xfrm>
        </p:spPr>
        <p:txBody>
          <a:bodyPr/>
          <a:lstStyle/>
          <a:p>
            <a:pPr marL="0" indent="0">
              <a:spcBef>
                <a:spcPct val="0"/>
              </a:spcBef>
              <a:buNone/>
            </a:pPr>
            <a:r>
              <a:rPr lang="en-GB" altLang="en-US" dirty="0"/>
              <a:t>Sources of vitamin C include citrus fruits and berries, green vegetables, peppers, tomatoes and potatoes (especially new potatoes).</a:t>
            </a:r>
          </a:p>
          <a:p>
            <a:pPr marL="0" indent="0">
              <a:spcBef>
                <a:spcPct val="0"/>
              </a:spcBef>
              <a:buNone/>
            </a:pPr>
            <a:endParaRPr lang="en-US" altLang="en-US" b="1" dirty="0"/>
          </a:p>
          <a:p>
            <a:pPr marL="0" indent="0">
              <a:spcBef>
                <a:spcPct val="0"/>
              </a:spcBef>
              <a:buNone/>
            </a:pPr>
            <a:r>
              <a:rPr lang="en-US" altLang="en-US" b="1" dirty="0"/>
              <a:t>Name six citrus fruits</a:t>
            </a:r>
          </a:p>
          <a:p>
            <a:pPr marL="0" indent="0">
              <a:spcBef>
                <a:spcPct val="0"/>
              </a:spcBef>
              <a:buNone/>
            </a:pPr>
            <a:r>
              <a:rPr lang="en-US" altLang="en-US" dirty="0"/>
              <a:t>Lime, orange, grapefruit, tangerine, lemon, clementine.</a:t>
            </a:r>
          </a:p>
          <a:p>
            <a:pPr>
              <a:spcBef>
                <a:spcPct val="0"/>
              </a:spcBef>
            </a:pPr>
            <a:endParaRPr lang="en-US" altLang="en-US" b="1" dirty="0"/>
          </a:p>
          <a:p>
            <a:pPr marL="0" indent="0">
              <a:spcBef>
                <a:spcPct val="0"/>
              </a:spcBef>
              <a:buNone/>
            </a:pPr>
            <a:r>
              <a:rPr lang="en-US" altLang="en-US" b="1" dirty="0"/>
              <a:t>Name six types of berries</a:t>
            </a:r>
          </a:p>
          <a:p>
            <a:pPr marL="0" indent="0">
              <a:spcBef>
                <a:spcPct val="0"/>
              </a:spcBef>
              <a:buNone/>
            </a:pPr>
            <a:r>
              <a:rPr lang="en-US" altLang="en-US" dirty="0"/>
              <a:t>Blackberries, blackcurrants, strawberries, raspberries, blueberries, cranberries.</a:t>
            </a:r>
          </a:p>
          <a:p>
            <a:pPr marL="0" indent="0">
              <a:spcBef>
                <a:spcPct val="0"/>
              </a:spcBef>
              <a:buNone/>
            </a:pPr>
            <a:endParaRPr lang="en-US" altLang="en-US" dirty="0"/>
          </a:p>
          <a:p>
            <a:pPr marL="0" indent="0">
              <a:spcBef>
                <a:spcPct val="0"/>
              </a:spcBef>
              <a:buNone/>
            </a:pPr>
            <a:r>
              <a:rPr lang="en-GB" altLang="en-US" dirty="0"/>
              <a:t>Severe deficiency of vitamin C can cause scurvy, which is characterised by the bleeding of gums and poor wound-healing.  It is also associated with fatigue, weakness, aching joints and muscles. </a:t>
            </a:r>
          </a:p>
          <a:p>
            <a:pPr marL="0" indent="0">
              <a:spcBef>
                <a:spcPct val="0"/>
              </a:spcBef>
              <a:buNone/>
            </a:pPr>
            <a:endParaRPr lang="en-US" altLang="en-US" dirty="0"/>
          </a:p>
          <a:p>
            <a:pPr lvl="1" algn="l"/>
            <a:endParaRPr lang="en-GB" dirty="0"/>
          </a:p>
        </p:txBody>
      </p:sp>
      <p:pic>
        <p:nvPicPr>
          <p:cNvPr id="18436" name="Picture 4" descr="C:\Users\Jenny\AppData\Local\Microsoft\Windows\INetCache\IE\EPRO8C7F\strawberries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201" y="3147176"/>
            <a:ext cx="3226165" cy="214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27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Minerals</a:t>
            </a:r>
          </a:p>
        </p:txBody>
      </p:sp>
      <p:sp>
        <p:nvSpPr>
          <p:cNvPr id="3" name="Subtitle 2"/>
          <p:cNvSpPr>
            <a:spLocks noGrp="1"/>
          </p:cNvSpPr>
          <p:nvPr>
            <p:ph type="subTitle" idx="1"/>
          </p:nvPr>
        </p:nvSpPr>
        <p:spPr>
          <a:xfrm>
            <a:off x="1169276" y="2571092"/>
            <a:ext cx="7593724" cy="3600000"/>
          </a:xfrm>
        </p:spPr>
        <p:txBody>
          <a:bodyPr/>
          <a:lstStyle/>
          <a:p>
            <a:pPr marL="0" indent="0">
              <a:spcBef>
                <a:spcPct val="0"/>
              </a:spcBef>
              <a:buNone/>
            </a:pPr>
            <a:r>
              <a:rPr lang="en-GB" altLang="en-US" dirty="0"/>
              <a:t>Minerals are inorganic substances required by the body in small amounts for a variety of different functions.</a:t>
            </a:r>
          </a:p>
          <a:p>
            <a:pPr marL="0" indent="0">
              <a:spcBef>
                <a:spcPct val="0"/>
              </a:spcBef>
              <a:buNone/>
            </a:pPr>
            <a:endParaRPr lang="en-GB" altLang="en-US" dirty="0"/>
          </a:p>
          <a:p>
            <a:pPr marL="0" indent="0">
              <a:spcBef>
                <a:spcPct val="0"/>
              </a:spcBef>
              <a:buNone/>
            </a:pPr>
            <a:r>
              <a:rPr lang="en-GB" altLang="en-US" dirty="0"/>
              <a:t>The body requires different amounts for each mineral.</a:t>
            </a:r>
          </a:p>
          <a:p>
            <a:pPr marL="0" indent="0">
              <a:spcBef>
                <a:spcPct val="0"/>
              </a:spcBef>
              <a:buNone/>
            </a:pPr>
            <a:endParaRPr lang="en-GB" altLang="en-US" dirty="0"/>
          </a:p>
          <a:p>
            <a:pPr marL="0" indent="0">
              <a:spcBef>
                <a:spcPct val="20000"/>
              </a:spcBef>
              <a:buNone/>
            </a:pPr>
            <a:r>
              <a:rPr lang="en-GB" altLang="en-US" dirty="0"/>
              <a:t>Some minerals are required in larger amounts, while others are needed in very small amounts and are called ‘trace elements’.</a:t>
            </a:r>
          </a:p>
          <a:p>
            <a:pPr marL="0" indent="0">
              <a:buNone/>
            </a:pPr>
            <a:endParaRPr lang="en-GB" dirty="0"/>
          </a:p>
        </p:txBody>
      </p:sp>
    </p:spTree>
    <p:extLst>
      <p:ext uri="{BB962C8B-B14F-4D97-AF65-F5344CB8AC3E}">
        <p14:creationId xmlns:p14="http://schemas.microsoft.com/office/powerpoint/2010/main" val="1382926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Calcium (Ca)</a:t>
            </a:r>
          </a:p>
        </p:txBody>
      </p:sp>
      <p:sp>
        <p:nvSpPr>
          <p:cNvPr id="3" name="Subtitle 2"/>
          <p:cNvSpPr>
            <a:spLocks noGrp="1"/>
          </p:cNvSpPr>
          <p:nvPr>
            <p:ph type="subTitle" idx="1"/>
          </p:nvPr>
        </p:nvSpPr>
        <p:spPr>
          <a:xfrm>
            <a:off x="1169276" y="2571092"/>
            <a:ext cx="7403224" cy="3600000"/>
          </a:xfrm>
        </p:spPr>
        <p:txBody>
          <a:bodyPr/>
          <a:lstStyle/>
          <a:p>
            <a:pPr marL="0" indent="0">
              <a:spcBef>
                <a:spcPct val="0"/>
              </a:spcBef>
              <a:buNone/>
              <a:defRPr/>
            </a:pPr>
            <a:r>
              <a:rPr lang="en-GB" dirty="0"/>
              <a:t>The body contains more calcium than any other mineral. It is essential for a number of important functions, including </a:t>
            </a:r>
            <a:r>
              <a:rPr lang="en-GB" b="0" i="0" dirty="0">
                <a:effectLst/>
                <a:latin typeface="Helvetica" panose="020B0604020202020204" pitchFamily="34" charset="0"/>
              </a:rPr>
              <a:t>to build and maintain strong bones and teeth. It helps nerves and muscles to function normally and helps blood to clot normally.</a:t>
            </a:r>
          </a:p>
          <a:p>
            <a:pPr marL="0" indent="0">
              <a:spcBef>
                <a:spcPct val="0"/>
              </a:spcBef>
              <a:buNone/>
              <a:defRPr/>
            </a:pPr>
            <a:endParaRPr lang="en-GB" dirty="0">
              <a:solidFill>
                <a:srgbClr val="263143"/>
              </a:solidFill>
              <a:latin typeface="Helvetica" panose="020B0604020202020204" pitchFamily="34" charset="0"/>
            </a:endParaRPr>
          </a:p>
          <a:p>
            <a:pPr marL="0" indent="0">
              <a:spcBef>
                <a:spcPct val="0"/>
              </a:spcBef>
              <a:buNone/>
              <a:defRPr/>
            </a:pPr>
            <a:endParaRPr lang="en-GB" dirty="0"/>
          </a:p>
          <a:p>
            <a:pPr marL="0" indent="0">
              <a:spcBef>
                <a:spcPct val="0"/>
              </a:spcBef>
              <a:buNone/>
              <a:defRPr/>
            </a:pPr>
            <a:r>
              <a:rPr lang="en-GB" b="1" dirty="0"/>
              <a:t>Did you know?</a:t>
            </a:r>
          </a:p>
          <a:p>
            <a:pPr marL="0" indent="0">
              <a:spcBef>
                <a:spcPct val="0"/>
              </a:spcBef>
              <a:buNone/>
              <a:defRPr/>
            </a:pPr>
            <a:r>
              <a:rPr lang="en-GB" dirty="0"/>
              <a:t>The skeleton contains about 99% of the body’s calcium with approximately 1kg present in adult bones.</a:t>
            </a:r>
            <a:endParaRPr lang="en-GB" b="1" dirty="0"/>
          </a:p>
          <a:p>
            <a:pPr marL="0" indent="0">
              <a:buNone/>
            </a:pPr>
            <a:endParaRPr lang="en-GB" dirty="0"/>
          </a:p>
        </p:txBody>
      </p:sp>
      <p:pic>
        <p:nvPicPr>
          <p:cNvPr id="19458" name="Picture 2" descr="C:\Users\Jenny\AppData\Local\Microsoft\Windows\INetCache\IE\0RYEYTLC\Skeleton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986" y="1385954"/>
            <a:ext cx="1796142" cy="510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834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Sources of sugar</a:t>
            </a:r>
          </a:p>
        </p:txBody>
      </p:sp>
      <p:sp>
        <p:nvSpPr>
          <p:cNvPr id="3" name="Subtitle 2"/>
          <p:cNvSpPr>
            <a:spLocks noGrp="1"/>
          </p:cNvSpPr>
          <p:nvPr>
            <p:ph type="subTitle" idx="1"/>
          </p:nvPr>
        </p:nvSpPr>
        <p:spPr>
          <a:xfrm>
            <a:off x="1169276" y="2571092"/>
            <a:ext cx="9720000" cy="495958"/>
          </a:xfrm>
        </p:spPr>
        <p:txBody>
          <a:bodyPr/>
          <a:lstStyle/>
          <a:p>
            <a:pPr marL="0" indent="0">
              <a:buNone/>
            </a:pPr>
            <a:r>
              <a:rPr lang="en-GB" altLang="en-US" b="1" dirty="0"/>
              <a:t>Can you give some examples of sources of sugar in the diet?</a:t>
            </a:r>
          </a:p>
          <a:p>
            <a:pPr marL="0" indent="0">
              <a:buNone/>
            </a:pPr>
            <a:endParaRPr lang="en-GB" dirty="0"/>
          </a:p>
        </p:txBody>
      </p:sp>
      <p:sp>
        <p:nvSpPr>
          <p:cNvPr id="4" name="Rectangle 3"/>
          <p:cNvSpPr/>
          <p:nvPr/>
        </p:nvSpPr>
        <p:spPr>
          <a:xfrm>
            <a:off x="1207376" y="3074611"/>
            <a:ext cx="6096000" cy="3477875"/>
          </a:xfrm>
          <a:prstGeom prst="rect">
            <a:avLst/>
          </a:prstGeom>
        </p:spPr>
        <p:txBody>
          <a:bodyPr>
            <a:spAutoFit/>
          </a:bodyPr>
          <a:lstStyle/>
          <a:p>
            <a:pPr marL="285750" indent="-285750">
              <a:spcBef>
                <a:spcPct val="0"/>
              </a:spcBef>
              <a:buFont typeface="Arial" pitchFamily="34" charset="0"/>
              <a:buChar char="•"/>
              <a:defRPr/>
            </a:pPr>
            <a:r>
              <a:rPr lang="en-GB" sz="2000" dirty="0">
                <a:latin typeface="Arial" panose="020B0604020202020204" pitchFamily="34" charset="0"/>
                <a:cs typeface="Arial" panose="020B0604020202020204" pitchFamily="34" charset="0"/>
              </a:rPr>
              <a:t>fruit and vegetables (fructose);</a:t>
            </a:r>
          </a:p>
          <a:p>
            <a:pPr marL="285750" indent="-285750">
              <a:spcBef>
                <a:spcPct val="0"/>
              </a:spcBef>
              <a:buFont typeface="Arial" pitchFamily="34" charset="0"/>
              <a:buChar char="•"/>
              <a:defRPr/>
            </a:pPr>
            <a:endParaRPr lang="en-GB" sz="2000" dirty="0">
              <a:latin typeface="Arial" panose="020B0604020202020204" pitchFamily="34" charset="0"/>
              <a:cs typeface="Arial" panose="020B0604020202020204" pitchFamily="34" charset="0"/>
            </a:endParaRPr>
          </a:p>
          <a:p>
            <a:pPr marL="285750" indent="-285750">
              <a:spcBef>
                <a:spcPct val="0"/>
              </a:spcBef>
              <a:buFont typeface="Arial" pitchFamily="34" charset="0"/>
              <a:buChar char="•"/>
              <a:defRPr/>
            </a:pPr>
            <a:r>
              <a:rPr lang="en-GB" sz="2000" dirty="0">
                <a:latin typeface="Arial" panose="020B0604020202020204" pitchFamily="34" charset="0"/>
                <a:cs typeface="Arial" panose="020B0604020202020204" pitchFamily="34" charset="0"/>
              </a:rPr>
              <a:t>milk and dairy products (lactose);</a:t>
            </a:r>
          </a:p>
          <a:p>
            <a:pPr marL="285750" indent="-285750">
              <a:spcBef>
                <a:spcPct val="0"/>
              </a:spcBef>
              <a:buFont typeface="Arial" pitchFamily="34" charset="0"/>
              <a:buChar char="•"/>
              <a:defRPr/>
            </a:pPr>
            <a:endParaRPr lang="en-GB" sz="2000" dirty="0">
              <a:latin typeface="Arial" panose="020B0604020202020204" pitchFamily="34" charset="0"/>
              <a:cs typeface="Arial" panose="020B0604020202020204" pitchFamily="34" charset="0"/>
            </a:endParaRPr>
          </a:p>
          <a:p>
            <a:pPr marL="285750" indent="-285750">
              <a:spcBef>
                <a:spcPct val="0"/>
              </a:spcBef>
              <a:buFont typeface="Arial" pitchFamily="34" charset="0"/>
              <a:buChar char="•"/>
              <a:defRPr/>
            </a:pPr>
            <a:r>
              <a:rPr lang="en-GB" sz="2000" dirty="0">
                <a:latin typeface="Arial" panose="020B0604020202020204" pitchFamily="34" charset="0"/>
                <a:cs typeface="Arial" panose="020B0604020202020204" pitchFamily="34" charset="0"/>
              </a:rPr>
              <a:t>honey;</a:t>
            </a:r>
          </a:p>
          <a:p>
            <a:pPr marL="285750" indent="-285750">
              <a:spcBef>
                <a:spcPct val="0"/>
              </a:spcBef>
              <a:buFont typeface="Arial" pitchFamily="34" charset="0"/>
              <a:buChar char="•"/>
              <a:defRPr/>
            </a:pPr>
            <a:endParaRPr lang="en-GB" sz="2000" dirty="0">
              <a:latin typeface="Arial" panose="020B0604020202020204" pitchFamily="34" charset="0"/>
              <a:cs typeface="Arial" panose="020B0604020202020204" pitchFamily="34" charset="0"/>
            </a:endParaRPr>
          </a:p>
          <a:p>
            <a:pPr marL="285750" indent="-285750">
              <a:spcBef>
                <a:spcPct val="0"/>
              </a:spcBef>
              <a:buFont typeface="Arial" pitchFamily="34" charset="0"/>
              <a:buChar char="•"/>
              <a:defRPr/>
            </a:pPr>
            <a:r>
              <a:rPr lang="en-GB" sz="2000" dirty="0">
                <a:latin typeface="Arial" panose="020B0604020202020204" pitchFamily="34" charset="0"/>
                <a:cs typeface="Arial" panose="020B0604020202020204" pitchFamily="34" charset="0"/>
              </a:rPr>
              <a:t>fruit juice;</a:t>
            </a:r>
          </a:p>
          <a:p>
            <a:pPr marL="285750" indent="-285750">
              <a:spcBef>
                <a:spcPct val="0"/>
              </a:spcBef>
              <a:buFont typeface="Arial" pitchFamily="34" charset="0"/>
              <a:buChar char="•"/>
              <a:defRPr/>
            </a:pPr>
            <a:endParaRPr lang="en-GB" sz="2000" dirty="0">
              <a:latin typeface="Arial" panose="020B0604020202020204" pitchFamily="34" charset="0"/>
              <a:cs typeface="Arial" panose="020B0604020202020204" pitchFamily="34" charset="0"/>
            </a:endParaRPr>
          </a:p>
          <a:p>
            <a:pPr marL="285750" indent="-285750">
              <a:spcBef>
                <a:spcPct val="0"/>
              </a:spcBef>
              <a:buFont typeface="Arial" pitchFamily="34" charset="0"/>
              <a:buChar char="•"/>
              <a:defRPr/>
            </a:pPr>
            <a:r>
              <a:rPr lang="en-GB" sz="2000" dirty="0">
                <a:latin typeface="Arial" panose="020B0604020202020204" pitchFamily="34" charset="0"/>
                <a:cs typeface="Arial" panose="020B0604020202020204" pitchFamily="34" charset="0"/>
              </a:rPr>
              <a:t>table sugar (sucrose);</a:t>
            </a:r>
          </a:p>
          <a:p>
            <a:pPr marL="285750" indent="-285750">
              <a:spcBef>
                <a:spcPct val="0"/>
              </a:spcBef>
              <a:buFont typeface="Arial" pitchFamily="34" charset="0"/>
              <a:buChar char="•"/>
              <a:defRPr/>
            </a:pPr>
            <a:endParaRPr lang="en-GB" sz="2000" dirty="0">
              <a:latin typeface="Arial" panose="020B0604020202020204" pitchFamily="34" charset="0"/>
              <a:cs typeface="Arial" panose="020B0604020202020204" pitchFamily="34" charset="0"/>
            </a:endParaRPr>
          </a:p>
          <a:p>
            <a:pPr marL="285750" indent="-285750">
              <a:spcBef>
                <a:spcPct val="0"/>
              </a:spcBef>
              <a:buFont typeface="Arial" pitchFamily="34" charset="0"/>
              <a:buChar char="•"/>
              <a:defRPr/>
            </a:pPr>
            <a:r>
              <a:rPr lang="en-GB" sz="2000" dirty="0">
                <a:latin typeface="Arial" panose="020B0604020202020204" pitchFamily="34" charset="0"/>
                <a:cs typeface="Arial" panose="020B0604020202020204" pitchFamily="34" charset="0"/>
              </a:rPr>
              <a:t>sweets and chocolate.</a:t>
            </a:r>
          </a:p>
        </p:txBody>
      </p:sp>
      <p:pic>
        <p:nvPicPr>
          <p:cNvPr id="1026" name="Picture 2" descr="C:\Users\Jenny\AppData\Local\Microsoft\Windows\INetCache\IE\ERINJ939\vegetables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948" y="3250167"/>
            <a:ext cx="4773683" cy="3126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1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Calcium (Ca) </a:t>
            </a:r>
            <a:r>
              <a:rPr lang="en-US" dirty="0"/>
              <a:t>sources</a:t>
            </a:r>
            <a:endParaRPr lang="en-GB" dirty="0"/>
          </a:p>
        </p:txBody>
      </p:sp>
      <p:sp>
        <p:nvSpPr>
          <p:cNvPr id="3" name="Subtitle 2"/>
          <p:cNvSpPr>
            <a:spLocks noGrp="1"/>
          </p:cNvSpPr>
          <p:nvPr>
            <p:ph type="subTitle" idx="1"/>
          </p:nvPr>
        </p:nvSpPr>
        <p:spPr>
          <a:xfrm>
            <a:off x="1169277" y="2571092"/>
            <a:ext cx="5737710" cy="3600000"/>
          </a:xfrm>
        </p:spPr>
        <p:txBody>
          <a:bodyPr/>
          <a:lstStyle/>
          <a:p>
            <a:pPr marL="0" indent="0">
              <a:buNone/>
            </a:pPr>
            <a:r>
              <a:rPr lang="en-GB" dirty="0"/>
              <a:t>Sources of calcium include:</a:t>
            </a:r>
          </a:p>
          <a:p>
            <a:r>
              <a:rPr lang="en-GB" b="0" i="0" dirty="0">
                <a:solidFill>
                  <a:srgbClr val="263143"/>
                </a:solidFill>
                <a:effectLst/>
                <a:latin typeface="Helvetica" panose="020B0604020202020204" pitchFamily="34" charset="0"/>
              </a:rPr>
              <a:t>Milk, cheese, yogurt, fromage frais, some green leafy vegetables (such as kale), calcium-fortified dairy-alternatives, canned fish (where soft bones are eaten) and breads (white, brown and wholegrain)</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025" y="2929664"/>
            <a:ext cx="4037613" cy="2882856"/>
          </a:xfrm>
          <a:prstGeom prst="rect">
            <a:avLst/>
          </a:prstGeom>
        </p:spPr>
      </p:pic>
    </p:spTree>
    <p:extLst>
      <p:ext uri="{BB962C8B-B14F-4D97-AF65-F5344CB8AC3E}">
        <p14:creationId xmlns:p14="http://schemas.microsoft.com/office/powerpoint/2010/main" val="462899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Calcium (Ca)</a:t>
            </a:r>
          </a:p>
        </p:txBody>
      </p:sp>
      <p:sp>
        <p:nvSpPr>
          <p:cNvPr id="3" name="Subtitle 2"/>
          <p:cNvSpPr>
            <a:spLocks noGrp="1"/>
          </p:cNvSpPr>
          <p:nvPr>
            <p:ph type="subTitle" idx="1"/>
          </p:nvPr>
        </p:nvSpPr>
        <p:spPr/>
        <p:txBody>
          <a:bodyPr/>
          <a:lstStyle/>
          <a:p>
            <a:pPr marL="0" indent="0">
              <a:spcBef>
                <a:spcPct val="0"/>
              </a:spcBef>
              <a:buNone/>
              <a:defRPr/>
            </a:pPr>
            <a:r>
              <a:rPr lang="en-GB" b="1" dirty="0"/>
              <a:t>Did you know?</a:t>
            </a:r>
          </a:p>
          <a:p>
            <a:pPr marL="0" indent="0">
              <a:buNone/>
              <a:defRPr/>
            </a:pPr>
            <a:r>
              <a:rPr lang="en-GB" dirty="0"/>
              <a:t>The calcium level in blood is carefully regulated by hormones, including vitamin D, to keep it within narrow limits. This means that calcium balance can be maintained at different levels of calcium intake. </a:t>
            </a:r>
          </a:p>
          <a:p>
            <a:pPr>
              <a:defRPr/>
            </a:pPr>
            <a:endParaRPr lang="en-GB" sz="1100" dirty="0"/>
          </a:p>
          <a:p>
            <a:pPr marL="0" indent="0">
              <a:buNone/>
              <a:defRPr/>
            </a:pPr>
            <a:r>
              <a:rPr lang="en-GB" dirty="0"/>
              <a:t>If calcium intake is too low, calcium is withdrawn from bones to maintain blood levels. So, a poor supply of dietary calcium can lead to low bone density. Over time, this will lead to osteoporosis, characterised by weak, brittle bones. </a:t>
            </a:r>
          </a:p>
          <a:p>
            <a:pPr marL="0" indent="0">
              <a:buNone/>
              <a:defRPr/>
            </a:pPr>
            <a:r>
              <a:rPr lang="en-GB" dirty="0"/>
              <a:t>This condition may also reflect a lack of vitamin D, which is involved in calcium absorption.</a:t>
            </a:r>
          </a:p>
          <a:p>
            <a:pPr marL="0" indent="0">
              <a:buNone/>
              <a:defRPr/>
            </a:pPr>
            <a:r>
              <a:rPr lang="en-GB" dirty="0"/>
              <a:t>There is evidence of low calcium intakes in teenage girls in particular.</a:t>
            </a:r>
          </a:p>
          <a:p>
            <a:pPr marL="0" indent="0">
              <a:buNone/>
            </a:pPr>
            <a:endParaRPr lang="en-GB" dirty="0"/>
          </a:p>
        </p:txBody>
      </p:sp>
    </p:spTree>
    <p:extLst>
      <p:ext uri="{BB962C8B-B14F-4D97-AF65-F5344CB8AC3E}">
        <p14:creationId xmlns:p14="http://schemas.microsoft.com/office/powerpoint/2010/main" val="3537646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Phosphorus (P)</a:t>
            </a:r>
          </a:p>
        </p:txBody>
      </p:sp>
      <p:sp>
        <p:nvSpPr>
          <p:cNvPr id="3" name="Subtitle 2"/>
          <p:cNvSpPr>
            <a:spLocks noGrp="1"/>
          </p:cNvSpPr>
          <p:nvPr>
            <p:ph type="subTitle" idx="1"/>
          </p:nvPr>
        </p:nvSpPr>
        <p:spPr>
          <a:xfrm>
            <a:off x="1169276" y="2571092"/>
            <a:ext cx="7422274" cy="3600000"/>
          </a:xfrm>
        </p:spPr>
        <p:txBody>
          <a:bodyPr/>
          <a:lstStyle/>
          <a:p>
            <a:pPr marL="0" indent="0">
              <a:spcBef>
                <a:spcPct val="0"/>
              </a:spcBef>
              <a:buNone/>
              <a:defRPr/>
            </a:pPr>
            <a:r>
              <a:rPr lang="en-GB" dirty="0"/>
              <a:t>Phosphorus helps to build strong bones and teeth and helps to release energy from food.</a:t>
            </a:r>
          </a:p>
          <a:p>
            <a:pPr>
              <a:spcBef>
                <a:spcPct val="0"/>
              </a:spcBef>
              <a:defRPr/>
            </a:pPr>
            <a:endParaRPr lang="en-GB" dirty="0"/>
          </a:p>
          <a:p>
            <a:pPr marL="0" indent="0">
              <a:buNone/>
              <a:defRPr/>
            </a:pPr>
            <a:r>
              <a:rPr lang="en-GB" dirty="0"/>
              <a:t>Sources of phosphorus include red meat, poultry, fish, milk, cheese, yogurt, eggs, bread and wholegrains (such as brown rice and wholewheat pasta).</a:t>
            </a:r>
          </a:p>
          <a:p>
            <a:pPr marL="0" indent="0">
              <a:buNone/>
              <a:defRPr/>
            </a:pPr>
            <a:endParaRPr lang="en-GB" sz="1100" dirty="0"/>
          </a:p>
          <a:p>
            <a:pPr marL="0" indent="0">
              <a:buNone/>
              <a:defRPr/>
            </a:pPr>
            <a:r>
              <a:rPr lang="en-GB" dirty="0"/>
              <a:t>Phosphorus is unlikely to be in short supply in UK diets because it is present in many foods.</a:t>
            </a:r>
            <a:endParaRPr lang="en-US" b="1" dirty="0"/>
          </a:p>
        </p:txBody>
      </p:sp>
      <p:pic>
        <p:nvPicPr>
          <p:cNvPr id="20482" name="Picture 2" descr="C:\Users\Jenny\AppData\Local\Microsoft\Windows\INetCache\IE\6T7W4HTR\Smiling_gir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1774" y="3773979"/>
            <a:ext cx="3201130" cy="213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556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Iron (Fe)</a:t>
            </a:r>
          </a:p>
        </p:txBody>
      </p:sp>
      <p:sp>
        <p:nvSpPr>
          <p:cNvPr id="3" name="Subtitle 2"/>
          <p:cNvSpPr>
            <a:spLocks noGrp="1"/>
          </p:cNvSpPr>
          <p:nvPr>
            <p:ph type="subTitle" idx="1"/>
          </p:nvPr>
        </p:nvSpPr>
        <p:spPr>
          <a:xfrm>
            <a:off x="1169276" y="2571092"/>
            <a:ext cx="5389367" cy="3600000"/>
          </a:xfrm>
        </p:spPr>
        <p:txBody>
          <a:bodyPr/>
          <a:lstStyle/>
          <a:p>
            <a:pPr marL="0" indent="0">
              <a:spcBef>
                <a:spcPct val="0"/>
              </a:spcBef>
              <a:buNone/>
              <a:defRPr/>
            </a:pPr>
            <a:r>
              <a:rPr lang="en-GB" dirty="0"/>
              <a:t>Iron help to make red blood cells, which carry oxygen around the body. It also helps the immune system to work and helps the brain to function normally.</a:t>
            </a:r>
          </a:p>
          <a:p>
            <a:pPr marL="0" indent="0">
              <a:buNone/>
            </a:pPr>
            <a:endParaRPr lang="en-GB" dirty="0"/>
          </a:p>
        </p:txBody>
      </p:sp>
      <p:pic>
        <p:nvPicPr>
          <p:cNvPr id="30722" name="Picture 2" descr="C:\Users\Jenny\AppData\Local\Microsoft\Windows\INetCache\IE\EPRO8C7F\kidseatveggi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529" y="2479464"/>
            <a:ext cx="4724399" cy="315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529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Iron (Fe) </a:t>
            </a:r>
            <a:r>
              <a:rPr lang="en-US" dirty="0"/>
              <a:t>sources</a:t>
            </a:r>
            <a:endParaRPr lang="en-GB" dirty="0"/>
          </a:p>
        </p:txBody>
      </p:sp>
      <p:sp>
        <p:nvSpPr>
          <p:cNvPr id="3" name="Subtitle 2"/>
          <p:cNvSpPr>
            <a:spLocks noGrp="1"/>
          </p:cNvSpPr>
          <p:nvPr>
            <p:ph type="subTitle" idx="1"/>
          </p:nvPr>
        </p:nvSpPr>
        <p:spPr>
          <a:xfrm>
            <a:off x="1169276" y="2571092"/>
            <a:ext cx="7269874" cy="3600000"/>
          </a:xfrm>
        </p:spPr>
        <p:txBody>
          <a:bodyPr/>
          <a:lstStyle/>
          <a:p>
            <a:pPr marL="0" indent="0">
              <a:spcBef>
                <a:spcPct val="0"/>
              </a:spcBef>
              <a:buNone/>
              <a:defRPr/>
            </a:pPr>
            <a:r>
              <a:rPr lang="en-US" b="1" dirty="0"/>
              <a:t>Did you know?</a:t>
            </a:r>
          </a:p>
          <a:p>
            <a:pPr>
              <a:spcBef>
                <a:spcPct val="0"/>
              </a:spcBef>
              <a:defRPr/>
            </a:pPr>
            <a:endParaRPr lang="en-US" b="1" dirty="0"/>
          </a:p>
          <a:p>
            <a:pPr marL="0" indent="0">
              <a:spcBef>
                <a:spcPct val="0"/>
              </a:spcBef>
              <a:buNone/>
              <a:defRPr/>
            </a:pPr>
            <a:r>
              <a:rPr lang="en-GB" dirty="0"/>
              <a:t>There are two types of iron; one from animals sources (haem iron) and the other from plant sources, fortified foods and supplements (non-haem iron).</a:t>
            </a:r>
          </a:p>
          <a:p>
            <a:pPr>
              <a:spcBef>
                <a:spcPct val="0"/>
              </a:spcBef>
              <a:defRPr/>
            </a:pPr>
            <a:endParaRPr lang="en-US" dirty="0"/>
          </a:p>
          <a:p>
            <a:pPr marL="0" indent="0">
              <a:spcBef>
                <a:spcPct val="0"/>
              </a:spcBef>
              <a:buNone/>
              <a:defRPr/>
            </a:pPr>
            <a:r>
              <a:rPr lang="en-GB" dirty="0"/>
              <a:t>Haem iron is readily absorbed by the body. Vitamin C helps the absorption of non-haem iron when eaten at the same time.</a:t>
            </a:r>
          </a:p>
          <a:p>
            <a:pPr>
              <a:spcBef>
                <a:spcPct val="0"/>
              </a:spcBef>
              <a:defRPr/>
            </a:pPr>
            <a:endParaRPr lang="en-US" dirty="0"/>
          </a:p>
          <a:p>
            <a:pPr marL="0" indent="0">
              <a:spcBef>
                <a:spcPts val="600"/>
              </a:spcBef>
              <a:buNone/>
              <a:defRPr/>
            </a:pPr>
            <a:r>
              <a:rPr lang="en-GB" dirty="0"/>
              <a:t>Sources of iron include cereals, vegetables, nuts, eggs, fish and meat. </a:t>
            </a:r>
          </a:p>
          <a:p>
            <a:pPr marL="0" indent="0">
              <a:buNone/>
            </a:pPr>
            <a:endParaRPr lang="en-GB" dirty="0"/>
          </a:p>
        </p:txBody>
      </p:sp>
      <p:pic>
        <p:nvPicPr>
          <p:cNvPr id="21506" name="Picture 2" descr="C:\Users\Jenny\AppData\Local\Microsoft\Windows\INetCache\IE\6T7W4HTR\1d20e39bd6e0445e645112b8b2b79da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9040" y="2968831"/>
            <a:ext cx="2853604" cy="285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6610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Iron (Fe)</a:t>
            </a:r>
          </a:p>
        </p:txBody>
      </p:sp>
      <p:sp>
        <p:nvSpPr>
          <p:cNvPr id="3" name="Subtitle 2"/>
          <p:cNvSpPr>
            <a:spLocks noGrp="1"/>
          </p:cNvSpPr>
          <p:nvPr>
            <p:ph type="subTitle" idx="1"/>
          </p:nvPr>
        </p:nvSpPr>
        <p:spPr>
          <a:xfrm>
            <a:off x="1169276" y="2571092"/>
            <a:ext cx="7114915" cy="3600000"/>
          </a:xfrm>
        </p:spPr>
        <p:txBody>
          <a:bodyPr/>
          <a:lstStyle/>
          <a:p>
            <a:pPr marL="0" indent="0">
              <a:spcBef>
                <a:spcPts val="600"/>
              </a:spcBef>
              <a:buNone/>
            </a:pPr>
            <a:r>
              <a:rPr lang="en-GB" altLang="en-US" dirty="0"/>
              <a:t>Teenage girls and women of childbearing age need more iron than males of the same age. </a:t>
            </a:r>
          </a:p>
          <a:p>
            <a:pPr marL="0" indent="0">
              <a:spcBef>
                <a:spcPts val="600"/>
              </a:spcBef>
              <a:buNone/>
            </a:pPr>
            <a:endParaRPr lang="en-GB" altLang="en-US" dirty="0"/>
          </a:p>
          <a:p>
            <a:pPr marL="0" indent="0">
              <a:spcBef>
                <a:spcPts val="600"/>
              </a:spcBef>
              <a:buNone/>
            </a:pPr>
            <a:r>
              <a:rPr lang="en-GB" altLang="en-US" dirty="0"/>
              <a:t>Over half of teenage girls in the UK do not consume enough iron and intakes are also low in a large proportion of young women. A lack of iron may lead to iron deficiency anaemia.</a:t>
            </a:r>
          </a:p>
          <a:p>
            <a:pPr marL="0" indent="0">
              <a:spcBef>
                <a:spcPct val="0"/>
              </a:spcBef>
              <a:buNone/>
            </a:pPr>
            <a:endParaRPr lang="en-GB" altLang="en-US" dirty="0"/>
          </a:p>
          <a:p>
            <a:pPr marL="0" indent="0">
              <a:spcBef>
                <a:spcPct val="0"/>
              </a:spcBef>
              <a:buNone/>
            </a:pPr>
            <a:r>
              <a:rPr lang="en-GB" altLang="en-US" b="1" dirty="0"/>
              <a:t>Did you know?</a:t>
            </a:r>
          </a:p>
          <a:p>
            <a:pPr marL="0" indent="0">
              <a:spcBef>
                <a:spcPct val="0"/>
              </a:spcBef>
              <a:buNone/>
            </a:pPr>
            <a:endParaRPr lang="en-GB" altLang="en-US" b="1" dirty="0"/>
          </a:p>
          <a:p>
            <a:pPr marL="0" indent="0">
              <a:spcBef>
                <a:spcPct val="0"/>
              </a:spcBef>
              <a:buNone/>
            </a:pPr>
            <a:r>
              <a:rPr lang="en-GB" altLang="en-US" dirty="0"/>
              <a:t>More than 2 billion people worldwide suffer from iron deficiency anaemia, making it the most common nutritional deficiency.</a:t>
            </a:r>
            <a:endParaRPr lang="en-US" altLang="en-US" b="1" dirty="0"/>
          </a:p>
          <a:p>
            <a:pPr marL="0" indent="0">
              <a:buNone/>
            </a:pPr>
            <a:endParaRPr lang="en-GB" dirty="0"/>
          </a:p>
        </p:txBody>
      </p:sp>
      <p:pic>
        <p:nvPicPr>
          <p:cNvPr id="22531" name="Picture 3" descr="C:\Users\Jenny\AppData\Local\Microsoft\Windows\INetCache\IE\EPRO8C7F\5299266966_c708c69fd3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5677" y="3001573"/>
            <a:ext cx="3209270" cy="214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560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Sodium (Na)</a:t>
            </a:r>
          </a:p>
        </p:txBody>
      </p:sp>
      <p:sp>
        <p:nvSpPr>
          <p:cNvPr id="3" name="Subtitle 2"/>
          <p:cNvSpPr>
            <a:spLocks noGrp="1"/>
          </p:cNvSpPr>
          <p:nvPr>
            <p:ph type="subTitle" idx="1"/>
          </p:nvPr>
        </p:nvSpPr>
        <p:spPr>
          <a:xfrm>
            <a:off x="1169276" y="2571092"/>
            <a:ext cx="7524348" cy="3600000"/>
          </a:xfrm>
        </p:spPr>
        <p:txBody>
          <a:bodyPr/>
          <a:lstStyle/>
          <a:p>
            <a:pPr marL="0" indent="0">
              <a:buNone/>
              <a:defRPr/>
            </a:pPr>
            <a:r>
              <a:rPr lang="en-GB" dirty="0"/>
              <a:t>Sodium helps …regulate the water content in the body.</a:t>
            </a:r>
          </a:p>
          <a:p>
            <a:pPr>
              <a:defRPr/>
            </a:pPr>
            <a:endParaRPr lang="en-GB" dirty="0"/>
          </a:p>
          <a:p>
            <a:pPr marL="0" indent="0">
              <a:buNone/>
              <a:defRPr/>
            </a:pPr>
            <a:r>
              <a:rPr lang="en-GB" dirty="0"/>
              <a:t>Sodium levels in the body are under homeostatic control and are regulated by the kidneys.</a:t>
            </a:r>
            <a:endParaRPr lang="en-GB" sz="1100" dirty="0"/>
          </a:p>
          <a:p>
            <a:pPr>
              <a:defRPr/>
            </a:pPr>
            <a:endParaRPr lang="en-GB" dirty="0"/>
          </a:p>
          <a:p>
            <a:pPr marL="0" indent="0">
              <a:spcBef>
                <a:spcPct val="0"/>
              </a:spcBef>
              <a:buNone/>
              <a:defRPr/>
            </a:pPr>
            <a:r>
              <a:rPr lang="en-GB" b="1" dirty="0"/>
              <a:t>Did you know?</a:t>
            </a:r>
          </a:p>
          <a:p>
            <a:pPr>
              <a:spcBef>
                <a:spcPct val="0"/>
              </a:spcBef>
              <a:defRPr/>
            </a:pPr>
            <a:endParaRPr lang="en-GB" sz="1050" b="1" dirty="0"/>
          </a:p>
          <a:p>
            <a:pPr marL="0" indent="0">
              <a:spcBef>
                <a:spcPct val="0"/>
              </a:spcBef>
              <a:buNone/>
              <a:defRPr/>
            </a:pPr>
            <a:r>
              <a:rPr lang="en-GB" dirty="0"/>
              <a:t>Sodium is a component of common salt, known as sodium chloride (</a:t>
            </a:r>
            <a:r>
              <a:rPr lang="en-GB" dirty="0" err="1"/>
              <a:t>NaCl</a:t>
            </a:r>
            <a:r>
              <a:rPr lang="en-GB" dirty="0"/>
              <a:t>).</a:t>
            </a:r>
          </a:p>
          <a:p>
            <a:pPr marL="0" indent="0">
              <a:buNone/>
            </a:pPr>
            <a:endParaRPr lang="en-GB" dirty="0"/>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892" t="7161" r="3405" b="8423"/>
          <a:stretch/>
        </p:blipFill>
        <p:spPr bwMode="auto">
          <a:xfrm>
            <a:off x="8989621" y="3752602"/>
            <a:ext cx="3057357" cy="213755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917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Sodium (Na)</a:t>
            </a:r>
          </a:p>
        </p:txBody>
      </p:sp>
      <p:sp>
        <p:nvSpPr>
          <p:cNvPr id="3" name="Subtitle 2"/>
          <p:cNvSpPr>
            <a:spLocks noGrp="1"/>
          </p:cNvSpPr>
          <p:nvPr>
            <p:ph type="subTitle" idx="1"/>
          </p:nvPr>
        </p:nvSpPr>
        <p:spPr>
          <a:xfrm>
            <a:off x="1169276" y="2571092"/>
            <a:ext cx="7441324" cy="3600000"/>
          </a:xfrm>
        </p:spPr>
        <p:txBody>
          <a:bodyPr/>
          <a:lstStyle/>
          <a:p>
            <a:pPr marL="0" indent="0">
              <a:spcBef>
                <a:spcPct val="0"/>
              </a:spcBef>
              <a:buNone/>
            </a:pPr>
            <a:r>
              <a:rPr lang="en-GB" altLang="en-US" dirty="0"/>
              <a:t>Sodium intakes in the UK are higher than the recommended levels. </a:t>
            </a:r>
          </a:p>
          <a:p>
            <a:pPr marL="0" indent="0">
              <a:spcBef>
                <a:spcPct val="0"/>
              </a:spcBef>
              <a:buNone/>
            </a:pPr>
            <a:endParaRPr lang="en-GB" altLang="en-US" dirty="0"/>
          </a:p>
          <a:p>
            <a:pPr marL="0" indent="0">
              <a:spcBef>
                <a:spcPct val="0"/>
              </a:spcBef>
              <a:buNone/>
            </a:pPr>
            <a:r>
              <a:rPr lang="en-GB" altLang="en-US" dirty="0"/>
              <a:t>High intakes of sodium are linked to high blood pressure (hypertension), which increases the risk of stroke and coronary heart disease. </a:t>
            </a:r>
          </a:p>
          <a:p>
            <a:pPr>
              <a:spcBef>
                <a:spcPct val="0"/>
              </a:spcBef>
            </a:pPr>
            <a:endParaRPr lang="en-GB" altLang="en-US" dirty="0"/>
          </a:p>
          <a:p>
            <a:pPr marL="0" indent="0">
              <a:spcBef>
                <a:spcPct val="0"/>
              </a:spcBef>
              <a:buNone/>
            </a:pPr>
            <a:r>
              <a:rPr lang="en-GB" altLang="en-US" b="1" dirty="0"/>
              <a:t>Did you know?</a:t>
            </a:r>
          </a:p>
          <a:p>
            <a:pPr>
              <a:spcBef>
                <a:spcPct val="0"/>
              </a:spcBef>
            </a:pPr>
            <a:endParaRPr lang="en-GB" altLang="en-US" b="1" dirty="0"/>
          </a:p>
          <a:p>
            <a:pPr marL="0" indent="0">
              <a:spcBef>
                <a:spcPct val="0"/>
              </a:spcBef>
              <a:buNone/>
            </a:pPr>
            <a:r>
              <a:rPr lang="en-GB" altLang="en-US" dirty="0"/>
              <a:t>It is recommended that adults have a </a:t>
            </a:r>
            <a:r>
              <a:rPr lang="en-GB" altLang="en-US" b="1" dirty="0"/>
              <a:t>maximum of 6g salt per day</a:t>
            </a:r>
            <a:r>
              <a:rPr lang="en-GB" altLang="en-US" dirty="0"/>
              <a:t>. Children under 11 years should eat less.</a:t>
            </a:r>
            <a:endParaRPr lang="en-US" altLang="en-US" dirty="0"/>
          </a:p>
          <a:p>
            <a:pPr marL="0" indent="0">
              <a:buNone/>
            </a:pPr>
            <a:endParaRPr lang="en-GB" dirty="0"/>
          </a:p>
        </p:txBody>
      </p:sp>
      <p:pic>
        <p:nvPicPr>
          <p:cNvPr id="23556" name="Picture 4" descr="C:\Users\Jenny\AppData\Local\Microsoft\Windows\INetCache\IE\0RYEYTLC\x85s9ktz-14624455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981" y="3383682"/>
            <a:ext cx="3436165" cy="169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93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Sodium (Na)</a:t>
            </a:r>
          </a:p>
        </p:txBody>
      </p:sp>
      <p:sp>
        <p:nvSpPr>
          <p:cNvPr id="3" name="Subtitle 2"/>
          <p:cNvSpPr>
            <a:spLocks noGrp="1"/>
          </p:cNvSpPr>
          <p:nvPr>
            <p:ph type="subTitle" idx="1"/>
          </p:nvPr>
        </p:nvSpPr>
        <p:spPr>
          <a:xfrm>
            <a:off x="1169276" y="2571092"/>
            <a:ext cx="7251393" cy="3600000"/>
          </a:xfrm>
        </p:spPr>
        <p:txBody>
          <a:bodyPr/>
          <a:lstStyle/>
          <a:p>
            <a:pPr marL="0" indent="0">
              <a:spcBef>
                <a:spcPct val="0"/>
              </a:spcBef>
              <a:buNone/>
            </a:pPr>
            <a:r>
              <a:rPr lang="en-GB" altLang="en-US" dirty="0"/>
              <a:t>Most raw foods contain very small amounts of sodium chloride (salt).</a:t>
            </a:r>
          </a:p>
          <a:p>
            <a:pPr marL="0" indent="0">
              <a:spcBef>
                <a:spcPct val="0"/>
              </a:spcBef>
              <a:buNone/>
            </a:pPr>
            <a:endParaRPr lang="en-GB" altLang="en-US" b="1" dirty="0"/>
          </a:p>
          <a:p>
            <a:pPr marL="0" indent="0">
              <a:spcBef>
                <a:spcPct val="0"/>
              </a:spcBef>
              <a:buNone/>
            </a:pPr>
            <a:r>
              <a:rPr lang="en-GB" altLang="en-US" dirty="0"/>
              <a:t>Salt is often added during the processing, preparation, preservation and serving of foods. Reductions in sodium levels in foods have been happening across the UK food industry. </a:t>
            </a:r>
          </a:p>
          <a:p>
            <a:pPr marL="0" indent="0">
              <a:spcBef>
                <a:spcPct val="0"/>
              </a:spcBef>
              <a:buNone/>
            </a:pPr>
            <a:endParaRPr lang="en-GB" altLang="en-US" b="1" dirty="0"/>
          </a:p>
          <a:p>
            <a:pPr marL="0" indent="0">
              <a:spcBef>
                <a:spcPct val="0"/>
              </a:spcBef>
              <a:buNone/>
            </a:pPr>
            <a:r>
              <a:rPr lang="en-GB" altLang="en-US" dirty="0"/>
              <a:t>About 20% of salt we eat is added at home during cooking and at the table. </a:t>
            </a:r>
          </a:p>
          <a:p>
            <a:pPr marL="0" indent="0">
              <a:spcBef>
                <a:spcPct val="0"/>
              </a:spcBef>
              <a:buNone/>
            </a:pPr>
            <a:endParaRPr lang="en-GB" altLang="en-US" dirty="0"/>
          </a:p>
          <a:p>
            <a:pPr marL="0" indent="0">
              <a:spcBef>
                <a:spcPct val="0"/>
              </a:spcBef>
              <a:buNone/>
            </a:pPr>
            <a:r>
              <a:rPr lang="en-GB" altLang="en-US" b="1" dirty="0"/>
              <a:t>How can we reduce salt when preparing and cooking food?</a:t>
            </a:r>
          </a:p>
          <a:p>
            <a:pPr marL="0" indent="0">
              <a:spcBef>
                <a:spcPct val="0"/>
              </a:spcBef>
              <a:buNone/>
            </a:pPr>
            <a:endParaRPr lang="en-GB" altLang="en-US" b="1" dirty="0"/>
          </a:p>
        </p:txBody>
      </p:sp>
      <p:pic>
        <p:nvPicPr>
          <p:cNvPr id="24579" name="Picture 3" descr="C:\Users\Jenny\AppData\Local\Microsoft\Windows\INetCache\IE\0RYEYTLC\c79d4936755e03972da81e676060e0a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4618" y="2464213"/>
            <a:ext cx="2530508" cy="379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8165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Potassium (K)</a:t>
            </a:r>
          </a:p>
        </p:txBody>
      </p:sp>
      <p:sp>
        <p:nvSpPr>
          <p:cNvPr id="3" name="Subtitle 2"/>
          <p:cNvSpPr>
            <a:spLocks noGrp="1"/>
          </p:cNvSpPr>
          <p:nvPr>
            <p:ph type="subTitle" idx="1"/>
          </p:nvPr>
        </p:nvSpPr>
        <p:spPr>
          <a:xfrm>
            <a:off x="1169275" y="2571092"/>
            <a:ext cx="7680811" cy="3600000"/>
          </a:xfrm>
        </p:spPr>
        <p:txBody>
          <a:bodyPr/>
          <a:lstStyle/>
          <a:p>
            <a:pPr marL="0" indent="0">
              <a:buNone/>
              <a:defRPr/>
            </a:pPr>
            <a:r>
              <a:rPr lang="en-GB" dirty="0"/>
              <a:t>Potassium helps regulate the water content in the body and maintain a normal blood pressure. It also helps the nerves and muscles to function normally. Low blood potassium levels can be a result of severe diarrhoea. Symptoms include weakness, mental confusion and, if extreme, heart failure. Low dietary potassium intakes have been found in the UK, particularly among women. </a:t>
            </a:r>
          </a:p>
          <a:p>
            <a:pPr marL="0" indent="0">
              <a:buNone/>
              <a:defRPr/>
            </a:pPr>
            <a:endParaRPr lang="en-GB" dirty="0"/>
          </a:p>
          <a:p>
            <a:pPr marL="0" indent="0">
              <a:buNone/>
              <a:defRPr/>
            </a:pPr>
            <a:r>
              <a:rPr lang="en-GB" dirty="0"/>
              <a:t>Sources of potassium include some fruit and vegetables (such as banana, blackcurrants, avocado, spinach, parsnip and beetroot), dried fruit (such as apricots, sultanas and figs), poultry, red meat, fish, milk and wholegrain breakfast cereals</a:t>
            </a:r>
          </a:p>
          <a:p>
            <a:pPr marL="0" indent="0">
              <a:buNone/>
              <a:defRPr/>
            </a:pPr>
            <a:endParaRPr lang="en-GB" dirty="0"/>
          </a:p>
          <a:p>
            <a:pPr marL="0" indent="0">
              <a:buNone/>
            </a:pPr>
            <a:endParaRPr lang="en-GB" dirty="0"/>
          </a:p>
        </p:txBody>
      </p:sp>
      <p:pic>
        <p:nvPicPr>
          <p:cNvPr id="25602" name="Picture 2" descr="C:\Users\Jenny\AppData\Local\Microsoft\Windows\INetCache\IE\EPRO8C7F\banane-gesund-sind-bananen-gesun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5553" y="2705881"/>
            <a:ext cx="3386447" cy="244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77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Starchy carbohydrate</a:t>
            </a:r>
          </a:p>
        </p:txBody>
      </p:sp>
      <p:sp>
        <p:nvSpPr>
          <p:cNvPr id="3" name="Subtitle 2"/>
          <p:cNvSpPr>
            <a:spLocks noGrp="1"/>
          </p:cNvSpPr>
          <p:nvPr>
            <p:ph type="subTitle" idx="1"/>
          </p:nvPr>
        </p:nvSpPr>
        <p:spPr>
          <a:xfrm>
            <a:off x="1169276" y="2571092"/>
            <a:ext cx="5726824" cy="1486558"/>
          </a:xfrm>
        </p:spPr>
        <p:txBody>
          <a:bodyPr/>
          <a:lstStyle/>
          <a:p>
            <a:pPr marL="0" indent="0">
              <a:spcBef>
                <a:spcPct val="0"/>
              </a:spcBef>
              <a:buNone/>
            </a:pPr>
            <a:r>
              <a:rPr lang="en-GB" altLang="en-US"/>
              <a:t>Starch is found in a variety of foods. It is made up of many sugar molecules.</a:t>
            </a:r>
          </a:p>
          <a:p>
            <a:pPr marL="0" indent="0">
              <a:spcBef>
                <a:spcPct val="0"/>
              </a:spcBef>
              <a:buNone/>
            </a:pPr>
            <a:endParaRPr lang="en-GB" altLang="en-US"/>
          </a:p>
          <a:p>
            <a:pPr marL="0" indent="0">
              <a:spcBef>
                <a:spcPct val="0"/>
              </a:spcBef>
              <a:buNone/>
            </a:pPr>
            <a:r>
              <a:rPr lang="en-GB" altLang="en-US"/>
              <a:t>Can you give some examples of sources of starch in the diet?</a:t>
            </a:r>
          </a:p>
          <a:p>
            <a:pPr marL="0" indent="0">
              <a:buNone/>
            </a:pPr>
            <a:endParaRPr lang="en-GB" dirty="0"/>
          </a:p>
        </p:txBody>
      </p:sp>
      <p:sp>
        <p:nvSpPr>
          <p:cNvPr id="4" name="Rectangle 3"/>
          <p:cNvSpPr/>
          <p:nvPr/>
        </p:nvSpPr>
        <p:spPr>
          <a:xfrm>
            <a:off x="1169274" y="4204038"/>
            <a:ext cx="5917326" cy="2246769"/>
          </a:xfrm>
          <a:prstGeom prst="rect">
            <a:avLst/>
          </a:prstGeom>
        </p:spPr>
        <p:txBody>
          <a:bodyPr wrap="square">
            <a:spAutoFit/>
          </a:bodyPr>
          <a:lstStyle/>
          <a:p>
            <a:pPr marL="285750" indent="-285750">
              <a:spcBef>
                <a:spcPct val="0"/>
              </a:spcBef>
              <a:buFont typeface="Arial" pitchFamily="34" charset="0"/>
              <a:buChar char="•"/>
              <a:defRPr/>
            </a:pPr>
            <a:r>
              <a:rPr lang="en-GB" sz="2000" dirty="0">
                <a:latin typeface="Arial" panose="020B0604020202020204" pitchFamily="34" charset="0"/>
                <a:cs typeface="Arial" panose="020B0604020202020204" pitchFamily="34" charset="0"/>
              </a:rPr>
              <a:t>Potatoes</a:t>
            </a:r>
          </a:p>
          <a:p>
            <a:pPr marL="285750" indent="-285750">
              <a:spcBef>
                <a:spcPct val="0"/>
              </a:spcBef>
              <a:buFont typeface="Arial" pitchFamily="34" charset="0"/>
              <a:buChar char="•"/>
              <a:defRPr/>
            </a:pPr>
            <a:r>
              <a:rPr lang="en-GB" sz="2000" dirty="0">
                <a:latin typeface="Arial" panose="020B0604020202020204" pitchFamily="34" charset="0"/>
                <a:cs typeface="Arial" panose="020B0604020202020204" pitchFamily="34" charset="0"/>
              </a:rPr>
              <a:t>Bread</a:t>
            </a:r>
          </a:p>
          <a:p>
            <a:pPr marL="285750" indent="-285750">
              <a:spcBef>
                <a:spcPct val="0"/>
              </a:spcBef>
              <a:buFont typeface="Arial" pitchFamily="34" charset="0"/>
              <a:buChar char="•"/>
              <a:defRPr/>
            </a:pPr>
            <a:r>
              <a:rPr lang="en-GB" sz="2000" dirty="0">
                <a:latin typeface="Arial" panose="020B0604020202020204" pitchFamily="34" charset="0"/>
                <a:cs typeface="Arial" panose="020B0604020202020204" pitchFamily="34" charset="0"/>
              </a:rPr>
              <a:t>Rice</a:t>
            </a:r>
          </a:p>
          <a:p>
            <a:pPr marL="285750" indent="-285750">
              <a:spcBef>
                <a:spcPct val="0"/>
              </a:spcBef>
              <a:buFont typeface="Arial" pitchFamily="34" charset="0"/>
              <a:buChar char="•"/>
              <a:defRPr/>
            </a:pPr>
            <a:r>
              <a:rPr lang="en-GB" sz="2000" dirty="0">
                <a:latin typeface="Arial" panose="020B0604020202020204" pitchFamily="34" charset="0"/>
                <a:cs typeface="Arial" panose="020B0604020202020204" pitchFamily="34" charset="0"/>
              </a:rPr>
              <a:t>Pasta</a:t>
            </a:r>
          </a:p>
          <a:p>
            <a:pPr>
              <a:spcBef>
                <a:spcPct val="0"/>
              </a:spcBef>
              <a:defRPr/>
            </a:pPr>
            <a:endParaRPr lang="en-GB" sz="2000" dirty="0">
              <a:latin typeface="Arial" panose="020B0604020202020204" pitchFamily="34" charset="0"/>
              <a:cs typeface="Arial" panose="020B0604020202020204" pitchFamily="34" charset="0"/>
            </a:endParaRPr>
          </a:p>
          <a:p>
            <a:pPr>
              <a:spcBef>
                <a:spcPct val="0"/>
              </a:spcBef>
              <a:defRPr/>
            </a:pPr>
            <a:r>
              <a:rPr lang="en-GB" sz="2000" dirty="0">
                <a:latin typeface="Arial" panose="020B0604020202020204" pitchFamily="34" charset="0"/>
                <a:cs typeface="Arial" panose="020B0604020202020204" pitchFamily="34" charset="0"/>
              </a:rPr>
              <a:t>Cereal and cereal products are the main source of carbohydrate for adults in the UK.</a:t>
            </a:r>
            <a:endParaRPr lang="en-US" sz="2000" b="1" dirty="0">
              <a:latin typeface="Arial" panose="020B0604020202020204" pitchFamily="34" charset="0"/>
              <a:cs typeface="Arial" panose="020B0604020202020204" pitchFamily="34" charset="0"/>
            </a:endParaRPr>
          </a:p>
        </p:txBody>
      </p:sp>
      <p:pic>
        <p:nvPicPr>
          <p:cNvPr id="2050" name="Picture 2" descr="C:\Users\Jenny\AppData\Local\Microsoft\Windows\INetCache\IE\W2DXQSP5\487425296_X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4461" y="3377181"/>
            <a:ext cx="4177764" cy="270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41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Fluoride (F)</a:t>
            </a:r>
          </a:p>
        </p:txBody>
      </p:sp>
      <p:sp>
        <p:nvSpPr>
          <p:cNvPr id="3" name="Subtitle 2"/>
          <p:cNvSpPr>
            <a:spLocks noGrp="1"/>
          </p:cNvSpPr>
          <p:nvPr>
            <p:ph type="subTitle" idx="1"/>
          </p:nvPr>
        </p:nvSpPr>
        <p:spPr>
          <a:xfrm>
            <a:off x="1169276" y="2571092"/>
            <a:ext cx="6445182" cy="3600000"/>
          </a:xfrm>
        </p:spPr>
        <p:txBody>
          <a:bodyPr/>
          <a:lstStyle/>
          <a:p>
            <a:pPr marL="0" indent="0">
              <a:spcBef>
                <a:spcPct val="0"/>
              </a:spcBef>
              <a:buNone/>
              <a:defRPr/>
            </a:pPr>
            <a:r>
              <a:rPr lang="en-GB" dirty="0"/>
              <a:t>Fluoride helps to form strong teeth and helps to reduce the risk of tooth decay.</a:t>
            </a:r>
          </a:p>
          <a:p>
            <a:pPr>
              <a:spcBef>
                <a:spcPct val="0"/>
              </a:spcBef>
              <a:defRPr/>
            </a:pPr>
            <a:endParaRPr lang="en-GB" dirty="0"/>
          </a:p>
          <a:p>
            <a:pPr>
              <a:spcBef>
                <a:spcPct val="0"/>
              </a:spcBef>
              <a:defRPr/>
            </a:pPr>
            <a:endParaRPr lang="en-GB" sz="1050" dirty="0"/>
          </a:p>
          <a:p>
            <a:pPr marL="0" indent="0">
              <a:spcBef>
                <a:spcPct val="0"/>
              </a:spcBef>
              <a:buNone/>
              <a:defRPr/>
            </a:pPr>
            <a:r>
              <a:rPr lang="en-GB" dirty="0"/>
              <a:t>Fluoride is now added to most toothpastes but is also found in fluoridated water, tea and fish. </a:t>
            </a:r>
          </a:p>
          <a:p>
            <a:pPr>
              <a:spcBef>
                <a:spcPct val="0"/>
              </a:spcBef>
              <a:defRPr/>
            </a:pPr>
            <a:endParaRPr lang="en-GB" dirty="0"/>
          </a:p>
          <a:p>
            <a:pPr marL="0" indent="0">
              <a:spcBef>
                <a:spcPct val="0"/>
              </a:spcBef>
              <a:buNone/>
              <a:defRPr/>
            </a:pPr>
            <a:r>
              <a:rPr lang="en-GB" dirty="0"/>
              <a:t>The addition of fluoride to toothpaste is important in those areas where the water supply is low in fluoride.</a:t>
            </a:r>
            <a:endParaRPr lang="en-US" dirty="0"/>
          </a:p>
          <a:p>
            <a:pPr>
              <a:spcBef>
                <a:spcPct val="0"/>
              </a:spcBef>
              <a:defRPr/>
            </a:pPr>
            <a:endParaRPr lang="en-US" b="1" dirty="0"/>
          </a:p>
          <a:p>
            <a:pPr marL="0" indent="0">
              <a:buNone/>
            </a:pPr>
            <a:endParaRPr lang="en-GB" dirty="0"/>
          </a:p>
        </p:txBody>
      </p:sp>
      <p:pic>
        <p:nvPicPr>
          <p:cNvPr id="26626" name="Picture 2" descr="C:\Users\Jenny\AppData\Local\Microsoft\Windows\INetCache\IE\EPRO8C7F\brush_625x350_4145647226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830" y="3391595"/>
            <a:ext cx="4482934" cy="251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9248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Summary</a:t>
            </a:r>
          </a:p>
        </p:txBody>
      </p:sp>
      <p:sp>
        <p:nvSpPr>
          <p:cNvPr id="3" name="Subtitle 2"/>
          <p:cNvSpPr>
            <a:spLocks noGrp="1"/>
          </p:cNvSpPr>
          <p:nvPr>
            <p:ph type="subTitle" idx="1"/>
          </p:nvPr>
        </p:nvSpPr>
        <p:spPr>
          <a:xfrm>
            <a:off x="1169276" y="2571092"/>
            <a:ext cx="7250824" cy="3600000"/>
          </a:xfrm>
        </p:spPr>
        <p:txBody>
          <a:bodyPr/>
          <a:lstStyle/>
          <a:p>
            <a:pPr marL="0" indent="0">
              <a:spcBef>
                <a:spcPct val="0"/>
              </a:spcBef>
              <a:buNone/>
            </a:pPr>
            <a:r>
              <a:rPr lang="en-GB" altLang="en-US" dirty="0"/>
              <a:t>Macronutrients include carbohydrate, protein and fat. These provide energy and are needed in large amounts.</a:t>
            </a:r>
          </a:p>
          <a:p>
            <a:pPr marL="0" indent="0">
              <a:spcBef>
                <a:spcPct val="0"/>
              </a:spcBef>
              <a:buNone/>
            </a:pPr>
            <a:endParaRPr lang="en-GB" altLang="en-US" dirty="0"/>
          </a:p>
          <a:p>
            <a:pPr marL="0" indent="0">
              <a:spcBef>
                <a:spcPct val="0"/>
              </a:spcBef>
              <a:buNone/>
            </a:pPr>
            <a:r>
              <a:rPr lang="en-GB" altLang="en-US" dirty="0"/>
              <a:t>Micronutrients include vitamins and minerals. These do not provide energy but are essential for health.</a:t>
            </a:r>
          </a:p>
          <a:p>
            <a:pPr marL="0" indent="0">
              <a:buNone/>
            </a:pPr>
            <a:endParaRPr lang="en-GB" dirty="0"/>
          </a:p>
        </p:txBody>
      </p:sp>
    </p:spTree>
    <p:extLst>
      <p:ext uri="{BB962C8B-B14F-4D97-AF65-F5344CB8AC3E}">
        <p14:creationId xmlns:p14="http://schemas.microsoft.com/office/powerpoint/2010/main" val="3594527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Quiz - </a:t>
            </a:r>
            <a:r>
              <a:rPr lang="en-GB" dirty="0" err="1"/>
              <a:t>Kahoot</a:t>
            </a:r>
            <a:endParaRPr lang="en-GB" dirty="0"/>
          </a:p>
        </p:txBody>
      </p:sp>
      <p:sp>
        <p:nvSpPr>
          <p:cNvPr id="3" name="Subtitle 2"/>
          <p:cNvSpPr>
            <a:spLocks noGrp="1"/>
          </p:cNvSpPr>
          <p:nvPr>
            <p:ph type="subTitle" idx="1"/>
          </p:nvPr>
        </p:nvSpPr>
        <p:spPr>
          <a:xfrm>
            <a:off x="1169276" y="2571092"/>
            <a:ext cx="7003174" cy="3600000"/>
          </a:xfrm>
        </p:spPr>
        <p:txBody>
          <a:bodyPr/>
          <a:lstStyle/>
          <a:p>
            <a:pPr>
              <a:spcBef>
                <a:spcPct val="0"/>
              </a:spcBef>
            </a:pPr>
            <a:r>
              <a:rPr lang="en-US" altLang="en-US" dirty="0"/>
              <a:t>Open the link below on the main screen and get students to log onto kahoot.it on their tablets or smartphones. </a:t>
            </a:r>
          </a:p>
          <a:p>
            <a:pPr>
              <a:spcBef>
                <a:spcPct val="0"/>
              </a:spcBef>
            </a:pPr>
            <a:endParaRPr lang="en-US" altLang="en-US" dirty="0"/>
          </a:p>
          <a:p>
            <a:pPr>
              <a:spcBef>
                <a:spcPct val="0"/>
              </a:spcBef>
            </a:pPr>
            <a:r>
              <a:rPr lang="en-US" altLang="en-US" dirty="0"/>
              <a:t>They can then enter the code (that will come up on the main screen when you start the game) and their own nickname. </a:t>
            </a:r>
          </a:p>
          <a:p>
            <a:pPr>
              <a:spcBef>
                <a:spcPct val="0"/>
              </a:spcBef>
            </a:pPr>
            <a:endParaRPr lang="en-US" altLang="en-US" dirty="0"/>
          </a:p>
          <a:p>
            <a:pPr>
              <a:spcBef>
                <a:spcPct val="0"/>
              </a:spcBef>
            </a:pPr>
            <a:r>
              <a:rPr lang="en-US" altLang="en-US" dirty="0"/>
              <a:t>They can then play along with the quiz choosing the multiple choice answers that correspond with the questions on the main screen. There will then be a leaderboard of the scores after each question and at the end. </a:t>
            </a:r>
          </a:p>
          <a:p>
            <a:pPr>
              <a:spcBef>
                <a:spcPct val="0"/>
              </a:spcBef>
            </a:pPr>
            <a:endParaRPr lang="en-US" altLang="en-US" dirty="0"/>
          </a:p>
          <a:p>
            <a:pPr marL="0" indent="0">
              <a:spcBef>
                <a:spcPct val="0"/>
              </a:spcBef>
              <a:buNone/>
            </a:pPr>
            <a:r>
              <a:rPr lang="en-GB" b="1" dirty="0">
                <a:hlinkClick r:id="rId2"/>
              </a:rPr>
              <a:t>https://create.kahoot.it/share/nutrients/fb67ce7b-ce4b-46fd-b843-5b3d026e0330</a:t>
            </a:r>
            <a:r>
              <a:rPr lang="en-GB" b="1" dirty="0"/>
              <a:t> </a:t>
            </a:r>
          </a:p>
        </p:txBody>
      </p:sp>
      <p:pic>
        <p:nvPicPr>
          <p:cNvPr id="4" name="Picture 2" descr="Image result for kahoot imag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63539" y="2571092"/>
            <a:ext cx="2849868" cy="1872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301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Nutrients</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25B81F09-90F1-8A0B-F202-DB18A7B5B86A}"/>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Protein</a:t>
            </a:r>
          </a:p>
        </p:txBody>
      </p:sp>
      <p:sp>
        <p:nvSpPr>
          <p:cNvPr id="3" name="Subtitle 2"/>
          <p:cNvSpPr>
            <a:spLocks noGrp="1"/>
          </p:cNvSpPr>
          <p:nvPr>
            <p:ph type="subTitle" idx="1"/>
          </p:nvPr>
        </p:nvSpPr>
        <p:spPr>
          <a:xfrm>
            <a:off x="1169276" y="2571092"/>
            <a:ext cx="6698374" cy="3600000"/>
          </a:xfrm>
        </p:spPr>
        <p:txBody>
          <a:bodyPr/>
          <a:lstStyle/>
          <a:p>
            <a:pPr marL="0" indent="0">
              <a:spcBef>
                <a:spcPct val="0"/>
              </a:spcBef>
              <a:buNone/>
            </a:pPr>
            <a:r>
              <a:rPr lang="en-US" altLang="en-US" dirty="0"/>
              <a:t>Protein is essential </a:t>
            </a:r>
            <a:r>
              <a:rPr lang="en-GB" altLang="en-US" dirty="0"/>
              <a:t>for growth and repair and keeping cells healthy.</a:t>
            </a:r>
          </a:p>
          <a:p>
            <a:pPr marL="0" indent="0">
              <a:spcBef>
                <a:spcPct val="0"/>
              </a:spcBef>
              <a:buNone/>
            </a:pPr>
            <a:endParaRPr lang="en-GB" altLang="en-US" dirty="0"/>
          </a:p>
          <a:p>
            <a:pPr marL="0" indent="0">
              <a:spcBef>
                <a:spcPct val="0"/>
              </a:spcBef>
              <a:buNone/>
            </a:pPr>
            <a:r>
              <a:rPr lang="en-GB" altLang="en-US" dirty="0"/>
              <a:t>Protein also provides energy:</a:t>
            </a:r>
          </a:p>
          <a:p>
            <a:pPr marL="0" indent="0">
              <a:spcBef>
                <a:spcPct val="0"/>
              </a:spcBef>
              <a:buNone/>
            </a:pPr>
            <a:r>
              <a:rPr lang="en-GB" altLang="en-US" dirty="0"/>
              <a:t>1 gram of protein provides 4 kcal (17 kJ).</a:t>
            </a:r>
          </a:p>
          <a:p>
            <a:pPr marL="0" indent="0">
              <a:buNone/>
            </a:pPr>
            <a:endParaRPr lang="en-GB" dirty="0"/>
          </a:p>
        </p:txBody>
      </p:sp>
      <p:pic>
        <p:nvPicPr>
          <p:cNvPr id="3074" name="Picture 2" descr="C:\Users\Jenny\AppData\Local\Microsoft\Windows\INetCache\IE\ERINJ939\istock_000023113150sm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4725" y="2003549"/>
            <a:ext cx="2857500" cy="427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Structure of protein</a:t>
            </a:r>
          </a:p>
        </p:txBody>
      </p:sp>
      <p:sp>
        <p:nvSpPr>
          <p:cNvPr id="3" name="Subtitle 2"/>
          <p:cNvSpPr>
            <a:spLocks noGrp="1"/>
          </p:cNvSpPr>
          <p:nvPr>
            <p:ph type="subTitle" idx="1"/>
          </p:nvPr>
        </p:nvSpPr>
        <p:spPr>
          <a:xfrm>
            <a:off x="1169276" y="2571092"/>
            <a:ext cx="7174624" cy="3600000"/>
          </a:xfrm>
        </p:spPr>
        <p:txBody>
          <a:bodyPr/>
          <a:lstStyle/>
          <a:p>
            <a:pPr marL="0" indent="0">
              <a:spcBef>
                <a:spcPct val="0"/>
              </a:spcBef>
              <a:buNone/>
            </a:pPr>
            <a:r>
              <a:rPr lang="en-GB" altLang="en-US" dirty="0"/>
              <a:t>Protein is made up of building blocks called amino acids. Different foods contain different amounts and different combinations of amino acids.</a:t>
            </a:r>
          </a:p>
          <a:p>
            <a:pPr marL="0" indent="0">
              <a:spcBef>
                <a:spcPct val="0"/>
              </a:spcBef>
              <a:buNone/>
            </a:pPr>
            <a:endParaRPr lang="en-GB" altLang="en-US" dirty="0"/>
          </a:p>
          <a:p>
            <a:pPr marL="0" indent="0">
              <a:spcBef>
                <a:spcPct val="0"/>
              </a:spcBef>
              <a:buNone/>
            </a:pPr>
            <a:r>
              <a:rPr lang="en-GB" altLang="en-US" dirty="0"/>
              <a:t>Protein from animal sources (e.g. meat, fish, eggs and dairy products) contains the full range of essential amino acids needed by the body.</a:t>
            </a:r>
          </a:p>
          <a:p>
            <a:pPr marL="0" indent="0">
              <a:spcBef>
                <a:spcPct val="0"/>
              </a:spcBef>
              <a:buNone/>
            </a:pPr>
            <a:endParaRPr lang="en-GB" altLang="en-US" dirty="0"/>
          </a:p>
          <a:p>
            <a:pPr marL="0" indent="0">
              <a:spcBef>
                <a:spcPct val="0"/>
              </a:spcBef>
              <a:buNone/>
            </a:pPr>
            <a:r>
              <a:rPr lang="en-GB" altLang="en-US" dirty="0"/>
              <a:t>Protein from plant sources (e.g. pulses and cereals) typically contain fewer essential amino acids.</a:t>
            </a:r>
            <a:endParaRPr lang="en-US" altLang="en-US" b="1" dirty="0"/>
          </a:p>
          <a:p>
            <a:pPr marL="0" indent="0">
              <a:buNone/>
            </a:pPr>
            <a:endParaRPr lang="en-GB" dirty="0"/>
          </a:p>
        </p:txBody>
      </p:sp>
      <p:pic>
        <p:nvPicPr>
          <p:cNvPr id="4100" name="Picture 4" descr="C:\Users\Jenny\AppData\Local\Microsoft\Windows\INetCache\IE\6T7W4HTR\sin-tc3adtulo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127" y="3616265"/>
            <a:ext cx="3720721" cy="255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28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Sources of protein</a:t>
            </a:r>
          </a:p>
        </p:txBody>
      </p:sp>
      <p:sp>
        <p:nvSpPr>
          <p:cNvPr id="3" name="Subtitle 2"/>
          <p:cNvSpPr>
            <a:spLocks noGrp="1"/>
          </p:cNvSpPr>
          <p:nvPr>
            <p:ph type="subTitle" idx="1"/>
          </p:nvPr>
        </p:nvSpPr>
        <p:spPr>
          <a:xfrm>
            <a:off x="1169276" y="2571092"/>
            <a:ext cx="2164474" cy="3600000"/>
          </a:xfrm>
        </p:spPr>
        <p:txBody>
          <a:bodyPr/>
          <a:lstStyle/>
          <a:p>
            <a:pPr marL="0" indent="0">
              <a:spcBef>
                <a:spcPct val="0"/>
              </a:spcBef>
              <a:buNone/>
            </a:pPr>
            <a:r>
              <a:rPr lang="en-US" altLang="en-US" b="1" dirty="0"/>
              <a:t>Animal:</a:t>
            </a:r>
          </a:p>
          <a:p>
            <a:pPr>
              <a:lnSpc>
                <a:spcPct val="150000"/>
              </a:lnSpc>
              <a:spcBef>
                <a:spcPct val="0"/>
              </a:spcBef>
            </a:pPr>
            <a:r>
              <a:rPr lang="en-GB" altLang="en-US" dirty="0"/>
              <a:t> meat;</a:t>
            </a:r>
          </a:p>
          <a:p>
            <a:pPr>
              <a:lnSpc>
                <a:spcPct val="150000"/>
              </a:lnSpc>
              <a:spcBef>
                <a:spcPct val="0"/>
              </a:spcBef>
            </a:pPr>
            <a:r>
              <a:rPr lang="en-GB" altLang="en-US" dirty="0"/>
              <a:t> fish; </a:t>
            </a:r>
          </a:p>
          <a:p>
            <a:pPr>
              <a:lnSpc>
                <a:spcPct val="150000"/>
              </a:lnSpc>
              <a:spcBef>
                <a:spcPct val="0"/>
              </a:spcBef>
            </a:pPr>
            <a:r>
              <a:rPr lang="en-GB" altLang="en-US" dirty="0"/>
              <a:t> eggs; </a:t>
            </a:r>
          </a:p>
          <a:p>
            <a:pPr>
              <a:lnSpc>
                <a:spcPct val="150000"/>
              </a:lnSpc>
              <a:spcBef>
                <a:spcPct val="0"/>
              </a:spcBef>
            </a:pPr>
            <a:r>
              <a:rPr lang="en-GB" altLang="en-US" dirty="0"/>
              <a:t> milk; </a:t>
            </a:r>
          </a:p>
          <a:p>
            <a:pPr>
              <a:lnSpc>
                <a:spcPct val="150000"/>
              </a:lnSpc>
              <a:spcBef>
                <a:spcPct val="0"/>
              </a:spcBef>
            </a:pPr>
            <a:r>
              <a:rPr lang="en-GB" altLang="en-US" dirty="0"/>
              <a:t> cheese.</a:t>
            </a:r>
          </a:p>
          <a:p>
            <a:pPr marL="0" indent="0">
              <a:spcBef>
                <a:spcPct val="0"/>
              </a:spcBef>
              <a:buNone/>
            </a:pPr>
            <a:endParaRPr lang="en-GB" altLang="en-US" dirty="0"/>
          </a:p>
          <a:p>
            <a:pPr marL="0" indent="0">
              <a:buNone/>
            </a:pPr>
            <a:endParaRPr lang="en-GB" dirty="0"/>
          </a:p>
        </p:txBody>
      </p:sp>
      <p:sp>
        <p:nvSpPr>
          <p:cNvPr id="4" name="Rectangle 3"/>
          <p:cNvSpPr/>
          <p:nvPr/>
        </p:nvSpPr>
        <p:spPr>
          <a:xfrm>
            <a:off x="3048000" y="2504328"/>
            <a:ext cx="6096000" cy="2708434"/>
          </a:xfrm>
          <a:prstGeom prst="rect">
            <a:avLst/>
          </a:prstGeom>
        </p:spPr>
        <p:txBody>
          <a:bodyPr>
            <a:spAutoFit/>
          </a:bodyPr>
          <a:lstStyle/>
          <a:p>
            <a:pPr>
              <a:spcBef>
                <a:spcPct val="0"/>
              </a:spcBef>
            </a:pPr>
            <a:r>
              <a:rPr lang="en-GB" altLang="en-US" sz="2000" b="1" dirty="0">
                <a:latin typeface="Arial" panose="020B0604020202020204" pitchFamily="34" charset="0"/>
                <a:cs typeface="Arial" panose="020B0604020202020204" pitchFamily="34" charset="0"/>
              </a:rPr>
              <a:t>Plant:</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nuts;</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seeds;</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pulses, e.g. beans, lentils;</a:t>
            </a:r>
          </a:p>
          <a:p>
            <a:pPr marL="342900" indent="-342900">
              <a:lnSpc>
                <a:spcPct val="150000"/>
              </a:lnSpc>
              <a:spcBef>
                <a:spcPct val="0"/>
              </a:spcBef>
              <a:buFont typeface="Arial" panose="020B0604020202020204" pitchFamily="34" charset="0"/>
              <a:buChar char="•"/>
            </a:pPr>
            <a:r>
              <a:rPr lang="en-GB" altLang="en-US" sz="2000" dirty="0" err="1">
                <a:latin typeface="Arial" panose="020B0604020202020204" pitchFamily="34" charset="0"/>
                <a:cs typeface="Arial" panose="020B0604020202020204" pitchFamily="34" charset="0"/>
              </a:rPr>
              <a:t>mycoprotein</a:t>
            </a:r>
            <a:r>
              <a:rPr lang="en-GB" altLang="en-US" sz="2000" dirty="0">
                <a:latin typeface="Arial" panose="020B0604020202020204" pitchFamily="34" charset="0"/>
                <a:cs typeface="Arial" panose="020B0604020202020204" pitchFamily="34" charset="0"/>
              </a:rPr>
              <a:t>;  </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soya products.</a:t>
            </a:r>
            <a:endParaRPr lang="en-US" altLang="en-US" sz="2000" dirty="0">
              <a:latin typeface="Arial" panose="020B0604020202020204" pitchFamily="34" charset="0"/>
              <a:cs typeface="Arial" panose="020B0604020202020204" pitchFamily="34" charset="0"/>
            </a:endParaRPr>
          </a:p>
        </p:txBody>
      </p:sp>
      <p:pic>
        <p:nvPicPr>
          <p:cNvPr id="5122" name="Picture 2" descr="C:\Users\Jenny\AppData\Local\Microsoft\Windows\INetCache\IE\6T7W4HTR\efectos-secundarios-de-demasiada-proteina-en-la-dieta_han3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7322" y="2249458"/>
            <a:ext cx="4695825"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86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DADC37-F9DD-4A18-9E18-41C88D9A23D8}">
  <ds:schemaRefs>
    <ds:schemaRef ds:uri="http://schemas.microsoft.com/sharepoint/v3/contenttype/forms"/>
  </ds:schemaRefs>
</ds:datastoreItem>
</file>

<file path=customXml/itemProps2.xml><?xml version="1.0" encoding="utf-8"?>
<ds:datastoreItem xmlns:ds="http://schemas.openxmlformats.org/officeDocument/2006/customXml" ds:itemID="{392353A8-13D5-4444-9090-87F179F79D23}">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customXml/itemProps3.xml><?xml version="1.0" encoding="utf-8"?>
<ds:datastoreItem xmlns:ds="http://schemas.openxmlformats.org/officeDocument/2006/customXml" ds:itemID="{6B1643B0-79B2-432F-8CD8-D0432D2524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4225</Words>
  <Application>Microsoft Office PowerPoint</Application>
  <PresentationFormat>Widescreen</PresentationFormat>
  <Paragraphs>430</Paragraphs>
  <Slides>63</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63</vt:i4>
      </vt:variant>
    </vt:vector>
  </HeadingPairs>
  <TitlesOfParts>
    <vt:vector size="70" baseType="lpstr">
      <vt:lpstr>Arial</vt:lpstr>
      <vt:lpstr>Calibri</vt:lpstr>
      <vt:lpstr>Helvetica</vt:lpstr>
      <vt:lpstr>Office Theme</vt:lpstr>
      <vt:lpstr>Custom Design</vt:lpstr>
      <vt:lpstr>1_Custom Design</vt:lpstr>
      <vt:lpstr>3_Custom Design</vt:lpstr>
      <vt:lpstr>Nutrients</vt:lpstr>
      <vt:lpstr>Nutrients</vt:lpstr>
      <vt:lpstr>Carbohydrate</vt:lpstr>
      <vt:lpstr>Structure of carbohydrate</vt:lpstr>
      <vt:lpstr>Sources of sugar</vt:lpstr>
      <vt:lpstr>Starchy carbohydrate</vt:lpstr>
      <vt:lpstr>Protein</vt:lpstr>
      <vt:lpstr>Structure of protein</vt:lpstr>
      <vt:lpstr>Sources of protein</vt:lpstr>
      <vt:lpstr>Protein sources</vt:lpstr>
      <vt:lpstr>Fat</vt:lpstr>
      <vt:lpstr>Structure of fat</vt:lpstr>
      <vt:lpstr>Structure of fat</vt:lpstr>
      <vt:lpstr>Fatty acids</vt:lpstr>
      <vt:lpstr>Saturated and unsaturated fatty acids</vt:lpstr>
      <vt:lpstr>Micronutrients</vt:lpstr>
      <vt:lpstr>Vitamins</vt:lpstr>
      <vt:lpstr>Fat-soluble vitamins</vt:lpstr>
      <vt:lpstr>Vitamin A</vt:lpstr>
      <vt:lpstr>Vitamin A</vt:lpstr>
      <vt:lpstr>Vitamin A sources</vt:lpstr>
      <vt:lpstr>Vitamin A deficiency</vt:lpstr>
      <vt:lpstr>Vitamin D</vt:lpstr>
      <vt:lpstr>Vitamin D</vt:lpstr>
      <vt:lpstr>Vitamin D sources</vt:lpstr>
      <vt:lpstr>Vitamin D sources</vt:lpstr>
      <vt:lpstr>Vitamin D</vt:lpstr>
      <vt:lpstr>Vitamin D supplementation </vt:lpstr>
      <vt:lpstr>Vitamin D supplementation </vt:lpstr>
      <vt:lpstr>Vitamin E</vt:lpstr>
      <vt:lpstr>Vitamin K</vt:lpstr>
      <vt:lpstr>Water soluble vitamins</vt:lpstr>
      <vt:lpstr>B vitamins</vt:lpstr>
      <vt:lpstr>Thiamin (vitamin B1) </vt:lpstr>
      <vt:lpstr>Thiamin (vitamin B1) sources</vt:lpstr>
      <vt:lpstr>Riboflavin (vitamin B2) </vt:lpstr>
      <vt:lpstr>Riboflavin (vitamin B2) sources </vt:lpstr>
      <vt:lpstr>Niacin (vitamin B3)  </vt:lpstr>
      <vt:lpstr>Niacin (vitamin B3) sources</vt:lpstr>
      <vt:lpstr>Vitamin B6 </vt:lpstr>
      <vt:lpstr>Vitamin B6 sources</vt:lpstr>
      <vt:lpstr>Vitamin B12 </vt:lpstr>
      <vt:lpstr>Vitamin B12 (Cyanocobalamin) sources</vt:lpstr>
      <vt:lpstr>Folate/Folic acid </vt:lpstr>
      <vt:lpstr>Folate/Folic acid sources</vt:lpstr>
      <vt:lpstr>Vitamin C (ascorbic acid) </vt:lpstr>
      <vt:lpstr>Vitamin C (ascorbic acid) sources</vt:lpstr>
      <vt:lpstr>Minerals</vt:lpstr>
      <vt:lpstr>Calcium (Ca)</vt:lpstr>
      <vt:lpstr>Calcium (Ca) sources</vt:lpstr>
      <vt:lpstr>Calcium (Ca)</vt:lpstr>
      <vt:lpstr>Phosphorus (P)</vt:lpstr>
      <vt:lpstr>Iron (Fe)</vt:lpstr>
      <vt:lpstr>Iron (Fe) sources</vt:lpstr>
      <vt:lpstr>Iron (Fe)</vt:lpstr>
      <vt:lpstr>Sodium (Na)</vt:lpstr>
      <vt:lpstr>Sodium (Na)</vt:lpstr>
      <vt:lpstr>Sodium (Na)</vt:lpstr>
      <vt:lpstr>Potassium (K)</vt:lpstr>
      <vt:lpstr>Fluoride (F)</vt:lpstr>
      <vt:lpstr>Summary</vt:lpstr>
      <vt:lpstr>Quiz - Kahoot</vt:lpstr>
      <vt:lpstr>Nutrients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Alexander White</cp:lastModifiedBy>
  <cp:revision>55</cp:revision>
  <cp:lastPrinted>2019-04-12T12:37:59Z</cp:lastPrinted>
  <dcterms:created xsi:type="dcterms:W3CDTF">2018-10-10T09:22:08Z</dcterms:created>
  <dcterms:modified xsi:type="dcterms:W3CDTF">2023-10-20T14:27:48Z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