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 id="2147483656" r:id="rId4"/>
  </p:sldMasterIdLst>
  <p:sldIdLst>
    <p:sldId id="256" r:id="rId5"/>
    <p:sldId id="277" r:id="rId6"/>
    <p:sldId id="262" r:id="rId7"/>
    <p:sldId id="275" r:id="rId8"/>
    <p:sldId id="263" r:id="rId9"/>
    <p:sldId id="265" r:id="rId10"/>
    <p:sldId id="266" r:id="rId11"/>
    <p:sldId id="267" r:id="rId12"/>
    <p:sldId id="268" r:id="rId13"/>
    <p:sldId id="278" r:id="rId14"/>
    <p:sldId id="279" r:id="rId15"/>
    <p:sldId id="269" r:id="rId16"/>
    <p:sldId id="270" r:id="rId17"/>
    <p:sldId id="276" r:id="rId18"/>
    <p:sldId id="271" r:id="rId19"/>
    <p:sldId id="272" r:id="rId20"/>
    <p:sldId id="273" r:id="rId21"/>
    <p:sldId id="274" r:id="rId22"/>
    <p:sldId id="26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wen Trafford" initials="ET" lastIdx="6" clrIdx="0">
    <p:extLst>
      <p:ext uri="{19B8F6BF-5375-455C-9EA6-DF929625EA0E}">
        <p15:presenceInfo xmlns:p15="http://schemas.microsoft.com/office/powerpoint/2012/main" userId="Ewen Traffor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63B83"/>
    <a:srgbClr val="C3C4D9"/>
    <a:srgbClr val="B8B8D1"/>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26C804-3591-41F9-83DA-4E437993E15B}" v="15" dt="2024-02-15T10:41:32.8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75"/>
    <p:restoredTop sz="94655"/>
  </p:normalViewPr>
  <p:slideViewPr>
    <p:cSldViewPr snapToGrid="0" snapToObjects="1">
      <p:cViewPr varScale="1">
        <p:scale>
          <a:sx n="79" d="100"/>
          <a:sy n="79" d="100"/>
        </p:scale>
        <p:origin x="82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33" Type="http://schemas.openxmlformats.org/officeDocument/2006/relationships/customXml" Target="../customXml/item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32" Type="http://schemas.openxmlformats.org/officeDocument/2006/relationships/customXml" Target="../customXml/item2.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ustomXml" Target="../customXml/item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White" userId="3da70261-e0e7-408d-aace-eb577feade9e" providerId="ADAL" clId="{EF11F1CD-B151-4D29-8A01-491FA589CCA9}"/>
    <pc:docChg chg="modSld modMainMaster">
      <pc:chgData name="Alexander White" userId="3da70261-e0e7-408d-aace-eb577feade9e" providerId="ADAL" clId="{EF11F1CD-B151-4D29-8A01-491FA589CCA9}" dt="2024-02-05T09:41:14.021" v="5" actId="1076"/>
      <pc:docMkLst>
        <pc:docMk/>
      </pc:docMkLst>
      <pc:sldChg chg="addSp modSp mod">
        <pc:chgData name="Alexander White" userId="3da70261-e0e7-408d-aace-eb577feade9e" providerId="ADAL" clId="{EF11F1CD-B151-4D29-8A01-491FA589CCA9}" dt="2024-02-05T09:41:14.021" v="5" actId="1076"/>
        <pc:sldMkLst>
          <pc:docMk/>
          <pc:sldMk cId="1219004254" sldId="261"/>
        </pc:sldMkLst>
        <pc:spChg chg="add mod">
          <ac:chgData name="Alexander White" userId="3da70261-e0e7-408d-aace-eb577feade9e" providerId="ADAL" clId="{EF11F1CD-B151-4D29-8A01-491FA589CCA9}" dt="2024-02-05T09:41:14.021" v="5" actId="1076"/>
          <ac:spMkLst>
            <pc:docMk/>
            <pc:sldMk cId="1219004254" sldId="261"/>
            <ac:spMk id="4" creationId="{D4F1BF00-6399-DB53-B55B-06CC8B4FD319}"/>
          </ac:spMkLst>
        </pc:spChg>
      </pc:sldChg>
      <pc:sldMasterChg chg="modSp mod">
        <pc:chgData name="Alexander White" userId="3da70261-e0e7-408d-aace-eb577feade9e" providerId="ADAL" clId="{EF11F1CD-B151-4D29-8A01-491FA589CCA9}" dt="2024-02-05T09:16:53.285" v="0"/>
        <pc:sldMasterMkLst>
          <pc:docMk/>
          <pc:sldMasterMk cId="1328885048" sldId="2147483648"/>
        </pc:sldMasterMkLst>
        <pc:spChg chg="mod">
          <ac:chgData name="Alexander White" userId="3da70261-e0e7-408d-aace-eb577feade9e" providerId="ADAL" clId="{EF11F1CD-B151-4D29-8A01-491FA589CCA9}" dt="2024-02-05T09:16:53.285" v="0"/>
          <ac:spMkLst>
            <pc:docMk/>
            <pc:sldMasterMk cId="1328885048" sldId="2147483648"/>
            <ac:spMk id="9" creationId="{00000000-0000-0000-0000-000000000000}"/>
          </ac:spMkLst>
        </pc:spChg>
      </pc:sldMasterChg>
      <pc:sldMasterChg chg="modSp mod">
        <pc:chgData name="Alexander White" userId="3da70261-e0e7-408d-aace-eb577feade9e" providerId="ADAL" clId="{EF11F1CD-B151-4D29-8A01-491FA589CCA9}" dt="2024-02-05T09:16:57.473" v="1"/>
        <pc:sldMasterMkLst>
          <pc:docMk/>
          <pc:sldMasterMk cId="1498317190" sldId="2147483650"/>
        </pc:sldMasterMkLst>
        <pc:spChg chg="mod">
          <ac:chgData name="Alexander White" userId="3da70261-e0e7-408d-aace-eb577feade9e" providerId="ADAL" clId="{EF11F1CD-B151-4D29-8A01-491FA589CCA9}" dt="2024-02-05T09:16:57.473" v="1"/>
          <ac:spMkLst>
            <pc:docMk/>
            <pc:sldMasterMk cId="1498317190" sldId="2147483650"/>
            <ac:spMk id="9" creationId="{00000000-0000-0000-0000-000000000000}"/>
          </ac:spMkLst>
        </pc:spChg>
      </pc:sldMasterChg>
      <pc:sldMasterChg chg="modSp mod">
        <pc:chgData name="Alexander White" userId="3da70261-e0e7-408d-aace-eb577feade9e" providerId="ADAL" clId="{EF11F1CD-B151-4D29-8A01-491FA589CCA9}" dt="2024-02-05T09:17:02.086" v="2"/>
        <pc:sldMasterMkLst>
          <pc:docMk/>
          <pc:sldMasterMk cId="1822393236" sldId="2147483652"/>
        </pc:sldMasterMkLst>
        <pc:spChg chg="mod">
          <ac:chgData name="Alexander White" userId="3da70261-e0e7-408d-aace-eb577feade9e" providerId="ADAL" clId="{EF11F1CD-B151-4D29-8A01-491FA589CCA9}" dt="2024-02-05T09:17:02.086" v="2"/>
          <ac:spMkLst>
            <pc:docMk/>
            <pc:sldMasterMk cId="1822393236" sldId="2147483652"/>
            <ac:spMk id="9" creationId="{00000000-0000-0000-0000-000000000000}"/>
          </ac:spMkLst>
        </pc:spChg>
      </pc:sldMasterChg>
      <pc:sldMasterChg chg="modSp mod">
        <pc:chgData name="Alexander White" userId="3da70261-e0e7-408d-aace-eb577feade9e" providerId="ADAL" clId="{EF11F1CD-B151-4D29-8A01-491FA589CCA9}" dt="2024-02-05T09:17:08.626" v="3"/>
        <pc:sldMasterMkLst>
          <pc:docMk/>
          <pc:sldMasterMk cId="1788143608" sldId="2147483656"/>
        </pc:sldMasterMkLst>
        <pc:spChg chg="mod">
          <ac:chgData name="Alexander White" userId="3da70261-e0e7-408d-aace-eb577feade9e" providerId="ADAL" clId="{EF11F1CD-B151-4D29-8A01-491FA589CCA9}" dt="2024-02-05T09:17:08.626" v="3"/>
          <ac:spMkLst>
            <pc:docMk/>
            <pc:sldMasterMk cId="1788143608" sldId="2147483656"/>
            <ac:spMk id="8" creationId="{00000000-0000-0000-0000-000000000000}"/>
          </ac:spMkLst>
        </pc:spChg>
      </pc:sldMasterChg>
    </pc:docChg>
  </pc:docChgLst>
  <pc:docChgLst>
    <pc:chgData name="Alexander White" userId="3da70261-e0e7-408d-aace-eb577feade9e" providerId="ADAL" clId="{7EC18313-0017-44A8-B173-6F4BF761C685}"/>
    <pc:docChg chg="modSld">
      <pc:chgData name="Alexander White" userId="3da70261-e0e7-408d-aace-eb577feade9e" providerId="ADAL" clId="{7EC18313-0017-44A8-B173-6F4BF761C685}" dt="2024-02-07T11:56:23.329" v="2" actId="20577"/>
      <pc:docMkLst>
        <pc:docMk/>
      </pc:docMkLst>
      <pc:sldChg chg="modSp mod">
        <pc:chgData name="Alexander White" userId="3da70261-e0e7-408d-aace-eb577feade9e" providerId="ADAL" clId="{7EC18313-0017-44A8-B173-6F4BF761C685}" dt="2024-02-07T11:56:23.329" v="2" actId="20577"/>
        <pc:sldMkLst>
          <pc:docMk/>
          <pc:sldMk cId="3227605947" sldId="263"/>
        </pc:sldMkLst>
        <pc:spChg chg="mod">
          <ac:chgData name="Alexander White" userId="3da70261-e0e7-408d-aace-eb577feade9e" providerId="ADAL" clId="{7EC18313-0017-44A8-B173-6F4BF761C685}" dt="2024-02-07T11:56:23.329" v="2" actId="20577"/>
          <ac:spMkLst>
            <pc:docMk/>
            <pc:sldMk cId="3227605947" sldId="263"/>
            <ac:spMk id="3" creationId="{00000000-0000-0000-0000-000000000000}"/>
          </ac:spMkLst>
        </pc:spChg>
      </pc:sldChg>
      <pc:sldChg chg="modSp mod">
        <pc:chgData name="Alexander White" userId="3da70261-e0e7-408d-aace-eb577feade9e" providerId="ADAL" clId="{7EC18313-0017-44A8-B173-6F4BF761C685}" dt="2024-02-07T11:56:11.657" v="0" actId="2711"/>
        <pc:sldMkLst>
          <pc:docMk/>
          <pc:sldMk cId="125120125" sldId="275"/>
        </pc:sldMkLst>
        <pc:spChg chg="mod">
          <ac:chgData name="Alexander White" userId="3da70261-e0e7-408d-aace-eb577feade9e" providerId="ADAL" clId="{7EC18313-0017-44A8-B173-6F4BF761C685}" dt="2024-02-07T11:56:11.657" v="0" actId="2711"/>
          <ac:spMkLst>
            <pc:docMk/>
            <pc:sldMk cId="125120125" sldId="275"/>
            <ac:spMk id="8" creationId="{00000000-0000-0000-0000-000000000000}"/>
          </ac:spMkLst>
        </pc:spChg>
      </pc:sldChg>
    </pc:docChg>
  </pc:docChgLst>
  <pc:docChgLst>
    <pc:chgData name="Alex White" userId="57e9160509e0eb1c" providerId="LiveId" clId="{CE26C804-3591-41F9-83DA-4E437993E15B}"/>
    <pc:docChg chg="undo custSel addSld modSld sldOrd">
      <pc:chgData name="Alex White" userId="57e9160509e0eb1c" providerId="LiveId" clId="{CE26C804-3591-41F9-83DA-4E437993E15B}" dt="2024-02-15T10:44:10.367" v="384" actId="1076"/>
      <pc:docMkLst>
        <pc:docMk/>
      </pc:docMkLst>
      <pc:sldChg chg="modSp mod">
        <pc:chgData name="Alex White" userId="57e9160509e0eb1c" providerId="LiveId" clId="{CE26C804-3591-41F9-83DA-4E437993E15B}" dt="2024-02-15T10:31:04.386" v="1" actId="33524"/>
        <pc:sldMkLst>
          <pc:docMk/>
          <pc:sldMk cId="3227605947" sldId="262"/>
        </pc:sldMkLst>
        <pc:spChg chg="mod">
          <ac:chgData name="Alex White" userId="57e9160509e0eb1c" providerId="LiveId" clId="{CE26C804-3591-41F9-83DA-4E437993E15B}" dt="2024-02-15T10:31:04.386" v="1" actId="33524"/>
          <ac:spMkLst>
            <pc:docMk/>
            <pc:sldMk cId="3227605947" sldId="262"/>
            <ac:spMk id="3" creationId="{00000000-0000-0000-0000-000000000000}"/>
          </ac:spMkLst>
        </pc:spChg>
      </pc:sldChg>
      <pc:sldChg chg="modSp mod">
        <pc:chgData name="Alex White" userId="57e9160509e0eb1c" providerId="LiveId" clId="{CE26C804-3591-41F9-83DA-4E437993E15B}" dt="2024-02-15T10:30:59.477" v="0" actId="33524"/>
        <pc:sldMkLst>
          <pc:docMk/>
          <pc:sldMk cId="125120125" sldId="275"/>
        </pc:sldMkLst>
        <pc:spChg chg="mod">
          <ac:chgData name="Alex White" userId="57e9160509e0eb1c" providerId="LiveId" clId="{CE26C804-3591-41F9-83DA-4E437993E15B}" dt="2024-02-15T10:30:59.477" v="0" actId="33524"/>
          <ac:spMkLst>
            <pc:docMk/>
            <pc:sldMk cId="125120125" sldId="275"/>
            <ac:spMk id="4" creationId="{00000000-0000-0000-0000-000000000000}"/>
          </ac:spMkLst>
        </pc:spChg>
      </pc:sldChg>
      <pc:sldChg chg="addSp delSp modSp add mod">
        <pc:chgData name="Alex White" userId="57e9160509e0eb1c" providerId="LiveId" clId="{CE26C804-3591-41F9-83DA-4E437993E15B}" dt="2024-02-15T10:42:18.861" v="320" actId="1076"/>
        <pc:sldMkLst>
          <pc:docMk/>
          <pc:sldMk cId="2785862194" sldId="276"/>
        </pc:sldMkLst>
        <pc:spChg chg="mod">
          <ac:chgData name="Alex White" userId="57e9160509e0eb1c" providerId="LiveId" clId="{CE26C804-3591-41F9-83DA-4E437993E15B}" dt="2024-02-15T10:31:56.243" v="3"/>
          <ac:spMkLst>
            <pc:docMk/>
            <pc:sldMk cId="2785862194" sldId="276"/>
            <ac:spMk id="2" creationId="{8AB7FD9A-C6D7-7E58-D333-79A66B213B1D}"/>
          </ac:spMkLst>
        </pc:spChg>
        <pc:spChg chg="mod">
          <ac:chgData name="Alex White" userId="57e9160509e0eb1c" providerId="LiveId" clId="{CE26C804-3591-41F9-83DA-4E437993E15B}" dt="2024-02-15T10:32:23.343" v="11" actId="20577"/>
          <ac:spMkLst>
            <pc:docMk/>
            <pc:sldMk cId="2785862194" sldId="276"/>
            <ac:spMk id="3" creationId="{07DEBC62-72BE-2E94-2108-BEAEC3C8485A}"/>
          </ac:spMkLst>
        </pc:spChg>
        <pc:spChg chg="del">
          <ac:chgData name="Alex White" userId="57e9160509e0eb1c" providerId="LiveId" clId="{CE26C804-3591-41F9-83DA-4E437993E15B}" dt="2024-02-15T10:32:01.266" v="5" actId="478"/>
          <ac:spMkLst>
            <pc:docMk/>
            <pc:sldMk cId="2785862194" sldId="276"/>
            <ac:spMk id="4" creationId="{C97E95F2-1E9F-530C-C505-2F132911C8B4}"/>
          </ac:spMkLst>
        </pc:spChg>
        <pc:spChg chg="add mod">
          <ac:chgData name="Alex White" userId="57e9160509e0eb1c" providerId="LiveId" clId="{CE26C804-3591-41F9-83DA-4E437993E15B}" dt="2024-02-15T10:42:18.861" v="320" actId="1076"/>
          <ac:spMkLst>
            <pc:docMk/>
            <pc:sldMk cId="2785862194" sldId="276"/>
            <ac:spMk id="5" creationId="{0E2C0658-1F3D-EE85-E96F-967AFBE833C0}"/>
          </ac:spMkLst>
        </pc:spChg>
        <pc:picChg chg="del">
          <ac:chgData name="Alex White" userId="57e9160509e0eb1c" providerId="LiveId" clId="{CE26C804-3591-41F9-83DA-4E437993E15B}" dt="2024-02-15T10:31:58.425" v="4" actId="478"/>
          <ac:picMkLst>
            <pc:docMk/>
            <pc:sldMk cId="2785862194" sldId="276"/>
            <ac:picMk id="1028" creationId="{8F211338-7D07-3096-64D9-8EFB1E7B0F8E}"/>
          </ac:picMkLst>
        </pc:picChg>
      </pc:sldChg>
      <pc:sldChg chg="addSp delSp modSp add mod ord">
        <pc:chgData name="Alex White" userId="57e9160509e0eb1c" providerId="LiveId" clId="{CE26C804-3591-41F9-83DA-4E437993E15B}" dt="2024-02-15T10:44:10.367" v="384" actId="1076"/>
        <pc:sldMkLst>
          <pc:docMk/>
          <pc:sldMk cId="194685888" sldId="277"/>
        </pc:sldMkLst>
        <pc:spChg chg="mod">
          <ac:chgData name="Alex White" userId="57e9160509e0eb1c" providerId="LiveId" clId="{CE26C804-3591-41F9-83DA-4E437993E15B}" dt="2024-02-15T10:33:42.609" v="57" actId="20577"/>
          <ac:spMkLst>
            <pc:docMk/>
            <pc:sldMk cId="194685888" sldId="277"/>
            <ac:spMk id="2" creationId="{AC0E5D95-A6C6-958A-FDFC-72EC55123E36}"/>
          </ac:spMkLst>
        </pc:spChg>
        <pc:spChg chg="add">
          <ac:chgData name="Alex White" userId="57e9160509e0eb1c" providerId="LiveId" clId="{CE26C804-3591-41F9-83DA-4E437993E15B}" dt="2024-02-15T10:34:05.426" v="59"/>
          <ac:spMkLst>
            <pc:docMk/>
            <pc:sldMk cId="194685888" sldId="277"/>
            <ac:spMk id="3" creationId="{868EF015-B377-0FF2-FB25-3BAB0B06DA83}"/>
          </ac:spMkLst>
        </pc:spChg>
        <pc:spChg chg="mod">
          <ac:chgData name="Alex White" userId="57e9160509e0eb1c" providerId="LiveId" clId="{CE26C804-3591-41F9-83DA-4E437993E15B}" dt="2024-02-15T10:44:10.367" v="384" actId="1076"/>
          <ac:spMkLst>
            <pc:docMk/>
            <pc:sldMk cId="194685888" sldId="277"/>
            <ac:spMk id="4" creationId="{544A6198-7C9D-030E-0402-2F164188F916}"/>
          </ac:spMkLst>
        </pc:spChg>
        <pc:spChg chg="del">
          <ac:chgData name="Alex White" userId="57e9160509e0eb1c" providerId="LiveId" clId="{CE26C804-3591-41F9-83DA-4E437993E15B}" dt="2024-02-15T10:33:46.697" v="58" actId="478"/>
          <ac:spMkLst>
            <pc:docMk/>
            <pc:sldMk cId="194685888" sldId="277"/>
            <ac:spMk id="6" creationId="{43F2F911-44AD-256F-0BEE-AA304319899A}"/>
          </ac:spMkLst>
        </pc:spChg>
        <pc:spChg chg="mod">
          <ac:chgData name="Alex White" userId="57e9160509e0eb1c" providerId="LiveId" clId="{CE26C804-3591-41F9-83DA-4E437993E15B}" dt="2024-02-15T10:35:08.369" v="120" actId="20577"/>
          <ac:spMkLst>
            <pc:docMk/>
            <pc:sldMk cId="194685888" sldId="277"/>
            <ac:spMk id="8" creationId="{9F4545E5-5871-74CA-2926-2396CBC50E3B}"/>
          </ac:spMkLst>
        </pc:spChg>
        <pc:spChg chg="del">
          <ac:chgData name="Alex White" userId="57e9160509e0eb1c" providerId="LiveId" clId="{CE26C804-3591-41F9-83DA-4E437993E15B}" dt="2024-02-15T10:33:46.697" v="58" actId="478"/>
          <ac:spMkLst>
            <pc:docMk/>
            <pc:sldMk cId="194685888" sldId="277"/>
            <ac:spMk id="9" creationId="{1C272F49-DE7A-1707-CB52-B81CD82D303A}"/>
          </ac:spMkLst>
        </pc:spChg>
        <pc:picChg chg="del">
          <ac:chgData name="Alex White" userId="57e9160509e0eb1c" providerId="LiveId" clId="{CE26C804-3591-41F9-83DA-4E437993E15B}" dt="2024-02-15T10:33:46.697" v="58" actId="478"/>
          <ac:picMkLst>
            <pc:docMk/>
            <pc:sldMk cId="194685888" sldId="277"/>
            <ac:picMk id="5" creationId="{6AA7E1B6-DED3-B883-6A67-6C3E86D8964D}"/>
          </ac:picMkLst>
        </pc:picChg>
        <pc:picChg chg="del">
          <ac:chgData name="Alex White" userId="57e9160509e0eb1c" providerId="LiveId" clId="{CE26C804-3591-41F9-83DA-4E437993E15B}" dt="2024-02-15T10:33:46.697" v="58" actId="478"/>
          <ac:picMkLst>
            <pc:docMk/>
            <pc:sldMk cId="194685888" sldId="277"/>
            <ac:picMk id="7" creationId="{655074ED-AB6E-D61D-5287-2F5EFE20D53E}"/>
          </ac:picMkLst>
        </pc:picChg>
        <pc:picChg chg="add mod">
          <ac:chgData name="Alex White" userId="57e9160509e0eb1c" providerId="LiveId" clId="{CE26C804-3591-41F9-83DA-4E437993E15B}" dt="2024-02-15T10:35:56.848" v="123" actId="1076"/>
          <ac:picMkLst>
            <pc:docMk/>
            <pc:sldMk cId="194685888" sldId="277"/>
            <ac:picMk id="1027" creationId="{A29263B1-E519-1F2C-3B88-F98651682D8E}"/>
          </ac:picMkLst>
        </pc:picChg>
      </pc:sldChg>
      <pc:sldChg chg="modSp add mod">
        <pc:chgData name="Alex White" userId="57e9160509e0eb1c" providerId="LiveId" clId="{CE26C804-3591-41F9-83DA-4E437993E15B}" dt="2024-02-15T10:38:32.853" v="131"/>
        <pc:sldMkLst>
          <pc:docMk/>
          <pc:sldMk cId="3443920774" sldId="278"/>
        </pc:sldMkLst>
        <pc:spChg chg="mod">
          <ac:chgData name="Alex White" userId="57e9160509e0eb1c" providerId="LiveId" clId="{CE26C804-3591-41F9-83DA-4E437993E15B}" dt="2024-02-15T10:38:32.853" v="131"/>
          <ac:spMkLst>
            <pc:docMk/>
            <pc:sldMk cId="3443920774" sldId="278"/>
            <ac:spMk id="3" creationId="{9CB1921A-4C9E-F076-F154-4FA362897EF1}"/>
          </ac:spMkLst>
        </pc:spChg>
      </pc:sldChg>
      <pc:sldChg chg="delSp modSp add mod">
        <pc:chgData name="Alex White" userId="57e9160509e0eb1c" providerId="LiveId" clId="{CE26C804-3591-41F9-83DA-4E437993E15B}" dt="2024-02-15T10:41:15.158" v="319" actId="20577"/>
        <pc:sldMkLst>
          <pc:docMk/>
          <pc:sldMk cId="3615770549" sldId="279"/>
        </pc:sldMkLst>
        <pc:spChg chg="mod">
          <ac:chgData name="Alex White" userId="57e9160509e0eb1c" providerId="LiveId" clId="{CE26C804-3591-41F9-83DA-4E437993E15B}" dt="2024-02-15T10:41:02.830" v="285" actId="20577"/>
          <ac:spMkLst>
            <pc:docMk/>
            <pc:sldMk cId="3615770549" sldId="279"/>
            <ac:spMk id="3" creationId="{578BB1A5-5678-8DCB-4D99-F314B88111E7}"/>
          </ac:spMkLst>
        </pc:spChg>
        <pc:spChg chg="del">
          <ac:chgData name="Alex White" userId="57e9160509e0eb1c" providerId="LiveId" clId="{CE26C804-3591-41F9-83DA-4E437993E15B}" dt="2024-02-15T10:39:08.346" v="136" actId="478"/>
          <ac:spMkLst>
            <pc:docMk/>
            <pc:sldMk cId="3615770549" sldId="279"/>
            <ac:spMk id="7" creationId="{C09B6CEB-53A3-E834-33BF-DE5FC9C8D835}"/>
          </ac:spMkLst>
        </pc:spChg>
        <pc:spChg chg="mod">
          <ac:chgData name="Alex White" userId="57e9160509e0eb1c" providerId="LiveId" clId="{CE26C804-3591-41F9-83DA-4E437993E15B}" dt="2024-02-15T10:41:15.158" v="319" actId="20577"/>
          <ac:spMkLst>
            <pc:docMk/>
            <pc:sldMk cId="3615770549" sldId="279"/>
            <ac:spMk id="8" creationId="{9EEFDD19-41A2-8271-DFE2-D3DF9EBCA9F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2024</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food.gov.uk/safety-hygiene/food-additives" TargetMode="External"/><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www.nhs.uk/conditions/food-colours-and-hyperactivity/" TargetMode="External"/><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s://www.gov.uk/guidance/food-labelling-giving-food-information-to-consumers#enforcement-for-brexit-label-changes" TargetMode="External"/><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jpeg"/><Relationship Id="rId1" Type="http://schemas.openxmlformats.org/officeDocument/2006/relationships/slideLayout" Target="../slideLayouts/slideLayout3.xml"/><Relationship Id="rId4" Type="http://schemas.microsoft.com/office/2007/relationships/hdphoto" Target="../media/hdphoto2.wdp"/></Relationships>
</file>

<file path=ppt/slides/_rels/slide19.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www.gov.uk/guidance/food-labelling-giving-food-information-to-consumers#enforcement-for-brexit-label-changes"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www.food.gov.uk/business-guidance/eu-approved-additives-and-e-numbers" TargetMode="External"/><Relationship Id="rId2" Type="http://schemas.openxmlformats.org/officeDocument/2006/relationships/image" Target="../media/image6.jpeg"/><Relationship Id="rId1" Type="http://schemas.openxmlformats.org/officeDocument/2006/relationships/slideLayout" Target="../slideLayouts/slideLayout3.xml"/><Relationship Id="rId4" Type="http://schemas.openxmlformats.org/officeDocument/2006/relationships/hyperlink" Target="https://ec.europa.eu/food/sites/food/files/safety/docs/fs_food-improvement-agents_flavourings-guidance_modifying_properties.pdf"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3.xml"/><Relationship Id="rId5" Type="http://schemas.openxmlformats.org/officeDocument/2006/relationships/hyperlink" Target="https://www.efsa.europa.eu/en/topics/topic/food-additives" TargetMode="Externa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www.food.gov.uk/safety-hygiene/food-additives" TargetMode="External"/><Relationship Id="rId2" Type="http://schemas.openxmlformats.org/officeDocument/2006/relationships/image" Target="../media/image13.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452" y="3318826"/>
            <a:ext cx="9144000" cy="733096"/>
          </a:xfrm>
        </p:spPr>
        <p:txBody>
          <a:bodyPr/>
          <a:lstStyle/>
          <a:p>
            <a:r>
              <a:rPr lang="en-GB" dirty="0"/>
              <a:t>Food additives</a:t>
            </a:r>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37521E-B66B-4257-DCE3-9024D69D56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93763A-3BBC-7B9F-B14A-612299A94DC8}"/>
              </a:ext>
            </a:extLst>
          </p:cNvPr>
          <p:cNvSpPr>
            <a:spLocks noGrp="1"/>
          </p:cNvSpPr>
          <p:nvPr>
            <p:ph type="ctrTitle"/>
          </p:nvPr>
        </p:nvSpPr>
        <p:spPr/>
        <p:txBody>
          <a:bodyPr/>
          <a:lstStyle/>
          <a:p>
            <a:r>
              <a:rPr lang="en-US" dirty="0" err="1"/>
              <a:t>Colours</a:t>
            </a:r>
            <a:r>
              <a:rPr lang="en-US" dirty="0"/>
              <a:t> and hyperactivity</a:t>
            </a:r>
          </a:p>
        </p:txBody>
      </p:sp>
      <p:sp>
        <p:nvSpPr>
          <p:cNvPr id="3" name="Subtitle 2">
            <a:extLst>
              <a:ext uri="{FF2B5EF4-FFF2-40B4-BE49-F238E27FC236}">
                <a16:creationId xmlns:a16="http://schemas.microsoft.com/office/drawing/2014/main" id="{9CB1921A-4C9E-F076-F154-4FA362897EF1}"/>
              </a:ext>
            </a:extLst>
          </p:cNvPr>
          <p:cNvSpPr>
            <a:spLocks noGrp="1"/>
          </p:cNvSpPr>
          <p:nvPr>
            <p:ph type="subTitle" idx="1"/>
          </p:nvPr>
        </p:nvSpPr>
        <p:spPr>
          <a:xfrm>
            <a:off x="1169277" y="2571092"/>
            <a:ext cx="7201838" cy="3600000"/>
          </a:xfrm>
        </p:spPr>
        <p:txBody>
          <a:bodyPr/>
          <a:lstStyle/>
          <a:p>
            <a:pPr marL="0" indent="0">
              <a:buNone/>
            </a:pPr>
            <a:r>
              <a:rPr lang="en-GB" sz="2000" dirty="0"/>
              <a:t>Research has found a possible link between certain artificial colours used in food and problems with hyperactivity in children.</a:t>
            </a:r>
            <a:br>
              <a:rPr lang="en-GB" sz="2000" dirty="0"/>
            </a:br>
            <a:endParaRPr lang="en-GB" sz="2000" dirty="0"/>
          </a:p>
          <a:p>
            <a:pPr>
              <a:lnSpc>
                <a:spcPct val="100000"/>
              </a:lnSpc>
              <a:spcBef>
                <a:spcPts val="0"/>
              </a:spcBef>
            </a:pPr>
            <a:r>
              <a:rPr lang="en-GB" sz="2000" dirty="0"/>
              <a:t>sunset yellow (E110)</a:t>
            </a:r>
          </a:p>
          <a:p>
            <a:pPr>
              <a:lnSpc>
                <a:spcPct val="100000"/>
              </a:lnSpc>
              <a:spcBef>
                <a:spcPts val="0"/>
              </a:spcBef>
            </a:pPr>
            <a:r>
              <a:rPr lang="en-GB" sz="2000" dirty="0" err="1"/>
              <a:t>quinoline</a:t>
            </a:r>
            <a:r>
              <a:rPr lang="en-GB" sz="2000" dirty="0"/>
              <a:t> yellow (E104)</a:t>
            </a:r>
          </a:p>
          <a:p>
            <a:pPr>
              <a:lnSpc>
                <a:spcPct val="100000"/>
              </a:lnSpc>
              <a:spcBef>
                <a:spcPts val="0"/>
              </a:spcBef>
            </a:pPr>
            <a:r>
              <a:rPr lang="en-GB" sz="2000" dirty="0" err="1"/>
              <a:t>carmoisine</a:t>
            </a:r>
            <a:r>
              <a:rPr lang="en-GB" sz="2000" dirty="0"/>
              <a:t> (E122)</a:t>
            </a:r>
          </a:p>
          <a:p>
            <a:pPr marL="0" indent="0">
              <a:buNone/>
            </a:pPr>
            <a:r>
              <a:rPr lang="en-GB" sz="2000" dirty="0"/>
              <a:t>These colours are used in soft drinks, sweets and ice cream. Food and drink containing any of these six colours must carry a warning on the packaging, which reads: </a:t>
            </a:r>
          </a:p>
          <a:p>
            <a:pPr marL="0" indent="0">
              <a:buNone/>
            </a:pPr>
            <a:r>
              <a:rPr lang="en-GB" sz="2000" b="1" dirty="0"/>
              <a:t>‘May have an adverse effect on activity and attention in children’.</a:t>
            </a:r>
          </a:p>
        </p:txBody>
      </p:sp>
      <p:pic>
        <p:nvPicPr>
          <p:cNvPr id="6" name="Picture 5">
            <a:extLst>
              <a:ext uri="{FF2B5EF4-FFF2-40B4-BE49-F238E27FC236}">
                <a16:creationId xmlns:a16="http://schemas.microsoft.com/office/drawing/2014/main" id="{D93AFD22-2C0F-06D7-AC4E-D2966117A915}"/>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l="22132" t="13149" r="22024" b="14448"/>
          <a:stretch/>
        </p:blipFill>
        <p:spPr>
          <a:xfrm>
            <a:off x="8371115" y="2690835"/>
            <a:ext cx="3612158" cy="3122137"/>
          </a:xfrm>
          <a:prstGeom prst="rect">
            <a:avLst/>
          </a:prstGeom>
        </p:spPr>
      </p:pic>
      <p:sp>
        <p:nvSpPr>
          <p:cNvPr id="7" name="TextBox 6">
            <a:extLst>
              <a:ext uri="{FF2B5EF4-FFF2-40B4-BE49-F238E27FC236}">
                <a16:creationId xmlns:a16="http://schemas.microsoft.com/office/drawing/2014/main" id="{C3560175-4EFD-FB66-B76B-68F1B9F88B47}"/>
              </a:ext>
            </a:extLst>
          </p:cNvPr>
          <p:cNvSpPr txBox="1"/>
          <p:nvPr/>
        </p:nvSpPr>
        <p:spPr>
          <a:xfrm>
            <a:off x="4488945" y="3351684"/>
            <a:ext cx="3080657" cy="1015663"/>
          </a:xfrm>
          <a:prstGeom prst="rect">
            <a:avLst/>
          </a:prstGeom>
          <a:noFill/>
        </p:spPr>
        <p:txBody>
          <a:bodyPr wrap="square" rtlCol="0">
            <a:spAutoFit/>
          </a:bodyPr>
          <a:lstStyle/>
          <a:p>
            <a:pPr marL="285750" indent="-285750">
              <a:buFont typeface="Arial" panose="020B0604020202020204" pitchFamily="34" charset="0"/>
              <a:buChar char="•"/>
            </a:pPr>
            <a:r>
              <a:rPr lang="en-GB" sz="2000" dirty="0" err="1">
                <a:latin typeface="Arial" panose="020B0604020202020204" pitchFamily="34" charset="0"/>
                <a:cs typeface="Arial" panose="020B0604020202020204" pitchFamily="34" charset="0"/>
              </a:rPr>
              <a:t>allura</a:t>
            </a:r>
            <a:r>
              <a:rPr lang="en-GB" sz="2000" dirty="0">
                <a:latin typeface="Arial" panose="020B0604020202020204" pitchFamily="34" charset="0"/>
                <a:cs typeface="Arial" panose="020B0604020202020204" pitchFamily="34" charset="0"/>
              </a:rPr>
              <a:t> red (E129)</a:t>
            </a:r>
          </a:p>
          <a:p>
            <a:pPr marL="285750" indent="-285750">
              <a:buFont typeface="Arial" panose="020B0604020202020204" pitchFamily="34" charset="0"/>
              <a:buChar char="•"/>
            </a:pPr>
            <a:r>
              <a:rPr lang="en-GB" sz="2000" dirty="0" err="1">
                <a:latin typeface="Arial" panose="020B0604020202020204" pitchFamily="34" charset="0"/>
                <a:cs typeface="Arial" panose="020B0604020202020204" pitchFamily="34" charset="0"/>
              </a:rPr>
              <a:t>tartrazine</a:t>
            </a:r>
            <a:r>
              <a:rPr lang="en-GB" sz="2000" dirty="0">
                <a:latin typeface="Arial" panose="020B0604020202020204" pitchFamily="34" charset="0"/>
                <a:cs typeface="Arial" panose="020B0604020202020204" pitchFamily="34" charset="0"/>
              </a:rPr>
              <a:t> (E102)</a:t>
            </a:r>
          </a:p>
          <a:p>
            <a:pPr marL="285750" indent="-285750">
              <a:buFont typeface="Arial" panose="020B0604020202020204" pitchFamily="34" charset="0"/>
              <a:buChar char="•"/>
            </a:pPr>
            <a:r>
              <a:rPr lang="en-GB" sz="2000" dirty="0" err="1">
                <a:latin typeface="Arial" panose="020B0604020202020204" pitchFamily="34" charset="0"/>
                <a:cs typeface="Arial" panose="020B0604020202020204" pitchFamily="34" charset="0"/>
              </a:rPr>
              <a:t>ponceau</a:t>
            </a:r>
            <a:r>
              <a:rPr lang="en-GB" sz="2000" dirty="0">
                <a:latin typeface="Arial" panose="020B0604020202020204" pitchFamily="34" charset="0"/>
                <a:cs typeface="Arial" panose="020B0604020202020204" pitchFamily="34" charset="0"/>
              </a:rPr>
              <a:t> 4R (E124)</a:t>
            </a:r>
          </a:p>
        </p:txBody>
      </p:sp>
      <p:sp>
        <p:nvSpPr>
          <p:cNvPr id="8" name="TextBox 3">
            <a:extLst>
              <a:ext uri="{FF2B5EF4-FFF2-40B4-BE49-F238E27FC236}">
                <a16:creationId xmlns:a16="http://schemas.microsoft.com/office/drawing/2014/main" id="{94427151-ADC1-963D-9EB7-ED721CB12FB3}"/>
              </a:ext>
            </a:extLst>
          </p:cNvPr>
          <p:cNvSpPr txBox="1"/>
          <p:nvPr/>
        </p:nvSpPr>
        <p:spPr>
          <a:xfrm>
            <a:off x="1036828" y="6304497"/>
            <a:ext cx="6273800" cy="307777"/>
          </a:xfrm>
          <a:prstGeom prst="rect">
            <a:avLst/>
          </a:prstGeom>
          <a:noFill/>
          <a:ln>
            <a:noFill/>
          </a:ln>
        </p:spPr>
        <p:txBody>
          <a:bodyPr wrap="square" rtlCol="0">
            <a:spAutoFit/>
          </a:bodyPr>
          <a:lstStyle/>
          <a:p>
            <a:r>
              <a:rPr lang="en-GB" sz="1400" dirty="0">
                <a:latin typeface="Arial" panose="020B0604020202020204" pitchFamily="34" charset="0"/>
                <a:cs typeface="Arial" panose="020B0604020202020204" pitchFamily="34" charset="0"/>
                <a:hlinkClick r:id="rId3"/>
              </a:rPr>
              <a:t>Food Standards Agency</a:t>
            </a:r>
            <a:r>
              <a:rPr lang="en-GB" sz="1400" dirty="0">
                <a:latin typeface="Arial" panose="020B0604020202020204" pitchFamily="34" charset="0"/>
                <a:cs typeface="Arial" panose="020B0604020202020204" pitchFamily="34" charset="0"/>
              </a:rPr>
              <a:t>, 2018</a:t>
            </a:r>
          </a:p>
        </p:txBody>
      </p:sp>
    </p:spTree>
    <p:extLst>
      <p:ext uri="{BB962C8B-B14F-4D97-AF65-F5344CB8AC3E}">
        <p14:creationId xmlns:p14="http://schemas.microsoft.com/office/powerpoint/2010/main" val="34439207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40C4AB-5904-577E-2889-2CC8F80E7A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799BB1-50F8-DC98-120D-D1DCF16B8A1D}"/>
              </a:ext>
            </a:extLst>
          </p:cNvPr>
          <p:cNvSpPr>
            <a:spLocks noGrp="1"/>
          </p:cNvSpPr>
          <p:nvPr>
            <p:ph type="ctrTitle"/>
          </p:nvPr>
        </p:nvSpPr>
        <p:spPr/>
        <p:txBody>
          <a:bodyPr/>
          <a:lstStyle/>
          <a:p>
            <a:r>
              <a:rPr lang="en-US" dirty="0" err="1"/>
              <a:t>Colours</a:t>
            </a:r>
            <a:r>
              <a:rPr lang="en-US" dirty="0"/>
              <a:t> and hyperactivity</a:t>
            </a:r>
          </a:p>
        </p:txBody>
      </p:sp>
      <p:sp>
        <p:nvSpPr>
          <p:cNvPr id="3" name="Subtitle 2">
            <a:extLst>
              <a:ext uri="{FF2B5EF4-FFF2-40B4-BE49-F238E27FC236}">
                <a16:creationId xmlns:a16="http://schemas.microsoft.com/office/drawing/2014/main" id="{578BB1A5-5678-8DCB-4D99-F314B88111E7}"/>
              </a:ext>
            </a:extLst>
          </p:cNvPr>
          <p:cNvSpPr>
            <a:spLocks noGrp="1"/>
          </p:cNvSpPr>
          <p:nvPr>
            <p:ph type="subTitle" idx="1"/>
          </p:nvPr>
        </p:nvSpPr>
        <p:spPr>
          <a:xfrm>
            <a:off x="1169277" y="2571092"/>
            <a:ext cx="7201838" cy="3600000"/>
          </a:xfrm>
        </p:spPr>
        <p:txBody>
          <a:bodyPr/>
          <a:lstStyle/>
          <a:p>
            <a:pPr marL="0" indent="0">
              <a:buNone/>
            </a:pPr>
            <a:r>
              <a:rPr lang="en-GB" sz="2000" dirty="0"/>
              <a:t>If your child is hyperactive, or has attention deficit hyperactivity disorder (ADHD), there is some evidence to suggest that avoiding these 6 food colours may help.</a:t>
            </a:r>
          </a:p>
          <a:p>
            <a:pPr marL="0" indent="0">
              <a:buNone/>
            </a:pPr>
            <a:endParaRPr lang="en-GB" sz="2000" b="1" dirty="0"/>
          </a:p>
          <a:p>
            <a:pPr marL="0" indent="0">
              <a:buNone/>
            </a:pPr>
            <a:r>
              <a:rPr lang="en-GB" sz="2000" dirty="0"/>
              <a:t>However, it is crucial to recognise that hyperactivity can stem from various factors, with the research into food colours still being undertaken. </a:t>
            </a:r>
          </a:p>
          <a:p>
            <a:pPr marL="0" indent="0">
              <a:buNone/>
            </a:pPr>
            <a:endParaRPr lang="en-GB" sz="2000" dirty="0"/>
          </a:p>
          <a:p>
            <a:pPr marL="0" indent="0">
              <a:buNone/>
            </a:pPr>
            <a:r>
              <a:rPr lang="en-GB" sz="2000" dirty="0"/>
              <a:t>Eliminating food colours may not guarantee behavioural improvements.</a:t>
            </a:r>
          </a:p>
          <a:p>
            <a:pPr marL="0" indent="0">
              <a:buNone/>
            </a:pPr>
            <a:endParaRPr lang="en-GB" sz="2000" b="1" dirty="0"/>
          </a:p>
          <a:p>
            <a:pPr marL="0" indent="0">
              <a:buNone/>
            </a:pPr>
            <a:endParaRPr lang="en-GB" sz="2000" b="1" dirty="0"/>
          </a:p>
          <a:p>
            <a:pPr marL="0" indent="0">
              <a:buNone/>
            </a:pPr>
            <a:endParaRPr lang="en-GB" sz="2000" b="1" dirty="0"/>
          </a:p>
          <a:p>
            <a:pPr marL="0" indent="0">
              <a:buNone/>
            </a:pPr>
            <a:endParaRPr lang="en-GB" sz="2000" b="1" dirty="0"/>
          </a:p>
        </p:txBody>
      </p:sp>
      <p:pic>
        <p:nvPicPr>
          <p:cNvPr id="6" name="Picture 5">
            <a:extLst>
              <a:ext uri="{FF2B5EF4-FFF2-40B4-BE49-F238E27FC236}">
                <a16:creationId xmlns:a16="http://schemas.microsoft.com/office/drawing/2014/main" id="{2174381B-B012-7703-C1F7-A5052F6DF9AD}"/>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l="22132" t="13149" r="22024" b="14448"/>
          <a:stretch/>
        </p:blipFill>
        <p:spPr>
          <a:xfrm>
            <a:off x="8371115" y="2690835"/>
            <a:ext cx="3612158" cy="3122137"/>
          </a:xfrm>
          <a:prstGeom prst="rect">
            <a:avLst/>
          </a:prstGeom>
        </p:spPr>
      </p:pic>
      <p:sp>
        <p:nvSpPr>
          <p:cNvPr id="8" name="TextBox 3">
            <a:extLst>
              <a:ext uri="{FF2B5EF4-FFF2-40B4-BE49-F238E27FC236}">
                <a16:creationId xmlns:a16="http://schemas.microsoft.com/office/drawing/2014/main" id="{9EEFDD19-41A2-8271-DFE2-D3DF9EBCA9F1}"/>
              </a:ext>
            </a:extLst>
          </p:cNvPr>
          <p:cNvSpPr txBox="1"/>
          <p:nvPr/>
        </p:nvSpPr>
        <p:spPr>
          <a:xfrm>
            <a:off x="1036828" y="6304497"/>
            <a:ext cx="6273800" cy="307777"/>
          </a:xfrm>
          <a:prstGeom prst="rect">
            <a:avLst/>
          </a:prstGeom>
          <a:noFill/>
          <a:ln>
            <a:noFill/>
          </a:ln>
        </p:spPr>
        <p:txBody>
          <a:bodyPr wrap="square" rtlCol="0">
            <a:spAutoFit/>
          </a:bodyPr>
          <a:lstStyle/>
          <a:p>
            <a:r>
              <a:rPr lang="en-GB" sz="1400" dirty="0">
                <a:latin typeface="Arial" panose="020B0604020202020204" pitchFamily="34" charset="0"/>
                <a:cs typeface="Arial" panose="020B0604020202020204" pitchFamily="34" charset="0"/>
              </a:rPr>
              <a:t>For more information, visit </a:t>
            </a:r>
            <a:r>
              <a:rPr lang="en-GB" sz="1400" dirty="0">
                <a:latin typeface="Arial" panose="020B0604020202020204" pitchFamily="34" charset="0"/>
                <a:cs typeface="Arial" panose="020B0604020202020204" pitchFamily="34" charset="0"/>
                <a:hlinkClick r:id="rId3"/>
              </a:rPr>
              <a:t>NHS</a:t>
            </a:r>
            <a:r>
              <a:rPr lang="en-GB" sz="14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615770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Flavour</a:t>
            </a:r>
            <a:r>
              <a:rPr lang="en-US" dirty="0"/>
              <a:t> enhancers</a:t>
            </a:r>
          </a:p>
        </p:txBody>
      </p:sp>
      <p:sp>
        <p:nvSpPr>
          <p:cNvPr id="3" name="Subtitle 2"/>
          <p:cNvSpPr>
            <a:spLocks noGrp="1"/>
          </p:cNvSpPr>
          <p:nvPr>
            <p:ph type="subTitle" idx="1"/>
          </p:nvPr>
        </p:nvSpPr>
        <p:spPr>
          <a:xfrm>
            <a:off x="1169276" y="2571092"/>
            <a:ext cx="7068637" cy="3600000"/>
          </a:xfrm>
        </p:spPr>
        <p:txBody>
          <a:bodyPr/>
          <a:lstStyle/>
          <a:p>
            <a:pPr marL="0" indent="0">
              <a:lnSpc>
                <a:spcPct val="100000"/>
              </a:lnSpc>
              <a:buNone/>
            </a:pPr>
            <a:r>
              <a:rPr lang="en-GB" sz="2000" dirty="0"/>
              <a:t>Flavour enhancers bring out the flavour in foods without imparting a flavour of their own, e.g. monosodium glutamate (E621) enhances umami flavours.</a:t>
            </a:r>
          </a:p>
          <a:p>
            <a:pPr marL="0" indent="0">
              <a:lnSpc>
                <a:spcPct val="100000"/>
              </a:lnSpc>
              <a:buNone/>
            </a:pPr>
            <a:endParaRPr lang="en-GB" sz="2000" dirty="0"/>
          </a:p>
          <a:p>
            <a:pPr marL="0" indent="0">
              <a:lnSpc>
                <a:spcPct val="100000"/>
              </a:lnSpc>
              <a:buNone/>
            </a:pPr>
            <a:r>
              <a:rPr lang="en-GB" sz="2000" dirty="0"/>
              <a:t>Flavourings, on the other hand, are added to a wide range of foods, usually in small amounts to give a particular taste. These do not have E numbers because they are controlled by different food laws. Ingredients lists will say if flavourings have been used, but individual flavourings might not be named.</a:t>
            </a:r>
          </a:p>
          <a:p>
            <a:pPr marL="0" indent="0">
              <a:buNone/>
            </a:pPr>
            <a:endParaRPr lang="en-GB" sz="2000" dirty="0"/>
          </a:p>
          <a:p>
            <a:endParaRPr lang="en-US" sz="2000" dirty="0"/>
          </a:p>
        </p:txBody>
      </p:sp>
      <p:pic>
        <p:nvPicPr>
          <p:cNvPr id="4" name="Picture 4" descr="Bowl of wonton soup"/>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8505235" y="2571092"/>
            <a:ext cx="3292830" cy="28615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10799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Sweeteners</a:t>
            </a:r>
          </a:p>
        </p:txBody>
      </p:sp>
      <p:sp>
        <p:nvSpPr>
          <p:cNvPr id="3" name="Subtitle 2"/>
          <p:cNvSpPr>
            <a:spLocks noGrp="1"/>
          </p:cNvSpPr>
          <p:nvPr>
            <p:ph type="subTitle" idx="1"/>
          </p:nvPr>
        </p:nvSpPr>
        <p:spPr>
          <a:xfrm>
            <a:off x="1169275" y="2571092"/>
            <a:ext cx="7149971" cy="3600000"/>
          </a:xfrm>
        </p:spPr>
        <p:txBody>
          <a:bodyPr/>
          <a:lstStyle/>
          <a:p>
            <a:pPr marL="0" indent="0">
              <a:buNone/>
            </a:pPr>
            <a:r>
              <a:rPr lang="en-GB" sz="2000" dirty="0"/>
              <a:t>Sweeteners include:</a:t>
            </a:r>
            <a:br>
              <a:rPr lang="en-GB" sz="2000" dirty="0"/>
            </a:br>
            <a:r>
              <a:rPr lang="en-GB" sz="2000" dirty="0"/>
              <a:t>	</a:t>
            </a:r>
          </a:p>
          <a:p>
            <a:pPr marL="0" indent="0">
              <a:buNone/>
            </a:pPr>
            <a:r>
              <a:rPr lang="en-GB" sz="2000" dirty="0"/>
              <a:t>• intense sweeteners (e.g. </a:t>
            </a:r>
            <a:r>
              <a:rPr lang="en-GB" sz="2000" dirty="0" err="1"/>
              <a:t>acesulfame</a:t>
            </a:r>
            <a:r>
              <a:rPr lang="en-GB" sz="2000" dirty="0"/>
              <a:t> K, aspartame and stevia) have a sweetness many times that of sugar and therefore are used in small amounts, e.g. in soft drinks and sweetening tablets;</a:t>
            </a:r>
            <a:br>
              <a:rPr lang="en-GB" sz="2000" dirty="0"/>
            </a:br>
            <a:endParaRPr lang="en-GB" sz="2000" dirty="0"/>
          </a:p>
          <a:p>
            <a:pPr marL="0" indent="0">
              <a:buNone/>
            </a:pPr>
            <a:r>
              <a:rPr lang="en-GB" sz="2000" dirty="0"/>
              <a:t>• bulk sweeteners, e.g. sorbitol, have a similar sweetness to sugar and are used at similar levels. Sorbitol is often used in sugar-free chewing gum and sweets.</a:t>
            </a:r>
            <a:br>
              <a:rPr lang="en-GB" sz="2000" dirty="0"/>
            </a:br>
            <a:br>
              <a:rPr lang="en-GB" sz="2000" dirty="0"/>
            </a:br>
            <a:endParaRPr lang="en-GB" sz="2000" dirty="0"/>
          </a:p>
        </p:txBody>
      </p:sp>
      <p:pic>
        <p:nvPicPr>
          <p:cNvPr id="1026" name="Picture 2" descr="File:Aspartame.sv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731624" y="3006967"/>
            <a:ext cx="3460376" cy="206150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lpha-D-Glucopyranose.sv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731624" y="1732142"/>
            <a:ext cx="1421246" cy="153849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8731624" y="5263197"/>
            <a:ext cx="3083858" cy="830997"/>
          </a:xfrm>
          <a:prstGeom prst="rect">
            <a:avLst/>
          </a:prstGeom>
          <a:solidFill>
            <a:srgbClr val="263B83"/>
          </a:solidFill>
        </p:spPr>
        <p:txBody>
          <a:bodyPr wrap="square" rtlCol="0">
            <a:spAutoFit/>
          </a:bodyPr>
          <a:lstStyle/>
          <a:p>
            <a:pPr algn="ctr"/>
            <a:r>
              <a:rPr lang="en-GB" sz="1600" b="1" dirty="0">
                <a:solidFill>
                  <a:schemeClr val="bg1"/>
                </a:solidFill>
                <a:latin typeface="Arial" panose="020B0604020202020204" pitchFamily="34" charset="0"/>
                <a:cs typeface="Arial" panose="020B0604020202020204" pitchFamily="34" charset="0"/>
              </a:rPr>
              <a:t>Glucose (top) and aspartame (bottom). Both are sweet but are structurally very different.</a:t>
            </a:r>
          </a:p>
        </p:txBody>
      </p:sp>
    </p:spTree>
    <p:extLst>
      <p:ext uri="{BB962C8B-B14F-4D97-AF65-F5344CB8AC3E}">
        <p14:creationId xmlns:p14="http://schemas.microsoft.com/office/powerpoint/2010/main" val="16210799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B59EF3-8366-C0B0-55CF-93D318802C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B7FD9A-C6D7-7E58-D333-79A66B213B1D}"/>
              </a:ext>
            </a:extLst>
          </p:cNvPr>
          <p:cNvSpPr>
            <a:spLocks noGrp="1"/>
          </p:cNvSpPr>
          <p:nvPr>
            <p:ph type="ctrTitle"/>
          </p:nvPr>
        </p:nvSpPr>
        <p:spPr/>
        <p:txBody>
          <a:bodyPr/>
          <a:lstStyle/>
          <a:p>
            <a:r>
              <a:rPr lang="en-US" dirty="0"/>
              <a:t>Aspartame and </a:t>
            </a:r>
            <a:r>
              <a:rPr lang="en-US" dirty="0" err="1"/>
              <a:t>colourings</a:t>
            </a:r>
            <a:br>
              <a:rPr lang="en-US" dirty="0"/>
            </a:br>
            <a:endParaRPr lang="en-US" dirty="0"/>
          </a:p>
        </p:txBody>
      </p:sp>
      <p:sp>
        <p:nvSpPr>
          <p:cNvPr id="3" name="Subtitle 2">
            <a:extLst>
              <a:ext uri="{FF2B5EF4-FFF2-40B4-BE49-F238E27FC236}">
                <a16:creationId xmlns:a16="http://schemas.microsoft.com/office/drawing/2014/main" id="{07DEBC62-72BE-2E94-2108-BEAEC3C8485A}"/>
              </a:ext>
            </a:extLst>
          </p:cNvPr>
          <p:cNvSpPr>
            <a:spLocks noGrp="1"/>
          </p:cNvSpPr>
          <p:nvPr>
            <p:ph type="subTitle" idx="1"/>
          </p:nvPr>
        </p:nvSpPr>
        <p:spPr>
          <a:xfrm>
            <a:off x="1169275" y="2571092"/>
            <a:ext cx="7149971" cy="3600000"/>
          </a:xfrm>
        </p:spPr>
        <p:txBody>
          <a:bodyPr/>
          <a:lstStyle/>
          <a:p>
            <a:pPr marL="0" indent="0" algn="l">
              <a:buNone/>
            </a:pPr>
            <a:r>
              <a:rPr lang="en-GB" sz="2000" b="0" i="0" dirty="0">
                <a:solidFill>
                  <a:srgbClr val="0B0C0C"/>
                </a:solidFill>
                <a:effectLst/>
                <a:latin typeface="Arial" panose="020B0604020202020204" pitchFamily="34" charset="0"/>
                <a:cs typeface="Arial" panose="020B0604020202020204" pitchFamily="34" charset="0"/>
              </a:rPr>
              <a:t>To comply with the rules on labelling additives, you must put the following warnings on the label if the product contains aspartame:</a:t>
            </a:r>
          </a:p>
          <a:p>
            <a:pPr algn="l">
              <a:buFont typeface="Arial" panose="020B0604020202020204" pitchFamily="34" charset="0"/>
              <a:buChar char="•"/>
            </a:pPr>
            <a:r>
              <a:rPr lang="en-GB" sz="2000" b="0" i="0" dirty="0">
                <a:solidFill>
                  <a:srgbClr val="0B0C0C"/>
                </a:solidFill>
                <a:effectLst/>
                <a:latin typeface="Arial" panose="020B0604020202020204" pitchFamily="34" charset="0"/>
                <a:cs typeface="Arial" panose="020B0604020202020204" pitchFamily="34" charset="0"/>
              </a:rPr>
              <a:t>‘contains a source of phenylalanine’, if aspartame is named in the ingredients list;</a:t>
            </a:r>
          </a:p>
          <a:p>
            <a:pPr algn="l">
              <a:buFont typeface="Arial" panose="020B0604020202020204" pitchFamily="34" charset="0"/>
              <a:buChar char="•"/>
            </a:pPr>
            <a:endParaRPr lang="en-GB" sz="2000" b="0" i="0" dirty="0">
              <a:solidFill>
                <a:srgbClr val="0B0C0C"/>
              </a:solidFill>
              <a:effectLst/>
              <a:latin typeface="Arial" panose="020B0604020202020204" pitchFamily="34" charset="0"/>
              <a:cs typeface="Arial" panose="020B0604020202020204" pitchFamily="34" charset="0"/>
            </a:endParaRPr>
          </a:p>
          <a:p>
            <a:pPr algn="l">
              <a:buFont typeface="Arial" panose="020B0604020202020204" pitchFamily="34" charset="0"/>
              <a:buChar char="•"/>
            </a:pPr>
            <a:r>
              <a:rPr lang="en-GB" sz="2000" b="0" i="0" dirty="0">
                <a:solidFill>
                  <a:srgbClr val="0B0C0C"/>
                </a:solidFill>
                <a:effectLst/>
                <a:latin typeface="Arial" panose="020B0604020202020204" pitchFamily="34" charset="0"/>
                <a:cs typeface="Arial" panose="020B0604020202020204" pitchFamily="34" charset="0"/>
              </a:rPr>
              <a:t>‘contains aspartame (a source of phenylalanine)’ if you use the E number (E951) instead of the name in the ingredients list.</a:t>
            </a:r>
          </a:p>
          <a:p>
            <a:pPr marL="0" indent="0">
              <a:buNone/>
            </a:pPr>
            <a:br>
              <a:rPr lang="en-GB" sz="2000" dirty="0"/>
            </a:br>
            <a:endParaRPr lang="en-GB" sz="2000" dirty="0"/>
          </a:p>
        </p:txBody>
      </p:sp>
      <p:pic>
        <p:nvPicPr>
          <p:cNvPr id="1026" name="Picture 2" descr="File:Aspartame.svg">
            <a:extLst>
              <a:ext uri="{FF2B5EF4-FFF2-40B4-BE49-F238E27FC236}">
                <a16:creationId xmlns:a16="http://schemas.microsoft.com/office/drawing/2014/main" id="{1FD1D4EA-303F-175D-4A55-EFCBC2A218FD}"/>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731624" y="3006967"/>
            <a:ext cx="3460376" cy="206150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3">
            <a:extLst>
              <a:ext uri="{FF2B5EF4-FFF2-40B4-BE49-F238E27FC236}">
                <a16:creationId xmlns:a16="http://schemas.microsoft.com/office/drawing/2014/main" id="{0E2C0658-1F3D-EE85-E96F-967AFBE833C0}"/>
              </a:ext>
            </a:extLst>
          </p:cNvPr>
          <p:cNvSpPr txBox="1"/>
          <p:nvPr/>
        </p:nvSpPr>
        <p:spPr>
          <a:xfrm>
            <a:off x="469900" y="6001653"/>
            <a:ext cx="6273800" cy="369332"/>
          </a:xfrm>
          <a:prstGeom prst="rect">
            <a:avLst/>
          </a:prstGeom>
          <a:noFill/>
          <a:ln>
            <a:noFill/>
          </a:ln>
        </p:spPr>
        <p:txBody>
          <a:bodyPr wrap="square" rtlCol="0">
            <a:spAutoFit/>
          </a:bodyPr>
          <a:lstStyle/>
          <a:p>
            <a:r>
              <a:rPr lang="en-GB" dirty="0">
                <a:latin typeface="Arial" panose="020B0604020202020204" pitchFamily="34" charset="0"/>
                <a:cs typeface="Arial" panose="020B0604020202020204" pitchFamily="34" charset="0"/>
                <a:hlinkClick r:id="rId3"/>
              </a:rPr>
              <a:t>Food labelling: giving food information to consumers, 2022</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858621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Acids, bases and buffers</a:t>
            </a:r>
          </a:p>
        </p:txBody>
      </p:sp>
      <p:sp>
        <p:nvSpPr>
          <p:cNvPr id="3" name="Subtitle 2"/>
          <p:cNvSpPr>
            <a:spLocks noGrp="1"/>
          </p:cNvSpPr>
          <p:nvPr>
            <p:ph type="subTitle" idx="1"/>
          </p:nvPr>
        </p:nvSpPr>
        <p:spPr>
          <a:xfrm>
            <a:off x="1169276" y="2590370"/>
            <a:ext cx="6630018" cy="3600000"/>
          </a:xfrm>
        </p:spPr>
        <p:txBody>
          <a:bodyPr/>
          <a:lstStyle/>
          <a:p>
            <a:pPr marL="0" indent="0">
              <a:buNone/>
            </a:pPr>
            <a:r>
              <a:rPr lang="en-GB" sz="2000" dirty="0"/>
              <a:t>Acids, bases and buffers control the acidity or alkalinity of food, for safety and stability of flavour.</a:t>
            </a:r>
          </a:p>
          <a:p>
            <a:pPr marL="0" indent="0">
              <a:buNone/>
            </a:pPr>
            <a:endParaRPr lang="en-GB" sz="2000" dirty="0"/>
          </a:p>
          <a:p>
            <a:endParaRPr lang="en-US" sz="2000" dirty="0"/>
          </a:p>
        </p:txBody>
      </p:sp>
      <p:pic>
        <p:nvPicPr>
          <p:cNvPr id="4" name="Picture 5" descr="Cake - fairy (317 x 250)"/>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7942729" y="2765609"/>
            <a:ext cx="3705917" cy="29226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10799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015369" y="3416454"/>
            <a:ext cx="1934328" cy="2898074"/>
          </a:xfrm>
          <a:prstGeom prst="rect">
            <a:avLst/>
          </a:prstGeom>
        </p:spPr>
      </p:pic>
      <p:sp>
        <p:nvSpPr>
          <p:cNvPr id="2" name="Title 1"/>
          <p:cNvSpPr>
            <a:spLocks noGrp="1"/>
          </p:cNvSpPr>
          <p:nvPr>
            <p:ph type="ctrTitle"/>
          </p:nvPr>
        </p:nvSpPr>
        <p:spPr/>
        <p:txBody>
          <a:bodyPr/>
          <a:lstStyle/>
          <a:p>
            <a:r>
              <a:rPr lang="en-US" dirty="0"/>
              <a:t>Anti-caking agents</a:t>
            </a:r>
          </a:p>
        </p:txBody>
      </p:sp>
      <p:sp>
        <p:nvSpPr>
          <p:cNvPr id="3" name="Subtitle 2"/>
          <p:cNvSpPr>
            <a:spLocks noGrp="1"/>
          </p:cNvSpPr>
          <p:nvPr>
            <p:ph type="subTitle" idx="1"/>
          </p:nvPr>
        </p:nvSpPr>
        <p:spPr>
          <a:xfrm>
            <a:off x="1169275" y="2571092"/>
            <a:ext cx="6996529" cy="3600000"/>
          </a:xfrm>
        </p:spPr>
        <p:txBody>
          <a:bodyPr/>
          <a:lstStyle/>
          <a:p>
            <a:pPr marL="0" indent="0">
              <a:buNone/>
            </a:pPr>
            <a:r>
              <a:rPr lang="en-GB" sz="2000" dirty="0"/>
              <a:t>Anti-caking agents ensure free movement or flow of particles (e.g. in dried milk or table salt).</a:t>
            </a:r>
          </a:p>
          <a:p>
            <a:pPr marL="0" indent="0">
              <a:buNone/>
            </a:pPr>
            <a:endParaRPr lang="en-GB" sz="2000" dirty="0"/>
          </a:p>
          <a:p>
            <a:pPr marL="0" indent="0">
              <a:buNone/>
            </a:pPr>
            <a:endParaRPr lang="en-GB" sz="2000" dirty="0"/>
          </a:p>
          <a:p>
            <a:pPr marL="0" indent="0">
              <a:buNone/>
            </a:pPr>
            <a:r>
              <a:rPr lang="en-US" sz="3200" b="1" dirty="0">
                <a:solidFill>
                  <a:srgbClr val="263B83"/>
                </a:solidFill>
              </a:rPr>
              <a:t>Anti-foaming agents</a:t>
            </a:r>
          </a:p>
          <a:p>
            <a:pPr marL="0" indent="0">
              <a:buNone/>
            </a:pPr>
            <a:endParaRPr lang="en-GB" sz="2000" dirty="0"/>
          </a:p>
          <a:p>
            <a:pPr marL="0" indent="0">
              <a:buNone/>
            </a:pPr>
            <a:r>
              <a:rPr lang="en-GB" sz="2000" dirty="0"/>
              <a:t>Anti-foaming agents prevent or disperse frothing (e.g. in the production of fruit juices).</a:t>
            </a:r>
          </a:p>
          <a:p>
            <a:pPr marL="0" indent="0">
              <a:buNone/>
            </a:pPr>
            <a:endParaRPr lang="en-US" sz="2000" dirty="0"/>
          </a:p>
        </p:txBody>
      </p:sp>
      <p:pic>
        <p:nvPicPr>
          <p:cNvPr id="4" name="Picture 4" descr="Salt"/>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8454506" y="1656595"/>
            <a:ext cx="1366659" cy="23852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10799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Glazing agents</a:t>
            </a:r>
          </a:p>
        </p:txBody>
      </p:sp>
      <p:sp>
        <p:nvSpPr>
          <p:cNvPr id="3" name="Subtitle 2"/>
          <p:cNvSpPr>
            <a:spLocks noGrp="1"/>
          </p:cNvSpPr>
          <p:nvPr>
            <p:ph type="subTitle" idx="1"/>
          </p:nvPr>
        </p:nvSpPr>
        <p:spPr>
          <a:xfrm>
            <a:off x="1169276" y="2571092"/>
            <a:ext cx="6479412" cy="3600000"/>
          </a:xfrm>
        </p:spPr>
        <p:txBody>
          <a:bodyPr/>
          <a:lstStyle/>
          <a:p>
            <a:pPr marL="0" indent="0">
              <a:buNone/>
            </a:pPr>
            <a:r>
              <a:rPr lang="en-GB" sz="2000" dirty="0"/>
              <a:t>Glazing agents provide a protective coating or sheen on the surface of foods, e.g. confectionery (for appearance and shelf-life).</a:t>
            </a:r>
          </a:p>
          <a:p>
            <a:pPr marL="0" indent="0">
              <a:buNone/>
            </a:pPr>
            <a:endParaRPr lang="en-GB" sz="2000" dirty="0"/>
          </a:p>
          <a:p>
            <a:endParaRPr lang="en-US" sz="2000" dirty="0"/>
          </a:p>
        </p:txBody>
      </p:sp>
      <p:pic>
        <p:nvPicPr>
          <p:cNvPr id="4" name="Picture 5" descr="lollipop"/>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7813325" y="1763036"/>
            <a:ext cx="3981548" cy="39815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10799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Emulsifiers, stabilisers, gelling agents</a:t>
            </a:r>
            <a:br>
              <a:rPr lang="en-GB" dirty="0"/>
            </a:br>
            <a:r>
              <a:rPr lang="en-GB" dirty="0"/>
              <a:t>and thickeners</a:t>
            </a:r>
            <a:endParaRPr lang="en-US" dirty="0"/>
          </a:p>
        </p:txBody>
      </p:sp>
      <p:sp>
        <p:nvSpPr>
          <p:cNvPr id="3" name="Subtitle 2"/>
          <p:cNvSpPr>
            <a:spLocks noGrp="1"/>
          </p:cNvSpPr>
          <p:nvPr>
            <p:ph type="subTitle" idx="1"/>
          </p:nvPr>
        </p:nvSpPr>
        <p:spPr>
          <a:xfrm>
            <a:off x="1169276" y="2571092"/>
            <a:ext cx="6630018" cy="3600000"/>
          </a:xfrm>
        </p:spPr>
        <p:txBody>
          <a:bodyPr/>
          <a:lstStyle/>
          <a:p>
            <a:pPr marL="0" indent="0">
              <a:buNone/>
            </a:pPr>
            <a:endParaRPr lang="en-GB" sz="2000" dirty="0"/>
          </a:p>
          <a:p>
            <a:pPr marL="0" indent="0">
              <a:buNone/>
            </a:pPr>
            <a:r>
              <a:rPr lang="en-GB" sz="2000" dirty="0"/>
              <a:t>Emulsifiers help mix ingredients together that would normally separate (e.g. </a:t>
            </a:r>
            <a:r>
              <a:rPr lang="en-GB" sz="2000" dirty="0" err="1"/>
              <a:t>lecithins</a:t>
            </a:r>
            <a:r>
              <a:rPr lang="en-GB" sz="2000" dirty="0"/>
              <a:t> (E322)).</a:t>
            </a:r>
          </a:p>
          <a:p>
            <a:pPr marL="0" indent="0">
              <a:buNone/>
            </a:pPr>
            <a:r>
              <a:rPr lang="en-GB" sz="2000" dirty="0"/>
              <a:t>Stabilisers prevent ingredients from separating again, e.g. locust bean gum (E410).</a:t>
            </a:r>
          </a:p>
          <a:p>
            <a:pPr marL="0" indent="0">
              <a:buNone/>
            </a:pPr>
            <a:r>
              <a:rPr lang="en-GB" sz="2000" dirty="0" err="1"/>
              <a:t>Emulsifers</a:t>
            </a:r>
            <a:r>
              <a:rPr lang="en-GB" sz="2000" dirty="0"/>
              <a:t> and stabilisers give food a consistent texture. They can be found in low-fat spreads.</a:t>
            </a:r>
          </a:p>
          <a:p>
            <a:pPr marL="0" indent="0">
              <a:buNone/>
            </a:pPr>
            <a:r>
              <a:rPr lang="en-GB" sz="2000" dirty="0"/>
              <a:t>Gelling agents are used to change the consistency of a food (e.g. pectin (E440)), which is used to make jam.</a:t>
            </a:r>
          </a:p>
          <a:p>
            <a:pPr marL="0" indent="0">
              <a:buNone/>
            </a:pPr>
            <a:r>
              <a:rPr lang="en-GB" sz="2000" dirty="0"/>
              <a:t>Thickeners help give food body and can be found in most sauces.</a:t>
            </a:r>
          </a:p>
          <a:p>
            <a:pPr marL="0" indent="0">
              <a:buNone/>
            </a:pPr>
            <a:endParaRPr lang="en-GB" sz="2000" dirty="0"/>
          </a:p>
          <a:p>
            <a:endParaRPr lang="en-US" sz="2000" dirty="0"/>
          </a:p>
        </p:txBody>
      </p:sp>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l="16470" r="17059"/>
          <a:stretch/>
        </p:blipFill>
        <p:spPr>
          <a:xfrm>
            <a:off x="7880969" y="2817578"/>
            <a:ext cx="2026023" cy="2033016"/>
          </a:xfrm>
          <a:prstGeom prst="rect">
            <a:avLst/>
          </a:prstGeom>
        </p:spPr>
      </p:pic>
      <p:pic>
        <p:nvPicPr>
          <p:cNvPr id="5" name="Picture 4"/>
          <p:cNvPicPr>
            <a:picLocks noChangeAspect="1"/>
          </p:cNvPicPr>
          <p:nvPr/>
        </p:nvPicPr>
        <p:blipFill>
          <a:blip r:embed="rId3" cstate="email">
            <a:extLst>
              <a:ext uri="{BEBA8EAE-BF5A-486C-A8C5-ECC9F3942E4B}">
                <a14:imgProps xmlns:a14="http://schemas.microsoft.com/office/drawing/2010/main">
                  <a14:imgLayer r:embed="rId4">
                    <a14:imgEffect>
                      <a14:backgroundRemoval t="9910" b="89143" l="49451" r="89977">
                        <a14:foregroundMark x1="64727" y1="84263" x2="64727" y2="84263"/>
                        <a14:foregroundMark x1="66988" y1="81051" x2="66988" y2="81051"/>
                        <a14:foregroundMark x1="61818" y1="89143" x2="61818" y2="89143"/>
                        <a14:foregroundMark x1="79820" y1="80727" x2="79820" y2="80727"/>
                        <a14:backgroundMark x1="50565" y1="83616" x2="50565" y2="83616"/>
                        <a14:backgroundMark x1="50798" y1="85757" x2="50798" y2="85757"/>
                        <a14:backgroundMark x1="61536" y1="77166" x2="61536" y2="77166"/>
                        <a14:backgroundMark x1="58727" y1="87077" x2="58727" y2="87077"/>
                        <a14:backgroundMark x1="54654" y1="85433" x2="54654" y2="85433"/>
                        <a14:backgroundMark x1="50183" y1="84512" x2="50183" y2="84512"/>
                        <a14:backgroundMark x1="69082" y1="76096" x2="69082" y2="76096"/>
                        <a14:backgroundMark x1="74651" y1="73630" x2="74651" y2="73630"/>
                        <a14:backgroundMark x1="50798" y1="81125" x2="50798" y2="81125"/>
                        <a14:backgroundMark x1="50515" y1="84114" x2="50515" y2="84114"/>
                      </a14:backgroundRemoval>
                    </a14:imgEffect>
                  </a14:imgLayer>
                </a14:imgProps>
              </a:ext>
              <a:ext uri="{28A0092B-C50C-407E-A947-70E740481C1C}">
                <a14:useLocalDpi xmlns:a14="http://schemas.microsoft.com/office/drawing/2010/main"/>
              </a:ext>
            </a:extLst>
          </a:blip>
          <a:srcRect l="49337" t="40426" r="18277" b="8794"/>
          <a:stretch>
            <a:fillRect/>
          </a:stretch>
        </p:blipFill>
        <p:spPr>
          <a:xfrm>
            <a:off x="9988667" y="2807425"/>
            <a:ext cx="2090059" cy="2187634"/>
          </a:xfrm>
          <a:prstGeom prst="rect">
            <a:avLst/>
          </a:prstGeom>
        </p:spPr>
      </p:pic>
      <p:sp>
        <p:nvSpPr>
          <p:cNvPr id="7" name="TextBox 6"/>
          <p:cNvSpPr txBox="1"/>
          <p:nvPr/>
        </p:nvSpPr>
        <p:spPr>
          <a:xfrm>
            <a:off x="8630177" y="5057021"/>
            <a:ext cx="2553630" cy="923330"/>
          </a:xfrm>
          <a:prstGeom prst="rect">
            <a:avLst/>
          </a:prstGeom>
          <a:solidFill>
            <a:srgbClr val="263B83"/>
          </a:solidFill>
        </p:spPr>
        <p:txBody>
          <a:bodyPr wrap="square" rtlCol="0">
            <a:spAutoFit/>
          </a:bodyPr>
          <a:lstStyle/>
          <a:p>
            <a:pPr algn="ctr"/>
            <a:r>
              <a:rPr lang="en-GB" b="1" dirty="0">
                <a:solidFill>
                  <a:schemeClr val="bg1"/>
                </a:solidFill>
                <a:latin typeface="Arial" panose="020B0604020202020204" pitchFamily="34" charset="0"/>
                <a:cs typeface="Arial" panose="020B0604020202020204" pitchFamily="34" charset="0"/>
              </a:rPr>
              <a:t>Lecithins can be found in egg yolks and soya beans</a:t>
            </a:r>
          </a:p>
        </p:txBody>
      </p:sp>
    </p:spTree>
    <p:extLst>
      <p:ext uri="{BB962C8B-B14F-4D97-AF65-F5344CB8AC3E}">
        <p14:creationId xmlns:p14="http://schemas.microsoft.com/office/powerpoint/2010/main" val="16210799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Food additives</a:t>
            </a:r>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D4F1BF00-6399-DB53-B55B-06CC8B4FD319}"/>
              </a:ext>
            </a:extLst>
          </p:cNvPr>
          <p:cNvSpPr txBox="1"/>
          <p:nvPr/>
        </p:nvSpPr>
        <p:spPr>
          <a:xfrm>
            <a:off x="121826" y="6116351"/>
            <a:ext cx="9904396" cy="30777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9004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C68D3C-1C5A-FC8C-0CEA-8D429900F9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0E5D95-A6C6-958A-FDFC-72EC55123E36}"/>
              </a:ext>
            </a:extLst>
          </p:cNvPr>
          <p:cNvSpPr>
            <a:spLocks noGrp="1"/>
          </p:cNvSpPr>
          <p:nvPr>
            <p:ph type="ctrTitle"/>
          </p:nvPr>
        </p:nvSpPr>
        <p:spPr>
          <a:noFill/>
        </p:spPr>
        <p:txBody>
          <a:bodyPr/>
          <a:lstStyle/>
          <a:p>
            <a:r>
              <a:rPr lang="en-GB" dirty="0"/>
              <a:t>Brexit food labelling changes</a:t>
            </a:r>
          </a:p>
        </p:txBody>
      </p:sp>
      <p:sp>
        <p:nvSpPr>
          <p:cNvPr id="4" name="Subtitle 2">
            <a:extLst>
              <a:ext uri="{FF2B5EF4-FFF2-40B4-BE49-F238E27FC236}">
                <a16:creationId xmlns:a16="http://schemas.microsoft.com/office/drawing/2014/main" id="{544A6198-7C9D-030E-0402-2F164188F916}"/>
              </a:ext>
            </a:extLst>
          </p:cNvPr>
          <p:cNvSpPr>
            <a:spLocks noGrp="1"/>
          </p:cNvSpPr>
          <p:nvPr>
            <p:ph type="subTitle" idx="1"/>
          </p:nvPr>
        </p:nvSpPr>
        <p:spPr>
          <a:xfrm>
            <a:off x="1169277" y="2500798"/>
            <a:ext cx="7372558" cy="3600000"/>
          </a:xfrm>
        </p:spPr>
        <p:txBody>
          <a:bodyPr/>
          <a:lstStyle/>
          <a:p>
            <a:pPr marL="0" indent="0">
              <a:buNone/>
            </a:pPr>
            <a:r>
              <a:rPr lang="en-GB" sz="2000" dirty="0"/>
              <a:t>All required labelling changes for goods sold in Great Britain (GB) must have been completed by 31 December 2023.</a:t>
            </a:r>
          </a:p>
          <a:p>
            <a:pPr marL="0" indent="0">
              <a:buNone/>
            </a:pPr>
            <a:endParaRPr lang="en-GB" sz="2000" dirty="0"/>
          </a:p>
          <a:p>
            <a:pPr marL="0" indent="0">
              <a:buNone/>
            </a:pPr>
            <a:r>
              <a:rPr lang="en-GB" sz="2000" dirty="0"/>
              <a:t>Local authorities in GB will be responsible for enforcement of labelling changes.</a:t>
            </a:r>
          </a:p>
          <a:p>
            <a:pPr marL="0" indent="0">
              <a:buNone/>
            </a:pPr>
            <a:endParaRPr lang="en-GB" sz="2000" dirty="0"/>
          </a:p>
          <a:p>
            <a:pPr marL="0" indent="0">
              <a:buNone/>
            </a:pPr>
            <a:r>
              <a:rPr lang="en-GB" sz="2000" dirty="0"/>
              <a:t>Under the Northern Ireland Protocol, goods sold in NI continue to follow EU rules for food labelling. There are changes to labelling that apply from 1 January 2021.</a:t>
            </a:r>
          </a:p>
          <a:p>
            <a:pPr marL="0" indent="0">
              <a:buNone/>
            </a:pPr>
            <a:endParaRPr lang="en-GB" sz="2000" dirty="0"/>
          </a:p>
          <a:p>
            <a:pPr marL="0" indent="0">
              <a:buNone/>
            </a:pPr>
            <a:r>
              <a:rPr lang="en-GB" sz="2000" dirty="0"/>
              <a:t>It is still a legal requirement to label food additives.</a:t>
            </a:r>
            <a:br>
              <a:rPr lang="en-GB" sz="2000" dirty="0"/>
            </a:br>
            <a:br>
              <a:rPr lang="en-GB" sz="2000" dirty="0"/>
            </a:br>
            <a:endParaRPr lang="en-GB" sz="2000" dirty="0"/>
          </a:p>
          <a:p>
            <a:endParaRPr lang="en-GB" sz="2000" dirty="0"/>
          </a:p>
          <a:p>
            <a:endParaRPr lang="en-US" sz="2000" dirty="0"/>
          </a:p>
        </p:txBody>
      </p:sp>
      <p:sp>
        <p:nvSpPr>
          <p:cNvPr id="8" name="TextBox 3">
            <a:extLst>
              <a:ext uri="{FF2B5EF4-FFF2-40B4-BE49-F238E27FC236}">
                <a16:creationId xmlns:a16="http://schemas.microsoft.com/office/drawing/2014/main" id="{9F4545E5-5871-74CA-2926-2396CBC50E3B}"/>
              </a:ext>
            </a:extLst>
          </p:cNvPr>
          <p:cNvSpPr txBox="1"/>
          <p:nvPr/>
        </p:nvSpPr>
        <p:spPr>
          <a:xfrm>
            <a:off x="469900" y="6317799"/>
            <a:ext cx="6273800" cy="369332"/>
          </a:xfrm>
          <a:prstGeom prst="rect">
            <a:avLst/>
          </a:prstGeom>
          <a:noFill/>
          <a:ln>
            <a:noFill/>
          </a:ln>
        </p:spPr>
        <p:txBody>
          <a:bodyPr wrap="square" rtlCol="0">
            <a:spAutoFit/>
          </a:bodyPr>
          <a:lstStyle/>
          <a:p>
            <a:r>
              <a:rPr lang="en-GB" dirty="0">
                <a:latin typeface="Arial" panose="020B0604020202020204" pitchFamily="34" charset="0"/>
                <a:cs typeface="Arial" panose="020B0604020202020204" pitchFamily="34" charset="0"/>
                <a:hlinkClick r:id="rId2"/>
              </a:rPr>
              <a:t>Food labelling: giving food information to consumers, 2022</a:t>
            </a:r>
            <a:endParaRPr lang="en-GB" dirty="0">
              <a:latin typeface="Arial" panose="020B0604020202020204" pitchFamily="34" charset="0"/>
              <a:cs typeface="Arial" panose="020B0604020202020204" pitchFamily="34" charset="0"/>
            </a:endParaRPr>
          </a:p>
        </p:txBody>
      </p:sp>
      <p:pic>
        <p:nvPicPr>
          <p:cNvPr id="1027" name="Picture 3" descr="Free Banner Flag photo and picture">
            <a:extLst>
              <a:ext uri="{FF2B5EF4-FFF2-40B4-BE49-F238E27FC236}">
                <a16:creationId xmlns:a16="http://schemas.microsoft.com/office/drawing/2014/main" id="{A29263B1-E519-1F2C-3B88-F98651682D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77073" y="2996631"/>
            <a:ext cx="3342228" cy="22271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685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692459" y="1899902"/>
            <a:ext cx="3333080" cy="3349829"/>
          </a:xfrm>
          <a:prstGeom prst="rect">
            <a:avLst/>
          </a:prstGeom>
        </p:spPr>
      </p:pic>
      <p:sp>
        <p:nvSpPr>
          <p:cNvPr id="2" name="Title 1"/>
          <p:cNvSpPr>
            <a:spLocks noGrp="1"/>
          </p:cNvSpPr>
          <p:nvPr>
            <p:ph type="ctrTitle"/>
          </p:nvPr>
        </p:nvSpPr>
        <p:spPr/>
        <p:txBody>
          <a:bodyPr/>
          <a:lstStyle/>
          <a:p>
            <a:r>
              <a:rPr lang="en-US" dirty="0"/>
              <a:t>What are food additives?</a:t>
            </a:r>
          </a:p>
        </p:txBody>
      </p:sp>
      <p:sp>
        <p:nvSpPr>
          <p:cNvPr id="3" name="Subtitle 2"/>
          <p:cNvSpPr>
            <a:spLocks noGrp="1"/>
          </p:cNvSpPr>
          <p:nvPr>
            <p:ph type="subTitle" idx="1"/>
          </p:nvPr>
        </p:nvSpPr>
        <p:spPr>
          <a:xfrm>
            <a:off x="1169277" y="2571092"/>
            <a:ext cx="7641236" cy="3600000"/>
          </a:xfrm>
        </p:spPr>
        <p:txBody>
          <a:bodyPr/>
          <a:lstStyle/>
          <a:p>
            <a:pPr marL="0" indent="0">
              <a:buNone/>
            </a:pPr>
            <a:r>
              <a:rPr lang="en-GB" sz="2000" dirty="0"/>
              <a:t>Food additives are substances added to products to perform specific technological functions. These functions include preserving, i.e. increasing shelf-life or inhibiting the growth of pathogens or adding colour and enhancing flavour for interest and variety.</a:t>
            </a:r>
            <a:br>
              <a:rPr lang="en-GB" sz="2000" dirty="0"/>
            </a:br>
            <a:br>
              <a:rPr lang="en-GB" sz="2000" dirty="0"/>
            </a:br>
            <a:r>
              <a:rPr lang="en-GB" sz="2000" dirty="0"/>
              <a:t>There are over 300 permitted additives that can be used in the UK. Flavourings are not included in this figure, as they are classified differently. However, flavour enhancers (substances which make flavours stronger) are included.</a:t>
            </a:r>
            <a:br>
              <a:rPr lang="en-GB" sz="2000" dirty="0"/>
            </a:br>
            <a:br>
              <a:rPr lang="en-GB" sz="2000" dirty="0"/>
            </a:br>
            <a:r>
              <a:rPr lang="en-GB" sz="2000" dirty="0"/>
              <a:t>A list of approved additives can be found at the </a:t>
            </a:r>
            <a:br>
              <a:rPr lang="en-GB" sz="2000" dirty="0"/>
            </a:br>
            <a:r>
              <a:rPr lang="en-GB" sz="2000" dirty="0"/>
              <a:t>Food Standards Agency website.</a:t>
            </a:r>
          </a:p>
          <a:p>
            <a:endParaRPr lang="en-GB" sz="2000" dirty="0"/>
          </a:p>
          <a:p>
            <a:endParaRPr lang="en-US" sz="2000" dirty="0"/>
          </a:p>
        </p:txBody>
      </p:sp>
      <p:sp>
        <p:nvSpPr>
          <p:cNvPr id="4" name="TextBox 3"/>
          <p:cNvSpPr txBox="1"/>
          <p:nvPr/>
        </p:nvSpPr>
        <p:spPr>
          <a:xfrm>
            <a:off x="1082548" y="6077040"/>
            <a:ext cx="6273800" cy="523220"/>
          </a:xfrm>
          <a:prstGeom prst="rect">
            <a:avLst/>
          </a:prstGeom>
          <a:noFill/>
          <a:ln>
            <a:noFill/>
          </a:ln>
        </p:spPr>
        <p:txBody>
          <a:bodyPr wrap="square" rtlCol="0">
            <a:spAutoFit/>
          </a:bodyPr>
          <a:lstStyle/>
          <a:p>
            <a:r>
              <a:rPr lang="en-GB" sz="1400" dirty="0">
                <a:latin typeface="Arial" panose="020B0604020202020204" pitchFamily="34" charset="0"/>
                <a:cs typeface="Arial" panose="020B0604020202020204" pitchFamily="34" charset="0"/>
                <a:hlinkClick r:id="rId3"/>
              </a:rPr>
              <a:t>Food Standards Agency</a:t>
            </a:r>
            <a:r>
              <a:rPr lang="en-GB" sz="1400" dirty="0">
                <a:latin typeface="Arial" panose="020B0604020202020204" pitchFamily="34" charset="0"/>
                <a:cs typeface="Arial" panose="020B0604020202020204" pitchFamily="34" charset="0"/>
              </a:rPr>
              <a:t>, 2018</a:t>
            </a:r>
          </a:p>
          <a:p>
            <a:r>
              <a:rPr lang="en-GB" sz="1400" dirty="0">
                <a:latin typeface="Arial" panose="020B0604020202020204" pitchFamily="34" charset="0"/>
                <a:cs typeface="Arial" panose="020B0604020202020204" pitchFamily="34" charset="0"/>
                <a:hlinkClick r:id="rId4"/>
              </a:rPr>
              <a:t>European Food Safety Authority</a:t>
            </a:r>
            <a:r>
              <a:rPr lang="en-GB" sz="1400" dirty="0">
                <a:latin typeface="Arial" panose="020B0604020202020204" pitchFamily="34" charset="0"/>
                <a:cs typeface="Arial" panose="020B0604020202020204" pitchFamily="34" charset="0"/>
              </a:rPr>
              <a:t>, 2014</a:t>
            </a:r>
          </a:p>
        </p:txBody>
      </p:sp>
      <p:sp>
        <p:nvSpPr>
          <p:cNvPr id="6" name="TextBox 8"/>
          <p:cNvSpPr txBox="1"/>
          <p:nvPr/>
        </p:nvSpPr>
        <p:spPr>
          <a:xfrm>
            <a:off x="9122107" y="5093874"/>
            <a:ext cx="2591838" cy="1077218"/>
          </a:xfrm>
          <a:prstGeom prst="rect">
            <a:avLst/>
          </a:prstGeom>
          <a:solidFill>
            <a:srgbClr val="263B83"/>
          </a:solidFill>
        </p:spPr>
        <p:txBody>
          <a:bodyPr wrap="square" rtlCol="0">
            <a:spAutoFit/>
          </a:bodyPr>
          <a:lstStyle/>
          <a:p>
            <a:pPr algn="ctr"/>
            <a:r>
              <a:rPr lang="en-GB" sz="1600" b="1" dirty="0">
                <a:solidFill>
                  <a:schemeClr val="bg1"/>
                </a:solidFill>
                <a:latin typeface="Arial" panose="020B0604020202020204" pitchFamily="34" charset="0"/>
                <a:cs typeface="Arial" panose="020B0604020202020204" pitchFamily="34" charset="0"/>
              </a:rPr>
              <a:t>Jams contain several kinds of additives, including emulsifiers and gelling agents.</a:t>
            </a:r>
          </a:p>
        </p:txBody>
      </p:sp>
    </p:spTree>
    <p:extLst>
      <p:ext uri="{BB962C8B-B14F-4D97-AF65-F5344CB8AC3E}">
        <p14:creationId xmlns:p14="http://schemas.microsoft.com/office/powerpoint/2010/main" val="3227605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211313" y="1659864"/>
            <a:ext cx="2274254" cy="1864889"/>
          </a:xfrm>
          <a:prstGeom prst="rect">
            <a:avLst/>
          </a:prstGeom>
        </p:spPr>
      </p:pic>
      <p:sp>
        <p:nvSpPr>
          <p:cNvPr id="2" name="Title 1"/>
          <p:cNvSpPr>
            <a:spLocks noGrp="1"/>
          </p:cNvSpPr>
          <p:nvPr>
            <p:ph type="ctrTitle"/>
          </p:nvPr>
        </p:nvSpPr>
        <p:spPr>
          <a:noFill/>
        </p:spPr>
        <p:txBody>
          <a:bodyPr/>
          <a:lstStyle/>
          <a:p>
            <a:r>
              <a:rPr lang="en-GB" dirty="0"/>
              <a:t>What are E numbers?</a:t>
            </a:r>
          </a:p>
        </p:txBody>
      </p:sp>
      <p:sp>
        <p:nvSpPr>
          <p:cNvPr id="4" name="Subtitle 2"/>
          <p:cNvSpPr>
            <a:spLocks noGrp="1"/>
          </p:cNvSpPr>
          <p:nvPr>
            <p:ph type="subTitle" idx="1"/>
          </p:nvPr>
        </p:nvSpPr>
        <p:spPr>
          <a:xfrm>
            <a:off x="1169277" y="2571092"/>
            <a:ext cx="7372558" cy="3600000"/>
          </a:xfrm>
        </p:spPr>
        <p:txBody>
          <a:bodyPr/>
          <a:lstStyle/>
          <a:p>
            <a:pPr marL="0" indent="0">
              <a:buNone/>
            </a:pPr>
            <a:r>
              <a:rPr lang="en-GB" sz="2000" dirty="0"/>
              <a:t>An E number is given to an additive to show that it has been approved for use in the EU (‘E’ stands for Europe).</a:t>
            </a:r>
            <a:br>
              <a:rPr lang="en-GB" sz="2000" dirty="0"/>
            </a:br>
            <a:br>
              <a:rPr lang="en-GB" sz="2000" dirty="0"/>
            </a:br>
            <a:r>
              <a:rPr lang="en-GB" sz="2000" dirty="0"/>
              <a:t>The European Food Safety Authority is responsible for regulating E numbers and making sure they are safe for consumption.</a:t>
            </a:r>
            <a:br>
              <a:rPr lang="en-GB" sz="2000" dirty="0"/>
            </a:br>
            <a:br>
              <a:rPr lang="en-GB" sz="2000" dirty="0"/>
            </a:br>
            <a:r>
              <a:rPr lang="en-GB" sz="2000" dirty="0"/>
              <a:t>E numbers apply to all additives, regardless of whether they come from natural sources or are manmade.</a:t>
            </a:r>
            <a:br>
              <a:rPr lang="en-GB" sz="2000" dirty="0"/>
            </a:br>
            <a:br>
              <a:rPr lang="en-GB" sz="2000" dirty="0"/>
            </a:br>
            <a:r>
              <a:rPr lang="en-GB" sz="2000" dirty="0"/>
              <a:t>E numbers are individually approved for use in different foods. This means that an E number cannot be used in any food, but only in a list of foods that it is approved for, where it is deemed appropriate and safe.</a:t>
            </a:r>
            <a:br>
              <a:rPr lang="en-GB" sz="2000" dirty="0"/>
            </a:br>
            <a:br>
              <a:rPr lang="en-GB" sz="2000" dirty="0"/>
            </a:br>
            <a:endParaRPr lang="en-GB" sz="2000" dirty="0"/>
          </a:p>
          <a:p>
            <a:endParaRPr lang="en-GB" sz="2000" dirty="0"/>
          </a:p>
          <a:p>
            <a:endParaRPr lang="en-US" sz="2000" dirty="0"/>
          </a:p>
        </p:txBody>
      </p:sp>
      <p:sp>
        <p:nvSpPr>
          <p:cNvPr id="6" name="TextBox 5"/>
          <p:cNvSpPr txBox="1"/>
          <p:nvPr/>
        </p:nvSpPr>
        <p:spPr>
          <a:xfrm>
            <a:off x="8714895" y="3434913"/>
            <a:ext cx="3267090" cy="830997"/>
          </a:xfrm>
          <a:prstGeom prst="rect">
            <a:avLst/>
          </a:prstGeom>
          <a:solidFill>
            <a:srgbClr val="263B83"/>
          </a:solidFill>
        </p:spPr>
        <p:txBody>
          <a:bodyPr wrap="square" rtlCol="0">
            <a:spAutoFit/>
          </a:bodyPr>
          <a:lstStyle/>
          <a:p>
            <a:pPr algn="ctr"/>
            <a:r>
              <a:rPr lang="en-GB" sz="1600" b="1" dirty="0" err="1">
                <a:solidFill>
                  <a:schemeClr val="bg1"/>
                </a:solidFill>
                <a:latin typeface="Arial" panose="020B0604020202020204" pitchFamily="34" charset="0"/>
                <a:cs typeface="Arial" panose="020B0604020202020204" pitchFamily="34" charset="0"/>
              </a:rPr>
              <a:t>Anthocyanins</a:t>
            </a:r>
            <a:r>
              <a:rPr lang="en-GB" sz="1600" b="1" dirty="0">
                <a:solidFill>
                  <a:schemeClr val="bg1"/>
                </a:solidFill>
                <a:latin typeface="Arial" panose="020B0604020202020204" pitchFamily="34" charset="0"/>
                <a:cs typeface="Arial" panose="020B0604020202020204" pitchFamily="34" charset="0"/>
              </a:rPr>
              <a:t> (E163) can be extracted from red cabbage and used as a red food colouring</a:t>
            </a:r>
          </a:p>
        </p:txBody>
      </p:sp>
      <p:pic>
        <p:nvPicPr>
          <p:cNvPr id="7" name="Picture 6"/>
          <p:cNvPicPr>
            <a:picLocks noChangeAspect="1"/>
          </p:cNvPicPr>
          <p:nvPr/>
        </p:nvPicPr>
        <p:blipFill>
          <a:blip r:embed="rId3" cstate="email">
            <a:extLst>
              <a:ext uri="{BEBA8EAE-BF5A-486C-A8C5-ECC9F3942E4B}">
                <a14:imgProps xmlns:a14="http://schemas.microsoft.com/office/drawing/2010/main">
                  <a14:imgLayer r:embed="rId4">
                    <a14:imgEffect>
                      <a14:backgroundRemoval t="0" b="100000" l="0" r="100000">
                        <a14:foregroundMark x1="31306" y1="88976" x2="63514" y2="96771"/>
                        <a14:foregroundMark x1="72523" y1="86971" x2="18243" y2="86971"/>
                        <a14:foregroundMark x1="49550" y1="90646" x2="77477" y2="95100"/>
                        <a14:foregroundMark x1="19820" y1="91871" x2="19820" y2="91871"/>
                        <a14:foregroundMark x1="66892" y1="88976" x2="66892" y2="88976"/>
                        <a14:foregroundMark x1="32207" y1="92650" x2="32207" y2="92650"/>
                        <a14:foregroundMark x1="9910" y1="9131" x2="88288" y2="12806"/>
                        <a14:foregroundMark x1="84910" y1="7906" x2="46171" y2="4232"/>
                        <a14:foregroundMark x1="4054" y1="5457" x2="83333" y2="3452"/>
                        <a14:foregroundMark x1="86486" y1="4232" x2="86486" y2="4232"/>
                        <a14:foregroundMark x1="93919" y1="6682" x2="93919" y2="6682"/>
                        <a14:foregroundMark x1="93243" y1="5457" x2="93243" y2="5457"/>
                        <a14:foregroundMark x1="44595" y1="3452" x2="44595" y2="3452"/>
                        <a14:foregroundMark x1="15991" y1="3563" x2="15991" y2="3563"/>
                        <a14:foregroundMark x1="14640" y1="3452" x2="14640" y2="3452"/>
                        <a14:foregroundMark x1="21171" y1="2673" x2="21171" y2="2673"/>
                        <a14:foregroundMark x1="44369" y1="2673" x2="44369" y2="2673"/>
                        <a14:foregroundMark x1="50450" y1="2116" x2="67793" y2="2227"/>
                        <a14:foregroundMark x1="43243" y1="1225" x2="4730" y2="3007"/>
                        <a14:foregroundMark x1="2477" y1="6125" x2="2477" y2="6125"/>
                        <a14:foregroundMark x1="2477" y1="6013" x2="3604" y2="3675"/>
                        <a14:foregroundMark x1="3153" y1="3118" x2="1577" y2="9688"/>
                        <a14:foregroundMark x1="96622" y1="4343" x2="86261" y2="2673"/>
                        <a14:foregroundMark x1="97523" y1="4009" x2="76802" y2="1670"/>
                        <a14:foregroundMark x1="73198" y1="2116" x2="46622" y2="780"/>
                        <a14:foregroundMark x1="44144" y1="780" x2="9234" y2="2450"/>
                        <a14:foregroundMark x1="14865" y1="1670" x2="21622" y2="1114"/>
                        <a14:foregroundMark x1="16892" y1="83073" x2="17793" y2="93430"/>
                        <a14:foregroundMark x1="90090" y1="9131" x2="91441" y2="11359"/>
                        <a14:foregroundMark x1="67342" y1="1225" x2="67342" y2="1225"/>
                        <a14:foregroundMark x1="69595" y1="1002" x2="69595" y2="1002"/>
                        <a14:foregroundMark x1="89640" y1="2561" x2="89640" y2="2561"/>
                        <a14:foregroundMark x1="92568" y1="2561" x2="92568" y2="2561"/>
                        <a14:foregroundMark x1="95045" y1="2673" x2="95045" y2="2673"/>
                        <a14:foregroundMark x1="97072" y1="3118" x2="97072" y2="3118"/>
                        <a14:foregroundMark x1="97748" y1="3341" x2="97748" y2="3341"/>
                        <a14:foregroundMark x1="12387" y1="2004" x2="12387" y2="2004"/>
                        <a14:foregroundMark x1="9685" y1="2116" x2="9685" y2="2116"/>
                        <a14:foregroundMark x1="7432" y1="2450" x2="7432" y2="2450"/>
                        <a14:foregroundMark x1="5180" y1="2561" x2="5180" y2="2561"/>
                        <a14:foregroundMark x1="2477" y1="3341" x2="2477" y2="3341"/>
                        <a14:foregroundMark x1="3153" y1="2784" x2="3153" y2="2784"/>
                        <a14:foregroundMark x1="13288" y1="1670" x2="5631" y2="2339"/>
                        <a14:foregroundMark x1="22523" y1="1225" x2="31757" y2="891"/>
                        <a14:foregroundMark x1="32207" y1="891" x2="43018" y2="668"/>
                        <a14:foregroundMark x1="45045" y1="445" x2="65090" y2="1002"/>
                        <a14:backgroundMark x1="84234" y1="66258" x2="84234" y2="66258"/>
                        <a14:backgroundMark x1="82207" y1="74388" x2="82207" y2="74388"/>
                        <a14:backgroundMark x1="81532" y1="76726" x2="82207" y2="79733"/>
                        <a14:backgroundMark x1="11712" y1="51336" x2="11712" y2="51336"/>
                        <a14:backgroundMark x1="13739" y1="55791" x2="13739" y2="55791"/>
                        <a14:backgroundMark x1="14640" y1="61470" x2="14640" y2="61470"/>
                        <a14:backgroundMark x1="15766" y1="69265" x2="15766" y2="69265"/>
                        <a14:backgroundMark x1="15766" y1="67372" x2="16892" y2="80178"/>
                      </a14:backgroundRemoval>
                    </a14:imgEffect>
                  </a14:imgLayer>
                </a14:imgProps>
              </a:ext>
              <a:ext uri="{28A0092B-C50C-407E-A947-70E740481C1C}">
                <a14:useLocalDpi xmlns:a14="http://schemas.microsoft.com/office/drawing/2010/main"/>
              </a:ext>
            </a:extLst>
          </a:blip>
          <a:srcRect/>
          <a:stretch>
            <a:fillRect/>
          </a:stretch>
        </p:blipFill>
        <p:spPr>
          <a:xfrm>
            <a:off x="8541834" y="4465876"/>
            <a:ext cx="967925" cy="1956705"/>
          </a:xfrm>
          <a:prstGeom prst="rect">
            <a:avLst/>
          </a:prstGeom>
        </p:spPr>
      </p:pic>
      <p:sp>
        <p:nvSpPr>
          <p:cNvPr id="9" name="TextBox 8"/>
          <p:cNvSpPr txBox="1"/>
          <p:nvPr/>
        </p:nvSpPr>
        <p:spPr>
          <a:xfrm>
            <a:off x="9818888" y="4905619"/>
            <a:ext cx="2140772" cy="1077218"/>
          </a:xfrm>
          <a:prstGeom prst="rect">
            <a:avLst/>
          </a:prstGeom>
          <a:solidFill>
            <a:srgbClr val="263B83"/>
          </a:solidFill>
        </p:spPr>
        <p:txBody>
          <a:bodyPr wrap="square" rtlCol="0">
            <a:spAutoFit/>
          </a:bodyPr>
          <a:lstStyle/>
          <a:p>
            <a:pPr algn="ctr"/>
            <a:r>
              <a:rPr lang="en-GB" sz="1600" b="1" dirty="0">
                <a:solidFill>
                  <a:schemeClr val="bg1"/>
                </a:solidFill>
                <a:latin typeface="Arial" panose="020B0604020202020204" pitchFamily="34" charset="0"/>
                <a:cs typeface="Arial" panose="020B0604020202020204" pitchFamily="34" charset="0"/>
              </a:rPr>
              <a:t>Caramel (E150) is a synthetic colouring, commonly used to colour colas.</a:t>
            </a:r>
          </a:p>
        </p:txBody>
      </p:sp>
      <p:sp>
        <p:nvSpPr>
          <p:cNvPr id="8" name="TextBox 3"/>
          <p:cNvSpPr txBox="1"/>
          <p:nvPr/>
        </p:nvSpPr>
        <p:spPr>
          <a:xfrm>
            <a:off x="469900" y="6317799"/>
            <a:ext cx="6273800" cy="369332"/>
          </a:xfrm>
          <a:prstGeom prst="rect">
            <a:avLst/>
          </a:prstGeom>
          <a:noFill/>
          <a:ln>
            <a:noFill/>
          </a:ln>
        </p:spPr>
        <p:txBody>
          <a:bodyPr wrap="square" rtlCol="0">
            <a:spAutoFit/>
          </a:bodyPr>
          <a:lstStyle/>
          <a:p>
            <a:r>
              <a:rPr lang="en-GB" dirty="0">
                <a:latin typeface="Arial" panose="020B0604020202020204" pitchFamily="34" charset="0"/>
                <a:cs typeface="Arial" panose="020B0604020202020204" pitchFamily="34" charset="0"/>
                <a:hlinkClick r:id="rId5"/>
              </a:rPr>
              <a:t>European Food Safety Authority</a:t>
            </a:r>
            <a:r>
              <a:rPr lang="en-GB" dirty="0">
                <a:latin typeface="Arial" panose="020B0604020202020204" pitchFamily="34" charset="0"/>
                <a:cs typeface="Arial" panose="020B0604020202020204" pitchFamily="34" charset="0"/>
              </a:rPr>
              <a:t>, 2019</a:t>
            </a:r>
          </a:p>
        </p:txBody>
      </p:sp>
    </p:spTree>
    <p:extLst>
      <p:ext uri="{BB962C8B-B14F-4D97-AF65-F5344CB8AC3E}">
        <p14:creationId xmlns:p14="http://schemas.microsoft.com/office/powerpoint/2010/main" val="125120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l="20679" r="8705"/>
          <a:stretch/>
        </p:blipFill>
        <p:spPr>
          <a:xfrm>
            <a:off x="8425543" y="2473565"/>
            <a:ext cx="3472543" cy="3280013"/>
          </a:xfrm>
          <a:prstGeom prst="rect">
            <a:avLst/>
          </a:prstGeom>
        </p:spPr>
      </p:pic>
      <p:sp>
        <p:nvSpPr>
          <p:cNvPr id="2" name="Title 1"/>
          <p:cNvSpPr>
            <a:spLocks noGrp="1"/>
          </p:cNvSpPr>
          <p:nvPr>
            <p:ph type="ctrTitle"/>
          </p:nvPr>
        </p:nvSpPr>
        <p:spPr/>
        <p:txBody>
          <a:bodyPr/>
          <a:lstStyle/>
          <a:p>
            <a:r>
              <a:rPr lang="en-US" dirty="0"/>
              <a:t>Types of additives</a:t>
            </a:r>
          </a:p>
        </p:txBody>
      </p:sp>
      <p:sp>
        <p:nvSpPr>
          <p:cNvPr id="3" name="Subtitle 2"/>
          <p:cNvSpPr>
            <a:spLocks noGrp="1"/>
          </p:cNvSpPr>
          <p:nvPr>
            <p:ph type="subTitle" idx="1"/>
          </p:nvPr>
        </p:nvSpPr>
        <p:spPr>
          <a:xfrm>
            <a:off x="1169276" y="2571092"/>
            <a:ext cx="7158295" cy="3600000"/>
          </a:xfrm>
        </p:spPr>
        <p:txBody>
          <a:bodyPr/>
          <a:lstStyle/>
          <a:p>
            <a:pPr>
              <a:buFontTx/>
              <a:buNone/>
            </a:pPr>
            <a:r>
              <a:rPr lang="en-GB" altLang="en-US" sz="2000" dirty="0"/>
              <a:t>Additives may be:</a:t>
            </a:r>
          </a:p>
          <a:p>
            <a:pPr>
              <a:buFontTx/>
              <a:buNone/>
            </a:pPr>
            <a:r>
              <a:rPr lang="en-GB" altLang="en-US" sz="2000" dirty="0"/>
              <a:t>	• natural – found naturally, such as extracts from beetroot juice (E162), used as a colouring agent;</a:t>
            </a:r>
          </a:p>
          <a:p>
            <a:pPr>
              <a:buFontTx/>
              <a:buNone/>
            </a:pPr>
            <a:r>
              <a:rPr lang="en-GB" altLang="en-US" sz="2000" dirty="0"/>
              <a:t>	• synthetic – man-made identical copies of substances found naturally, such as benzoic acid (E210), used as a preservative;</a:t>
            </a:r>
          </a:p>
          <a:p>
            <a:pPr>
              <a:buFontTx/>
              <a:buNone/>
            </a:pPr>
            <a:r>
              <a:rPr lang="en-GB" altLang="en-US" sz="2000" dirty="0"/>
              <a:t>	• artificial – produced synthetically and not found naturally, such as </a:t>
            </a:r>
            <a:r>
              <a:rPr lang="en-GB" altLang="en-US" sz="2000" dirty="0" err="1"/>
              <a:t>nisin</a:t>
            </a:r>
            <a:r>
              <a:rPr lang="en-GB" altLang="en-US" sz="2000" dirty="0"/>
              <a:t> (E234), used as a preservative in some dairy products, </a:t>
            </a:r>
            <a:r>
              <a:rPr lang="en-GB" sz="2000" dirty="0"/>
              <a:t>pasteurised liquid eggs </a:t>
            </a:r>
            <a:r>
              <a:rPr lang="en-GB" altLang="en-US" sz="2000" dirty="0"/>
              <a:t>and in semolina and tapioca puddings.</a:t>
            </a:r>
            <a:endParaRPr lang="en-US" altLang="en-US" sz="2000" dirty="0"/>
          </a:p>
          <a:p>
            <a:pPr marL="0" indent="0">
              <a:buNone/>
            </a:pPr>
            <a:endParaRPr lang="en-GB" sz="2000" dirty="0"/>
          </a:p>
          <a:p>
            <a:endParaRPr lang="en-US" sz="2000" dirty="0"/>
          </a:p>
        </p:txBody>
      </p:sp>
    </p:spTree>
    <p:extLst>
      <p:ext uri="{BB962C8B-B14F-4D97-AF65-F5344CB8AC3E}">
        <p14:creationId xmlns:p14="http://schemas.microsoft.com/office/powerpoint/2010/main" val="3227605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Preservatives</a:t>
            </a:r>
          </a:p>
        </p:txBody>
      </p:sp>
      <p:sp>
        <p:nvSpPr>
          <p:cNvPr id="3" name="Subtitle 2"/>
          <p:cNvSpPr>
            <a:spLocks noGrp="1"/>
          </p:cNvSpPr>
          <p:nvPr>
            <p:ph type="subTitle" idx="1"/>
          </p:nvPr>
        </p:nvSpPr>
        <p:spPr>
          <a:xfrm>
            <a:off x="1169276" y="2571092"/>
            <a:ext cx="7101888" cy="3600000"/>
          </a:xfrm>
        </p:spPr>
        <p:txBody>
          <a:bodyPr/>
          <a:lstStyle/>
          <a:p>
            <a:pPr>
              <a:spcBef>
                <a:spcPct val="0"/>
              </a:spcBef>
              <a:buFontTx/>
              <a:buNone/>
            </a:pPr>
            <a:r>
              <a:rPr lang="en-GB" altLang="en-US" sz="2000" dirty="0"/>
              <a:t>Preservatives aim to:</a:t>
            </a:r>
          </a:p>
          <a:p>
            <a:pPr>
              <a:spcBef>
                <a:spcPct val="0"/>
              </a:spcBef>
              <a:buFontTx/>
              <a:buNone/>
            </a:pPr>
            <a:endParaRPr lang="en-GB" altLang="en-US" sz="2000" dirty="0"/>
          </a:p>
          <a:p>
            <a:pPr>
              <a:spcBef>
                <a:spcPct val="0"/>
              </a:spcBef>
              <a:buFontTx/>
              <a:buNone/>
            </a:pPr>
            <a:r>
              <a:rPr lang="en-GB" altLang="en-US" sz="2000" dirty="0"/>
              <a:t>	• prevent the growth of micro-organisms which could cause food spoilage and lead to food poisoning;</a:t>
            </a:r>
          </a:p>
          <a:p>
            <a:pPr>
              <a:spcBef>
                <a:spcPct val="0"/>
              </a:spcBef>
              <a:buFontTx/>
              <a:buNone/>
            </a:pPr>
            <a:endParaRPr lang="en-GB" altLang="en-US" sz="2000" dirty="0"/>
          </a:p>
          <a:p>
            <a:pPr>
              <a:spcBef>
                <a:spcPct val="0"/>
              </a:spcBef>
              <a:buFontTx/>
              <a:buNone/>
            </a:pPr>
            <a:r>
              <a:rPr lang="en-GB" altLang="en-US" sz="2000" dirty="0"/>
              <a:t>	• extend the shelf-life of products, so that they can be distributed and sold to the consumer with a longer shelf-life.</a:t>
            </a:r>
          </a:p>
          <a:p>
            <a:pPr>
              <a:spcBef>
                <a:spcPct val="0"/>
              </a:spcBef>
              <a:buFontTx/>
              <a:buNone/>
            </a:pPr>
            <a:endParaRPr lang="en-GB" altLang="en-US" sz="1200" dirty="0"/>
          </a:p>
          <a:p>
            <a:pPr marL="0" indent="0">
              <a:buNone/>
            </a:pPr>
            <a:r>
              <a:rPr lang="en-GB" altLang="en-US" sz="2000" dirty="0"/>
              <a:t>For example, bacon, ham, corned beef and other ‘cured’ meats are often treated with nitrite and nitrate (E249 - E252) during the curing process.</a:t>
            </a:r>
            <a:endParaRPr lang="en-US" altLang="en-US" sz="2000" dirty="0"/>
          </a:p>
          <a:p>
            <a:pPr marL="0" indent="0">
              <a:buNone/>
            </a:pPr>
            <a:endParaRPr lang="en-US" sz="2000" dirty="0"/>
          </a:p>
        </p:txBody>
      </p:sp>
      <p:pic>
        <p:nvPicPr>
          <p:cNvPr id="4" name="Picture 4" descr="ham slices"/>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8355851" y="3357465"/>
            <a:ext cx="3630574" cy="14902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1079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Antioxidants</a:t>
            </a:r>
          </a:p>
        </p:txBody>
      </p:sp>
      <p:sp>
        <p:nvSpPr>
          <p:cNvPr id="3" name="Subtitle 2"/>
          <p:cNvSpPr>
            <a:spLocks noGrp="1"/>
          </p:cNvSpPr>
          <p:nvPr>
            <p:ph type="subTitle" idx="1"/>
          </p:nvPr>
        </p:nvSpPr>
        <p:spPr>
          <a:xfrm>
            <a:off x="1169276" y="2571092"/>
            <a:ext cx="6701095" cy="3600000"/>
          </a:xfrm>
        </p:spPr>
        <p:txBody>
          <a:bodyPr/>
          <a:lstStyle/>
          <a:p>
            <a:pPr marL="0" indent="0">
              <a:buNone/>
            </a:pPr>
            <a:r>
              <a:rPr lang="en-GB" sz="2000" dirty="0"/>
              <a:t>Antioxidants aim to:	</a:t>
            </a:r>
          </a:p>
          <a:p>
            <a:pPr marL="0" indent="0">
              <a:buNone/>
            </a:pPr>
            <a:r>
              <a:rPr lang="en-GB" sz="2000" dirty="0"/>
              <a:t>• prevent food containing fat or oil from going rancid due to oxidation (i.e. developing an unpleasant odour or flavour);</a:t>
            </a:r>
          </a:p>
          <a:p>
            <a:pPr marL="0" indent="0">
              <a:buNone/>
            </a:pPr>
            <a:r>
              <a:rPr lang="en-GB" sz="2000" dirty="0"/>
              <a:t>	</a:t>
            </a:r>
          </a:p>
          <a:p>
            <a:pPr marL="0" indent="0">
              <a:buNone/>
            </a:pPr>
            <a:r>
              <a:rPr lang="en-GB" sz="2000" dirty="0"/>
              <a:t>• prevent the browning of cut fruit, vegetables and fruit juices (and so increase shelf life and appearance).</a:t>
            </a:r>
          </a:p>
          <a:p>
            <a:pPr marL="0" indent="0">
              <a:buNone/>
            </a:pPr>
            <a:r>
              <a:rPr lang="en-GB" sz="2000" dirty="0"/>
              <a:t>	</a:t>
            </a:r>
          </a:p>
          <a:p>
            <a:pPr marL="0" indent="0">
              <a:buNone/>
            </a:pPr>
            <a:r>
              <a:rPr lang="en-GB" sz="2000" dirty="0"/>
              <a:t>Vitamin C, also known as ascorbic acid, or E300, is one of the most widely used antioxidants.</a:t>
            </a:r>
          </a:p>
          <a:p>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990113" y="2571092"/>
            <a:ext cx="3994817" cy="3080004"/>
          </a:xfrm>
          <a:prstGeom prst="rect">
            <a:avLst/>
          </a:prstGeom>
        </p:spPr>
      </p:pic>
    </p:spTree>
    <p:extLst>
      <p:ext uri="{BB962C8B-B14F-4D97-AF65-F5344CB8AC3E}">
        <p14:creationId xmlns:p14="http://schemas.microsoft.com/office/powerpoint/2010/main" val="16210799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Colours</a:t>
            </a:r>
            <a:endParaRPr lang="en-US" dirty="0"/>
          </a:p>
        </p:txBody>
      </p:sp>
      <p:sp>
        <p:nvSpPr>
          <p:cNvPr id="3" name="Subtitle 2"/>
          <p:cNvSpPr>
            <a:spLocks noGrp="1"/>
          </p:cNvSpPr>
          <p:nvPr>
            <p:ph type="subTitle" idx="1"/>
          </p:nvPr>
        </p:nvSpPr>
        <p:spPr>
          <a:xfrm>
            <a:off x="1169278" y="2571092"/>
            <a:ext cx="6102380" cy="3600000"/>
          </a:xfrm>
        </p:spPr>
        <p:txBody>
          <a:bodyPr/>
          <a:lstStyle/>
          <a:p>
            <a:pPr marL="0" indent="0">
              <a:buNone/>
            </a:pPr>
            <a:r>
              <a:rPr lang="en-GB" sz="2000" dirty="0"/>
              <a:t>Colours aim to:	</a:t>
            </a:r>
          </a:p>
          <a:p>
            <a:pPr marL="0" indent="0">
              <a:buNone/>
            </a:pPr>
            <a:r>
              <a:rPr lang="en-GB" sz="2000" dirty="0"/>
              <a:t>• restore colour lost during processing or storage, e.g. marrowfat peas;</a:t>
            </a:r>
          </a:p>
          <a:p>
            <a:pPr marL="0" indent="0">
              <a:buNone/>
            </a:pPr>
            <a:r>
              <a:rPr lang="en-GB" sz="2000" dirty="0"/>
              <a:t>• ensure that each batch produced is identical in appearance or does not appear ‘off’;</a:t>
            </a:r>
          </a:p>
          <a:p>
            <a:pPr marL="0" indent="0">
              <a:buNone/>
            </a:pPr>
            <a:r>
              <a:rPr lang="en-GB" sz="2000" dirty="0"/>
              <a:t>• reinforce colour already in foods, e.g. enhance the yellowness of a custard;</a:t>
            </a:r>
          </a:p>
          <a:p>
            <a:pPr marL="0" indent="0">
              <a:buNone/>
            </a:pPr>
            <a:r>
              <a:rPr lang="en-GB" sz="2000" dirty="0"/>
              <a:t>• give colour to foods which otherwise would be colourless (e.g. soft drinks) and so make them more attractive.</a:t>
            </a:r>
          </a:p>
          <a:p>
            <a:pPr marL="0" indent="0">
              <a:buNone/>
            </a:pPr>
            <a:endParaRPr lang="en-GB" sz="2000" dirty="0"/>
          </a:p>
          <a:p>
            <a:endParaRPr lang="en-US" sz="2000" dirty="0"/>
          </a:p>
        </p:txBody>
      </p:sp>
      <p:pic>
        <p:nvPicPr>
          <p:cNvPr id="6" name="Picture 5"/>
          <p:cNvPicPr>
            <a:picLocks noChangeAspect="1"/>
          </p:cNvPicPr>
          <p:nvPr/>
        </p:nvPicPr>
        <p:blipFill rotWithShape="1">
          <a:blip r:embed="rId2" cstate="email">
            <a:extLst>
              <a:ext uri="{28A0092B-C50C-407E-A947-70E740481C1C}">
                <a14:useLocalDpi xmlns:a14="http://schemas.microsoft.com/office/drawing/2010/main"/>
              </a:ext>
            </a:extLst>
          </a:blip>
          <a:srcRect l="19223" t="18918" r="15409" b="11493"/>
          <a:stretch/>
        </p:blipFill>
        <p:spPr>
          <a:xfrm>
            <a:off x="7511672" y="2721428"/>
            <a:ext cx="4484385" cy="3058885"/>
          </a:xfrm>
          <a:prstGeom prst="rect">
            <a:avLst/>
          </a:prstGeom>
        </p:spPr>
      </p:pic>
    </p:spTree>
    <p:extLst>
      <p:ext uri="{BB962C8B-B14F-4D97-AF65-F5344CB8AC3E}">
        <p14:creationId xmlns:p14="http://schemas.microsoft.com/office/powerpoint/2010/main" val="1621079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Colours</a:t>
            </a:r>
            <a:r>
              <a:rPr lang="en-US" dirty="0"/>
              <a:t> and hyperactivity</a:t>
            </a:r>
          </a:p>
        </p:txBody>
      </p:sp>
      <p:sp>
        <p:nvSpPr>
          <p:cNvPr id="3" name="Subtitle 2"/>
          <p:cNvSpPr>
            <a:spLocks noGrp="1"/>
          </p:cNvSpPr>
          <p:nvPr>
            <p:ph type="subTitle" idx="1"/>
          </p:nvPr>
        </p:nvSpPr>
        <p:spPr>
          <a:xfrm>
            <a:off x="1169277" y="2571092"/>
            <a:ext cx="7201838" cy="3600000"/>
          </a:xfrm>
        </p:spPr>
        <p:txBody>
          <a:bodyPr/>
          <a:lstStyle/>
          <a:p>
            <a:pPr marL="0" indent="0">
              <a:buNone/>
            </a:pPr>
            <a:r>
              <a:rPr lang="en-GB" sz="2000" dirty="0"/>
              <a:t>Certain combinations of artificial food colours have been linked to a negative effect on children’s behaviour : </a:t>
            </a:r>
            <a:br>
              <a:rPr lang="en-GB" sz="2000" dirty="0"/>
            </a:br>
            <a:endParaRPr lang="en-GB" sz="2000" dirty="0"/>
          </a:p>
          <a:p>
            <a:pPr>
              <a:lnSpc>
                <a:spcPct val="100000"/>
              </a:lnSpc>
              <a:spcBef>
                <a:spcPts val="0"/>
              </a:spcBef>
            </a:pPr>
            <a:r>
              <a:rPr lang="en-GB" sz="2000" dirty="0"/>
              <a:t>sunset yellow (E110)</a:t>
            </a:r>
          </a:p>
          <a:p>
            <a:pPr>
              <a:lnSpc>
                <a:spcPct val="100000"/>
              </a:lnSpc>
              <a:spcBef>
                <a:spcPts val="0"/>
              </a:spcBef>
            </a:pPr>
            <a:r>
              <a:rPr lang="en-GB" sz="2000" dirty="0" err="1"/>
              <a:t>quinoline</a:t>
            </a:r>
            <a:r>
              <a:rPr lang="en-GB" sz="2000" dirty="0"/>
              <a:t> yellow (E104)</a:t>
            </a:r>
          </a:p>
          <a:p>
            <a:pPr>
              <a:lnSpc>
                <a:spcPct val="100000"/>
              </a:lnSpc>
              <a:spcBef>
                <a:spcPts val="0"/>
              </a:spcBef>
            </a:pPr>
            <a:r>
              <a:rPr lang="en-GB" sz="2000" dirty="0" err="1"/>
              <a:t>carmoisine</a:t>
            </a:r>
            <a:r>
              <a:rPr lang="en-GB" sz="2000" dirty="0"/>
              <a:t> (E122)</a:t>
            </a:r>
          </a:p>
          <a:p>
            <a:pPr marL="0" indent="0">
              <a:buNone/>
            </a:pPr>
            <a:r>
              <a:rPr lang="en-GB" sz="2000" dirty="0"/>
              <a:t>These colours are used in soft drinks, sweets and ice cream. Food and drink containing any of these six colours must carry a warning on the packaging, which reads: </a:t>
            </a:r>
          </a:p>
          <a:p>
            <a:pPr marL="0" indent="0">
              <a:buNone/>
            </a:pPr>
            <a:r>
              <a:rPr lang="en-GB" sz="2000" b="1" dirty="0"/>
              <a:t>‘May have an adverse effect on activity and attention in children’.</a:t>
            </a:r>
          </a:p>
        </p:txBody>
      </p:sp>
      <p:pic>
        <p:nvPicPr>
          <p:cNvPr id="6" name="Picture 5"/>
          <p:cNvPicPr>
            <a:picLocks noChangeAspect="1"/>
          </p:cNvPicPr>
          <p:nvPr/>
        </p:nvPicPr>
        <p:blipFill rotWithShape="1">
          <a:blip r:embed="rId2" cstate="email">
            <a:extLst>
              <a:ext uri="{28A0092B-C50C-407E-A947-70E740481C1C}">
                <a14:useLocalDpi xmlns:a14="http://schemas.microsoft.com/office/drawing/2010/main"/>
              </a:ext>
            </a:extLst>
          </a:blip>
          <a:srcRect l="22132" t="13149" r="22024" b="14448"/>
          <a:stretch/>
        </p:blipFill>
        <p:spPr>
          <a:xfrm>
            <a:off x="8371115" y="2690835"/>
            <a:ext cx="3612158" cy="3122137"/>
          </a:xfrm>
          <a:prstGeom prst="rect">
            <a:avLst/>
          </a:prstGeom>
        </p:spPr>
      </p:pic>
      <p:sp>
        <p:nvSpPr>
          <p:cNvPr id="7" name="TextBox 6"/>
          <p:cNvSpPr txBox="1"/>
          <p:nvPr/>
        </p:nvSpPr>
        <p:spPr>
          <a:xfrm>
            <a:off x="4488945" y="3351684"/>
            <a:ext cx="3080657" cy="1015663"/>
          </a:xfrm>
          <a:prstGeom prst="rect">
            <a:avLst/>
          </a:prstGeom>
          <a:noFill/>
        </p:spPr>
        <p:txBody>
          <a:bodyPr wrap="square" rtlCol="0">
            <a:spAutoFit/>
          </a:bodyPr>
          <a:lstStyle/>
          <a:p>
            <a:pPr marL="285750" indent="-285750">
              <a:buFont typeface="Arial" panose="020B0604020202020204" pitchFamily="34" charset="0"/>
              <a:buChar char="•"/>
            </a:pPr>
            <a:r>
              <a:rPr lang="en-GB" sz="2000" dirty="0" err="1">
                <a:latin typeface="Arial" panose="020B0604020202020204" pitchFamily="34" charset="0"/>
                <a:cs typeface="Arial" panose="020B0604020202020204" pitchFamily="34" charset="0"/>
              </a:rPr>
              <a:t>allura</a:t>
            </a:r>
            <a:r>
              <a:rPr lang="en-GB" sz="2000" dirty="0">
                <a:latin typeface="Arial" panose="020B0604020202020204" pitchFamily="34" charset="0"/>
                <a:cs typeface="Arial" panose="020B0604020202020204" pitchFamily="34" charset="0"/>
              </a:rPr>
              <a:t> red (E129)</a:t>
            </a:r>
          </a:p>
          <a:p>
            <a:pPr marL="285750" indent="-285750">
              <a:buFont typeface="Arial" panose="020B0604020202020204" pitchFamily="34" charset="0"/>
              <a:buChar char="•"/>
            </a:pPr>
            <a:r>
              <a:rPr lang="en-GB" sz="2000" dirty="0" err="1">
                <a:latin typeface="Arial" panose="020B0604020202020204" pitchFamily="34" charset="0"/>
                <a:cs typeface="Arial" panose="020B0604020202020204" pitchFamily="34" charset="0"/>
              </a:rPr>
              <a:t>tartrazine</a:t>
            </a:r>
            <a:r>
              <a:rPr lang="en-GB" sz="2000" dirty="0">
                <a:latin typeface="Arial" panose="020B0604020202020204" pitchFamily="34" charset="0"/>
                <a:cs typeface="Arial" panose="020B0604020202020204" pitchFamily="34" charset="0"/>
              </a:rPr>
              <a:t> (E102)</a:t>
            </a:r>
          </a:p>
          <a:p>
            <a:pPr marL="285750" indent="-285750">
              <a:buFont typeface="Arial" panose="020B0604020202020204" pitchFamily="34" charset="0"/>
              <a:buChar char="•"/>
            </a:pPr>
            <a:r>
              <a:rPr lang="en-GB" sz="2000" dirty="0" err="1">
                <a:latin typeface="Arial" panose="020B0604020202020204" pitchFamily="34" charset="0"/>
                <a:cs typeface="Arial" panose="020B0604020202020204" pitchFamily="34" charset="0"/>
              </a:rPr>
              <a:t>ponceau</a:t>
            </a:r>
            <a:r>
              <a:rPr lang="en-GB" sz="2000" dirty="0">
                <a:latin typeface="Arial" panose="020B0604020202020204" pitchFamily="34" charset="0"/>
                <a:cs typeface="Arial" panose="020B0604020202020204" pitchFamily="34" charset="0"/>
              </a:rPr>
              <a:t> 4R (E124)</a:t>
            </a:r>
          </a:p>
        </p:txBody>
      </p:sp>
      <p:sp>
        <p:nvSpPr>
          <p:cNvPr id="8" name="TextBox 3"/>
          <p:cNvSpPr txBox="1"/>
          <p:nvPr/>
        </p:nvSpPr>
        <p:spPr>
          <a:xfrm>
            <a:off x="1036828" y="6304497"/>
            <a:ext cx="6273800" cy="307777"/>
          </a:xfrm>
          <a:prstGeom prst="rect">
            <a:avLst/>
          </a:prstGeom>
          <a:noFill/>
          <a:ln>
            <a:noFill/>
          </a:ln>
        </p:spPr>
        <p:txBody>
          <a:bodyPr wrap="square" rtlCol="0">
            <a:spAutoFit/>
          </a:bodyPr>
          <a:lstStyle/>
          <a:p>
            <a:r>
              <a:rPr lang="en-GB" sz="1400" dirty="0">
                <a:latin typeface="Arial" panose="020B0604020202020204" pitchFamily="34" charset="0"/>
                <a:cs typeface="Arial" panose="020B0604020202020204" pitchFamily="34" charset="0"/>
                <a:hlinkClick r:id="rId3"/>
              </a:rPr>
              <a:t>Food Standards Agency</a:t>
            </a:r>
            <a:r>
              <a:rPr lang="en-GB" sz="1400" dirty="0">
                <a:latin typeface="Arial" panose="020B0604020202020204" pitchFamily="34" charset="0"/>
                <a:cs typeface="Arial" panose="020B0604020202020204" pitchFamily="34" charset="0"/>
              </a:rPr>
              <a:t>, 2018</a:t>
            </a:r>
          </a:p>
        </p:txBody>
      </p:sp>
    </p:spTree>
    <p:extLst>
      <p:ext uri="{BB962C8B-B14F-4D97-AF65-F5344CB8AC3E}">
        <p14:creationId xmlns:p14="http://schemas.microsoft.com/office/powerpoint/2010/main" val="16210799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9" ma:contentTypeDescription="Create a new document." ma:contentTypeScope="" ma:versionID="d67e542ccfc98f8766c03bca3df5dec6">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2465a60b32c7e66e77d39dce70c70dd6"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7A4BE0B-3D52-459D-B909-1AA0B7C677BC}"/>
</file>

<file path=customXml/itemProps2.xml><?xml version="1.0" encoding="utf-8"?>
<ds:datastoreItem xmlns:ds="http://schemas.openxmlformats.org/officeDocument/2006/customXml" ds:itemID="{31430FE1-C370-42F7-A613-9E8DE83B87C6}"/>
</file>

<file path=customXml/itemProps3.xml><?xml version="1.0" encoding="utf-8"?>
<ds:datastoreItem xmlns:ds="http://schemas.openxmlformats.org/officeDocument/2006/customXml" ds:itemID="{FF542308-3551-4A9E-AADD-5A37B8B07FC7}"/>
</file>

<file path=docProps/app.xml><?xml version="1.0" encoding="utf-8"?>
<Properties xmlns="http://schemas.openxmlformats.org/officeDocument/2006/extended-properties" xmlns:vt="http://schemas.openxmlformats.org/officeDocument/2006/docPropsVTypes">
  <TotalTime>13</TotalTime>
  <Words>1504</Words>
  <Application>Microsoft Office PowerPoint</Application>
  <PresentationFormat>Widescreen</PresentationFormat>
  <Paragraphs>116</Paragraphs>
  <Slides>19</Slides>
  <Notes>0</Notes>
  <HiddenSlides>0</HiddenSlides>
  <MMClips>0</MMClips>
  <ScaleCrop>false</ScaleCrop>
  <HeadingPairs>
    <vt:vector size="6" baseType="variant">
      <vt:variant>
        <vt:lpstr>Fonts Used</vt:lpstr>
      </vt:variant>
      <vt:variant>
        <vt:i4>1</vt:i4>
      </vt:variant>
      <vt:variant>
        <vt:lpstr>Theme</vt:lpstr>
      </vt:variant>
      <vt:variant>
        <vt:i4>4</vt:i4>
      </vt:variant>
      <vt:variant>
        <vt:lpstr>Slide Titles</vt:lpstr>
      </vt:variant>
      <vt:variant>
        <vt:i4>19</vt:i4>
      </vt:variant>
    </vt:vector>
  </HeadingPairs>
  <TitlesOfParts>
    <vt:vector size="24" baseType="lpstr">
      <vt:lpstr>Arial</vt:lpstr>
      <vt:lpstr>Office Theme</vt:lpstr>
      <vt:lpstr>Custom Design</vt:lpstr>
      <vt:lpstr>1_Custom Design</vt:lpstr>
      <vt:lpstr>3_Custom Design</vt:lpstr>
      <vt:lpstr>Food additives</vt:lpstr>
      <vt:lpstr>Brexit food labelling changes</vt:lpstr>
      <vt:lpstr>What are food additives?</vt:lpstr>
      <vt:lpstr>What are E numbers?</vt:lpstr>
      <vt:lpstr>Types of additives</vt:lpstr>
      <vt:lpstr>Preservatives</vt:lpstr>
      <vt:lpstr>Antioxidants</vt:lpstr>
      <vt:lpstr>Colours</vt:lpstr>
      <vt:lpstr>Colours and hyperactivity</vt:lpstr>
      <vt:lpstr>Colours and hyperactivity</vt:lpstr>
      <vt:lpstr>Colours and hyperactivity</vt:lpstr>
      <vt:lpstr>Flavour enhancers</vt:lpstr>
      <vt:lpstr>Sweeteners</vt:lpstr>
      <vt:lpstr>Aspartame and colourings </vt:lpstr>
      <vt:lpstr>Acids, bases and buffers</vt:lpstr>
      <vt:lpstr>Anti-caking agents</vt:lpstr>
      <vt:lpstr>Glazing agents</vt:lpstr>
      <vt:lpstr>Emulsifiers, stabilisers, gelling agents and thickeners</vt:lpstr>
      <vt:lpstr>Food additives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 White</cp:lastModifiedBy>
  <cp:revision>50</cp:revision>
  <dcterms:created xsi:type="dcterms:W3CDTF">2018-10-10T09:22:08Z</dcterms:created>
  <dcterms:modified xsi:type="dcterms:W3CDTF">2024-02-15T10:44:13Z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