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EAACE-D786-458E-9F91-19A6AE20BF86}" v="6" dt="2024-05-22T13:52:05.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79" autoAdjust="0"/>
    <p:restoredTop sz="94737" autoAdjust="0"/>
  </p:normalViewPr>
  <p:slideViewPr>
    <p:cSldViewPr snapToGrid="0" snapToObjects="1">
      <p:cViewPr varScale="1">
        <p:scale>
          <a:sx n="93" d="100"/>
          <a:sy n="93" d="100"/>
        </p:scale>
        <p:origin x="192"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0E3EAACE-D786-458E-9F91-19A6AE20BF86}"/>
    <pc:docChg chg="undo custSel modSld modMainMaster">
      <pc:chgData name="Alexander White" userId="3da70261-e0e7-408d-aace-eb577feade9e" providerId="ADAL" clId="{0E3EAACE-D786-458E-9F91-19A6AE20BF86}" dt="2024-05-22T13:52:05.171" v="35" actId="14100"/>
      <pc:docMkLst>
        <pc:docMk/>
      </pc:docMkLst>
      <pc:sldChg chg="addSp modSp">
        <pc:chgData name="Alexander White" userId="3da70261-e0e7-408d-aace-eb577feade9e" providerId="ADAL" clId="{0E3EAACE-D786-458E-9F91-19A6AE20BF86}" dt="2024-05-20T10:32:05.916" v="0"/>
        <pc:sldMkLst>
          <pc:docMk/>
          <pc:sldMk cId="2302005153" sldId="261"/>
        </pc:sldMkLst>
        <pc:spChg chg="add mod">
          <ac:chgData name="Alexander White" userId="3da70261-e0e7-408d-aace-eb577feade9e" providerId="ADAL" clId="{0E3EAACE-D786-458E-9F91-19A6AE20BF86}" dt="2024-05-20T10:32:05.916" v="0"/>
          <ac:spMkLst>
            <pc:docMk/>
            <pc:sldMk cId="2302005153" sldId="261"/>
            <ac:spMk id="4" creationId="{8EFF0963-4900-A70F-F666-CAA63FDA54EF}"/>
          </ac:spMkLst>
        </pc:spChg>
      </pc:sldChg>
      <pc:sldChg chg="modSp mod">
        <pc:chgData name="Alexander White" userId="3da70261-e0e7-408d-aace-eb577feade9e" providerId="ADAL" clId="{0E3EAACE-D786-458E-9F91-19A6AE20BF86}" dt="2024-05-22T13:48:05.024" v="18" actId="20577"/>
        <pc:sldMkLst>
          <pc:docMk/>
          <pc:sldMk cId="2234894157" sldId="263"/>
        </pc:sldMkLst>
        <pc:spChg chg="mod">
          <ac:chgData name="Alexander White" userId="3da70261-e0e7-408d-aace-eb577feade9e" providerId="ADAL" clId="{0E3EAACE-D786-458E-9F91-19A6AE20BF86}" dt="2024-05-22T13:48:05.024" v="18" actId="20577"/>
          <ac:spMkLst>
            <pc:docMk/>
            <pc:sldMk cId="2234894157" sldId="263"/>
            <ac:spMk id="3" creationId="{00000000-0000-0000-0000-000000000000}"/>
          </ac:spMkLst>
        </pc:spChg>
      </pc:sldChg>
      <pc:sldChg chg="modSp mod">
        <pc:chgData name="Alexander White" userId="3da70261-e0e7-408d-aace-eb577feade9e" providerId="ADAL" clId="{0E3EAACE-D786-458E-9F91-19A6AE20BF86}" dt="2024-05-22T13:51:25.228" v="26" actId="14100"/>
        <pc:sldMkLst>
          <pc:docMk/>
          <pc:sldMk cId="3556701094" sldId="267"/>
        </pc:sldMkLst>
        <pc:spChg chg="mod">
          <ac:chgData name="Alexander White" userId="3da70261-e0e7-408d-aace-eb577feade9e" providerId="ADAL" clId="{0E3EAACE-D786-458E-9F91-19A6AE20BF86}" dt="2024-05-22T13:51:22.579" v="25" actId="14100"/>
          <ac:spMkLst>
            <pc:docMk/>
            <pc:sldMk cId="3556701094" sldId="267"/>
            <ac:spMk id="3" creationId="{00000000-0000-0000-0000-000000000000}"/>
          </ac:spMkLst>
        </pc:spChg>
        <pc:picChg chg="mod">
          <ac:chgData name="Alexander White" userId="3da70261-e0e7-408d-aace-eb577feade9e" providerId="ADAL" clId="{0E3EAACE-D786-458E-9F91-19A6AE20BF86}" dt="2024-05-22T13:51:25.228" v="26" actId="14100"/>
          <ac:picMkLst>
            <pc:docMk/>
            <pc:sldMk cId="3556701094" sldId="267"/>
            <ac:picMk id="4" creationId="{00000000-0000-0000-0000-000000000000}"/>
          </ac:picMkLst>
        </pc:picChg>
      </pc:sldChg>
      <pc:sldChg chg="modSp mod">
        <pc:chgData name="Alexander White" userId="3da70261-e0e7-408d-aace-eb577feade9e" providerId="ADAL" clId="{0E3EAACE-D786-458E-9F91-19A6AE20BF86}" dt="2024-05-22T13:51:43.538" v="29" actId="1076"/>
        <pc:sldMkLst>
          <pc:docMk/>
          <pc:sldMk cId="577680356" sldId="269"/>
        </pc:sldMkLst>
        <pc:spChg chg="mod">
          <ac:chgData name="Alexander White" userId="3da70261-e0e7-408d-aace-eb577feade9e" providerId="ADAL" clId="{0E3EAACE-D786-458E-9F91-19A6AE20BF86}" dt="2024-05-22T13:51:39.083" v="27" actId="14100"/>
          <ac:spMkLst>
            <pc:docMk/>
            <pc:sldMk cId="577680356" sldId="269"/>
            <ac:spMk id="3" creationId="{00000000-0000-0000-0000-000000000000}"/>
          </ac:spMkLst>
        </pc:spChg>
        <pc:picChg chg="mod">
          <ac:chgData name="Alexander White" userId="3da70261-e0e7-408d-aace-eb577feade9e" providerId="ADAL" clId="{0E3EAACE-D786-458E-9F91-19A6AE20BF86}" dt="2024-05-22T13:51:43.538" v="29" actId="1076"/>
          <ac:picMkLst>
            <pc:docMk/>
            <pc:sldMk cId="577680356" sldId="269"/>
            <ac:picMk id="4" creationId="{00000000-0000-0000-0000-000000000000}"/>
          </ac:picMkLst>
        </pc:picChg>
      </pc:sldChg>
      <pc:sldChg chg="modSp mod">
        <pc:chgData name="Alexander White" userId="3da70261-e0e7-408d-aace-eb577feade9e" providerId="ADAL" clId="{0E3EAACE-D786-458E-9F91-19A6AE20BF86}" dt="2024-05-22T13:51:55.361" v="32" actId="14100"/>
        <pc:sldMkLst>
          <pc:docMk/>
          <pc:sldMk cId="264139449" sldId="270"/>
        </pc:sldMkLst>
        <pc:spChg chg="mod">
          <ac:chgData name="Alexander White" userId="3da70261-e0e7-408d-aace-eb577feade9e" providerId="ADAL" clId="{0E3EAACE-D786-458E-9F91-19A6AE20BF86}" dt="2024-05-22T13:51:55.361" v="32" actId="14100"/>
          <ac:spMkLst>
            <pc:docMk/>
            <pc:sldMk cId="264139449" sldId="270"/>
            <ac:spMk id="3" creationId="{00000000-0000-0000-0000-000000000000}"/>
          </ac:spMkLst>
        </pc:spChg>
        <pc:picChg chg="mod">
          <ac:chgData name="Alexander White" userId="3da70261-e0e7-408d-aace-eb577feade9e" providerId="ADAL" clId="{0E3EAACE-D786-458E-9F91-19A6AE20BF86}" dt="2024-05-22T13:51:51.674" v="31" actId="14100"/>
          <ac:picMkLst>
            <pc:docMk/>
            <pc:sldMk cId="264139449" sldId="270"/>
            <ac:picMk id="4" creationId="{00000000-0000-0000-0000-000000000000}"/>
          </ac:picMkLst>
        </pc:picChg>
      </pc:sldChg>
      <pc:sldChg chg="modSp mod">
        <pc:chgData name="Alexander White" userId="3da70261-e0e7-408d-aace-eb577feade9e" providerId="ADAL" clId="{0E3EAACE-D786-458E-9F91-19A6AE20BF86}" dt="2024-05-22T13:52:05.171" v="35" actId="14100"/>
        <pc:sldMkLst>
          <pc:docMk/>
          <pc:sldMk cId="1164540615" sldId="271"/>
        </pc:sldMkLst>
        <pc:spChg chg="mod">
          <ac:chgData name="Alexander White" userId="3da70261-e0e7-408d-aace-eb577feade9e" providerId="ADAL" clId="{0E3EAACE-D786-458E-9F91-19A6AE20BF86}" dt="2024-05-22T13:52:02.220" v="34" actId="14100"/>
          <ac:spMkLst>
            <pc:docMk/>
            <pc:sldMk cId="1164540615" sldId="271"/>
            <ac:spMk id="3" creationId="{00000000-0000-0000-0000-000000000000}"/>
          </ac:spMkLst>
        </pc:spChg>
        <pc:picChg chg="mod">
          <ac:chgData name="Alexander White" userId="3da70261-e0e7-408d-aace-eb577feade9e" providerId="ADAL" clId="{0E3EAACE-D786-458E-9F91-19A6AE20BF86}" dt="2024-05-22T13:52:05.171" v="35" actId="14100"/>
          <ac:picMkLst>
            <pc:docMk/>
            <pc:sldMk cId="1164540615" sldId="271"/>
            <ac:picMk id="4" creationId="{00000000-0000-0000-0000-000000000000}"/>
          </ac:picMkLst>
        </pc:picChg>
      </pc:sldChg>
      <pc:sldMasterChg chg="modSp mod">
        <pc:chgData name="Alexander White" userId="3da70261-e0e7-408d-aace-eb577feade9e" providerId="ADAL" clId="{0E3EAACE-D786-458E-9F91-19A6AE20BF86}" dt="2024-05-20T10:32:15.749" v="4" actId="20577"/>
        <pc:sldMasterMkLst>
          <pc:docMk/>
          <pc:sldMasterMk cId="1328885048" sldId="2147483648"/>
        </pc:sldMasterMkLst>
        <pc:spChg chg="mod">
          <ac:chgData name="Alexander White" userId="3da70261-e0e7-408d-aace-eb577feade9e" providerId="ADAL" clId="{0E3EAACE-D786-458E-9F91-19A6AE20BF86}" dt="2024-05-20T10:32:15.749" v="4" actId="20577"/>
          <ac:spMkLst>
            <pc:docMk/>
            <pc:sldMasterMk cId="1328885048" sldId="2147483648"/>
            <ac:spMk id="9" creationId="{00000000-0000-0000-0000-000000000000}"/>
          </ac:spMkLst>
        </pc:spChg>
      </pc:sldMasterChg>
      <pc:sldMasterChg chg="modSp mod">
        <pc:chgData name="Alexander White" userId="3da70261-e0e7-408d-aace-eb577feade9e" providerId="ADAL" clId="{0E3EAACE-D786-458E-9F91-19A6AE20BF86}" dt="2024-05-20T10:32:20.385" v="8" actId="20577"/>
        <pc:sldMasterMkLst>
          <pc:docMk/>
          <pc:sldMasterMk cId="1498317190" sldId="2147483650"/>
        </pc:sldMasterMkLst>
        <pc:spChg chg="mod">
          <ac:chgData name="Alexander White" userId="3da70261-e0e7-408d-aace-eb577feade9e" providerId="ADAL" clId="{0E3EAACE-D786-458E-9F91-19A6AE20BF86}" dt="2024-05-20T10:32:20.385" v="8" actId="20577"/>
          <ac:spMkLst>
            <pc:docMk/>
            <pc:sldMasterMk cId="1498317190" sldId="2147483650"/>
            <ac:spMk id="9" creationId="{00000000-0000-0000-0000-000000000000}"/>
          </ac:spMkLst>
        </pc:spChg>
      </pc:sldMasterChg>
      <pc:sldMasterChg chg="modSp mod">
        <pc:chgData name="Alexander White" userId="3da70261-e0e7-408d-aace-eb577feade9e" providerId="ADAL" clId="{0E3EAACE-D786-458E-9F91-19A6AE20BF86}" dt="2024-05-20T10:32:24.759" v="12" actId="20577"/>
        <pc:sldMasterMkLst>
          <pc:docMk/>
          <pc:sldMasterMk cId="1822393236" sldId="2147483652"/>
        </pc:sldMasterMkLst>
        <pc:spChg chg="mod">
          <ac:chgData name="Alexander White" userId="3da70261-e0e7-408d-aace-eb577feade9e" providerId="ADAL" clId="{0E3EAACE-D786-458E-9F91-19A6AE20BF86}" dt="2024-05-20T10:32:24.759" v="12" actId="20577"/>
          <ac:spMkLst>
            <pc:docMk/>
            <pc:sldMasterMk cId="1822393236" sldId="2147483652"/>
            <ac:spMk id="9" creationId="{00000000-0000-0000-0000-000000000000}"/>
          </ac:spMkLst>
        </pc:spChg>
      </pc:sldMasterChg>
      <pc:sldMasterChg chg="modSp mod">
        <pc:chgData name="Alexander White" userId="3da70261-e0e7-408d-aace-eb577feade9e" providerId="ADAL" clId="{0E3EAACE-D786-458E-9F91-19A6AE20BF86}" dt="2024-05-20T10:32:29.618" v="16" actId="20577"/>
        <pc:sldMasterMkLst>
          <pc:docMk/>
          <pc:sldMasterMk cId="1788143608" sldId="2147483656"/>
        </pc:sldMasterMkLst>
        <pc:spChg chg="mod">
          <ac:chgData name="Alexander White" userId="3da70261-e0e7-408d-aace-eb577feade9e" providerId="ADAL" clId="{0E3EAACE-D786-458E-9F91-19A6AE20BF86}" dt="2024-05-20T10:32:29.618" v="16" actId="20577"/>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science and red meat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Tenderising meat</a:t>
            </a:r>
          </a:p>
        </p:txBody>
      </p:sp>
      <p:sp>
        <p:nvSpPr>
          <p:cNvPr id="3" name="Subtitle 2"/>
          <p:cNvSpPr>
            <a:spLocks noGrp="1"/>
          </p:cNvSpPr>
          <p:nvPr>
            <p:ph type="subTitle" idx="1"/>
          </p:nvPr>
        </p:nvSpPr>
        <p:spPr>
          <a:xfrm>
            <a:off x="1169275" y="2571092"/>
            <a:ext cx="6562027" cy="3600000"/>
          </a:xfrm>
        </p:spPr>
        <p:txBody>
          <a:bodyPr/>
          <a:lstStyle/>
          <a:p>
            <a:pPr marL="0" indent="0">
              <a:buNone/>
              <a:defRPr/>
            </a:pPr>
            <a:r>
              <a:rPr lang="en-GB" sz="2000" dirty="0">
                <a:latin typeface="Arial" panose="020B0604020202020204" pitchFamily="34" charset="0"/>
                <a:cs typeface="Arial" panose="020B0604020202020204" pitchFamily="34" charset="0"/>
              </a:rPr>
              <a:t>The aim of tenderising is either to break down or soften the muscle and connective tissue or to increase the hydration or water-holding capacity of the proteins. </a:t>
            </a:r>
          </a:p>
          <a:p>
            <a:pPr marL="0" indent="0">
              <a:buNone/>
              <a:defRPr/>
            </a:pPr>
            <a:endParaRPr lang="en-US" sz="2000" b="1" dirty="0">
              <a:latin typeface="Arial" panose="020B0604020202020204" pitchFamily="34" charset="0"/>
              <a:cs typeface="Arial" panose="020B0604020202020204" pitchFamily="34" charset="0"/>
            </a:endParaRPr>
          </a:p>
          <a:p>
            <a:pPr marL="0" indent="0">
              <a:buNone/>
              <a:defRPr/>
            </a:pPr>
            <a:r>
              <a:rPr lang="en-US" sz="2000" dirty="0">
                <a:latin typeface="Arial" panose="020B0604020202020204" pitchFamily="34" charset="0"/>
                <a:cs typeface="Arial" panose="020B0604020202020204" pitchFamily="34" charset="0"/>
              </a:rPr>
              <a:t>The two main ways to tenderize meat are:</a:t>
            </a:r>
          </a:p>
          <a:p>
            <a:pPr marL="0" indent="0">
              <a:buNone/>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mechanical </a:t>
            </a:r>
            <a:r>
              <a:rPr lang="en-US" sz="2000" dirty="0" err="1">
                <a:latin typeface="Arial" panose="020B0604020202020204" pitchFamily="34" charset="0"/>
                <a:cs typeface="Arial" panose="020B0604020202020204" pitchFamily="34" charset="0"/>
              </a:rPr>
              <a:t>tenderising</a:t>
            </a:r>
            <a:r>
              <a:rPr lang="en-US" sz="2000" dirty="0">
                <a:latin typeface="Arial" panose="020B0604020202020204" pitchFamily="34" charset="0"/>
                <a:cs typeface="Arial" panose="020B0604020202020204" pitchFamily="34" charset="0"/>
              </a:rPr>
              <a:t>;</a:t>
            </a:r>
          </a:p>
          <a:p>
            <a:pPr>
              <a:defRPr/>
            </a:pPr>
            <a:r>
              <a:rPr lang="en-US" sz="2000" dirty="0">
                <a:latin typeface="Arial" panose="020B0604020202020204" pitchFamily="34" charset="0"/>
                <a:cs typeface="Arial" panose="020B0604020202020204" pitchFamily="34" charset="0"/>
              </a:rPr>
              <a:t>marinating.</a:t>
            </a: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4" name="Picture 4" descr="http://www.simplybeefandlamb.co.uk/sites/default/files/Fillet-Steak_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634" y="2463936"/>
            <a:ext cx="3805043" cy="370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54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Tenderising meat</a:t>
            </a:r>
          </a:p>
        </p:txBody>
      </p:sp>
      <p:sp>
        <p:nvSpPr>
          <p:cNvPr id="3" name="Subtitle 2"/>
          <p:cNvSpPr>
            <a:spLocks noGrp="1"/>
          </p:cNvSpPr>
          <p:nvPr>
            <p:ph type="subTitle" idx="1"/>
          </p:nvPr>
        </p:nvSpPr>
        <p:spPr>
          <a:xfrm>
            <a:off x="1169276" y="2571092"/>
            <a:ext cx="7384174" cy="3600000"/>
          </a:xfrm>
        </p:spPr>
        <p:txBody>
          <a:bodyPr/>
          <a:lstStyle/>
          <a:p>
            <a:pPr marL="0" indent="0">
              <a:buNone/>
            </a:pPr>
            <a:r>
              <a:rPr lang="en-GB" sz="2000" b="1" dirty="0"/>
              <a:t>Mechanical tenderising</a:t>
            </a:r>
            <a:r>
              <a:rPr lang="en-GB" sz="2000" dirty="0"/>
              <a:t> </a:t>
            </a:r>
          </a:p>
          <a:p>
            <a:pPr marL="0" indent="0">
              <a:buNone/>
            </a:pPr>
            <a:r>
              <a:rPr lang="en-GB" sz="2000" dirty="0"/>
              <a:t>A meat cleaver or meat hammer may be used to beat the meat. </a:t>
            </a:r>
          </a:p>
          <a:p>
            <a:pPr marL="0" indent="0">
              <a:buNone/>
            </a:pPr>
            <a:endParaRPr lang="en-GB" sz="2000" dirty="0"/>
          </a:p>
          <a:p>
            <a:pPr marL="0" indent="0">
              <a:buNone/>
            </a:pPr>
            <a:r>
              <a:rPr lang="en-GB" sz="2000" dirty="0"/>
              <a:t>This disrupts the structure by separating and reducing the length of the fibres to improve the tenderness.</a:t>
            </a:r>
          </a:p>
          <a:p>
            <a:pPr marL="0" indent="0">
              <a:buNone/>
            </a:pPr>
            <a:endParaRPr lang="en-GB" sz="2000" dirty="0"/>
          </a:p>
          <a:p>
            <a:pPr marL="0" indent="0">
              <a:buNone/>
            </a:pPr>
            <a:r>
              <a:rPr lang="en-GB" sz="2000" dirty="0"/>
              <a:t>Cutting into small cubes or mincing can also help.</a:t>
            </a:r>
          </a:p>
          <a:p>
            <a:pPr marL="0" indent="0">
              <a:buNone/>
            </a:pPr>
            <a:endParaRPr lang="en-GB" sz="2000" dirty="0"/>
          </a:p>
        </p:txBody>
      </p:sp>
      <p:pic>
        <p:nvPicPr>
          <p:cNvPr id="4" name="Picture 3" descr="diced po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000" y="1886840"/>
            <a:ext cx="1538626" cy="1538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eef min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656" y="3425467"/>
            <a:ext cx="1386067" cy="13860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resentation.BNF.000\AppData\Local\Microsoft\Windows\Temporary Internet Files\Content.IE5\7XU32LID\4755615676_c5f4eefe54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450" y="4811534"/>
            <a:ext cx="1638009"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08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Tenderising meat</a:t>
            </a:r>
          </a:p>
        </p:txBody>
      </p:sp>
      <p:sp>
        <p:nvSpPr>
          <p:cNvPr id="3" name="Subtitle 2"/>
          <p:cNvSpPr>
            <a:spLocks noGrp="1"/>
          </p:cNvSpPr>
          <p:nvPr>
            <p:ph type="subTitle" idx="1"/>
          </p:nvPr>
        </p:nvSpPr>
        <p:spPr>
          <a:xfrm>
            <a:off x="1169276" y="2571092"/>
            <a:ext cx="7879474" cy="3600000"/>
          </a:xfrm>
        </p:spPr>
        <p:txBody>
          <a:bodyPr/>
          <a:lstStyle/>
          <a:p>
            <a:pPr marL="0" indent="0">
              <a:buNone/>
              <a:defRPr/>
            </a:pPr>
            <a:r>
              <a:rPr lang="en-GB" sz="2000" b="1" dirty="0">
                <a:latin typeface="Arial" panose="020B0604020202020204" pitchFamily="34" charset="0"/>
                <a:cs typeface="Arial" panose="020B0604020202020204" pitchFamily="34" charset="0"/>
              </a:rPr>
              <a:t>Marinating</a:t>
            </a:r>
            <a:r>
              <a:rPr lang="en-GB" sz="2000" dirty="0">
                <a:latin typeface="Arial" panose="020B0604020202020204" pitchFamily="34" charset="0"/>
                <a:cs typeface="Arial" panose="020B0604020202020204" pitchFamily="34" charset="0"/>
              </a:rPr>
              <a:t> </a:t>
            </a:r>
          </a:p>
          <a:p>
            <a:pPr marL="0" indent="0">
              <a:buNone/>
              <a:defRPr/>
            </a:pPr>
            <a:r>
              <a:rPr lang="en-GB" sz="2000" dirty="0">
                <a:latin typeface="Arial" panose="020B0604020202020204" pitchFamily="34" charset="0"/>
                <a:cs typeface="Arial" panose="020B0604020202020204" pitchFamily="34" charset="0"/>
              </a:rPr>
              <a:t>The addition of any liquid to flavour or soften meat before cooking. Mixing the meat with an acid such as lemon juice or vinegar before cooking or adding acids or tomatoes to the cooking liquid can help to tenderise the meat by breaking down some of the collagen.  During this process the substances used (alkalis, salt and acids) can also increase the hydration or water holding capacity of the muscle fibre proteins.</a:t>
            </a:r>
          </a:p>
          <a:p>
            <a:pPr marL="0" indent="0">
              <a:buNone/>
              <a:defRPr/>
            </a:pPr>
            <a:endParaRPr lang="en-US" altLang="en-US" sz="2000" dirty="0">
              <a:latin typeface="Arial" panose="020B0604020202020204" pitchFamily="34" charset="0"/>
              <a:ea typeface="ヒラギノ角ゴ Pro W3" charset="-128"/>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Powdered artificial tenderisers are concentrated enzymes which break down proteins into amino acids by breaking the structure of the meat.  This can also be done by using the leaves of certain trees and the juices of some fruits such as pineapples. </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2684839"/>
            <a:ext cx="2626940" cy="1739618"/>
          </a:xfrm>
          <a:prstGeom prst="rect">
            <a:avLst/>
          </a:prstGeom>
        </p:spPr>
      </p:pic>
    </p:spTree>
    <p:extLst>
      <p:ext uri="{BB962C8B-B14F-4D97-AF65-F5344CB8AC3E}">
        <p14:creationId xmlns:p14="http://schemas.microsoft.com/office/powerpoint/2010/main" val="275536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science and red meat</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EFF0963-4900-A70F-F666-CAA63FDA54EF}"/>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when meat is cooked? </a:t>
            </a:r>
          </a:p>
        </p:txBody>
      </p:sp>
      <p:sp>
        <p:nvSpPr>
          <p:cNvPr id="3" name="Subtitle 2"/>
          <p:cNvSpPr>
            <a:spLocks noGrp="1"/>
          </p:cNvSpPr>
          <p:nvPr>
            <p:ph type="subTitle" idx="1"/>
          </p:nvPr>
        </p:nvSpPr>
        <p:spPr>
          <a:xfrm>
            <a:off x="1169276" y="2571092"/>
            <a:ext cx="7727074" cy="3600000"/>
          </a:xfrm>
        </p:spPr>
        <p:txBody>
          <a:bodyPr/>
          <a:lstStyle/>
          <a:p>
            <a:pPr marL="0" indent="0">
              <a:buNone/>
            </a:pPr>
            <a:r>
              <a:rPr lang="en-GB" sz="2000" b="1" dirty="0"/>
              <a:t>Protein</a:t>
            </a:r>
          </a:p>
          <a:p>
            <a:pPr marL="0" indent="0">
              <a:buNone/>
            </a:pPr>
            <a:endParaRPr lang="en-GB" sz="2000" b="1" dirty="0"/>
          </a:p>
          <a:p>
            <a:pPr marL="0" indent="0">
              <a:buNone/>
            </a:pPr>
            <a:r>
              <a:rPr lang="en-GB" sz="2000" dirty="0">
                <a:latin typeface="Arial" panose="020B0604020202020204" pitchFamily="34" charset="0"/>
                <a:cs typeface="Arial" panose="020B0604020202020204" pitchFamily="34" charset="0"/>
              </a:rPr>
              <a:t>The proteins in meat coagulate on heating. At around 60°C the protein begins to denature, and the muscle fibres become firmer.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After 60°C the fibres shrink, and the meat juices are squeezed out.  </a:t>
            </a:r>
          </a:p>
          <a:p>
            <a:pPr marL="0" indent="0">
              <a:buNone/>
            </a:pPr>
            <a:endParaRPr lang="en-GB" sz="2000" dirty="0"/>
          </a:p>
        </p:txBody>
      </p:sp>
      <p:pic>
        <p:nvPicPr>
          <p:cNvPr id="4" name="Picture 3" descr="C:\Users\Jenny\AppData\Local\Microsoft\Windows\INetCache\IE\OLWW3OJB\la-carne-y-los-nutrientes[1].jpg"/>
          <p:cNvPicPr/>
          <p:nvPr/>
        </p:nvPicPr>
        <p:blipFill>
          <a:blip r:embed="rId2">
            <a:extLst>
              <a:ext uri="{28A0092B-C50C-407E-A947-70E740481C1C}">
                <a14:useLocalDpi xmlns:a14="http://schemas.microsoft.com/office/drawing/2010/main" val="0"/>
              </a:ext>
            </a:extLst>
          </a:blip>
          <a:srcRect/>
          <a:stretch>
            <a:fillRect/>
          </a:stretch>
        </p:blipFill>
        <p:spPr bwMode="auto">
          <a:xfrm>
            <a:off x="9409448" y="1764685"/>
            <a:ext cx="2186305" cy="1457325"/>
          </a:xfrm>
          <a:prstGeom prst="rect">
            <a:avLst/>
          </a:prstGeom>
          <a:noFill/>
          <a:ln>
            <a:noFill/>
          </a:ln>
        </p:spPr>
      </p:pic>
      <p:sp>
        <p:nvSpPr>
          <p:cNvPr id="5" name="Notched Right Arrow 4"/>
          <p:cNvSpPr/>
          <p:nvPr/>
        </p:nvSpPr>
        <p:spPr>
          <a:xfrm rot="5400000">
            <a:off x="9978725" y="3707113"/>
            <a:ext cx="819150" cy="285750"/>
          </a:xfrm>
          <a:prstGeom prst="notched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Blackened Beef Rib Eye Steak with Creole BBQ Sauce and Fruity Fennel Sla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787" y="4824395"/>
            <a:ext cx="1343025" cy="1343025"/>
          </a:xfrm>
          <a:prstGeom prst="rect">
            <a:avLst/>
          </a:prstGeom>
          <a:noFill/>
          <a:ln>
            <a:noFill/>
          </a:ln>
        </p:spPr>
      </p:pic>
    </p:spTree>
    <p:extLst>
      <p:ext uri="{BB962C8B-B14F-4D97-AF65-F5344CB8AC3E}">
        <p14:creationId xmlns:p14="http://schemas.microsoft.com/office/powerpoint/2010/main" val="223489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when meat is cooked?</a:t>
            </a:r>
          </a:p>
        </p:txBody>
      </p:sp>
      <p:sp>
        <p:nvSpPr>
          <p:cNvPr id="3" name="Subtitle 2"/>
          <p:cNvSpPr>
            <a:spLocks noGrp="1"/>
          </p:cNvSpPr>
          <p:nvPr>
            <p:ph type="subTitle" idx="1"/>
          </p:nvPr>
        </p:nvSpPr>
        <p:spPr>
          <a:xfrm>
            <a:off x="1169276" y="2571092"/>
            <a:ext cx="7803274" cy="3600000"/>
          </a:xfrm>
        </p:spPr>
        <p:txBody>
          <a:bodyPr/>
          <a:lstStyle/>
          <a:p>
            <a:pPr marL="0" indent="0">
              <a:buNone/>
            </a:pPr>
            <a:r>
              <a:rPr lang="en-GB" sz="2000" b="1" dirty="0">
                <a:latin typeface="Arial" panose="020B0604020202020204" pitchFamily="34" charset="0"/>
                <a:cs typeface="Arial" panose="020B0604020202020204" pitchFamily="34" charset="0"/>
              </a:rPr>
              <a:t>Collagen</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When meat is cooked, the collagen becomes soft and soluble, and forms gelatine. </a:t>
            </a:r>
          </a:p>
          <a:p>
            <a:pPr marL="0" indent="0">
              <a:buNone/>
            </a:pPr>
            <a:r>
              <a:rPr lang="en-GB" sz="2000" dirty="0">
                <a:latin typeface="Arial" panose="020B0604020202020204" pitchFamily="34" charset="0"/>
                <a:cs typeface="Arial" panose="020B0604020202020204" pitchFamily="34" charset="0"/>
              </a:rPr>
              <a:t>Collagen becomes water soluble more easily when there is some liquid with the meat. </a:t>
            </a:r>
          </a:p>
          <a:p>
            <a:pPr marL="0" indent="0">
              <a:buNone/>
            </a:pPr>
            <a:r>
              <a:rPr lang="en-GB" sz="2000" dirty="0">
                <a:latin typeface="Arial" panose="020B0604020202020204" pitchFamily="34" charset="0"/>
                <a:cs typeface="Arial" panose="020B0604020202020204" pitchFamily="34" charset="0"/>
              </a:rPr>
              <a:t>Meat cuts that have a lot of collagen are therefore best cooked by a moist heat method. </a:t>
            </a:r>
          </a:p>
          <a:p>
            <a:endParaRPr lang="en-GB" sz="2000" dirty="0"/>
          </a:p>
        </p:txBody>
      </p:sp>
      <p:pic>
        <p:nvPicPr>
          <p:cNvPr id="4" name="Picture 2" descr="http://meatandeducation.redmeatinfo.com/sites/default/files/images/LusciousLambShankswithPlumsandRedW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732" y="3028950"/>
            <a:ext cx="2427261" cy="24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4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when meat is cooked? </a:t>
            </a:r>
          </a:p>
        </p:txBody>
      </p:sp>
      <p:sp>
        <p:nvSpPr>
          <p:cNvPr id="3" name="Subtitle 2"/>
          <p:cNvSpPr>
            <a:spLocks noGrp="1"/>
          </p:cNvSpPr>
          <p:nvPr>
            <p:ph type="subTitle" idx="1"/>
          </p:nvPr>
        </p:nvSpPr>
        <p:spPr>
          <a:xfrm>
            <a:off x="1169276" y="2571092"/>
            <a:ext cx="7765174" cy="3600000"/>
          </a:xfrm>
        </p:spPr>
        <p:txBody>
          <a:bodyPr/>
          <a:lstStyle/>
          <a:p>
            <a:pPr marL="0" indent="0">
              <a:buNone/>
            </a:pPr>
            <a:r>
              <a:rPr lang="en-GB" sz="2000" b="1" dirty="0"/>
              <a:t>Fat</a:t>
            </a:r>
            <a:endParaRPr lang="en-GB" sz="2000" dirty="0"/>
          </a:p>
          <a:p>
            <a:pPr marL="0" indent="0">
              <a:buNone/>
            </a:pPr>
            <a:r>
              <a:rPr lang="en-GB" sz="2000" dirty="0"/>
              <a:t> </a:t>
            </a:r>
          </a:p>
          <a:p>
            <a:pPr marL="0" indent="0">
              <a:buNone/>
            </a:pPr>
            <a:r>
              <a:rPr lang="en-GB" sz="2000" dirty="0"/>
              <a:t>The fat on the outside and in the muscle fibres melts during cooking. This means more of the collagen is exposed to the heat helping the meat to become more tender.</a:t>
            </a:r>
          </a:p>
          <a:p>
            <a:pPr marL="0" indent="0">
              <a:buNone/>
            </a:pPr>
            <a:endParaRPr lang="en-GB" sz="2000" dirty="0"/>
          </a:p>
          <a:p>
            <a:pPr marL="0" indent="0">
              <a:buNone/>
            </a:pPr>
            <a:r>
              <a:rPr lang="en-GB" sz="2000" dirty="0"/>
              <a:t>Marbling therefore helps meat to stay tender.</a:t>
            </a:r>
          </a:p>
          <a:p>
            <a:pPr marL="0" indent="0">
              <a:buNone/>
            </a:pPr>
            <a:endParaRPr lang="en-GB"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0" y="3215916"/>
            <a:ext cx="2462661" cy="186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3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when meat is cooked? </a:t>
            </a:r>
          </a:p>
        </p:txBody>
      </p:sp>
      <p:sp>
        <p:nvSpPr>
          <p:cNvPr id="3" name="Subtitle 2"/>
          <p:cNvSpPr>
            <a:spLocks noGrp="1"/>
          </p:cNvSpPr>
          <p:nvPr>
            <p:ph type="subTitle" idx="1"/>
          </p:nvPr>
        </p:nvSpPr>
        <p:spPr>
          <a:xfrm>
            <a:off x="1169276" y="2571092"/>
            <a:ext cx="7727074" cy="3600000"/>
          </a:xfrm>
        </p:spPr>
        <p:txBody>
          <a:bodyPr/>
          <a:lstStyle/>
          <a:p>
            <a:pPr marL="0" indent="0">
              <a:buNone/>
            </a:pPr>
            <a:r>
              <a:rPr lang="en-GB" sz="2000" b="1" dirty="0">
                <a:latin typeface="Arial" panose="020B0604020202020204" pitchFamily="34" charset="0"/>
                <a:cs typeface="Arial" panose="020B0604020202020204" pitchFamily="34" charset="0"/>
              </a:rPr>
              <a:t>Colour</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The colour of meat changes during cooking because myoglobin becomes a brown/grey colour.</a:t>
            </a: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Other colour changes are due to non-</a:t>
            </a:r>
            <a:r>
              <a:rPr lang="en-GB" sz="2000" dirty="0" err="1">
                <a:latin typeface="Arial" panose="020B0604020202020204" pitchFamily="34" charset="0"/>
                <a:cs typeface="Arial" panose="020B0604020202020204" pitchFamily="34" charset="0"/>
              </a:rPr>
              <a:t>enzymic</a:t>
            </a:r>
            <a:r>
              <a:rPr lang="en-GB" sz="2000" dirty="0">
                <a:latin typeface="Arial" panose="020B0604020202020204" pitchFamily="34" charset="0"/>
                <a:cs typeface="Arial" panose="020B0604020202020204" pitchFamily="34" charset="0"/>
              </a:rPr>
              <a:t> browning known as the </a:t>
            </a:r>
            <a:r>
              <a:rPr lang="en-GB" sz="2000" dirty="0" err="1">
                <a:latin typeface="Arial" panose="020B0604020202020204" pitchFamily="34" charset="0"/>
                <a:cs typeface="Arial" panose="020B0604020202020204" pitchFamily="34" charset="0"/>
              </a:rPr>
              <a:t>Maillard</a:t>
            </a:r>
            <a:r>
              <a:rPr lang="en-GB" sz="2000" dirty="0">
                <a:latin typeface="Arial" panose="020B0604020202020204" pitchFamily="34" charset="0"/>
                <a:cs typeface="Arial" panose="020B0604020202020204" pitchFamily="34" charset="0"/>
              </a:rPr>
              <a:t> reaction.  This occurs in dry heat on the outside surface of meat when the proteins and carbohydrates react with each other. </a:t>
            </a:r>
          </a:p>
          <a:p>
            <a:pPr marL="0" indent="0">
              <a:buNone/>
            </a:pP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955" y="2571091"/>
            <a:ext cx="2603869"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40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Leaving meat to rest</a:t>
            </a:r>
          </a:p>
        </p:txBody>
      </p:sp>
      <p:sp>
        <p:nvSpPr>
          <p:cNvPr id="3" name="Subtitle 2"/>
          <p:cNvSpPr>
            <a:spLocks noGrp="1"/>
          </p:cNvSpPr>
          <p:nvPr>
            <p:ph type="subTitle" idx="1"/>
          </p:nvPr>
        </p:nvSpPr>
        <p:spPr>
          <a:xfrm>
            <a:off x="1169276" y="2571092"/>
            <a:ext cx="5524337" cy="3600000"/>
          </a:xfrm>
        </p:spPr>
        <p:txBody>
          <a:bodyPr/>
          <a:lstStyle/>
          <a:p>
            <a:pPr marL="0" indent="0">
              <a:buNone/>
            </a:pPr>
            <a:r>
              <a:rPr lang="en-GB" altLang="en-US" sz="2000" dirty="0">
                <a:latin typeface="Arial" panose="020B0604020202020204" pitchFamily="34" charset="0"/>
                <a:ea typeface="ヒラギノ角ゴ Pro W3" charset="-128"/>
                <a:cs typeface="Arial" panose="020B0604020202020204" pitchFamily="34" charset="0"/>
              </a:rPr>
              <a:t>It is important to leave a steak or joint of meat to rest for a few minutes once cooked. </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This allows the juices, which have been driven to the centre of the meat during cooking, to be redistributed throughout the meat and be reabsorbed. </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As a result, the meat will lose less juice when it is cut and will be far more tender and juicier to eat. </a:t>
            </a:r>
          </a:p>
          <a:p>
            <a:pPr marL="0" indent="0">
              <a:buNone/>
            </a:pPr>
            <a:endParaRPr lang="en-GB" sz="2000" dirty="0"/>
          </a:p>
        </p:txBody>
      </p:sp>
      <p:pic>
        <p:nvPicPr>
          <p:cNvPr id="4" name="Picture 5" descr="Midweek Mini R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438" y="2571092"/>
            <a:ext cx="4677503" cy="20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70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Leaving meat to rest</a:t>
            </a:r>
          </a:p>
        </p:txBody>
      </p:sp>
      <p:sp>
        <p:nvSpPr>
          <p:cNvPr id="3" name="Subtitle 2"/>
          <p:cNvSpPr>
            <a:spLocks noGrp="1"/>
          </p:cNvSpPr>
          <p:nvPr>
            <p:ph type="subTitle" idx="1"/>
          </p:nvPr>
        </p:nvSpPr>
        <p:spPr>
          <a:xfrm>
            <a:off x="1169276" y="2418692"/>
            <a:ext cx="8012824" cy="3600000"/>
          </a:xfrm>
        </p:spPr>
        <p:txBody>
          <a:bodyPr/>
          <a:lstStyle/>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To test the optimum time to leave meat to rest for the best flavour and texture:</a:t>
            </a:r>
          </a:p>
          <a:p>
            <a:pPr>
              <a:defRPr/>
            </a:pPr>
            <a:r>
              <a:rPr lang="en-GB" altLang="en-US" sz="2000" dirty="0">
                <a:latin typeface="Arial" panose="020B0604020202020204" pitchFamily="34" charset="0"/>
                <a:ea typeface="ヒラギノ角ゴ Pro W3" charset="-128"/>
                <a:cs typeface="Arial" panose="020B0604020202020204" pitchFamily="34" charset="0"/>
              </a:rPr>
              <a:t>cut a piece of steak into four pieces;</a:t>
            </a:r>
          </a:p>
          <a:p>
            <a:pPr>
              <a:defRPr/>
            </a:pPr>
            <a:r>
              <a:rPr lang="en-GB" altLang="en-US" sz="2000" dirty="0">
                <a:latin typeface="Arial" panose="020B0604020202020204" pitchFamily="34" charset="0"/>
                <a:ea typeface="ヒラギノ角ゴ Pro W3" charset="-128"/>
                <a:cs typeface="Arial" panose="020B0604020202020204" pitchFamily="34" charset="0"/>
              </a:rPr>
              <a:t>griddle the steak over a medium heat for four minutes on each side;</a:t>
            </a:r>
          </a:p>
          <a:p>
            <a:pPr>
              <a:defRPr/>
            </a:pPr>
            <a:r>
              <a:rPr lang="en-GB" altLang="en-US" sz="2000" dirty="0">
                <a:latin typeface="Arial" panose="020B0604020202020204" pitchFamily="34" charset="0"/>
                <a:ea typeface="ヒラギノ角ゴ Pro W3" charset="-128"/>
                <a:cs typeface="Arial" panose="020B0604020202020204" pitchFamily="34" charset="0"/>
              </a:rPr>
              <a:t>place the meat on four separate clean plates;</a:t>
            </a:r>
          </a:p>
          <a:p>
            <a:pPr>
              <a:defRPr/>
            </a:pPr>
            <a:r>
              <a:rPr lang="en-GB" altLang="en-US" sz="2000" dirty="0">
                <a:latin typeface="Arial" panose="020B0604020202020204" pitchFamily="34" charset="0"/>
                <a:ea typeface="ヒラギノ角ゴ Pro W3" charset="-128"/>
                <a:cs typeface="Arial" panose="020B0604020202020204" pitchFamily="34" charset="0"/>
              </a:rPr>
              <a:t>slice one piece in half immediately and take a photograph.  Then taste and evaluate using a ranking chart;</a:t>
            </a:r>
          </a:p>
          <a:p>
            <a:pPr>
              <a:defRPr/>
            </a:pPr>
            <a:r>
              <a:rPr lang="en-GB" altLang="en-US" sz="2000" dirty="0">
                <a:latin typeface="Arial" panose="020B0604020202020204" pitchFamily="34" charset="0"/>
                <a:ea typeface="ヒラギノ角ゴ Pro W3" charset="-128"/>
                <a:cs typeface="Arial" panose="020B0604020202020204" pitchFamily="34" charset="0"/>
              </a:rPr>
              <a:t>slice the remaining pieces of steak in half after two, three and four minutes.  Take a photograph each time and taste;</a:t>
            </a:r>
          </a:p>
          <a:p>
            <a:pPr>
              <a:defRPr/>
            </a:pPr>
            <a:r>
              <a:rPr lang="en-GB" altLang="en-US" sz="2000" dirty="0">
                <a:latin typeface="Arial" panose="020B0604020202020204" pitchFamily="34" charset="0"/>
                <a:ea typeface="ヒラギノ角ゴ Pro W3" charset="-128"/>
                <a:cs typeface="Arial" panose="020B0604020202020204" pitchFamily="34" charset="0"/>
              </a:rPr>
              <a:t>compare the amount of meat juice on the plate and complete a ranking test each time.</a:t>
            </a:r>
          </a:p>
          <a:p>
            <a:pPr marL="457200" indent="-457200">
              <a:buFont typeface="+mj-lt"/>
              <a:buAutoNum type="arabicPeriod"/>
              <a:defRPr/>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sz="2000" dirty="0"/>
          </a:p>
        </p:txBody>
      </p:sp>
      <p:pic>
        <p:nvPicPr>
          <p:cNvPr id="4" name="Picture 5" descr="Tender beef Fillet Steaks with Tarragon and Shallot Butter recipe. Served on a bed of mushy pe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571093"/>
            <a:ext cx="2809877" cy="187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93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Cutting meat against the grain</a:t>
            </a:r>
          </a:p>
        </p:txBody>
      </p:sp>
      <p:sp>
        <p:nvSpPr>
          <p:cNvPr id="3" name="Subtitle 2"/>
          <p:cNvSpPr>
            <a:spLocks noGrp="1"/>
          </p:cNvSpPr>
          <p:nvPr>
            <p:ph type="subTitle" idx="1"/>
          </p:nvPr>
        </p:nvSpPr>
        <p:spPr>
          <a:xfrm>
            <a:off x="1169276" y="2571092"/>
            <a:ext cx="5575708" cy="3600000"/>
          </a:xfrm>
        </p:spPr>
        <p:txBody>
          <a:bodyPr/>
          <a:lstStyle/>
          <a:p>
            <a:pPr marL="0" indent="0">
              <a:buNone/>
            </a:pPr>
            <a:r>
              <a:rPr lang="en-GB" altLang="en-US" sz="2000" dirty="0">
                <a:latin typeface="Arial" panose="020B0604020202020204" pitchFamily="34" charset="0"/>
                <a:ea typeface="ヒラギノ角ゴ Pro W3" charset="-128"/>
                <a:cs typeface="Arial" panose="020B0604020202020204" pitchFamily="34" charset="0"/>
              </a:rPr>
              <a:t>If you cut the meat along the length of the fibres, you increase the toughness. </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 </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If you cut the meat against the grain - across those fibres -  you shorten them, which makes the meat  more tender. </a:t>
            </a:r>
          </a:p>
          <a:p>
            <a:pPr marL="0" inden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r>
              <a:rPr lang="en-GB" altLang="en-US" sz="2000" dirty="0">
                <a:latin typeface="Arial" panose="020B0604020202020204" pitchFamily="34" charset="0"/>
                <a:ea typeface="ヒラギノ角ゴ Pro W3" charset="-128"/>
                <a:cs typeface="Arial" panose="020B0604020202020204" pitchFamily="34" charset="0"/>
              </a:rPr>
              <a:t>This applies to both raw and cooked meats.</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 </a:t>
            </a:r>
          </a:p>
          <a:p>
            <a:pPr marL="0" indent="0">
              <a:buNone/>
            </a:pPr>
            <a:endParaRPr lang="en-GB" sz="2000" dirty="0"/>
          </a:p>
        </p:txBody>
      </p:sp>
      <p:pic>
        <p:nvPicPr>
          <p:cNvPr id="4" name="Picture 4" descr="http://www.simplybeefandlamb.co.uk/sites/default/files/Rump-Steak_photo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297" y="2283798"/>
            <a:ext cx="4433095" cy="434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8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Cutting meat against the grain</a:t>
            </a:r>
          </a:p>
        </p:txBody>
      </p:sp>
      <p:sp>
        <p:nvSpPr>
          <p:cNvPr id="3" name="Subtitle 2"/>
          <p:cNvSpPr>
            <a:spLocks noGrp="1"/>
          </p:cNvSpPr>
          <p:nvPr>
            <p:ph type="subTitle" idx="1"/>
          </p:nvPr>
        </p:nvSpPr>
        <p:spPr>
          <a:xfrm>
            <a:off x="1169275" y="2571092"/>
            <a:ext cx="6310311" cy="3600000"/>
          </a:xfrm>
        </p:spPr>
        <p:txBody>
          <a:bodyPr/>
          <a:lstStyle/>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To test how cutting meat against the grain can affect the tenderness:</a:t>
            </a:r>
          </a:p>
          <a:p>
            <a:pPr>
              <a:defRPr/>
            </a:pPr>
            <a:r>
              <a:rPr lang="en-GB" altLang="en-US" sz="2000" dirty="0">
                <a:latin typeface="Arial" panose="020B0604020202020204" pitchFamily="34" charset="0"/>
                <a:ea typeface="ヒラギノ角ゴ Pro W3" charset="-128"/>
                <a:cs typeface="Arial" panose="020B0604020202020204" pitchFamily="34" charset="0"/>
              </a:rPr>
              <a:t>cut a piece of steak against the grain and another with the grain;</a:t>
            </a:r>
          </a:p>
          <a:p>
            <a:pPr>
              <a:defRPr/>
            </a:pPr>
            <a:r>
              <a:rPr lang="en-GB" altLang="en-US" sz="2000" dirty="0">
                <a:latin typeface="Arial" panose="020B0604020202020204" pitchFamily="34" charset="0"/>
                <a:ea typeface="ヒラギノ角ゴ Pro W3" charset="-128"/>
                <a:cs typeface="Arial" panose="020B0604020202020204" pitchFamily="34" charset="0"/>
              </a:rPr>
              <a:t>fry the pieces of steak separately in a small amount of spray oil;</a:t>
            </a:r>
          </a:p>
          <a:p>
            <a:pPr>
              <a:defRPr/>
            </a:pPr>
            <a:r>
              <a:rPr lang="en-GB" altLang="en-US" sz="2000" dirty="0">
                <a:latin typeface="Arial" panose="020B0604020202020204" pitchFamily="34" charset="0"/>
                <a:ea typeface="ヒラギノ角ゴ Pro W3" charset="-128"/>
                <a:cs typeface="Arial" panose="020B0604020202020204" pitchFamily="34" charset="0"/>
              </a:rPr>
              <a:t>taste and compare.</a:t>
            </a:r>
          </a:p>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This could be done as a paired comparison test (discrimination) or a triangle test if three steaks are used.</a:t>
            </a:r>
          </a:p>
          <a:p>
            <a:pPr marL="0" indent="0">
              <a:buNone/>
            </a:pPr>
            <a:endParaRPr lang="en-GB" sz="2000" dirty="0"/>
          </a:p>
        </p:txBody>
      </p:sp>
      <p:pic>
        <p:nvPicPr>
          <p:cNvPr id="4" name="Picture 4" descr="http://www.simplybeefandlamb.co.uk/sites/default/files/Fillet-Steak_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04" y="2214742"/>
            <a:ext cx="3875911" cy="377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3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86DD78-5EEE-4F8A-918B-F1903C8CBE6C}"/>
</file>

<file path=customXml/itemProps2.xml><?xml version="1.0" encoding="utf-8"?>
<ds:datastoreItem xmlns:ds="http://schemas.openxmlformats.org/officeDocument/2006/customXml" ds:itemID="{0CF2A95C-6AFD-482F-A15B-54C64085F70D}"/>
</file>

<file path=customXml/itemProps3.xml><?xml version="1.0" encoding="utf-8"?>
<ds:datastoreItem xmlns:ds="http://schemas.openxmlformats.org/officeDocument/2006/customXml" ds:itemID="{28E80C8B-67CD-4AC5-9267-C2FE4E54E0BD}"/>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13</vt:i4>
      </vt:variant>
    </vt:vector>
  </HeadingPairs>
  <TitlesOfParts>
    <vt:vector size="18" baseType="lpstr">
      <vt:lpstr>Arial</vt:lpstr>
      <vt:lpstr>Office Theme</vt:lpstr>
      <vt:lpstr>Custom Design</vt:lpstr>
      <vt:lpstr>1_Custom Design</vt:lpstr>
      <vt:lpstr>3_Custom Design</vt:lpstr>
      <vt:lpstr>Food science and red meat</vt:lpstr>
      <vt:lpstr>What happens when meat is cooked? </vt:lpstr>
      <vt:lpstr>What happens when meat is cooked?</vt:lpstr>
      <vt:lpstr>What happens when meat is cooked? </vt:lpstr>
      <vt:lpstr>What happens when meat is cooked? </vt:lpstr>
      <vt:lpstr>Leaving meat to rest</vt:lpstr>
      <vt:lpstr>Leaving meat to rest</vt:lpstr>
      <vt:lpstr>Cutting meat against the grain</vt:lpstr>
      <vt:lpstr>Cutting meat against the grain</vt:lpstr>
      <vt:lpstr>Tenderising meat</vt:lpstr>
      <vt:lpstr>Tenderising meat</vt:lpstr>
      <vt:lpstr>Tenderising meat</vt:lpstr>
      <vt:lpstr>Food science and red meat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25</cp:revision>
  <dcterms:created xsi:type="dcterms:W3CDTF">2018-10-10T09:22:08Z</dcterms:created>
  <dcterms:modified xsi:type="dcterms:W3CDTF">2024-05-22T13:52:07Z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