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4" r:id="rId12"/>
    <p:sldId id="265" r:id="rId13"/>
    <p:sldId id="266" r:id="rId14"/>
    <p:sldId id="267" r:id="rId15"/>
    <p:sldId id="268" r:id="rId16"/>
    <p:sldId id="26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nhs.uk/live-well/exercise/exercise-guidelines/physical-activity-guidelines-for-adults-aged-19-to-64/" TargetMode="External"/><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 balance</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 balance</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F6F45992-6D27-4355-C809-4D884BED2013}"/>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 balance</a:t>
            </a:r>
          </a:p>
        </p:txBody>
      </p:sp>
      <p:sp>
        <p:nvSpPr>
          <p:cNvPr id="3" name="Subtitle 2"/>
          <p:cNvSpPr>
            <a:spLocks noGrp="1"/>
          </p:cNvSpPr>
          <p:nvPr>
            <p:ph type="subTitle" idx="1"/>
          </p:nvPr>
        </p:nvSpPr>
        <p:spPr>
          <a:xfrm>
            <a:off x="1169276" y="2571092"/>
            <a:ext cx="8295358" cy="3600000"/>
          </a:xfrm>
        </p:spPr>
        <p:txBody>
          <a:bodyPr/>
          <a:lstStyle/>
          <a:p>
            <a:pPr marL="0" indent="0">
              <a:buNone/>
            </a:pPr>
            <a:r>
              <a:rPr lang="en-GB" sz="2000" dirty="0"/>
              <a:t>To maintain body weight it is necessary to balance energy intake (from food and drink) with energy expenditure (from activity).</a:t>
            </a:r>
          </a:p>
          <a:p>
            <a:pPr marL="0" indent="0">
              <a:buNone/>
            </a:pPr>
            <a:r>
              <a:rPr lang="en-GB" sz="2000" dirty="0"/>
              <a:t>This is called energy balance.</a:t>
            </a:r>
          </a:p>
          <a:p>
            <a:pPr marL="0" indent="0">
              <a:buNone/>
            </a:pPr>
            <a:r>
              <a:rPr lang="en-GB" sz="2000" dirty="0"/>
              <a:t>When energy intake is higher than energy output, over time this will lead to weight gain (positive energy balance).</a:t>
            </a:r>
          </a:p>
          <a:p>
            <a:pPr marL="0" indent="0">
              <a:buNone/>
            </a:pPr>
            <a:r>
              <a:rPr lang="en-GB" sz="2000" dirty="0"/>
              <a:t>When energy intake is lower than energy output, over time this will lead to weight loss (negative energy balance).</a:t>
            </a:r>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6233" t="39670" r="5927" b="28631"/>
          <a:stretch/>
        </p:blipFill>
        <p:spPr>
          <a:xfrm>
            <a:off x="6020789" y="4948945"/>
            <a:ext cx="5985163" cy="1439979"/>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Positive energy balance</a:t>
            </a:r>
            <a:br>
              <a:rPr lang="en-GB" dirty="0"/>
            </a:br>
            <a:endParaRPr lang="en-GB" dirty="0"/>
          </a:p>
        </p:txBody>
      </p:sp>
      <p:sp>
        <p:nvSpPr>
          <p:cNvPr id="3" name="Subtitle 2"/>
          <p:cNvSpPr>
            <a:spLocks noGrp="1"/>
          </p:cNvSpPr>
          <p:nvPr>
            <p:ph type="subTitle" idx="1"/>
          </p:nvPr>
        </p:nvSpPr>
        <p:spPr>
          <a:xfrm>
            <a:off x="1169276" y="2571092"/>
            <a:ext cx="7749093" cy="3600000"/>
          </a:xfrm>
        </p:spPr>
        <p:txBody>
          <a:bodyPr/>
          <a:lstStyle/>
          <a:p>
            <a:pPr marL="0" indent="0">
              <a:spcBef>
                <a:spcPct val="0"/>
              </a:spcBef>
              <a:buNone/>
            </a:pPr>
            <a:r>
              <a:rPr lang="en-GB" altLang="en-US" dirty="0">
                <a:latin typeface="Arial" panose="020B0604020202020204" pitchFamily="34" charset="0"/>
                <a:cs typeface="Arial" panose="020B0604020202020204" pitchFamily="34" charset="0"/>
              </a:rPr>
              <a:t>A person is said to be in positive energy balance when the diet provides more energy than is needed to meet energy demands of the body. Energy is stored as fat and the person puts on weight over time.</a:t>
            </a:r>
          </a:p>
          <a:p>
            <a:pPr marL="0" indent="0">
              <a:spcBef>
                <a:spcPct val="0"/>
              </a:spcBef>
              <a:buNone/>
            </a:pPr>
            <a:endParaRPr lang="en-GB" altLang="en-US" dirty="0">
              <a:latin typeface="Arial" panose="020B0604020202020204" pitchFamily="34" charset="0"/>
              <a:cs typeface="Arial" panose="020B0604020202020204" pitchFamily="34" charset="0"/>
            </a:endParaRPr>
          </a:p>
          <a:p>
            <a:pPr marL="0" indent="0">
              <a:spcBef>
                <a:spcPct val="0"/>
              </a:spcBef>
              <a:buNone/>
            </a:pPr>
            <a:r>
              <a:rPr lang="en-GB" altLang="en-US" dirty="0">
                <a:latin typeface="Arial" panose="020B0604020202020204" pitchFamily="34" charset="0"/>
                <a:cs typeface="Arial" panose="020B0604020202020204" pitchFamily="34" charset="0"/>
              </a:rPr>
              <a:t>People who achieve a positive energy balance over an extended period of time are likely to become overweight or obese. </a:t>
            </a:r>
          </a:p>
          <a:p>
            <a:pPr marL="0" indent="0">
              <a:spcBef>
                <a:spcPct val="0"/>
              </a:spcBef>
              <a:buNone/>
            </a:pPr>
            <a:endParaRPr lang="en-GB" altLang="en-US" b="1" dirty="0">
              <a:latin typeface="Arial" panose="020B0604020202020204" pitchFamily="34" charset="0"/>
              <a:cs typeface="Arial" panose="020B0604020202020204" pitchFamily="34" charset="0"/>
            </a:endParaRPr>
          </a:p>
          <a:p>
            <a:pPr marL="0" indent="0">
              <a:spcBef>
                <a:spcPct val="0"/>
              </a:spcBef>
              <a:buNone/>
            </a:pPr>
            <a:r>
              <a:rPr lang="en-GB" altLang="en-US" dirty="0">
                <a:latin typeface="Arial" panose="020B0604020202020204" pitchFamily="34" charset="0"/>
                <a:cs typeface="Arial" panose="020B0604020202020204" pitchFamily="34" charset="0"/>
              </a:rPr>
              <a:t>Being overweight or obese is associated with an increased risk of developing certain cancers, cardiovascular disease and type 2 diabetes. </a:t>
            </a:r>
          </a:p>
          <a:p>
            <a:pPr marL="0" indent="0">
              <a:spcBef>
                <a:spcPct val="0"/>
              </a:spcBef>
              <a:buNone/>
            </a:pPr>
            <a:r>
              <a:rPr lang="en-GB" altLang="en-US" dirty="0">
                <a:latin typeface="Arial" panose="020B0604020202020204" pitchFamily="34" charset="0"/>
                <a:cs typeface="Arial" panose="020B0604020202020204" pitchFamily="34" charset="0"/>
              </a:rPr>
              <a:t>Carrying a large amount of weight/fat around the waist also increases the risk of these health problems.</a:t>
            </a:r>
            <a:endParaRPr lang="en-US" altLang="en-US" dirty="0">
              <a:latin typeface="Arial" panose="020B0604020202020204" pitchFamily="34" charset="0"/>
              <a:cs typeface="Arial" panose="020B0604020202020204" pitchFamily="34" charset="0"/>
            </a:endParaRPr>
          </a:p>
          <a:p>
            <a:endParaRPr lang="en-GB" dirty="0"/>
          </a:p>
        </p:txBody>
      </p:sp>
      <p:grpSp>
        <p:nvGrpSpPr>
          <p:cNvPr id="4" name="Group 17"/>
          <p:cNvGrpSpPr>
            <a:grpSpLocks/>
          </p:cNvGrpSpPr>
          <p:nvPr/>
        </p:nvGrpSpPr>
        <p:grpSpPr bwMode="auto">
          <a:xfrm>
            <a:off x="6634731" y="4788758"/>
            <a:ext cx="5086350" cy="1658573"/>
            <a:chOff x="762717" y="3538502"/>
            <a:chExt cx="5915615" cy="2190406"/>
          </a:xfrm>
        </p:grpSpPr>
        <p:sp>
          <p:nvSpPr>
            <p:cNvPr id="5" name="Line 5"/>
            <p:cNvSpPr>
              <a:spLocks noChangeShapeType="1"/>
            </p:cNvSpPr>
            <p:nvPr/>
          </p:nvSpPr>
          <p:spPr bwMode="auto">
            <a:xfrm flipV="1">
              <a:off x="1704944" y="4000167"/>
              <a:ext cx="3694504" cy="104141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latin typeface="Arial" panose="020B0604020202020204" pitchFamily="34" charset="0"/>
                <a:cs typeface="Arial" panose="020B0604020202020204" pitchFamily="34" charset="0"/>
              </a:endParaRPr>
            </a:p>
          </p:txBody>
        </p:sp>
        <p:sp>
          <p:nvSpPr>
            <p:cNvPr id="6" name="Text Box 6"/>
            <p:cNvSpPr txBox="1">
              <a:spLocks noChangeArrowheads="1"/>
            </p:cNvSpPr>
            <p:nvPr/>
          </p:nvSpPr>
          <p:spPr bwMode="auto">
            <a:xfrm>
              <a:off x="762717" y="4520875"/>
              <a:ext cx="1332891" cy="85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t>Energy in: food and drinks</a:t>
              </a:r>
              <a:endParaRPr lang="en-US" altLang="en-US" sz="1200" b="1" dirty="0"/>
            </a:p>
          </p:txBody>
        </p:sp>
        <p:sp>
          <p:nvSpPr>
            <p:cNvPr id="7" name="Text Box 7"/>
            <p:cNvSpPr txBox="1">
              <a:spLocks noChangeArrowheads="1"/>
            </p:cNvSpPr>
            <p:nvPr/>
          </p:nvSpPr>
          <p:spPr bwMode="auto">
            <a:xfrm>
              <a:off x="5536435" y="3538502"/>
              <a:ext cx="1141897" cy="853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t>Energy out: activity </a:t>
              </a:r>
              <a:endParaRPr lang="en-US" altLang="en-US" sz="1200" b="1"/>
            </a:p>
          </p:txBody>
        </p:sp>
        <p:sp>
          <p:nvSpPr>
            <p:cNvPr id="8" name="AutoShape 8"/>
            <p:cNvSpPr>
              <a:spLocks noChangeArrowheads="1"/>
            </p:cNvSpPr>
            <p:nvPr/>
          </p:nvSpPr>
          <p:spPr bwMode="auto">
            <a:xfrm>
              <a:off x="3092153" y="4533158"/>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9" name="Text Box 12"/>
            <p:cNvSpPr txBox="1">
              <a:spLocks noChangeArrowheads="1"/>
            </p:cNvSpPr>
            <p:nvPr/>
          </p:nvSpPr>
          <p:spPr bwMode="auto">
            <a:xfrm>
              <a:off x="1933413" y="5363087"/>
              <a:ext cx="3452310" cy="365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t>Energy in &gt; Energy out = Weight gain</a:t>
              </a:r>
              <a:endParaRPr lang="en-US" altLang="en-US" sz="1200" b="1"/>
            </a:p>
          </p:txBody>
        </p:sp>
      </p:grpSp>
    </p:spTree>
    <p:extLst>
      <p:ext uri="{BB962C8B-B14F-4D97-AF65-F5344CB8AC3E}">
        <p14:creationId xmlns:p14="http://schemas.microsoft.com/office/powerpoint/2010/main" val="2784250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Negative energy balance</a:t>
            </a:r>
            <a:br>
              <a:rPr lang="en-GB" dirty="0"/>
            </a:br>
            <a:endParaRPr lang="en-GB" dirty="0"/>
          </a:p>
        </p:txBody>
      </p:sp>
      <p:sp>
        <p:nvSpPr>
          <p:cNvPr id="3" name="Subtitle 2"/>
          <p:cNvSpPr>
            <a:spLocks noGrp="1"/>
          </p:cNvSpPr>
          <p:nvPr>
            <p:ph type="subTitle" idx="1"/>
          </p:nvPr>
        </p:nvSpPr>
        <p:spPr/>
        <p:txBody>
          <a:bodyPr/>
          <a:lstStyle/>
          <a:p>
            <a:pPr marL="0" indent="0">
              <a:buNone/>
            </a:pPr>
            <a:r>
              <a:rPr lang="en-GB" dirty="0"/>
              <a:t>A person is said to be in negative energy balance when there is insufficient energy from the diet to meet energy demands of the body. Energy is derived from energy stores and the person loses weight. </a:t>
            </a:r>
          </a:p>
          <a:p>
            <a:pPr marL="0" indent="0">
              <a:buNone/>
            </a:pPr>
            <a:r>
              <a:rPr lang="en-GB" dirty="0"/>
              <a:t>People who achieve a negative energy balance over an extended period of time are likely to become underweight. </a:t>
            </a:r>
          </a:p>
          <a:p>
            <a:pPr marL="0" indent="0">
              <a:buNone/>
            </a:pPr>
            <a:r>
              <a:rPr lang="en-GB" dirty="0"/>
              <a:t>Being underweight is associated with health problems, such as osteoporosis (low bone mass), infertility (difficulty to conceive) and even heart failure.</a:t>
            </a:r>
          </a:p>
          <a:p>
            <a:pPr marL="0" indent="0">
              <a:buNone/>
            </a:pPr>
            <a:endParaRPr lang="en-GB" dirty="0"/>
          </a:p>
        </p:txBody>
      </p:sp>
      <p:grpSp>
        <p:nvGrpSpPr>
          <p:cNvPr id="4" name="Group 17"/>
          <p:cNvGrpSpPr>
            <a:grpSpLocks/>
          </p:cNvGrpSpPr>
          <p:nvPr/>
        </p:nvGrpSpPr>
        <p:grpSpPr bwMode="auto">
          <a:xfrm>
            <a:off x="6285492" y="4652990"/>
            <a:ext cx="5280025" cy="1571625"/>
            <a:chOff x="912709" y="3886827"/>
            <a:chExt cx="5767545" cy="1791994"/>
          </a:xfrm>
        </p:grpSpPr>
        <p:sp>
          <p:nvSpPr>
            <p:cNvPr id="5" name="Line 5"/>
            <p:cNvSpPr>
              <a:spLocks noChangeShapeType="1"/>
            </p:cNvSpPr>
            <p:nvPr/>
          </p:nvSpPr>
          <p:spPr bwMode="auto">
            <a:xfrm>
              <a:off x="1865830" y="4209992"/>
              <a:ext cx="3816546" cy="68659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latin typeface="Arial" panose="020B0604020202020204" pitchFamily="34" charset="0"/>
                <a:cs typeface="Arial" panose="020B0604020202020204" pitchFamily="34" charset="0"/>
              </a:endParaRPr>
            </a:p>
          </p:txBody>
        </p:sp>
        <p:sp>
          <p:nvSpPr>
            <p:cNvPr id="6" name="Text Box 6"/>
            <p:cNvSpPr txBox="1">
              <a:spLocks noChangeArrowheads="1"/>
            </p:cNvSpPr>
            <p:nvPr/>
          </p:nvSpPr>
          <p:spPr bwMode="auto">
            <a:xfrm>
              <a:off x="912709" y="3886827"/>
              <a:ext cx="1165392" cy="736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t>Energy in: food and drinks</a:t>
              </a:r>
              <a:endParaRPr lang="en-US" altLang="en-US" sz="1200" b="1" dirty="0"/>
            </a:p>
          </p:txBody>
        </p:sp>
        <p:sp>
          <p:nvSpPr>
            <p:cNvPr id="7" name="Text Box 7"/>
            <p:cNvSpPr txBox="1">
              <a:spLocks noChangeArrowheads="1"/>
            </p:cNvSpPr>
            <p:nvPr/>
          </p:nvSpPr>
          <p:spPr bwMode="auto">
            <a:xfrm>
              <a:off x="5538356" y="4901423"/>
              <a:ext cx="1141898" cy="526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t>Energy out: activity </a:t>
              </a:r>
              <a:endParaRPr lang="en-US" altLang="en-US" sz="1200" b="1"/>
            </a:p>
          </p:txBody>
        </p:sp>
        <p:sp>
          <p:nvSpPr>
            <p:cNvPr id="8" name="AutoShape 8"/>
            <p:cNvSpPr>
              <a:spLocks noChangeArrowheads="1"/>
            </p:cNvSpPr>
            <p:nvPr/>
          </p:nvSpPr>
          <p:spPr bwMode="auto">
            <a:xfrm>
              <a:off x="3092153" y="4612313"/>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9" name="Text Box 12"/>
            <p:cNvSpPr txBox="1">
              <a:spLocks noChangeArrowheads="1"/>
            </p:cNvSpPr>
            <p:nvPr/>
          </p:nvSpPr>
          <p:spPr bwMode="auto">
            <a:xfrm>
              <a:off x="2078101" y="5363087"/>
              <a:ext cx="3307622" cy="315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t>Energy out &gt; Energy in = Weight loss</a:t>
              </a:r>
              <a:endParaRPr lang="en-US" altLang="en-US" sz="1200" b="1" dirty="0"/>
            </a:p>
          </p:txBody>
        </p:sp>
      </p:grpSp>
    </p:spTree>
    <p:extLst>
      <p:ext uri="{BB962C8B-B14F-4D97-AF65-F5344CB8AC3E}">
        <p14:creationId xmlns:p14="http://schemas.microsoft.com/office/powerpoint/2010/main" val="2460443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br>
              <a:rPr lang="en-GB" dirty="0"/>
            </a:br>
            <a:endParaRPr lang="en-GB" dirty="0"/>
          </a:p>
        </p:txBody>
      </p:sp>
      <p:sp>
        <p:nvSpPr>
          <p:cNvPr id="3" name="Subtitle 2"/>
          <p:cNvSpPr>
            <a:spLocks noGrp="1"/>
          </p:cNvSpPr>
          <p:nvPr>
            <p:ph type="subTitle" idx="1"/>
          </p:nvPr>
        </p:nvSpPr>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Energy balance can be maintained by:</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regulating energy intake through the diet; </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adjusting physical activity levels;</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a combination of both.</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608723" y="2755075"/>
            <a:ext cx="5113798" cy="3416017"/>
          </a:xfrm>
          <a:prstGeom prst="rect">
            <a:avLst/>
          </a:prstGeom>
        </p:spPr>
      </p:pic>
    </p:spTree>
    <p:extLst>
      <p:ext uri="{BB962C8B-B14F-4D97-AF65-F5344CB8AC3E}">
        <p14:creationId xmlns:p14="http://schemas.microsoft.com/office/powerpoint/2010/main" val="502010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br>
              <a:rPr lang="en-GB" dirty="0"/>
            </a:br>
            <a:endParaRPr lang="en-GB" dirty="0"/>
          </a:p>
        </p:txBody>
      </p:sp>
      <p:sp>
        <p:nvSpPr>
          <p:cNvPr id="3" name="Subtitle 2"/>
          <p:cNvSpPr>
            <a:spLocks noGrp="1"/>
          </p:cNvSpPr>
          <p:nvPr>
            <p:ph type="subTitle" idx="1"/>
          </p:nvPr>
        </p:nvSpPr>
        <p:spPr>
          <a:xfrm>
            <a:off x="1169276" y="2571092"/>
            <a:ext cx="6799067" cy="3600000"/>
          </a:xfrm>
        </p:spPr>
        <p:txBody>
          <a:bodyPr/>
          <a:lstStyle/>
          <a:p>
            <a:pPr marL="0" indent="0">
              <a:buNone/>
            </a:pPr>
            <a:r>
              <a:rPr lang="en-GB" sz="2000" dirty="0"/>
              <a:t>In the UK and many other developed countries, overweight and obesity rates in adults and children have been increasing over the years.</a:t>
            </a:r>
          </a:p>
          <a:p>
            <a:pPr marL="0" indent="0">
              <a:buNone/>
            </a:pPr>
            <a:endParaRPr lang="en-GB" sz="2000" dirty="0"/>
          </a:p>
          <a:p>
            <a:pPr marL="0" indent="0">
              <a:buNone/>
            </a:pPr>
            <a:r>
              <a:rPr lang="en-GB" sz="2000" dirty="0"/>
              <a:t>It is important to lead an active lifestyle and make healthier food choices.</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90558" y="1864425"/>
            <a:ext cx="3016632" cy="4528277"/>
          </a:xfrm>
          <a:prstGeom prst="rect">
            <a:avLst/>
          </a:prstGeom>
        </p:spPr>
      </p:pic>
    </p:spTree>
    <p:extLst>
      <p:ext uri="{BB962C8B-B14F-4D97-AF65-F5344CB8AC3E}">
        <p14:creationId xmlns:p14="http://schemas.microsoft.com/office/powerpoint/2010/main" val="203511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 </a:t>
            </a:r>
            <a:br>
              <a:rPr lang="en-GB" dirty="0"/>
            </a:br>
            <a:endParaRPr lang="en-GB" dirty="0"/>
          </a:p>
        </p:txBody>
      </p:sp>
      <p:sp>
        <p:nvSpPr>
          <p:cNvPr id="3" name="Subtitle 2"/>
          <p:cNvSpPr>
            <a:spLocks noGrp="1"/>
          </p:cNvSpPr>
          <p:nvPr>
            <p:ph type="subTitle" idx="1"/>
          </p:nvPr>
        </p:nvSpPr>
        <p:spPr>
          <a:xfrm>
            <a:off x="1169276" y="2571092"/>
            <a:ext cx="7630340"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Physical activity should be an important part of our daily energy expenditure.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Many different types of activity contribute to our total physical activity, all of which form part of everyday life.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a:latin typeface="Arial" panose="020B0604020202020204" pitchFamily="34" charset="0"/>
                <a:cs typeface="Arial" panose="020B0604020202020204" pitchFamily="34" charset="0"/>
              </a:rPr>
              <a:t>What do you think physical activity includes?</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Activity at work, e.g. use the stairs not the lift.</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Household chores, e.g. vacuuming.</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Looking after others.</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Leisure-time activities, e.g. gardening.</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Transport (walking or cycling to school or work).</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Sport.</a:t>
            </a:r>
          </a:p>
          <a:p>
            <a:pPr marL="0" indent="0">
              <a:buNone/>
            </a:pPr>
            <a:endParaRPr lang="en-GB"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b="23138"/>
          <a:stretch/>
        </p:blipFill>
        <p:spPr>
          <a:xfrm>
            <a:off x="8321433" y="2283798"/>
            <a:ext cx="3606069" cy="4152627"/>
          </a:xfrm>
          <a:prstGeom prst="rect">
            <a:avLst/>
          </a:prstGeom>
        </p:spPr>
      </p:pic>
    </p:spTree>
    <p:extLst>
      <p:ext uri="{BB962C8B-B14F-4D97-AF65-F5344CB8AC3E}">
        <p14:creationId xmlns:p14="http://schemas.microsoft.com/office/powerpoint/2010/main" val="2700141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1000"/>
                                        <p:tgtEl>
                                          <p:spTgt spid="3">
                                            <p:txEl>
                                              <p:pRg st="7" end="7"/>
                                            </p:txEl>
                                          </p:spTgt>
                                        </p:tgtEl>
                                      </p:cBhvr>
                                    </p:animEffect>
                                    <p:anim calcmode="lin" valueType="num">
                                      <p:cBhvr>
                                        <p:cTn id="1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1000"/>
                                        <p:tgtEl>
                                          <p:spTgt spid="3">
                                            <p:txEl>
                                              <p:pRg st="8" end="8"/>
                                            </p:txEl>
                                          </p:spTgt>
                                        </p:tgtEl>
                                      </p:cBhvr>
                                    </p:animEffect>
                                    <p:anim calcmode="lin" valueType="num">
                                      <p:cBhvr>
                                        <p:cTn id="1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1000"/>
                                        <p:tgtEl>
                                          <p:spTgt spid="3">
                                            <p:txEl>
                                              <p:pRg st="9" end="9"/>
                                            </p:txEl>
                                          </p:spTgt>
                                        </p:tgtEl>
                                      </p:cBhvr>
                                    </p:animEffect>
                                    <p:anim calcmode="lin" valueType="num">
                                      <p:cBhvr>
                                        <p:cTn id="2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1000"/>
                                        <p:tgtEl>
                                          <p:spTgt spid="3">
                                            <p:txEl>
                                              <p:pRg st="10" end="10"/>
                                            </p:txEl>
                                          </p:spTgt>
                                        </p:tgtEl>
                                      </p:cBhvr>
                                    </p:animEffect>
                                    <p:anim calcmode="lin" valueType="num">
                                      <p:cBhvr>
                                        <p:cTn id="2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fade">
                                      <p:cBhvr>
                                        <p:cTn id="32" dur="1000"/>
                                        <p:tgtEl>
                                          <p:spTgt spid="3">
                                            <p:txEl>
                                              <p:pRg st="11" end="11"/>
                                            </p:txEl>
                                          </p:spTgt>
                                        </p:tgtEl>
                                      </p:cBhvr>
                                    </p:animEffect>
                                    <p:anim calcmode="lin" valueType="num">
                                      <p:cBhvr>
                                        <p:cTn id="3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a:t>
            </a:r>
            <a:br>
              <a:rPr lang="en-GB" dirty="0"/>
            </a:br>
            <a:endParaRPr lang="en-GB" dirty="0"/>
          </a:p>
        </p:txBody>
      </p:sp>
      <p:sp>
        <p:nvSpPr>
          <p:cNvPr id="3" name="Subtitle 2"/>
          <p:cNvSpPr>
            <a:spLocks noGrp="1"/>
          </p:cNvSpPr>
          <p:nvPr>
            <p:ph type="subTitle" idx="1"/>
          </p:nvPr>
        </p:nvSpPr>
        <p:spPr>
          <a:xfrm>
            <a:off x="1169277" y="2571092"/>
            <a:ext cx="6086546"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Children and young people are recommended to do </a:t>
            </a:r>
            <a:r>
              <a:rPr lang="en-GB" altLang="en-US" sz="2000" b="1" dirty="0">
                <a:latin typeface="Arial" panose="020B0604020202020204" pitchFamily="34" charset="0"/>
                <a:cs typeface="Arial" panose="020B0604020202020204" pitchFamily="34" charset="0"/>
              </a:rPr>
              <a:t>at least 60 minutes</a:t>
            </a:r>
            <a:r>
              <a:rPr lang="en-GB" altLang="en-US" sz="2000" dirty="0">
                <a:latin typeface="Arial" panose="020B0604020202020204" pitchFamily="34" charset="0"/>
                <a:cs typeface="Arial" panose="020B0604020202020204" pitchFamily="34" charset="0"/>
              </a:rPr>
              <a:t> of moderate intensity exercise </a:t>
            </a:r>
            <a:r>
              <a:rPr lang="en-GB" altLang="en-US" sz="2000" b="1" dirty="0">
                <a:latin typeface="Arial" panose="020B0604020202020204" pitchFamily="34" charset="0"/>
                <a:cs typeface="Arial" panose="020B0604020202020204" pitchFamily="34" charset="0"/>
              </a:rPr>
              <a:t>every day</a:t>
            </a:r>
            <a:r>
              <a:rPr lang="en-GB" altLang="en-US" sz="2000" dirty="0">
                <a:latin typeface="Arial" panose="020B0604020202020204" pitchFamily="34" charset="0"/>
                <a:cs typeface="Arial" panose="020B0604020202020204" pitchFamily="34" charset="0"/>
              </a:rPr>
              <a:t>.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Adults are recommended </a:t>
            </a:r>
            <a:r>
              <a:rPr lang="en-GB" altLang="en-US" sz="2000" b="1" dirty="0">
                <a:latin typeface="Arial" panose="020B0604020202020204" pitchFamily="34" charset="0"/>
                <a:cs typeface="Arial" panose="020B0604020202020204" pitchFamily="34" charset="0"/>
              </a:rPr>
              <a:t>to do at least 150 minutes of moderate aerobic activity every week or 75 minutes of vigorous aerobic activity</a:t>
            </a:r>
            <a:r>
              <a:rPr lang="en-GB" altLang="en-US" sz="2000" dirty="0">
                <a:latin typeface="Arial" panose="020B0604020202020204" pitchFamily="34" charset="0"/>
                <a:cs typeface="Arial" panose="020B0604020202020204" pitchFamily="34" charset="0"/>
              </a:rPr>
              <a:t>. They are also recommended to do </a:t>
            </a:r>
            <a:r>
              <a:rPr lang="en-GB" altLang="en-US" sz="2000" b="1" dirty="0">
                <a:latin typeface="Arial" panose="020B0604020202020204" pitchFamily="34" charset="0"/>
                <a:cs typeface="Arial" panose="020B0604020202020204" pitchFamily="34" charset="0"/>
              </a:rPr>
              <a:t>strength exercises on two or more days a week</a:t>
            </a:r>
            <a:r>
              <a:rPr lang="en-GB" altLang="en-US" sz="2000" dirty="0">
                <a:latin typeface="Arial" panose="020B0604020202020204" pitchFamily="34" charset="0"/>
                <a:cs typeface="Arial" panose="020B0604020202020204" pitchFamily="34" charset="0"/>
              </a:rPr>
              <a:t> that work all the major muscles.</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10202" y="3295756"/>
            <a:ext cx="4524497" cy="3017839"/>
          </a:xfrm>
          <a:prstGeom prst="rect">
            <a:avLst/>
          </a:prstGeom>
        </p:spPr>
      </p:pic>
      <p:sp>
        <p:nvSpPr>
          <p:cNvPr id="6" name="TextBox 5">
            <a:extLst>
              <a:ext uri="{FF2B5EF4-FFF2-40B4-BE49-F238E27FC236}">
                <a16:creationId xmlns:a16="http://schemas.microsoft.com/office/drawing/2014/main" id="{CB78CF0D-3A92-6414-567C-360612040392}"/>
              </a:ext>
            </a:extLst>
          </p:cNvPr>
          <p:cNvSpPr txBox="1"/>
          <p:nvPr/>
        </p:nvSpPr>
        <p:spPr>
          <a:xfrm>
            <a:off x="157843" y="6064320"/>
            <a:ext cx="6618514" cy="646331"/>
          </a:xfrm>
          <a:prstGeom prst="rect">
            <a:avLst/>
          </a:prstGeom>
          <a:noFill/>
        </p:spPr>
        <p:txBody>
          <a:bodyPr wrap="square">
            <a:spAutoFit/>
          </a:bodyPr>
          <a:lstStyle/>
          <a:p>
            <a:r>
              <a:rPr lang="en-GB" dirty="0">
                <a:latin typeface="Arial" panose="020B0604020202020204" pitchFamily="34" charset="0"/>
                <a:cs typeface="Arial" panose="020B0604020202020204" pitchFamily="34" charset="0"/>
                <a:hlinkClick r:id="rId3"/>
              </a:rPr>
              <a:t>https://www.nhs.uk/live-well/exercise/exercise-guidelines/physical-activity-guidelines-for-adults-aged-19-to-64/</a:t>
            </a:r>
            <a:r>
              <a:rPr lang="en-GB"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1151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a:t>
            </a:r>
            <a:br>
              <a:rPr lang="en-GB" dirty="0"/>
            </a:br>
            <a:endParaRPr lang="en-GB" dirty="0"/>
          </a:p>
        </p:txBody>
      </p:sp>
      <p:sp>
        <p:nvSpPr>
          <p:cNvPr id="3" name="Subtitle 2"/>
          <p:cNvSpPr>
            <a:spLocks noGrp="1"/>
          </p:cNvSpPr>
          <p:nvPr>
            <p:ph type="subTitle" idx="1"/>
          </p:nvPr>
        </p:nvSpPr>
        <p:spPr>
          <a:xfrm>
            <a:off x="1169276" y="2571092"/>
            <a:ext cx="5198867" cy="3600000"/>
          </a:xfrm>
        </p:spPr>
        <p:txBody>
          <a:bodyPr/>
          <a:lstStyle/>
          <a:p>
            <a:pPr marL="0" indent="0">
              <a:buNone/>
            </a:pPr>
            <a:r>
              <a:rPr lang="en-GB" sz="2000" dirty="0"/>
              <a:t>Average physical activity levels in the UK are lower than recommendations. </a:t>
            </a:r>
          </a:p>
          <a:p>
            <a:pPr marL="0" indent="0">
              <a:buNone/>
            </a:pPr>
            <a:endParaRPr lang="en-GB" sz="2000" dirty="0"/>
          </a:p>
          <a:p>
            <a:pPr marL="0" indent="0">
              <a:buNone/>
            </a:pPr>
            <a:r>
              <a:rPr lang="en-GB" sz="2000" dirty="0"/>
              <a:t>Most adults, older children and teenagers do not meet the targets.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59484" y="2635773"/>
            <a:ext cx="4825341" cy="3218464"/>
          </a:xfrm>
          <a:prstGeom prst="rect">
            <a:avLst/>
          </a:prstGeom>
        </p:spPr>
      </p:pic>
    </p:spTree>
    <p:extLst>
      <p:ext uri="{BB962C8B-B14F-4D97-AF65-F5344CB8AC3E}">
        <p14:creationId xmlns:p14="http://schemas.microsoft.com/office/powerpoint/2010/main" val="2765842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48AE9F-A6C1-4D77-AA0B-9FC5C40E0F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224FFD-9BC5-42AE-B86B-BD1A48348B6F}">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3.xml><?xml version="1.0" encoding="utf-8"?>
<ds:datastoreItem xmlns:ds="http://schemas.openxmlformats.org/officeDocument/2006/customXml" ds:itemID="{363726F5-82FE-439B-8920-BE392AB89A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624</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10</vt:i4>
      </vt:variant>
    </vt:vector>
  </HeadingPairs>
  <TitlesOfParts>
    <vt:vector size="16" baseType="lpstr">
      <vt:lpstr>Arial</vt:lpstr>
      <vt:lpstr>Calibri</vt:lpstr>
      <vt:lpstr>Office Theme</vt:lpstr>
      <vt:lpstr>Custom Design</vt:lpstr>
      <vt:lpstr>1_Custom Design</vt:lpstr>
      <vt:lpstr>3_Custom Design</vt:lpstr>
      <vt:lpstr>Energy balance</vt:lpstr>
      <vt:lpstr>Energy balance</vt:lpstr>
      <vt:lpstr>Positive energy balance </vt:lpstr>
      <vt:lpstr>Negative energy balance </vt:lpstr>
      <vt:lpstr>Energy balance </vt:lpstr>
      <vt:lpstr>Energy balance </vt:lpstr>
      <vt:lpstr>Physical activity  </vt:lpstr>
      <vt:lpstr>Physical activity </vt:lpstr>
      <vt:lpstr>Physical activity </vt:lpstr>
      <vt:lpstr>Energy balance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26</cp:revision>
  <dcterms:created xsi:type="dcterms:W3CDTF">2018-10-10T09:22:08Z</dcterms:created>
  <dcterms:modified xsi:type="dcterms:W3CDTF">2023-10-20T11:02:08Z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