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77" r:id="rId9"/>
    <p:sldId id="280" r:id="rId10"/>
    <p:sldId id="270" r:id="rId11"/>
    <p:sldId id="278" r:id="rId12"/>
    <p:sldId id="279" r:id="rId13"/>
    <p:sldId id="281" r:id="rId14"/>
    <p:sldId id="28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E46B2F"/>
    <a:srgbClr val="A1522B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62" d="100"/>
          <a:sy n="162" d="100"/>
        </p:scale>
        <p:origin x="34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Gweithgaredd</a:t>
            </a:r>
            <a:r>
              <a:rPr lang="en-US" dirty="0"/>
              <a:t> </a:t>
            </a:r>
            <a:r>
              <a:rPr lang="en-US" dirty="0" err="1"/>
              <a:t>anhygoel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running&#10;&#10;Description automatically generated with low confidence">
            <a:extLst>
              <a:ext uri="{FF2B5EF4-FFF2-40B4-BE49-F238E27FC236}">
                <a16:creationId xmlns:a16="http://schemas.microsoft.com/office/drawing/2014/main" id="{9354CCFC-93CE-49F7-A86E-5C6E5B6B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66"/>
          <a:stretch/>
        </p:blipFill>
        <p:spPr>
          <a:xfrm>
            <a:off x="4065781" y="4309779"/>
            <a:ext cx="2860438" cy="2032007"/>
          </a:xfrm>
          <a:prstGeom prst="rect">
            <a:avLst/>
          </a:prstGeom>
        </p:spPr>
      </p:pic>
      <p:pic>
        <p:nvPicPr>
          <p:cNvPr id="10" name="Picture 9" descr="A picture containing sport, person&#10;&#10;Description automatically generated">
            <a:extLst>
              <a:ext uri="{FF2B5EF4-FFF2-40B4-BE49-F238E27FC236}">
                <a16:creationId xmlns:a16="http://schemas.microsoft.com/office/drawing/2014/main" id="{6F8CEC1E-6AD4-4193-BCC6-BD52453B2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95"/>
          <a:stretch/>
        </p:blipFill>
        <p:spPr>
          <a:xfrm>
            <a:off x="901370" y="2011275"/>
            <a:ext cx="2828455" cy="2041748"/>
          </a:xfrm>
          <a:prstGeom prst="rect">
            <a:avLst/>
          </a:prstGeom>
        </p:spPr>
      </p:pic>
      <p:pic>
        <p:nvPicPr>
          <p:cNvPr id="12" name="Picture 11" descr="A child climbing a wall&#10;&#10;Description automatically generated with medium confidence">
            <a:extLst>
              <a:ext uri="{FF2B5EF4-FFF2-40B4-BE49-F238E27FC236}">
                <a16:creationId xmlns:a16="http://schemas.microsoft.com/office/drawing/2014/main" id="{2C4BD7F8-0BC7-4C13-97CB-AD7C94C88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7"/>
          <a:stretch/>
        </p:blipFill>
        <p:spPr>
          <a:xfrm>
            <a:off x="4065781" y="1964870"/>
            <a:ext cx="2821022" cy="2134559"/>
          </a:xfrm>
          <a:prstGeom prst="rect">
            <a:avLst/>
          </a:prstGeom>
        </p:spPr>
      </p:pic>
      <p:pic>
        <p:nvPicPr>
          <p:cNvPr id="14" name="Picture 13" descr="A picture containing outdoor, person, water, water sport&#10;&#10;Description automatically generated">
            <a:extLst>
              <a:ext uri="{FF2B5EF4-FFF2-40B4-BE49-F238E27FC236}">
                <a16:creationId xmlns:a16="http://schemas.microsoft.com/office/drawing/2014/main" id="{6A7E3454-F957-4044-B855-F9DFF1475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17"/>
          <a:stretch/>
        </p:blipFill>
        <p:spPr>
          <a:xfrm>
            <a:off x="901370" y="4228762"/>
            <a:ext cx="2917148" cy="211302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DE41480-0BA5-4826-865D-5FE2518EF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Gweithgareddau</a:t>
            </a:r>
            <a:endParaRPr lang="en-US" dirty="0"/>
          </a:p>
        </p:txBody>
      </p:sp>
      <p:pic>
        <p:nvPicPr>
          <p:cNvPr id="18" name="Picture 17" descr="A child riding a bicycle&#10;&#10;Description automatically generated with low confidence">
            <a:extLst>
              <a:ext uri="{FF2B5EF4-FFF2-40B4-BE49-F238E27FC236}">
                <a16:creationId xmlns:a16="http://schemas.microsoft.com/office/drawing/2014/main" id="{D2CF00AD-3660-4B09-90A1-0106EDC63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759" y="2021928"/>
            <a:ext cx="3110031" cy="2077501"/>
          </a:xfrm>
          <a:prstGeom prst="rect">
            <a:avLst/>
          </a:prstGeom>
        </p:spPr>
      </p:pic>
      <p:pic>
        <p:nvPicPr>
          <p:cNvPr id="20" name="Picture 19" descr="A picture containing tree, grass, outdoor, ground&#10;&#10;Description automatically generated">
            <a:extLst>
              <a:ext uri="{FF2B5EF4-FFF2-40B4-BE49-F238E27FC236}">
                <a16:creationId xmlns:a16="http://schemas.microsoft.com/office/drawing/2014/main" id="{07D94930-6DB1-4729-AE7A-6A28CDD63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760" y="4309779"/>
            <a:ext cx="3110030" cy="20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A46D64-E200-46B5-B26A-6E6440DFA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 err="1"/>
              <a:t>Diodydd</a:t>
            </a:r>
            <a:endParaRPr lang="en-US" dirty="0"/>
          </a:p>
        </p:txBody>
      </p:sp>
      <p:pic>
        <p:nvPicPr>
          <p:cNvPr id="7" name="Picture 6" descr="A glass of milk&#10;&#10;Description automatically generated">
            <a:extLst>
              <a:ext uri="{FF2B5EF4-FFF2-40B4-BE49-F238E27FC236}">
                <a16:creationId xmlns:a16="http://schemas.microsoft.com/office/drawing/2014/main" id="{CDF00011-CA43-488E-861B-49C510F2B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8" t="21290" r="8674" b="9166"/>
          <a:stretch/>
        </p:blipFill>
        <p:spPr>
          <a:xfrm>
            <a:off x="4450962" y="2771173"/>
            <a:ext cx="3117624" cy="2932513"/>
          </a:xfrm>
          <a:prstGeom prst="rect">
            <a:avLst/>
          </a:prstGeom>
        </p:spPr>
      </p:pic>
      <p:pic>
        <p:nvPicPr>
          <p:cNvPr id="9" name="Picture 8" descr="A glass of orange juice&#10;&#10;Description automatically generated with medium confidence">
            <a:extLst>
              <a:ext uri="{FF2B5EF4-FFF2-40B4-BE49-F238E27FC236}">
                <a16:creationId xmlns:a16="http://schemas.microsoft.com/office/drawing/2014/main" id="{8973E0A5-6807-4E42-A69A-220FBFE1F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5" t="9651" r="14413" b="6648"/>
          <a:stretch/>
        </p:blipFill>
        <p:spPr>
          <a:xfrm>
            <a:off x="8374893" y="2866601"/>
            <a:ext cx="2625506" cy="2837085"/>
          </a:xfrm>
          <a:prstGeom prst="rect">
            <a:avLst/>
          </a:prstGeom>
        </p:spPr>
      </p:pic>
      <p:pic>
        <p:nvPicPr>
          <p:cNvPr id="13" name="Picture 12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56C1C94F-9494-4AB5-852F-F86CE65541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31"/>
          <a:stretch/>
        </p:blipFill>
        <p:spPr>
          <a:xfrm>
            <a:off x="1140737" y="2238816"/>
            <a:ext cx="2676372" cy="34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039D8B-6A23-4DF6-B941-E3368784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53613"/>
              </p:ext>
            </p:extLst>
          </p:nvPr>
        </p:nvGraphicFramePr>
        <p:xfrm>
          <a:off x="803275" y="1853140"/>
          <a:ext cx="10083800" cy="39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2314592101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1448310469"/>
                    </a:ext>
                  </a:extLst>
                </a:gridCol>
              </a:tblGrid>
              <a:tr h="3985685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Cadwch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y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balŵn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fyny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ar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gyfer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accent2"/>
                          </a:solidFill>
                        </a:rPr>
                        <a:t>cyfrif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o 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Cerddwch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10 cam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gyda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bag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ffa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ar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eich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pen.</a:t>
                      </a: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60642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83403C-715A-4598-A885-EC9B2DE4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 err="1"/>
              <a:t>Cardiau</a:t>
            </a:r>
            <a:r>
              <a:rPr lang="en-US" dirty="0"/>
              <a:t> </a:t>
            </a:r>
            <a:r>
              <a:rPr lang="en-US" dirty="0" err="1"/>
              <a:t>gweithgaredd</a:t>
            </a:r>
            <a:endParaRPr lang="en-US" dirty="0"/>
          </a:p>
        </p:txBody>
      </p:sp>
      <p:pic>
        <p:nvPicPr>
          <p:cNvPr id="7" name="Picture 6" descr="A red ball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987D6AA-9E43-4DBB-A1C2-B49A007F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8" t="18072" r="24391" b="8154"/>
          <a:stretch/>
        </p:blipFill>
        <p:spPr>
          <a:xfrm>
            <a:off x="1868758" y="2576876"/>
            <a:ext cx="3119440" cy="3036254"/>
          </a:xfrm>
          <a:prstGeom prst="rect">
            <a:avLst/>
          </a:prstGeom>
        </p:spPr>
      </p:pic>
      <p:pic>
        <p:nvPicPr>
          <p:cNvPr id="9" name="Picture 8" descr="A group of colorful cupcakes&#10;&#10;Description automatically generated with medium confidence">
            <a:extLst>
              <a:ext uri="{FF2B5EF4-FFF2-40B4-BE49-F238E27FC236}">
                <a16:creationId xmlns:a16="http://schemas.microsoft.com/office/drawing/2014/main" id="{7EB0CD12-39FF-445A-9D5E-2B4A754D6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8" r="14039"/>
          <a:stretch/>
        </p:blipFill>
        <p:spPr>
          <a:xfrm>
            <a:off x="7203804" y="2845772"/>
            <a:ext cx="2552700" cy="24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8E8994-454B-41FA-B3B2-FD20C7847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82235"/>
              </p:ext>
            </p:extLst>
          </p:nvPr>
        </p:nvGraphicFramePr>
        <p:xfrm>
          <a:off x="838200" y="1964870"/>
          <a:ext cx="10083800" cy="39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1238947668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4074778807"/>
                    </a:ext>
                  </a:extLst>
                </a:gridCol>
              </a:tblGrid>
              <a:tr h="3985685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Taflwch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5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tegan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meddwl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i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flwch</a:t>
                      </a:r>
                      <a:endParaRPr lang="en-GB" dirty="0">
                        <a:solidFill>
                          <a:srgbClr val="E46B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rgbClr val="E46B2F"/>
                          </a:solidFill>
                        </a:rPr>
                        <a:t>Cropian</a:t>
                      </a:r>
                      <a:r>
                        <a:rPr lang="es-ES" dirty="0">
                          <a:solidFill>
                            <a:srgbClr val="E46B2F"/>
                          </a:solidFill>
                        </a:rPr>
                        <a:t> dan res o 5 </a:t>
                      </a:r>
                      <a:r>
                        <a:rPr lang="es-ES" dirty="0" err="1">
                          <a:solidFill>
                            <a:srgbClr val="E46B2F"/>
                          </a:solidFill>
                        </a:rPr>
                        <a:t>cadair</a:t>
                      </a:r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559128"/>
                  </a:ext>
                </a:extLst>
              </a:tr>
            </a:tbl>
          </a:graphicData>
        </a:graphic>
      </p:graphicFrame>
      <p:pic>
        <p:nvPicPr>
          <p:cNvPr id="7" name="Picture 6" descr="A red chai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53BC6CA-D321-402C-9047-55963E1AE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7" t="7289" r="10258" b="3555"/>
          <a:stretch/>
        </p:blipFill>
        <p:spPr>
          <a:xfrm>
            <a:off x="7113864" y="2862937"/>
            <a:ext cx="2407641" cy="28331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F54006-3312-4861-9E0D-1D491CD43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 err="1"/>
              <a:t>Cardiau</a:t>
            </a:r>
            <a:r>
              <a:rPr lang="en-US" dirty="0"/>
              <a:t> </a:t>
            </a:r>
            <a:r>
              <a:rPr lang="en-US" dirty="0" err="1"/>
              <a:t>gwethgaredd</a:t>
            </a:r>
            <a:endParaRPr lang="en-US" dirty="0"/>
          </a:p>
        </p:txBody>
      </p:sp>
      <p:pic>
        <p:nvPicPr>
          <p:cNvPr id="3" name="Picture 2" descr="A picture containing bear, teddy&#10;&#10;Description automatically generated">
            <a:extLst>
              <a:ext uri="{FF2B5EF4-FFF2-40B4-BE49-F238E27FC236}">
                <a16:creationId xmlns:a16="http://schemas.microsoft.com/office/drawing/2014/main" id="{56703A5A-E95F-4385-BAB6-A282779BC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50" r="11250"/>
          <a:stretch/>
        </p:blipFill>
        <p:spPr>
          <a:xfrm>
            <a:off x="1924050" y="2862937"/>
            <a:ext cx="2946170" cy="27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039D8B-6A23-4DF6-B941-E33687842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68298"/>
              </p:ext>
            </p:extLst>
          </p:nvPr>
        </p:nvGraphicFramePr>
        <p:xfrm>
          <a:off x="803275" y="1853140"/>
          <a:ext cx="10083800" cy="398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900">
                  <a:extLst>
                    <a:ext uri="{9D8B030D-6E8A-4147-A177-3AD203B41FA5}">
                      <a16:colId xmlns:a16="http://schemas.microsoft.com/office/drawing/2014/main" val="2314592101"/>
                    </a:ext>
                  </a:extLst>
                </a:gridCol>
                <a:gridCol w="5041900">
                  <a:extLst>
                    <a:ext uri="{9D8B030D-6E8A-4147-A177-3AD203B41FA5}">
                      <a16:colId xmlns:a16="http://schemas.microsoft.com/office/drawing/2014/main" val="1448310469"/>
                    </a:ext>
                  </a:extLst>
                </a:gridCol>
              </a:tblGrid>
              <a:tr h="3985685"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Taflwch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5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tegan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meddwl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i</a:t>
                      </a:r>
                      <a:r>
                        <a:rPr lang="en-GB" dirty="0">
                          <a:solidFill>
                            <a:srgbClr val="E46B2F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rgbClr val="E46B2F"/>
                          </a:solidFill>
                        </a:rPr>
                        <a:t>flwch</a:t>
                      </a:r>
                      <a:endParaRPr lang="en-GB" dirty="0">
                        <a:solidFill>
                          <a:srgbClr val="E46B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solidFill>
                            <a:srgbClr val="E46B2F"/>
                          </a:solidFill>
                        </a:rPr>
                        <a:t>Cropian</a:t>
                      </a:r>
                      <a:r>
                        <a:rPr lang="es-ES" dirty="0">
                          <a:solidFill>
                            <a:srgbClr val="E46B2F"/>
                          </a:solidFill>
                        </a:rPr>
                        <a:t> dan res o 5 </a:t>
                      </a:r>
                      <a:r>
                        <a:rPr lang="es-ES" dirty="0" err="1">
                          <a:solidFill>
                            <a:srgbClr val="E46B2F"/>
                          </a:solidFill>
                        </a:rPr>
                        <a:t>cadair</a:t>
                      </a:r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rgbClr val="E46B2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60642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7E1F603-AC18-4BE7-BECA-9C37646D6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575" y="1244870"/>
            <a:ext cx="5855253" cy="720000"/>
          </a:xfrm>
        </p:spPr>
        <p:txBody>
          <a:bodyPr/>
          <a:lstStyle/>
          <a:p>
            <a:r>
              <a:rPr lang="en-US" dirty="0" err="1"/>
              <a:t>Cardiau</a:t>
            </a:r>
            <a:r>
              <a:rPr lang="en-US" dirty="0"/>
              <a:t> </a:t>
            </a:r>
            <a:r>
              <a:rPr lang="en-US" dirty="0" err="1"/>
              <a:t>gwethgaredd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5B208-6950-4A95-9B0B-6E53EB085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9" t="15538" r="10849" b="7763"/>
          <a:stretch/>
        </p:blipFill>
        <p:spPr>
          <a:xfrm>
            <a:off x="6954473" y="2848063"/>
            <a:ext cx="2625002" cy="2504113"/>
          </a:xfrm>
          <a:prstGeom prst="rect">
            <a:avLst/>
          </a:prstGeom>
        </p:spPr>
      </p:pic>
      <p:pic>
        <p:nvPicPr>
          <p:cNvPr id="6" name="Picture 5" descr="A starfish on a white background&#10;&#10;Description automatically generated">
            <a:extLst>
              <a:ext uri="{FF2B5EF4-FFF2-40B4-BE49-F238E27FC236}">
                <a16:creationId xmlns:a16="http://schemas.microsoft.com/office/drawing/2014/main" id="{378130E0-575F-40A4-BC54-FC2741329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3" b="3731"/>
          <a:stretch/>
        </p:blipFill>
        <p:spPr>
          <a:xfrm>
            <a:off x="1638299" y="2634144"/>
            <a:ext cx="3171891" cy="28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3CE180C-CCA4-45F5-BA98-0747F5101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60589"/>
              </p:ext>
            </p:extLst>
          </p:nvPr>
        </p:nvGraphicFramePr>
        <p:xfrm>
          <a:off x="1242969" y="2338594"/>
          <a:ext cx="9706062" cy="387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54">
                  <a:extLst>
                    <a:ext uri="{9D8B030D-6E8A-4147-A177-3AD203B41FA5}">
                      <a16:colId xmlns:a16="http://schemas.microsoft.com/office/drawing/2014/main" val="3869517832"/>
                    </a:ext>
                  </a:extLst>
                </a:gridCol>
                <a:gridCol w="3235354">
                  <a:extLst>
                    <a:ext uri="{9D8B030D-6E8A-4147-A177-3AD203B41FA5}">
                      <a16:colId xmlns:a16="http://schemas.microsoft.com/office/drawing/2014/main" val="2799045092"/>
                    </a:ext>
                  </a:extLst>
                </a:gridCol>
                <a:gridCol w="3235354">
                  <a:extLst>
                    <a:ext uri="{9D8B030D-6E8A-4147-A177-3AD203B41FA5}">
                      <a16:colId xmlns:a16="http://schemas.microsoft.com/office/drawing/2014/main" val="412886801"/>
                    </a:ext>
                  </a:extLst>
                </a:gridCol>
              </a:tblGrid>
              <a:tr h="1935643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027939"/>
                  </a:ext>
                </a:extLst>
              </a:tr>
              <a:tr h="1935643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ED6B1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001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983403C-715A-4598-A885-EC9B2DE4B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4276" y="1562495"/>
            <a:ext cx="4796512" cy="720000"/>
          </a:xfrm>
        </p:spPr>
        <p:txBody>
          <a:bodyPr/>
          <a:lstStyle/>
          <a:p>
            <a:r>
              <a:rPr lang="en-US" dirty="0" err="1"/>
              <a:t>Traciwr</a:t>
            </a:r>
            <a:r>
              <a:rPr lang="en-US" dirty="0"/>
              <a:t> </a:t>
            </a:r>
            <a:r>
              <a:rPr lang="en-US" dirty="0" err="1"/>
              <a:t>gweithgaredd</a:t>
            </a:r>
            <a:endParaRPr lang="en-US" dirty="0"/>
          </a:p>
        </p:txBody>
      </p:sp>
      <p:pic>
        <p:nvPicPr>
          <p:cNvPr id="7" name="Picture 6" descr="A red ball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987D6AA-9E43-4DBB-A1C2-B49A007F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8" t="18072" r="24391" b="8154"/>
          <a:stretch/>
        </p:blipFill>
        <p:spPr>
          <a:xfrm>
            <a:off x="2101030" y="2655256"/>
            <a:ext cx="1448834" cy="1410199"/>
          </a:xfrm>
          <a:prstGeom prst="rect">
            <a:avLst/>
          </a:prstGeom>
        </p:spPr>
      </p:pic>
      <p:pic>
        <p:nvPicPr>
          <p:cNvPr id="9" name="Picture 8" descr="A group of colorful cupcakes&#10;&#10;Description automatically generated with medium confidence">
            <a:extLst>
              <a:ext uri="{FF2B5EF4-FFF2-40B4-BE49-F238E27FC236}">
                <a16:creationId xmlns:a16="http://schemas.microsoft.com/office/drawing/2014/main" id="{7EB0CD12-39FF-445A-9D5E-2B4A754D6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8" r="14039"/>
          <a:stretch/>
        </p:blipFill>
        <p:spPr>
          <a:xfrm>
            <a:off x="5302982" y="2527303"/>
            <a:ext cx="1575989" cy="15381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F6AA2-B71B-4844-9303-B45EE36C68EA}"/>
              </a:ext>
            </a:extLst>
          </p:cNvPr>
          <p:cNvSpPr txBox="1">
            <a:spLocks/>
          </p:cNvSpPr>
          <p:nvPr/>
        </p:nvSpPr>
        <p:spPr>
          <a:xfrm>
            <a:off x="443929" y="1202495"/>
            <a:ext cx="439340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b="0" dirty="0" err="1"/>
              <a:t>Enw</a:t>
            </a:r>
            <a:r>
              <a:rPr lang="en-US" sz="2000" b="0" dirty="0"/>
              <a:t>:__________________</a:t>
            </a:r>
          </a:p>
        </p:txBody>
      </p:sp>
      <p:pic>
        <p:nvPicPr>
          <p:cNvPr id="11" name="Picture 10" descr="A picture containing bear, teddy&#10;&#10;Description automatically generated">
            <a:extLst>
              <a:ext uri="{FF2B5EF4-FFF2-40B4-BE49-F238E27FC236}">
                <a16:creationId xmlns:a16="http://schemas.microsoft.com/office/drawing/2014/main" id="{314CC041-0394-4BDD-9FAF-4B7C9BD5C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0" r="11250"/>
          <a:stretch/>
        </p:blipFill>
        <p:spPr>
          <a:xfrm>
            <a:off x="8492644" y="2462820"/>
            <a:ext cx="1809372" cy="1667118"/>
          </a:xfrm>
          <a:prstGeom prst="rect">
            <a:avLst/>
          </a:prstGeom>
        </p:spPr>
      </p:pic>
      <p:pic>
        <p:nvPicPr>
          <p:cNvPr id="12" name="Picture 11" descr="A starfish on a white background&#10;&#10;Description automatically generated">
            <a:extLst>
              <a:ext uri="{FF2B5EF4-FFF2-40B4-BE49-F238E27FC236}">
                <a16:creationId xmlns:a16="http://schemas.microsoft.com/office/drawing/2014/main" id="{8B8E7FBF-3FA3-4438-9399-D6A58C2D08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3" b="3731"/>
          <a:stretch/>
        </p:blipFill>
        <p:spPr>
          <a:xfrm>
            <a:off x="1922581" y="4534500"/>
            <a:ext cx="1627283" cy="1467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4BEBEB-A4C6-4628-AADD-739878AECD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49" t="15538" r="10849" b="7763"/>
          <a:stretch/>
        </p:blipFill>
        <p:spPr>
          <a:xfrm>
            <a:off x="5374617" y="4615495"/>
            <a:ext cx="1425677" cy="1360020"/>
          </a:xfrm>
          <a:prstGeom prst="rect">
            <a:avLst/>
          </a:prstGeom>
        </p:spPr>
      </p:pic>
      <p:pic>
        <p:nvPicPr>
          <p:cNvPr id="14" name="Picture 13" descr="A red chair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EF1296C-76A7-4981-BA9D-A1667B21A5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77" t="7289" r="10258" b="3555"/>
          <a:stretch/>
        </p:blipFill>
        <p:spPr>
          <a:xfrm>
            <a:off x="8684492" y="4401672"/>
            <a:ext cx="1425676" cy="16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21" y="1084707"/>
            <a:ext cx="11170758" cy="720000"/>
          </a:xfrm>
        </p:spPr>
        <p:txBody>
          <a:bodyPr/>
          <a:lstStyle/>
          <a:p>
            <a:r>
              <a:rPr lang="en-US" dirty="0" err="1"/>
              <a:t>Byddwch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egnïol</a:t>
            </a:r>
            <a:r>
              <a:rPr lang="en-US" dirty="0"/>
              <a:t>! </a:t>
            </a:r>
            <a:br>
              <a:rPr lang="en-US" dirty="0"/>
            </a:br>
            <a:r>
              <a:rPr lang="en-US" sz="2000" dirty="0"/>
              <a:t>Creu </a:t>
            </a:r>
            <a:r>
              <a:rPr lang="en-US" sz="2000" dirty="0" err="1"/>
              <a:t>cwrs</a:t>
            </a:r>
            <a:r>
              <a:rPr lang="en-US" sz="2000" dirty="0"/>
              <a:t> </a:t>
            </a:r>
            <a:r>
              <a:rPr lang="en-US" sz="2000" dirty="0" err="1"/>
              <a:t>rhwystrau</a:t>
            </a:r>
            <a:r>
              <a:rPr lang="en-US" sz="2000" dirty="0"/>
              <a:t> </a:t>
            </a:r>
            <a:r>
              <a:rPr lang="en-US" sz="2000" dirty="0" err="1"/>
              <a:t>i'r</a:t>
            </a:r>
            <a:r>
              <a:rPr lang="en-US" sz="2000" dirty="0"/>
              <a:t> </a:t>
            </a:r>
            <a:r>
              <a:rPr lang="en-US" sz="2000" dirty="0" err="1"/>
              <a:t>teulu</a:t>
            </a:r>
            <a:r>
              <a:rPr lang="en-US" sz="2000" dirty="0"/>
              <a:t> </a:t>
            </a:r>
            <a:r>
              <a:rPr lang="en-US" sz="2000" dirty="0" err="1"/>
              <a:t>cyfan</a:t>
            </a:r>
            <a:r>
              <a:rPr lang="en-US" sz="2000" dirty="0"/>
              <a:t> </a:t>
            </a:r>
            <a:r>
              <a:rPr lang="en-US" sz="2000" dirty="0" err="1"/>
              <a:t>roi</a:t>
            </a:r>
            <a:r>
              <a:rPr lang="en-US" sz="2000" dirty="0"/>
              <a:t> </a:t>
            </a:r>
            <a:r>
              <a:rPr lang="en-US" sz="2000" dirty="0" err="1"/>
              <a:t>cynnig</a:t>
            </a:r>
            <a:r>
              <a:rPr lang="en-US" sz="2000" dirty="0"/>
              <a:t> </a:t>
            </a:r>
            <a:r>
              <a:rPr lang="en-US" sz="2000" dirty="0" err="1"/>
              <a:t>arni</a:t>
            </a:r>
            <a:r>
              <a:rPr lang="en-US" sz="2000" dirty="0"/>
              <a:t>! 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 </a:t>
            </a:r>
            <a:br>
              <a:rPr lang="en-US" dirty="0"/>
            </a:br>
            <a:endParaRPr lang="en-US" b="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DB6621-3726-43C4-9471-9EA627FD50CB}"/>
              </a:ext>
            </a:extLst>
          </p:cNvPr>
          <p:cNvSpPr txBox="1"/>
          <p:nvPr/>
        </p:nvSpPr>
        <p:spPr>
          <a:xfrm>
            <a:off x="8092288" y="1909204"/>
            <a:ext cx="37612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Defnyddiwch eitemau diogel o gwmpas eich cartref i wneud eich cwrs rhwystr.</a:t>
            </a:r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586087" y="90935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01EB0E5-AC0E-49A0-9B08-CFB8788566AF}"/>
              </a:ext>
            </a:extLst>
          </p:cNvPr>
          <p:cNvSpPr txBox="1"/>
          <p:nvPr/>
        </p:nvSpPr>
        <p:spPr>
          <a:xfrm>
            <a:off x="510621" y="2220665"/>
            <a:ext cx="7387407" cy="3662541"/>
          </a:xfrm>
          <a:custGeom>
            <a:avLst/>
            <a:gdLst>
              <a:gd name="connsiteX0" fmla="*/ 0 w 7387407"/>
              <a:gd name="connsiteY0" fmla="*/ 0 h 3662541"/>
              <a:gd name="connsiteX1" fmla="*/ 568262 w 7387407"/>
              <a:gd name="connsiteY1" fmla="*/ 0 h 3662541"/>
              <a:gd name="connsiteX2" fmla="*/ 914902 w 7387407"/>
              <a:gd name="connsiteY2" fmla="*/ 0 h 3662541"/>
              <a:gd name="connsiteX3" fmla="*/ 1409290 w 7387407"/>
              <a:gd name="connsiteY3" fmla="*/ 0 h 3662541"/>
              <a:gd name="connsiteX4" fmla="*/ 1755930 w 7387407"/>
              <a:gd name="connsiteY4" fmla="*/ 0 h 3662541"/>
              <a:gd name="connsiteX5" fmla="*/ 2176444 w 7387407"/>
              <a:gd name="connsiteY5" fmla="*/ 0 h 3662541"/>
              <a:gd name="connsiteX6" fmla="*/ 2744706 w 7387407"/>
              <a:gd name="connsiteY6" fmla="*/ 0 h 3662541"/>
              <a:gd name="connsiteX7" fmla="*/ 3312968 w 7387407"/>
              <a:gd name="connsiteY7" fmla="*/ 0 h 3662541"/>
              <a:gd name="connsiteX8" fmla="*/ 3733482 w 7387407"/>
              <a:gd name="connsiteY8" fmla="*/ 0 h 3662541"/>
              <a:gd name="connsiteX9" fmla="*/ 4301744 w 7387407"/>
              <a:gd name="connsiteY9" fmla="*/ 0 h 3662541"/>
              <a:gd name="connsiteX10" fmla="*/ 4796132 w 7387407"/>
              <a:gd name="connsiteY10" fmla="*/ 0 h 3662541"/>
              <a:gd name="connsiteX11" fmla="*/ 5216646 w 7387407"/>
              <a:gd name="connsiteY11" fmla="*/ 0 h 3662541"/>
              <a:gd name="connsiteX12" fmla="*/ 5858782 w 7387407"/>
              <a:gd name="connsiteY12" fmla="*/ 0 h 3662541"/>
              <a:gd name="connsiteX13" fmla="*/ 6500918 w 7387407"/>
              <a:gd name="connsiteY13" fmla="*/ 0 h 3662541"/>
              <a:gd name="connsiteX14" fmla="*/ 7387407 w 7387407"/>
              <a:gd name="connsiteY14" fmla="*/ 0 h 3662541"/>
              <a:gd name="connsiteX15" fmla="*/ 7387407 w 7387407"/>
              <a:gd name="connsiteY15" fmla="*/ 413344 h 3662541"/>
              <a:gd name="connsiteX16" fmla="*/ 7387407 w 7387407"/>
              <a:gd name="connsiteY16" fmla="*/ 899939 h 3662541"/>
              <a:gd name="connsiteX17" fmla="*/ 7387407 w 7387407"/>
              <a:gd name="connsiteY17" fmla="*/ 1496410 h 3662541"/>
              <a:gd name="connsiteX18" fmla="*/ 7387407 w 7387407"/>
              <a:gd name="connsiteY18" fmla="*/ 1909754 h 3662541"/>
              <a:gd name="connsiteX19" fmla="*/ 7387407 w 7387407"/>
              <a:gd name="connsiteY19" fmla="*/ 2359723 h 3662541"/>
              <a:gd name="connsiteX20" fmla="*/ 7387407 w 7387407"/>
              <a:gd name="connsiteY20" fmla="*/ 2773067 h 3662541"/>
              <a:gd name="connsiteX21" fmla="*/ 7387407 w 7387407"/>
              <a:gd name="connsiteY21" fmla="*/ 3662541 h 3662541"/>
              <a:gd name="connsiteX22" fmla="*/ 7040767 w 7387407"/>
              <a:gd name="connsiteY22" fmla="*/ 3662541 h 3662541"/>
              <a:gd name="connsiteX23" fmla="*/ 6472505 w 7387407"/>
              <a:gd name="connsiteY23" fmla="*/ 3662541 h 3662541"/>
              <a:gd name="connsiteX24" fmla="*/ 5830369 w 7387407"/>
              <a:gd name="connsiteY24" fmla="*/ 3662541 h 3662541"/>
              <a:gd name="connsiteX25" fmla="*/ 5188233 w 7387407"/>
              <a:gd name="connsiteY25" fmla="*/ 3662541 h 3662541"/>
              <a:gd name="connsiteX26" fmla="*/ 4619971 w 7387407"/>
              <a:gd name="connsiteY26" fmla="*/ 3662541 h 3662541"/>
              <a:gd name="connsiteX27" fmla="*/ 4051709 w 7387407"/>
              <a:gd name="connsiteY27" fmla="*/ 3662541 h 3662541"/>
              <a:gd name="connsiteX28" fmla="*/ 3409572 w 7387407"/>
              <a:gd name="connsiteY28" fmla="*/ 3662541 h 3662541"/>
              <a:gd name="connsiteX29" fmla="*/ 2915184 w 7387407"/>
              <a:gd name="connsiteY29" fmla="*/ 3662541 h 3662541"/>
              <a:gd name="connsiteX30" fmla="*/ 2199174 w 7387407"/>
              <a:gd name="connsiteY30" fmla="*/ 3662541 h 3662541"/>
              <a:gd name="connsiteX31" fmla="*/ 1852534 w 7387407"/>
              <a:gd name="connsiteY31" fmla="*/ 3662541 h 3662541"/>
              <a:gd name="connsiteX32" fmla="*/ 1358146 w 7387407"/>
              <a:gd name="connsiteY32" fmla="*/ 3662541 h 3662541"/>
              <a:gd name="connsiteX33" fmla="*/ 642136 w 7387407"/>
              <a:gd name="connsiteY33" fmla="*/ 3662541 h 3662541"/>
              <a:gd name="connsiteX34" fmla="*/ 0 w 7387407"/>
              <a:gd name="connsiteY34" fmla="*/ 3662541 h 3662541"/>
              <a:gd name="connsiteX35" fmla="*/ 0 w 7387407"/>
              <a:gd name="connsiteY35" fmla="*/ 3139321 h 3662541"/>
              <a:gd name="connsiteX36" fmla="*/ 0 w 7387407"/>
              <a:gd name="connsiteY36" fmla="*/ 2579475 h 3662541"/>
              <a:gd name="connsiteX37" fmla="*/ 0 w 7387407"/>
              <a:gd name="connsiteY37" fmla="*/ 2056255 h 3662541"/>
              <a:gd name="connsiteX38" fmla="*/ 0 w 7387407"/>
              <a:gd name="connsiteY38" fmla="*/ 1459784 h 3662541"/>
              <a:gd name="connsiteX39" fmla="*/ 0 w 7387407"/>
              <a:gd name="connsiteY39" fmla="*/ 863313 h 3662541"/>
              <a:gd name="connsiteX40" fmla="*/ 0 w 7387407"/>
              <a:gd name="connsiteY40" fmla="*/ 449969 h 3662541"/>
              <a:gd name="connsiteX41" fmla="*/ 0 w 7387407"/>
              <a:gd name="connsiteY41" fmla="*/ 0 h 36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387407" h="3662541" extrusionOk="0">
                <a:moveTo>
                  <a:pt x="0" y="0"/>
                </a:moveTo>
                <a:cubicBezTo>
                  <a:pt x="168085" y="-30699"/>
                  <a:pt x="386019" y="10359"/>
                  <a:pt x="568262" y="0"/>
                </a:cubicBezTo>
                <a:cubicBezTo>
                  <a:pt x="750505" y="-10359"/>
                  <a:pt x="837690" y="7144"/>
                  <a:pt x="914902" y="0"/>
                </a:cubicBezTo>
                <a:cubicBezTo>
                  <a:pt x="992114" y="-7144"/>
                  <a:pt x="1304984" y="28362"/>
                  <a:pt x="1409290" y="0"/>
                </a:cubicBezTo>
                <a:cubicBezTo>
                  <a:pt x="1513596" y="-28362"/>
                  <a:pt x="1604392" y="22866"/>
                  <a:pt x="1755930" y="0"/>
                </a:cubicBezTo>
                <a:cubicBezTo>
                  <a:pt x="1907468" y="-22866"/>
                  <a:pt x="2029421" y="39709"/>
                  <a:pt x="2176444" y="0"/>
                </a:cubicBezTo>
                <a:cubicBezTo>
                  <a:pt x="2323467" y="-39709"/>
                  <a:pt x="2618966" y="4598"/>
                  <a:pt x="2744706" y="0"/>
                </a:cubicBezTo>
                <a:cubicBezTo>
                  <a:pt x="2870446" y="-4598"/>
                  <a:pt x="3192921" y="12420"/>
                  <a:pt x="3312968" y="0"/>
                </a:cubicBezTo>
                <a:cubicBezTo>
                  <a:pt x="3433015" y="-12420"/>
                  <a:pt x="3567627" y="47612"/>
                  <a:pt x="3733482" y="0"/>
                </a:cubicBezTo>
                <a:cubicBezTo>
                  <a:pt x="3899337" y="-47612"/>
                  <a:pt x="4063521" y="28421"/>
                  <a:pt x="4301744" y="0"/>
                </a:cubicBezTo>
                <a:cubicBezTo>
                  <a:pt x="4539967" y="-28421"/>
                  <a:pt x="4576576" y="3520"/>
                  <a:pt x="4796132" y="0"/>
                </a:cubicBezTo>
                <a:cubicBezTo>
                  <a:pt x="5015688" y="-3520"/>
                  <a:pt x="5010325" y="19867"/>
                  <a:pt x="5216646" y="0"/>
                </a:cubicBezTo>
                <a:cubicBezTo>
                  <a:pt x="5422967" y="-19867"/>
                  <a:pt x="5571108" y="65315"/>
                  <a:pt x="5858782" y="0"/>
                </a:cubicBezTo>
                <a:cubicBezTo>
                  <a:pt x="6146456" y="-65315"/>
                  <a:pt x="6267988" y="71384"/>
                  <a:pt x="6500918" y="0"/>
                </a:cubicBezTo>
                <a:cubicBezTo>
                  <a:pt x="6733848" y="-71384"/>
                  <a:pt x="7147246" y="91137"/>
                  <a:pt x="7387407" y="0"/>
                </a:cubicBezTo>
                <a:cubicBezTo>
                  <a:pt x="7402355" y="138736"/>
                  <a:pt x="7344035" y="307093"/>
                  <a:pt x="7387407" y="413344"/>
                </a:cubicBezTo>
                <a:cubicBezTo>
                  <a:pt x="7430779" y="519595"/>
                  <a:pt x="7336902" y="769220"/>
                  <a:pt x="7387407" y="899939"/>
                </a:cubicBezTo>
                <a:cubicBezTo>
                  <a:pt x="7437912" y="1030658"/>
                  <a:pt x="7359033" y="1254411"/>
                  <a:pt x="7387407" y="1496410"/>
                </a:cubicBezTo>
                <a:cubicBezTo>
                  <a:pt x="7415781" y="1738409"/>
                  <a:pt x="7373261" y="1754499"/>
                  <a:pt x="7387407" y="1909754"/>
                </a:cubicBezTo>
                <a:cubicBezTo>
                  <a:pt x="7401553" y="2065009"/>
                  <a:pt x="7382173" y="2247890"/>
                  <a:pt x="7387407" y="2359723"/>
                </a:cubicBezTo>
                <a:cubicBezTo>
                  <a:pt x="7392641" y="2471556"/>
                  <a:pt x="7356139" y="2579804"/>
                  <a:pt x="7387407" y="2773067"/>
                </a:cubicBezTo>
                <a:cubicBezTo>
                  <a:pt x="7418675" y="2966330"/>
                  <a:pt x="7354278" y="3233154"/>
                  <a:pt x="7387407" y="3662541"/>
                </a:cubicBezTo>
                <a:cubicBezTo>
                  <a:pt x="7283374" y="3676299"/>
                  <a:pt x="7184356" y="3624837"/>
                  <a:pt x="7040767" y="3662541"/>
                </a:cubicBezTo>
                <a:cubicBezTo>
                  <a:pt x="6897178" y="3700245"/>
                  <a:pt x="6715253" y="3615554"/>
                  <a:pt x="6472505" y="3662541"/>
                </a:cubicBezTo>
                <a:cubicBezTo>
                  <a:pt x="6229757" y="3709528"/>
                  <a:pt x="6102021" y="3585730"/>
                  <a:pt x="5830369" y="3662541"/>
                </a:cubicBezTo>
                <a:cubicBezTo>
                  <a:pt x="5558717" y="3739352"/>
                  <a:pt x="5374495" y="3594244"/>
                  <a:pt x="5188233" y="3662541"/>
                </a:cubicBezTo>
                <a:cubicBezTo>
                  <a:pt x="5001971" y="3730838"/>
                  <a:pt x="4749289" y="3620420"/>
                  <a:pt x="4619971" y="3662541"/>
                </a:cubicBezTo>
                <a:cubicBezTo>
                  <a:pt x="4490653" y="3704662"/>
                  <a:pt x="4190831" y="3632854"/>
                  <a:pt x="4051709" y="3662541"/>
                </a:cubicBezTo>
                <a:cubicBezTo>
                  <a:pt x="3912587" y="3692228"/>
                  <a:pt x="3544785" y="3643615"/>
                  <a:pt x="3409572" y="3662541"/>
                </a:cubicBezTo>
                <a:cubicBezTo>
                  <a:pt x="3274359" y="3681467"/>
                  <a:pt x="3033223" y="3607927"/>
                  <a:pt x="2915184" y="3662541"/>
                </a:cubicBezTo>
                <a:cubicBezTo>
                  <a:pt x="2797145" y="3717155"/>
                  <a:pt x="2510009" y="3640823"/>
                  <a:pt x="2199174" y="3662541"/>
                </a:cubicBezTo>
                <a:cubicBezTo>
                  <a:pt x="1888339" y="3684259"/>
                  <a:pt x="1985164" y="3634761"/>
                  <a:pt x="1852534" y="3662541"/>
                </a:cubicBezTo>
                <a:cubicBezTo>
                  <a:pt x="1719904" y="3690321"/>
                  <a:pt x="1585157" y="3604094"/>
                  <a:pt x="1358146" y="3662541"/>
                </a:cubicBezTo>
                <a:cubicBezTo>
                  <a:pt x="1131135" y="3720988"/>
                  <a:pt x="930055" y="3614168"/>
                  <a:pt x="642136" y="3662541"/>
                </a:cubicBezTo>
                <a:cubicBezTo>
                  <a:pt x="354217" y="3710914"/>
                  <a:pt x="162619" y="3650623"/>
                  <a:pt x="0" y="3662541"/>
                </a:cubicBezTo>
                <a:cubicBezTo>
                  <a:pt x="-33365" y="3500017"/>
                  <a:pt x="44362" y="3306251"/>
                  <a:pt x="0" y="3139321"/>
                </a:cubicBezTo>
                <a:cubicBezTo>
                  <a:pt x="-44362" y="2972391"/>
                  <a:pt x="30214" y="2747241"/>
                  <a:pt x="0" y="2579475"/>
                </a:cubicBezTo>
                <a:cubicBezTo>
                  <a:pt x="-30214" y="2411709"/>
                  <a:pt x="19008" y="2194500"/>
                  <a:pt x="0" y="2056255"/>
                </a:cubicBezTo>
                <a:cubicBezTo>
                  <a:pt x="-19008" y="1918010"/>
                  <a:pt x="58440" y="1628061"/>
                  <a:pt x="0" y="1459784"/>
                </a:cubicBezTo>
                <a:cubicBezTo>
                  <a:pt x="-58440" y="1291507"/>
                  <a:pt x="34725" y="1048261"/>
                  <a:pt x="0" y="863313"/>
                </a:cubicBezTo>
                <a:cubicBezTo>
                  <a:pt x="-34725" y="678365"/>
                  <a:pt x="15587" y="539490"/>
                  <a:pt x="0" y="449969"/>
                </a:cubicBezTo>
                <a:cubicBezTo>
                  <a:pt x="-15587" y="360448"/>
                  <a:pt x="11044" y="11658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6B17"/>
            </a:solidFill>
            <a:extLst>
              <a:ext uri="{C807C97D-BFC1-408E-A445-0C87EB9F89A2}">
                <ask:lineSketchStyleProps xmlns:ask="http://schemas.microsoft.com/office/drawing/2018/sketchyshapes" sd="5386703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Tynnwch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o’ch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cwrs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rhwystrau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28A598A-E8D8-4288-8384-90DFCA30C25B}"/>
              </a:ext>
            </a:extLst>
          </p:cNvPr>
          <p:cNvSpPr txBox="1"/>
          <p:nvPr/>
        </p:nvSpPr>
        <p:spPr>
          <a:xfrm>
            <a:off x="8125929" y="2587156"/>
            <a:ext cx="254486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Sanau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wedi’u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rholio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taflu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gynwysyddion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plastig</a:t>
            </a:r>
            <a:r>
              <a:rPr lang="en-GB" sz="1600" b="1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Poteli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siampŵ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gwag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gel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cawod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targedau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neu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farcwyr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redeg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gwmpas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Tywelion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cerrig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camu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neidio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rhyngddyn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GB" sz="16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D9FAE-EDA4-4D7E-BFAC-2AB6961FF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2" t="6692" r="16694"/>
          <a:stretch/>
        </p:blipFill>
        <p:spPr>
          <a:xfrm>
            <a:off x="10389475" y="2598476"/>
            <a:ext cx="803826" cy="1280169"/>
          </a:xfrm>
          <a:prstGeom prst="rect">
            <a:avLst/>
          </a:prstGeom>
        </p:spPr>
      </p:pic>
      <p:pic>
        <p:nvPicPr>
          <p:cNvPr id="10" name="Picture 9" descr="A picture containing indoor, green&#10;&#10;Description automatically generated">
            <a:extLst>
              <a:ext uri="{FF2B5EF4-FFF2-40B4-BE49-F238E27FC236}">
                <a16:creationId xmlns:a16="http://schemas.microsoft.com/office/drawing/2014/main" id="{F7D3B1FD-AB04-4007-8516-1E01E1593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796" y="3889965"/>
            <a:ext cx="803826" cy="1206946"/>
          </a:xfrm>
          <a:prstGeom prst="rect">
            <a:avLst/>
          </a:prstGeom>
        </p:spPr>
      </p:pic>
      <p:pic>
        <p:nvPicPr>
          <p:cNvPr id="12" name="Picture 11" descr="A blue towel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01FA28F-2E4D-487E-8382-FF55FB0A5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188" y="5406167"/>
            <a:ext cx="1325371" cy="6573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FB42C7-C70C-49B8-B7FF-C8C5DA1C6691}"/>
              </a:ext>
            </a:extLst>
          </p:cNvPr>
          <p:cNvSpPr txBox="1"/>
          <p:nvPr/>
        </p:nvSpPr>
        <p:spPr>
          <a:xfrm>
            <a:off x="3779482" y="9189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ED6B17"/>
                </a:solidFill>
              </a:rPr>
              <a:t>Gartref</a:t>
            </a:r>
            <a:endParaRPr lang="en-GB" sz="2800" dirty="0">
              <a:solidFill>
                <a:srgbClr val="ED6B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Gweithgaredd</a:t>
            </a:r>
            <a:r>
              <a:rPr lang="en-US" dirty="0"/>
              <a:t> </a:t>
            </a:r>
            <a:r>
              <a:rPr lang="en-US"/>
              <a:t>anhygoel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3600" dirty="0"/>
              <a:t>Am ragor o wybodaeth ewch i:</a:t>
            </a:r>
            <a:endParaRPr lang="en-GB" sz="3600"/>
          </a:p>
          <a:p>
            <a:pPr marL="0" indent="0" algn="ctr">
              <a:buNone/>
            </a:pPr>
            <a:r>
              <a:rPr lang="en-US" sz="3600"/>
              <a:t>www</a:t>
            </a:r>
            <a:r>
              <a:rPr lang="en-US" sz="3600" dirty="0"/>
              <a:t>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3DCCE-E2C2-4E58-AC3A-4283FB6A20EC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A8DE9-11DE-4450-B78F-FC7DED099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185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 Gweithgaredd anhygoel</vt:lpstr>
      <vt:lpstr> Gweithgareddau</vt:lpstr>
      <vt:lpstr>Diodydd</vt:lpstr>
      <vt:lpstr>Cardiau gweithgaredd</vt:lpstr>
      <vt:lpstr>Cardiau gwethgaredd</vt:lpstr>
      <vt:lpstr>Cardiau gwethgaredd</vt:lpstr>
      <vt:lpstr>Traciwr gweithgaredd</vt:lpstr>
      <vt:lpstr>Byddwch yn egnïol!  Creu cwrs rhwystrau i'r teulu cyfan roi cynnig arni!                 </vt:lpstr>
      <vt:lpstr>Gweithgaredd anhygoel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25</cp:revision>
  <dcterms:created xsi:type="dcterms:W3CDTF">2018-10-10T09:22:08Z</dcterms:created>
  <dcterms:modified xsi:type="dcterms:W3CDTF">2023-07-19T06:44:29Z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