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4" r:id="rId6"/>
    <p:sldId id="274" r:id="rId7"/>
    <p:sldId id="269" r:id="rId8"/>
    <p:sldId id="271" r:id="rId9"/>
    <p:sldId id="270" r:id="rId10"/>
    <p:sldId id="272" r:id="rId11"/>
    <p:sldId id="273" r:id="rId12"/>
    <p:sldId id="275" r:id="rId13"/>
    <p:sldId id="276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0B9B7-4F56-4AFE-ACDA-B6DB85EC4B2D}" v="1" dt="2024-05-20T12:32:22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8" autoAdjust="0"/>
    <p:restoredTop sz="95385" autoAdjust="0"/>
  </p:normalViewPr>
  <p:slideViewPr>
    <p:cSldViewPr snapToGrid="0" snapToObjects="1">
      <p:cViewPr varScale="1">
        <p:scale>
          <a:sx n="89" d="100"/>
          <a:sy n="89" d="100"/>
        </p:scale>
        <p:origin x="51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E970B9B7-4F56-4AFE-ACDA-B6DB85EC4B2D}"/>
    <pc:docChg chg="modSld modMainMaster">
      <pc:chgData name="Alexander White" userId="3da70261-e0e7-408d-aace-eb577feade9e" providerId="ADAL" clId="{E970B9B7-4F56-4AFE-ACDA-B6DB85EC4B2D}" dt="2024-05-20T12:33:19.713" v="16" actId="20577"/>
      <pc:docMkLst>
        <pc:docMk/>
      </pc:docMkLst>
      <pc:sldChg chg="addSp modSp">
        <pc:chgData name="Alexander White" userId="3da70261-e0e7-408d-aace-eb577feade9e" providerId="ADAL" clId="{E970B9B7-4F56-4AFE-ACDA-B6DB85EC4B2D}" dt="2024-05-20T12:32:22.552" v="0"/>
        <pc:sldMkLst>
          <pc:docMk/>
          <pc:sldMk cId="1219004254" sldId="261"/>
        </pc:sldMkLst>
        <pc:spChg chg="add mod">
          <ac:chgData name="Alexander White" userId="3da70261-e0e7-408d-aace-eb577feade9e" providerId="ADAL" clId="{E970B9B7-4F56-4AFE-ACDA-B6DB85EC4B2D}" dt="2024-05-20T12:32:22.552" v="0"/>
          <ac:spMkLst>
            <pc:docMk/>
            <pc:sldMk cId="1219004254" sldId="261"/>
            <ac:spMk id="4" creationId="{CC0ECE0A-D4BF-D59C-C758-3DB4B8E39F93}"/>
          </ac:spMkLst>
        </pc:spChg>
      </pc:sldChg>
      <pc:sldMasterChg chg="modSp mod">
        <pc:chgData name="Alexander White" userId="3da70261-e0e7-408d-aace-eb577feade9e" providerId="ADAL" clId="{E970B9B7-4F56-4AFE-ACDA-B6DB85EC4B2D}" dt="2024-05-20T12:33:02.574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E970B9B7-4F56-4AFE-ACDA-B6DB85EC4B2D}" dt="2024-05-20T12:33:02.574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E970B9B7-4F56-4AFE-ACDA-B6DB85EC4B2D}" dt="2024-05-20T12:33:07.994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E970B9B7-4F56-4AFE-ACDA-B6DB85EC4B2D}" dt="2024-05-20T12:33:07.994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E970B9B7-4F56-4AFE-ACDA-B6DB85EC4B2D}" dt="2024-05-20T12:33:14.023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E970B9B7-4F56-4AFE-ACDA-B6DB85EC4B2D}" dt="2024-05-20T12:33:14.023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E970B9B7-4F56-4AFE-ACDA-B6DB85EC4B2D}" dt="2024-05-20T12:33:19.713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E970B9B7-4F56-4AFE-ACDA-B6DB85EC4B2D}" dt="2024-05-20T12:33:19.713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20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20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esco.com/" TargetMode="External"/><Relationship Id="rId3" Type="http://schemas.openxmlformats.org/officeDocument/2006/relationships/hyperlink" Target="http://www.morrisons.co.uk/" TargetMode="External"/><Relationship Id="rId7" Type="http://schemas.openxmlformats.org/officeDocument/2006/relationships/hyperlink" Target="http://www.shop.coop.co.uk/" TargetMode="External"/><Relationship Id="rId2" Type="http://schemas.openxmlformats.org/officeDocument/2006/relationships/hyperlink" Target="http://www.asda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sainsburys.co.uk/" TargetMode="External"/><Relationship Id="rId5" Type="http://schemas.openxmlformats.org/officeDocument/2006/relationships/hyperlink" Target="http://www.ocado.com/" TargetMode="External"/><Relationship Id="rId4" Type="http://schemas.openxmlformats.org/officeDocument/2006/relationships/hyperlink" Target="http://www.mysupermarket.co.uk/" TargetMode="External"/><Relationship Id="rId9" Type="http://schemas.openxmlformats.org/officeDocument/2006/relationships/hyperlink" Target="http://www.waitrose.com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Costing a recipe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6: Calculate cost per serving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2896287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cost per serving is calculated by:</a:t>
            </a:r>
          </a:p>
          <a:p>
            <a:r>
              <a:rPr lang="en-GB" dirty="0"/>
              <a:t>dividing the total cost of the ‘Cost of ingredient used in recipe’ by the number of servings.</a:t>
            </a:r>
          </a:p>
          <a:p>
            <a:pPr marL="0" indent="0">
              <a:buNone/>
            </a:pPr>
            <a:r>
              <a:rPr lang="en-GB" dirty="0"/>
              <a:t>For example, if the recipe served 3 people:</a:t>
            </a:r>
          </a:p>
          <a:p>
            <a:pPr marL="0" indent="0">
              <a:buNone/>
            </a:pPr>
            <a:r>
              <a:rPr lang="en-GB" dirty="0"/>
              <a:t>£0.91 </a:t>
            </a:r>
            <a:r>
              <a:rPr lang="en-GB" sz="2800" dirty="0"/>
              <a:t>÷</a:t>
            </a:r>
            <a:r>
              <a:rPr lang="en-GB" dirty="0"/>
              <a:t> 3 = £0.30 each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141218"/>
              </p:ext>
            </p:extLst>
          </p:nvPr>
        </p:nvGraphicFramePr>
        <p:xfrm>
          <a:off x="4529796" y="2571092"/>
          <a:ext cx="7090118" cy="3674965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1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4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£1.50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£0.15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£0.98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£0.10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Eggs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£1.20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£0.40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herbs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£1.45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£0.26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£5.13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£0.91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29796" y="6276368"/>
            <a:ext cx="3263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Note: Cost figures are rounded up/down.</a:t>
            </a:r>
          </a:p>
        </p:txBody>
      </p:sp>
    </p:spTree>
    <p:extLst>
      <p:ext uri="{BB962C8B-B14F-4D97-AF65-F5344CB8AC3E}">
        <p14:creationId xmlns:p14="http://schemas.microsoft.com/office/powerpoint/2010/main" val="545264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Costing a recipe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0ECE0A-D4BF-D59C-C758-3DB4B8E39F93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7CD26-21EA-4297-B936-CC912E5937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Why cost a recipe?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37B13B-5C94-458A-BB60-5C3684BAE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382541" cy="3600000"/>
          </a:xfrm>
        </p:spPr>
        <p:txBody>
          <a:bodyPr/>
          <a:lstStyle/>
          <a:p>
            <a:r>
              <a:rPr lang="en-GB" dirty="0"/>
              <a:t>Know the cost of a recipe before it is made.</a:t>
            </a:r>
          </a:p>
          <a:p>
            <a:r>
              <a:rPr lang="en-US" dirty="0"/>
              <a:t>Calculate the cost of the ingredients used, not the ingredients purchased.  </a:t>
            </a:r>
            <a:endParaRPr lang="en-GB" dirty="0"/>
          </a:p>
          <a:p>
            <a:r>
              <a:rPr lang="en-GB" dirty="0"/>
              <a:t>Compare the difference in cost of changing ingredients in a recipe on the total cost.</a:t>
            </a:r>
          </a:p>
          <a:p>
            <a:r>
              <a:rPr lang="en-GB" dirty="0"/>
              <a:t>Calculate the cost per portion.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E97353-1201-459F-B35E-4F55CA2B8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2155" y="2157188"/>
            <a:ext cx="2341565" cy="352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738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Amount purchased v amount used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8225934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amount of an ingredient purchased will most likely be different to the amount that is required by a recipe.</a:t>
            </a:r>
          </a:p>
          <a:p>
            <a:pPr marL="0" indent="0">
              <a:buNone/>
            </a:pPr>
            <a:r>
              <a:rPr lang="en-GB" dirty="0"/>
              <a:t>For example:</a:t>
            </a:r>
          </a:p>
          <a:p>
            <a:r>
              <a:rPr lang="en-GB" dirty="0"/>
              <a:t>butter is purchased in 250g ‘blocks’, but the recipe may only need 50g;</a:t>
            </a:r>
          </a:p>
          <a:p>
            <a:r>
              <a:rPr lang="en-GB" dirty="0"/>
              <a:t>milk is sold in litres (pints), but the recipe may only need 100ml;</a:t>
            </a:r>
          </a:p>
          <a:p>
            <a:r>
              <a:rPr lang="en-GB" dirty="0"/>
              <a:t>apples may be sold in bags of six, but the recipe may only need two.</a:t>
            </a:r>
          </a:p>
          <a:p>
            <a:pPr marL="0" indent="0">
              <a:buNone/>
            </a:pPr>
            <a:r>
              <a:rPr lang="en-GB" dirty="0"/>
              <a:t>Therefore there is a difference in the cost of the ingredients purchased compared to the cost of the ingredients used by a recipe.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6038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1: Create a costing chart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375318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Create a costing chart, or use a template.</a:t>
            </a:r>
          </a:p>
          <a:p>
            <a:pPr marL="0" indent="0">
              <a:buNone/>
            </a:pPr>
            <a:r>
              <a:rPr lang="en-GB" dirty="0"/>
              <a:t>The chart will need the following headings: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001844"/>
              </p:ext>
            </p:extLst>
          </p:nvPr>
        </p:nvGraphicFramePr>
        <p:xfrm>
          <a:off x="1169276" y="3545486"/>
          <a:ext cx="10450638" cy="2545342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2089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9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 dirty="0">
                        <a:effectLst/>
                        <a:latin typeface="Arial"/>
                        <a:ea typeface="MS Minch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60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2: Find out the cost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7212725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Find out the cost of the ingredients. This might be through looking at the receipt or by using one of the following websites: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www.asda.com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www.morrisons.co.uk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www.mysupermarket.co.uk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www.ocado.com/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www.sainsburys.co.uk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www.shop.coop.co.uk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www.tesco.com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www.waitrose.com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614611" y="2539007"/>
            <a:ext cx="3399198" cy="34163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Consideration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cost of ingredients may be different in supermarkets, local shops, farm stores and markets.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Brands of the same ingredient may have different costs.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addition, costs can change during the year, e.g. due to season, demand, crop failure.</a:t>
            </a:r>
          </a:p>
        </p:txBody>
      </p:sp>
    </p:spTree>
    <p:extLst>
      <p:ext uri="{BB962C8B-B14F-4D97-AF65-F5344CB8AC3E}">
        <p14:creationId xmlns:p14="http://schemas.microsoft.com/office/powerpoint/2010/main" val="2520472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3: Add ingredient details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3141466" cy="3600000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Add the details to the chart:</a:t>
            </a:r>
            <a:endParaRPr lang="en-GB" b="1" dirty="0"/>
          </a:p>
          <a:p>
            <a:r>
              <a:rPr lang="en-US" dirty="0"/>
              <a:t>ingredient name;</a:t>
            </a:r>
            <a:endParaRPr lang="en-GB" b="1" dirty="0"/>
          </a:p>
          <a:p>
            <a:r>
              <a:rPr lang="en-US" dirty="0"/>
              <a:t>cost of amount purchased;</a:t>
            </a:r>
            <a:endParaRPr lang="en-GB" b="1" dirty="0"/>
          </a:p>
          <a:p>
            <a:r>
              <a:rPr lang="en-US" dirty="0"/>
              <a:t>quantity purchased (gram, </a:t>
            </a:r>
            <a:r>
              <a:rPr lang="en-US" dirty="0" err="1"/>
              <a:t>litre</a:t>
            </a:r>
            <a:r>
              <a:rPr lang="en-US" dirty="0"/>
              <a:t>, unit);</a:t>
            </a:r>
            <a:endParaRPr lang="en-GB" b="1" dirty="0"/>
          </a:p>
          <a:p>
            <a:r>
              <a:rPr lang="en-US" dirty="0"/>
              <a:t>quantity needed in the recipe (grams, </a:t>
            </a:r>
            <a:r>
              <a:rPr lang="en-US" dirty="0" err="1"/>
              <a:t>litre</a:t>
            </a:r>
            <a:r>
              <a:rPr lang="en-US" dirty="0"/>
              <a:t>, unit).</a:t>
            </a:r>
            <a:endParaRPr lang="en-GB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237153"/>
              </p:ext>
            </p:extLst>
          </p:nvPr>
        </p:nvGraphicFramePr>
        <p:xfrm>
          <a:off x="4529796" y="2571092"/>
          <a:ext cx="7090118" cy="313504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1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£1.50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£0.98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Eggs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£1</a:t>
                      </a: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Mixed herbs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£1.45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11g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47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4: Calculate cost of purchase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3131419" cy="3600000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Calculate the cost of purchasing all the ingredients.</a:t>
            </a:r>
          </a:p>
          <a:p>
            <a:pPr marL="0" lvl="0" indent="0">
              <a:buNone/>
            </a:pPr>
            <a:r>
              <a:rPr lang="en-US" dirty="0"/>
              <a:t>Add up the ‘Cost of quantity purchased’ column. </a:t>
            </a:r>
          </a:p>
          <a:p>
            <a:pPr marL="0" lvl="0" indent="0">
              <a:buNone/>
            </a:pPr>
            <a:r>
              <a:rPr lang="en-US" dirty="0"/>
              <a:t>This is the total amount spent on the ingredients – but not what is used in the recipe.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69064"/>
              </p:ext>
            </p:extLst>
          </p:nvPr>
        </p:nvGraphicFramePr>
        <p:xfrm>
          <a:off x="4529796" y="2571092"/>
          <a:ext cx="7090118" cy="3674965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1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£1.50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£0.98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Eggs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£1</a:t>
                      </a: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Mixed herbs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£1.45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11g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£5.13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472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5: Calculate cost of ingredients used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2896287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To calculate the cost of ingredient used, for each ingredient:</a:t>
            </a:r>
          </a:p>
          <a:p>
            <a:pPr lvl="0"/>
            <a:r>
              <a:rPr lang="en-GB" dirty="0"/>
              <a:t>divide the ‘Cost of quantity purchased’ by the ‘Quantity purchased’;</a:t>
            </a:r>
          </a:p>
          <a:p>
            <a:pPr lvl="0"/>
            <a:r>
              <a:rPr lang="en-GB" dirty="0"/>
              <a:t>then multiple by ‘Quantity needed in recipe’.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132961"/>
              </p:ext>
            </p:extLst>
          </p:nvPr>
        </p:nvGraphicFramePr>
        <p:xfrm>
          <a:off x="4529796" y="2571092"/>
          <a:ext cx="7090118" cy="1515281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1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4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£1.50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4678682" y="4989406"/>
            <a:ext cx="1223889" cy="787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£1.50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03611" y="4998849"/>
            <a:ext cx="1223889" cy="787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250g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466409" y="4989405"/>
            <a:ext cx="1223889" cy="787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25g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84631" y="5001880"/>
            <a:ext cx="5732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÷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40044" y="5090911"/>
            <a:ext cx="573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22766" y="5080878"/>
            <a:ext cx="573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396025" y="4954300"/>
            <a:ext cx="1223889" cy="787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£0.15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90626" y="3888060"/>
            <a:ext cx="980635" cy="10662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7215555" y="3888060"/>
            <a:ext cx="479473" cy="10662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9049046" y="3978862"/>
            <a:ext cx="0" cy="99095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1007969" y="3989643"/>
            <a:ext cx="0" cy="8630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210940" y="3495202"/>
            <a:ext cx="1099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£0.15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79880" y="6197050"/>
            <a:ext cx="295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Note: Cost figures are rounded up/down.</a:t>
            </a:r>
          </a:p>
        </p:txBody>
      </p:sp>
    </p:spTree>
    <p:extLst>
      <p:ext uri="{BB962C8B-B14F-4D97-AF65-F5344CB8AC3E}">
        <p14:creationId xmlns:p14="http://schemas.microsoft.com/office/powerpoint/2010/main" val="252047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6" grpId="0"/>
      <p:bldP spid="10" grpId="0"/>
      <p:bldP spid="11" grpId="0"/>
      <p:bldP spid="12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F8B0-1B8A-4430-8875-CB70C329CA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 5: Calculate cost of ingredients used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F1A958-EE14-4A80-9D7D-4E3AFBB06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131419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Finally, add up the ‘Cost of ingredient used in recipe’ column – this will give the total for the recipe.</a:t>
            </a:r>
          </a:p>
          <a:p>
            <a:pPr marL="0" indent="0">
              <a:buNone/>
            </a:pPr>
            <a:r>
              <a:rPr lang="en-GB" dirty="0"/>
              <a:t>In this example, it is £0.91.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652261"/>
              </p:ext>
            </p:extLst>
          </p:nvPr>
        </p:nvGraphicFramePr>
        <p:xfrm>
          <a:off x="4529796" y="2571092"/>
          <a:ext cx="7090118" cy="3674965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417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4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 name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purchased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quantity purchased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 needed in recipe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of ingredient used in recipe (£)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£1.50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£0.15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£0.98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100ml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£0.10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Eggs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£1.20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£0.40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herbs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£1.45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2g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£0.26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£5.13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b="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£0.91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29796" y="6276368"/>
            <a:ext cx="3263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Note: Cost figures are rounded up/down.</a:t>
            </a:r>
          </a:p>
        </p:txBody>
      </p:sp>
    </p:spTree>
    <p:extLst>
      <p:ext uri="{BB962C8B-B14F-4D97-AF65-F5344CB8AC3E}">
        <p14:creationId xmlns:p14="http://schemas.microsoft.com/office/powerpoint/2010/main" val="2926436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D3A2FE6-975E-4C8B-B3F4-C8A9F2AFFFD0}"/>
</file>

<file path=customXml/itemProps2.xml><?xml version="1.0" encoding="utf-8"?>
<ds:datastoreItem xmlns:ds="http://schemas.openxmlformats.org/officeDocument/2006/customXml" ds:itemID="{4EF550A8-FCBB-4E3E-94E9-54275459CA5C}"/>
</file>

<file path=customXml/itemProps3.xml><?xml version="1.0" encoding="utf-8"?>
<ds:datastoreItem xmlns:ds="http://schemas.openxmlformats.org/officeDocument/2006/customXml" ds:itemID="{F8559CA1-4E36-4696-93E8-6290DFD936A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Microsoft Office PowerPoint</Application>
  <PresentationFormat>Widescreen</PresentationFormat>
  <Paragraphs>195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Office Theme</vt:lpstr>
      <vt:lpstr>Custom Design</vt:lpstr>
      <vt:lpstr>1_Custom Design</vt:lpstr>
      <vt:lpstr>3_Custom Design</vt:lpstr>
      <vt:lpstr>Costing a recipe</vt:lpstr>
      <vt:lpstr>Why cost a recipe?</vt:lpstr>
      <vt:lpstr>Amount purchased v amount used</vt:lpstr>
      <vt:lpstr>Step 1: Create a costing chart</vt:lpstr>
      <vt:lpstr>Step 2: Find out the cost</vt:lpstr>
      <vt:lpstr>Step 3: Add ingredient details</vt:lpstr>
      <vt:lpstr>Step 4: Calculate cost of purchase</vt:lpstr>
      <vt:lpstr>Step 5: Calculate cost of ingredients used</vt:lpstr>
      <vt:lpstr>Step 5: Calculate cost of ingredients used</vt:lpstr>
      <vt:lpstr>Step 6: Calculate cost per serving</vt:lpstr>
      <vt:lpstr>Costing a recipe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84</cp:revision>
  <dcterms:created xsi:type="dcterms:W3CDTF">2018-10-10T09:22:08Z</dcterms:created>
  <dcterms:modified xsi:type="dcterms:W3CDTF">2024-05-20T12:33:25Z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