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18288000" cy="10287000"/>
  <p:notesSz cx="6858000" cy="9144000"/>
  <p:embeddedFontLst>
    <p:embeddedFont>
      <p:font typeface="Aileron" panose="020B0604020202020204" charset="0"/>
      <p:regular r:id="rId13"/>
    </p:embeddedFont>
    <p:embeddedFont>
      <p:font typeface="Aileron Bold" panose="020B0604020202020204" charset="0"/>
      <p:regular r:id="rId14"/>
    </p:embeddedFont>
    <p:embeddedFont>
      <p:font typeface="Aileron Heavy" panose="020B0604020202020204" charset="0"/>
      <p:regular r:id="rId15"/>
    </p:embeddedFont>
    <p:embeddedFont>
      <p:font typeface="Aileron Ultra-Bold" panose="020B0604020202020204" charset="0"/>
      <p:regular r:id="rId16"/>
    </p:embeddedFont>
    <p:embeddedFont>
      <p:font typeface="Akzidenz-Grotesk Heavy" panose="020B0604020202020204" charset="0"/>
      <p:regular r:id="rId17"/>
    </p:embeddedFont>
    <p:embeddedFont>
      <p:font typeface="Anton" panose="020F0502020204030204" pitchFamily="2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94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4.sv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9.png"/><Relationship Id="rId5" Type="http://schemas.openxmlformats.org/officeDocument/2006/relationships/image" Target="../media/image6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7.sv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7.sv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5.png"/><Relationship Id="rId7" Type="http://schemas.openxmlformats.org/officeDocument/2006/relationships/image" Target="../media/image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svg"/><Relationship Id="rId9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92863" y="6172200"/>
            <a:ext cx="8526181" cy="3086100"/>
            <a:chOff x="0" y="0"/>
            <a:chExt cx="224557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45578" cy="812800"/>
            </a:xfrm>
            <a:custGeom>
              <a:avLst/>
              <a:gdLst/>
              <a:ahLst/>
              <a:cxnLst/>
              <a:rect l="l" t="t" r="r" b="b"/>
              <a:pathLst>
                <a:path w="2245578" h="812800">
                  <a:moveTo>
                    <a:pt x="25424" y="0"/>
                  </a:moveTo>
                  <a:lnTo>
                    <a:pt x="2220154" y="0"/>
                  </a:lnTo>
                  <a:cubicBezTo>
                    <a:pt x="2226897" y="0"/>
                    <a:pt x="2233364" y="2679"/>
                    <a:pt x="2238132" y="7447"/>
                  </a:cubicBezTo>
                  <a:cubicBezTo>
                    <a:pt x="2242900" y="12215"/>
                    <a:pt x="2245578" y="18681"/>
                    <a:pt x="2245578" y="25424"/>
                  </a:cubicBezTo>
                  <a:lnTo>
                    <a:pt x="2245578" y="787376"/>
                  </a:lnTo>
                  <a:cubicBezTo>
                    <a:pt x="2245578" y="801417"/>
                    <a:pt x="2234196" y="812800"/>
                    <a:pt x="2220154" y="812800"/>
                  </a:cubicBezTo>
                  <a:lnTo>
                    <a:pt x="25424" y="812800"/>
                  </a:lnTo>
                  <a:cubicBezTo>
                    <a:pt x="18681" y="812800"/>
                    <a:pt x="12215" y="810121"/>
                    <a:pt x="7447" y="805353"/>
                  </a:cubicBezTo>
                  <a:cubicBezTo>
                    <a:pt x="2679" y="800585"/>
                    <a:pt x="0" y="794118"/>
                    <a:pt x="0" y="787376"/>
                  </a:cubicBezTo>
                  <a:lnTo>
                    <a:pt x="0" y="25424"/>
                  </a:lnTo>
                  <a:cubicBezTo>
                    <a:pt x="0" y="18681"/>
                    <a:pt x="2679" y="12215"/>
                    <a:pt x="7447" y="7447"/>
                  </a:cubicBezTo>
                  <a:cubicBezTo>
                    <a:pt x="12215" y="2679"/>
                    <a:pt x="18681" y="0"/>
                    <a:pt x="25424" y="0"/>
                  </a:cubicBezTo>
                  <a:close/>
                </a:path>
              </a:pathLst>
            </a:custGeom>
            <a:solidFill>
              <a:srgbClr val="848C4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245578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849866" y="1132086"/>
            <a:ext cx="12578811" cy="2173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778"/>
              </a:lnSpc>
            </a:pPr>
            <a:r>
              <a:rPr lang="en-US" sz="12698" spc="101">
                <a:solidFill>
                  <a:srgbClr val="294613"/>
                </a:solidFill>
                <a:latin typeface="Anton"/>
                <a:ea typeface="Anton"/>
                <a:cs typeface="Anton"/>
                <a:sym typeface="Anton"/>
              </a:rPr>
              <a:t>REBECCA WILSON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935592" y="3021329"/>
            <a:ext cx="5093722" cy="1977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559"/>
              </a:lnSpc>
            </a:pPr>
            <a:r>
              <a:rPr lang="en-US" sz="5399" b="1">
                <a:solidFill>
                  <a:srgbClr val="382E16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FARMING FOR TOMORROW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800651" y="6889496"/>
            <a:ext cx="7068957" cy="1597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8"/>
              </a:lnSpc>
            </a:pPr>
            <a:r>
              <a:rPr lang="en-US" sz="4900" b="1">
                <a:solidFill>
                  <a:srgbClr val="FFFFFB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My role in sustainable food production</a:t>
            </a:r>
          </a:p>
        </p:txBody>
      </p:sp>
      <p:sp>
        <p:nvSpPr>
          <p:cNvPr id="9" name="Freeform 9"/>
          <p:cNvSpPr/>
          <p:nvPr/>
        </p:nvSpPr>
        <p:spPr>
          <a:xfrm flipH="1" flipV="1">
            <a:off x="14173200" y="61722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849866" y="3582544"/>
            <a:ext cx="5372723" cy="6704456"/>
          </a:xfrm>
          <a:custGeom>
            <a:avLst/>
            <a:gdLst/>
            <a:ahLst/>
            <a:cxnLst/>
            <a:rect l="l" t="t" r="r" b="b"/>
            <a:pathLst>
              <a:path w="5372723" h="6704456">
                <a:moveTo>
                  <a:pt x="0" y="0"/>
                </a:moveTo>
                <a:lnTo>
                  <a:pt x="5372723" y="0"/>
                </a:lnTo>
                <a:lnTo>
                  <a:pt x="5372723" y="6704456"/>
                </a:lnTo>
                <a:lnTo>
                  <a:pt x="0" y="6704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1" name="Group 11"/>
          <p:cNvGrpSpPr/>
          <p:nvPr/>
        </p:nvGrpSpPr>
        <p:grpSpPr>
          <a:xfrm>
            <a:off x="2300769" y="4623477"/>
            <a:ext cx="4634823" cy="463482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t="-16666" b="-1666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3" name="Freeform 13"/>
          <p:cNvSpPr/>
          <p:nvPr/>
        </p:nvSpPr>
        <p:spPr>
          <a:xfrm>
            <a:off x="9908635" y="6373287"/>
            <a:ext cx="2113620" cy="315122"/>
          </a:xfrm>
          <a:custGeom>
            <a:avLst/>
            <a:gdLst/>
            <a:ahLst/>
            <a:cxnLst/>
            <a:rect l="l" t="t" r="r" b="b"/>
            <a:pathLst>
              <a:path w="2113620" h="315122">
                <a:moveTo>
                  <a:pt x="0" y="0"/>
                </a:moveTo>
                <a:lnTo>
                  <a:pt x="2113620" y="0"/>
                </a:lnTo>
                <a:lnTo>
                  <a:pt x="2113620" y="315122"/>
                </a:lnTo>
                <a:lnTo>
                  <a:pt x="0" y="3151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2260117" y="1370211"/>
            <a:ext cx="5570677" cy="5570677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t="-3176" b="-2104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26651" y="8135327"/>
            <a:ext cx="1764322" cy="1764322"/>
            <a:chOff x="0" y="0"/>
            <a:chExt cx="2352429" cy="2352429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352429" cy="2352429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6E0B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389727" y="470813"/>
              <a:ext cx="1436203" cy="1436203"/>
            </a:xfrm>
            <a:custGeom>
              <a:avLst/>
              <a:gdLst/>
              <a:ahLst/>
              <a:cxnLst/>
              <a:rect l="l" t="t" r="r" b="b"/>
              <a:pathLst>
                <a:path w="1436203" h="1436203">
                  <a:moveTo>
                    <a:pt x="0" y="0"/>
                  </a:moveTo>
                  <a:lnTo>
                    <a:pt x="1436203" y="0"/>
                  </a:lnTo>
                  <a:lnTo>
                    <a:pt x="1436203" y="1436203"/>
                  </a:lnTo>
                  <a:lnTo>
                    <a:pt x="0" y="1436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6287745" y="257175"/>
            <a:ext cx="1543050" cy="1543050"/>
            <a:chOff x="0" y="0"/>
            <a:chExt cx="2057400" cy="2057400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2057400" cy="2057400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6E0B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 rot="-1630774">
              <a:off x="579182" y="223030"/>
              <a:ext cx="899037" cy="1724235"/>
            </a:xfrm>
            <a:custGeom>
              <a:avLst/>
              <a:gdLst/>
              <a:ahLst/>
              <a:cxnLst/>
              <a:rect l="l" t="t" r="r" b="b"/>
              <a:pathLst>
                <a:path w="899037" h="1724235">
                  <a:moveTo>
                    <a:pt x="0" y="0"/>
                  </a:moveTo>
                  <a:lnTo>
                    <a:pt x="899036" y="0"/>
                  </a:lnTo>
                  <a:lnTo>
                    <a:pt x="899036" y="1724234"/>
                  </a:lnTo>
                  <a:lnTo>
                    <a:pt x="0" y="1724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-243" b="-4742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7465716" y="9467850"/>
            <a:ext cx="4114799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 b="1">
                <a:solidFill>
                  <a:srgbClr val="000000"/>
                </a:solidFill>
                <a:latin typeface="Aileron Heavy"/>
                <a:ea typeface="Aileron Heavy"/>
                <a:cs typeface="Aileron Heavy"/>
                <a:sym typeface="Aileron Heavy"/>
              </a:rPr>
              <a:t>@rebeccawilsonfarming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90463" y="-4467548"/>
            <a:ext cx="8055644" cy="805564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ECE9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651342" y="1028700"/>
            <a:ext cx="6110577" cy="8967185"/>
            <a:chOff x="0" y="0"/>
            <a:chExt cx="868820" cy="12749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8820" cy="1274980"/>
            </a:xfrm>
            <a:custGeom>
              <a:avLst/>
              <a:gdLst/>
              <a:ahLst/>
              <a:cxnLst/>
              <a:rect l="l" t="t" r="r" b="b"/>
              <a:pathLst>
                <a:path w="868820" h="1274980">
                  <a:moveTo>
                    <a:pt x="24072" y="0"/>
                  </a:moveTo>
                  <a:lnTo>
                    <a:pt x="844747" y="0"/>
                  </a:lnTo>
                  <a:cubicBezTo>
                    <a:pt x="858042" y="0"/>
                    <a:pt x="868820" y="10778"/>
                    <a:pt x="868820" y="24072"/>
                  </a:cubicBezTo>
                  <a:lnTo>
                    <a:pt x="868820" y="1250908"/>
                  </a:lnTo>
                  <a:cubicBezTo>
                    <a:pt x="868820" y="1257292"/>
                    <a:pt x="866283" y="1263415"/>
                    <a:pt x="861769" y="1267930"/>
                  </a:cubicBezTo>
                  <a:cubicBezTo>
                    <a:pt x="857254" y="1272444"/>
                    <a:pt x="851131" y="1274980"/>
                    <a:pt x="844747" y="1274980"/>
                  </a:cubicBezTo>
                  <a:lnTo>
                    <a:pt x="24072" y="1274980"/>
                  </a:lnTo>
                  <a:cubicBezTo>
                    <a:pt x="17688" y="1274980"/>
                    <a:pt x="11565" y="1272444"/>
                    <a:pt x="7051" y="1267930"/>
                  </a:cubicBezTo>
                  <a:cubicBezTo>
                    <a:pt x="2536" y="1263415"/>
                    <a:pt x="0" y="1257292"/>
                    <a:pt x="0" y="1250908"/>
                  </a:cubicBezTo>
                  <a:lnTo>
                    <a:pt x="0" y="24072"/>
                  </a:lnTo>
                  <a:cubicBezTo>
                    <a:pt x="0" y="17688"/>
                    <a:pt x="2536" y="11565"/>
                    <a:pt x="7051" y="7051"/>
                  </a:cubicBezTo>
                  <a:cubicBezTo>
                    <a:pt x="11565" y="2536"/>
                    <a:pt x="17688" y="0"/>
                    <a:pt x="24072" y="0"/>
                  </a:cubicBezTo>
                  <a:close/>
                </a:path>
              </a:pathLst>
            </a:custGeom>
            <a:blipFill>
              <a:blip r:embed="rId2"/>
              <a:stretch>
                <a:fillRect l="-5030" r="-503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692214" y="1761192"/>
            <a:ext cx="2113620" cy="315122"/>
          </a:xfrm>
          <a:custGeom>
            <a:avLst/>
            <a:gdLst/>
            <a:ahLst/>
            <a:cxnLst/>
            <a:rect l="l" t="t" r="r" b="b"/>
            <a:pathLst>
              <a:path w="2113620" h="315122">
                <a:moveTo>
                  <a:pt x="0" y="0"/>
                </a:moveTo>
                <a:lnTo>
                  <a:pt x="2113620" y="0"/>
                </a:lnTo>
                <a:lnTo>
                  <a:pt x="2113620" y="315121"/>
                </a:lnTo>
                <a:lnTo>
                  <a:pt x="0" y="3151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692214" y="2475518"/>
            <a:ext cx="10959127" cy="1740975"/>
            <a:chOff x="0" y="0"/>
            <a:chExt cx="2886355" cy="4585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86355" cy="458528"/>
            </a:xfrm>
            <a:custGeom>
              <a:avLst/>
              <a:gdLst/>
              <a:ahLst/>
              <a:cxnLst/>
              <a:rect l="l" t="t" r="r" b="b"/>
              <a:pathLst>
                <a:path w="2886355" h="458528">
                  <a:moveTo>
                    <a:pt x="12009" y="0"/>
                  </a:moveTo>
                  <a:lnTo>
                    <a:pt x="2874345" y="0"/>
                  </a:lnTo>
                  <a:cubicBezTo>
                    <a:pt x="2880978" y="0"/>
                    <a:pt x="2886355" y="5377"/>
                    <a:pt x="2886355" y="12009"/>
                  </a:cubicBezTo>
                  <a:lnTo>
                    <a:pt x="2886355" y="446519"/>
                  </a:lnTo>
                  <a:cubicBezTo>
                    <a:pt x="2886355" y="453152"/>
                    <a:pt x="2880978" y="458528"/>
                    <a:pt x="2874345" y="458528"/>
                  </a:cubicBezTo>
                  <a:lnTo>
                    <a:pt x="12009" y="458528"/>
                  </a:lnTo>
                  <a:cubicBezTo>
                    <a:pt x="5377" y="458528"/>
                    <a:pt x="0" y="453152"/>
                    <a:pt x="0" y="446519"/>
                  </a:cubicBezTo>
                  <a:lnTo>
                    <a:pt x="0" y="12009"/>
                  </a:lnTo>
                  <a:cubicBezTo>
                    <a:pt x="0" y="5377"/>
                    <a:pt x="5377" y="0"/>
                    <a:pt x="12009" y="0"/>
                  </a:cubicBezTo>
                  <a:close/>
                </a:path>
              </a:pathLst>
            </a:custGeom>
            <a:solidFill>
              <a:srgbClr val="848C4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2886355" cy="515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92214" y="4273012"/>
            <a:ext cx="10959127" cy="1740975"/>
            <a:chOff x="0" y="0"/>
            <a:chExt cx="2886355" cy="45852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886355" cy="458528"/>
            </a:xfrm>
            <a:custGeom>
              <a:avLst/>
              <a:gdLst/>
              <a:ahLst/>
              <a:cxnLst/>
              <a:rect l="l" t="t" r="r" b="b"/>
              <a:pathLst>
                <a:path w="2886355" h="458528">
                  <a:moveTo>
                    <a:pt x="12009" y="0"/>
                  </a:moveTo>
                  <a:lnTo>
                    <a:pt x="2874345" y="0"/>
                  </a:lnTo>
                  <a:cubicBezTo>
                    <a:pt x="2880978" y="0"/>
                    <a:pt x="2886355" y="5377"/>
                    <a:pt x="2886355" y="12009"/>
                  </a:cubicBezTo>
                  <a:lnTo>
                    <a:pt x="2886355" y="446519"/>
                  </a:lnTo>
                  <a:cubicBezTo>
                    <a:pt x="2886355" y="453152"/>
                    <a:pt x="2880978" y="458528"/>
                    <a:pt x="2874345" y="458528"/>
                  </a:cubicBezTo>
                  <a:lnTo>
                    <a:pt x="12009" y="458528"/>
                  </a:lnTo>
                  <a:cubicBezTo>
                    <a:pt x="5377" y="458528"/>
                    <a:pt x="0" y="453152"/>
                    <a:pt x="0" y="446519"/>
                  </a:cubicBezTo>
                  <a:lnTo>
                    <a:pt x="0" y="12009"/>
                  </a:lnTo>
                  <a:cubicBezTo>
                    <a:pt x="0" y="5377"/>
                    <a:pt x="5377" y="0"/>
                    <a:pt x="12009" y="0"/>
                  </a:cubicBezTo>
                  <a:close/>
                </a:path>
              </a:pathLst>
            </a:custGeom>
            <a:solidFill>
              <a:srgbClr val="97AC6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2886355" cy="515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92214" y="6071138"/>
            <a:ext cx="10959127" cy="1740975"/>
            <a:chOff x="0" y="0"/>
            <a:chExt cx="2886355" cy="45852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886355" cy="458528"/>
            </a:xfrm>
            <a:custGeom>
              <a:avLst/>
              <a:gdLst/>
              <a:ahLst/>
              <a:cxnLst/>
              <a:rect l="l" t="t" r="r" b="b"/>
              <a:pathLst>
                <a:path w="2886355" h="458528">
                  <a:moveTo>
                    <a:pt x="12009" y="0"/>
                  </a:moveTo>
                  <a:lnTo>
                    <a:pt x="2874345" y="0"/>
                  </a:lnTo>
                  <a:cubicBezTo>
                    <a:pt x="2880978" y="0"/>
                    <a:pt x="2886355" y="5377"/>
                    <a:pt x="2886355" y="12009"/>
                  </a:cubicBezTo>
                  <a:lnTo>
                    <a:pt x="2886355" y="446519"/>
                  </a:lnTo>
                  <a:cubicBezTo>
                    <a:pt x="2886355" y="453152"/>
                    <a:pt x="2880978" y="458528"/>
                    <a:pt x="2874345" y="458528"/>
                  </a:cubicBezTo>
                  <a:lnTo>
                    <a:pt x="12009" y="458528"/>
                  </a:lnTo>
                  <a:cubicBezTo>
                    <a:pt x="5377" y="458528"/>
                    <a:pt x="0" y="453152"/>
                    <a:pt x="0" y="446519"/>
                  </a:cubicBezTo>
                  <a:lnTo>
                    <a:pt x="0" y="12009"/>
                  </a:lnTo>
                  <a:cubicBezTo>
                    <a:pt x="0" y="5377"/>
                    <a:pt x="5377" y="0"/>
                    <a:pt x="12009" y="0"/>
                  </a:cubicBezTo>
                  <a:close/>
                </a:path>
              </a:pathLst>
            </a:custGeom>
            <a:solidFill>
              <a:srgbClr val="BECE9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2886355" cy="515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92214" y="7869263"/>
            <a:ext cx="10959127" cy="2126623"/>
            <a:chOff x="0" y="0"/>
            <a:chExt cx="2886355" cy="5600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886355" cy="560098"/>
            </a:xfrm>
            <a:custGeom>
              <a:avLst/>
              <a:gdLst/>
              <a:ahLst/>
              <a:cxnLst/>
              <a:rect l="l" t="t" r="r" b="b"/>
              <a:pathLst>
                <a:path w="2886355" h="560098">
                  <a:moveTo>
                    <a:pt x="12009" y="0"/>
                  </a:moveTo>
                  <a:lnTo>
                    <a:pt x="2874345" y="0"/>
                  </a:lnTo>
                  <a:cubicBezTo>
                    <a:pt x="2880978" y="0"/>
                    <a:pt x="2886355" y="5377"/>
                    <a:pt x="2886355" y="12009"/>
                  </a:cubicBezTo>
                  <a:lnTo>
                    <a:pt x="2886355" y="548089"/>
                  </a:lnTo>
                  <a:cubicBezTo>
                    <a:pt x="2886355" y="554721"/>
                    <a:pt x="2880978" y="560098"/>
                    <a:pt x="2874345" y="560098"/>
                  </a:cubicBezTo>
                  <a:lnTo>
                    <a:pt x="12009" y="560098"/>
                  </a:lnTo>
                  <a:cubicBezTo>
                    <a:pt x="5377" y="560098"/>
                    <a:pt x="0" y="554721"/>
                    <a:pt x="0" y="548089"/>
                  </a:cubicBezTo>
                  <a:lnTo>
                    <a:pt x="0" y="12009"/>
                  </a:lnTo>
                  <a:cubicBezTo>
                    <a:pt x="0" y="5377"/>
                    <a:pt x="5377" y="0"/>
                    <a:pt x="12009" y="0"/>
                  </a:cubicBezTo>
                  <a:close/>
                </a:path>
              </a:pathLst>
            </a:custGeom>
            <a:solidFill>
              <a:srgbClr val="D6E0B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2886355" cy="6172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559233" y="2076313"/>
            <a:ext cx="5246370" cy="524637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t="-25968" b="-736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604399" y="379257"/>
            <a:ext cx="5798692" cy="1539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57"/>
              </a:lnSpc>
            </a:pPr>
            <a:r>
              <a:rPr lang="en-US" sz="8899" b="1">
                <a:solidFill>
                  <a:srgbClr val="294613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Hello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48136" y="2741061"/>
            <a:ext cx="7503001" cy="1746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0692" lvl="1" indent="-270346" algn="l">
              <a:lnSpc>
                <a:spcPts val="3506"/>
              </a:lnSpc>
              <a:buFont typeface="Arial"/>
              <a:buChar char="•"/>
            </a:pPr>
            <a:r>
              <a:rPr lang="en-US" sz="2504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HSPS - University of Cambridge</a:t>
            </a:r>
          </a:p>
          <a:p>
            <a:pPr marL="540692" lvl="1" indent="-270346" algn="l">
              <a:lnSpc>
                <a:spcPts val="3506"/>
              </a:lnSpc>
              <a:buFont typeface="Arial"/>
              <a:buChar char="•"/>
            </a:pPr>
            <a:r>
              <a:rPr lang="en-US" sz="2504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Rural Land Management - Royal Agricultural University</a:t>
            </a:r>
          </a:p>
          <a:p>
            <a:pPr algn="l">
              <a:lnSpc>
                <a:spcPts val="3506"/>
              </a:lnSpc>
            </a:pPr>
            <a:endParaRPr lang="en-US" sz="2504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848136" y="8088338"/>
            <a:ext cx="11109908" cy="217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Sheep &amp; arable enterprises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Diversification - Airbnb, social media, speaking events, new podcast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Helix Trial Farm - “linking technology, knowledge and advice to deliver sustainable farming” 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848136" y="4163073"/>
            <a:ext cx="7503001" cy="1746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6"/>
              </a:lnSpc>
            </a:pPr>
            <a:endParaRPr/>
          </a:p>
          <a:p>
            <a:pPr marL="540692" lvl="1" indent="-270346" algn="l">
              <a:lnSpc>
                <a:spcPts val="3506"/>
              </a:lnSpc>
              <a:buFont typeface="Arial"/>
              <a:buChar char="•"/>
            </a:pPr>
            <a:r>
              <a:rPr lang="en-US" sz="2504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Rural Surveyor</a:t>
            </a:r>
          </a:p>
          <a:p>
            <a:pPr marL="540692" lvl="1" indent="-270346" algn="l">
              <a:lnSpc>
                <a:spcPts val="3506"/>
              </a:lnSpc>
              <a:buFont typeface="Arial"/>
              <a:buChar char="•"/>
            </a:pPr>
            <a:r>
              <a:rPr lang="en-US" sz="2504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Project Manager</a:t>
            </a:r>
          </a:p>
          <a:p>
            <a:pPr algn="l">
              <a:lnSpc>
                <a:spcPts val="3506"/>
              </a:lnSpc>
            </a:pPr>
            <a:endParaRPr lang="en-US" sz="2504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848136" y="5789748"/>
            <a:ext cx="7503001" cy="2184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6"/>
              </a:lnSpc>
            </a:pPr>
            <a:endParaRPr/>
          </a:p>
          <a:p>
            <a:pPr marL="540692" lvl="1" indent="-270346" algn="l">
              <a:lnSpc>
                <a:spcPts val="3506"/>
              </a:lnSpc>
              <a:buFont typeface="Arial"/>
              <a:buChar char="•"/>
            </a:pPr>
            <a:r>
              <a:rPr lang="en-US" sz="2504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Returned to the family farm in 2021</a:t>
            </a:r>
          </a:p>
          <a:p>
            <a:pPr marL="540692" lvl="1" indent="-270346" algn="l">
              <a:lnSpc>
                <a:spcPts val="3506"/>
              </a:lnSpc>
              <a:buFont typeface="Arial"/>
              <a:buChar char="•"/>
            </a:pPr>
            <a:r>
              <a:rPr lang="en-US" sz="2504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Fifth generation</a:t>
            </a:r>
          </a:p>
          <a:p>
            <a:pPr marL="540692" lvl="1" indent="-270346" algn="l">
              <a:lnSpc>
                <a:spcPts val="3506"/>
              </a:lnSpc>
              <a:buFont typeface="Arial"/>
              <a:buChar char="•"/>
            </a:pPr>
            <a:r>
              <a:rPr lang="en-US" sz="2504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North Yorkshire</a:t>
            </a:r>
          </a:p>
          <a:p>
            <a:pPr algn="l">
              <a:lnSpc>
                <a:spcPts val="3506"/>
              </a:lnSpc>
            </a:pPr>
            <a:endParaRPr lang="en-US" sz="2504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053"/>
            <a:ext cx="5581556" cy="6965053"/>
          </a:xfrm>
          <a:custGeom>
            <a:avLst/>
            <a:gdLst/>
            <a:ahLst/>
            <a:cxnLst/>
            <a:rect l="l" t="t" r="r" b="b"/>
            <a:pathLst>
              <a:path w="5581556" h="6965053">
                <a:moveTo>
                  <a:pt x="0" y="0"/>
                </a:moveTo>
                <a:lnTo>
                  <a:pt x="5581556" y="0"/>
                </a:lnTo>
                <a:lnTo>
                  <a:pt x="5581556" y="6965053"/>
                </a:lnTo>
                <a:lnTo>
                  <a:pt x="0" y="69650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75922" y="810617"/>
            <a:ext cx="5229713" cy="5229713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4569" b="-1297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Freeform 5"/>
          <p:cNvSpPr/>
          <p:nvPr/>
        </p:nvSpPr>
        <p:spPr>
          <a:xfrm>
            <a:off x="5713616" y="1139534"/>
            <a:ext cx="2113620" cy="315122"/>
          </a:xfrm>
          <a:custGeom>
            <a:avLst/>
            <a:gdLst/>
            <a:ahLst/>
            <a:cxnLst/>
            <a:rect l="l" t="t" r="r" b="b"/>
            <a:pathLst>
              <a:path w="2113620" h="315122">
                <a:moveTo>
                  <a:pt x="0" y="0"/>
                </a:moveTo>
                <a:lnTo>
                  <a:pt x="2113620" y="0"/>
                </a:lnTo>
                <a:lnTo>
                  <a:pt x="2113620" y="315122"/>
                </a:lnTo>
                <a:lnTo>
                  <a:pt x="0" y="3151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581556" y="1759824"/>
            <a:ext cx="5500405" cy="5246370"/>
            <a:chOff x="0" y="0"/>
            <a:chExt cx="6324600" cy="6032500"/>
          </a:xfrm>
        </p:grpSpPr>
        <p:sp>
          <p:nvSpPr>
            <p:cNvPr id="7" name="Freeform 7"/>
            <p:cNvSpPr/>
            <p:nvPr/>
          </p:nvSpPr>
          <p:spPr>
            <a:xfrm>
              <a:off x="127000" y="127000"/>
              <a:ext cx="2984500" cy="2844800"/>
            </a:xfrm>
            <a:custGeom>
              <a:avLst/>
              <a:gdLst/>
              <a:ahLst/>
              <a:cxnLst/>
              <a:rect l="l" t="t" r="r" b="b"/>
              <a:pathLst>
                <a:path w="2984500" h="2844800">
                  <a:moveTo>
                    <a:pt x="0" y="0"/>
                  </a:moveTo>
                  <a:lnTo>
                    <a:pt x="2984500" y="0"/>
                  </a:lnTo>
                  <a:lnTo>
                    <a:pt x="2984500" y="2844800"/>
                  </a:lnTo>
                  <a:lnTo>
                    <a:pt x="0" y="2844800"/>
                  </a:lnTo>
                  <a:close/>
                </a:path>
              </a:pathLst>
            </a:custGeom>
            <a:blipFill>
              <a:blip r:embed="rId7"/>
              <a:stretch>
                <a:fillRect t="-19982" b="-1998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127000" y="3073400"/>
              <a:ext cx="2984500" cy="2844800"/>
            </a:xfrm>
            <a:custGeom>
              <a:avLst/>
              <a:gdLst/>
              <a:ahLst/>
              <a:cxnLst/>
              <a:rect l="l" t="t" r="r" b="b"/>
              <a:pathLst>
                <a:path w="2984500" h="2844800">
                  <a:moveTo>
                    <a:pt x="0" y="0"/>
                  </a:moveTo>
                  <a:lnTo>
                    <a:pt x="2984500" y="0"/>
                  </a:lnTo>
                  <a:lnTo>
                    <a:pt x="2984500" y="2844800"/>
                  </a:lnTo>
                  <a:lnTo>
                    <a:pt x="0" y="2844800"/>
                  </a:lnTo>
                  <a:close/>
                </a:path>
              </a:pathLst>
            </a:custGeom>
            <a:blipFill>
              <a:blip r:embed="rId8"/>
              <a:stretch>
                <a:fillRect t="-19845" b="-19845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3213100" y="3073400"/>
              <a:ext cx="2984500" cy="2844800"/>
            </a:xfrm>
            <a:custGeom>
              <a:avLst/>
              <a:gdLst/>
              <a:ahLst/>
              <a:cxnLst/>
              <a:rect l="l" t="t" r="r" b="b"/>
              <a:pathLst>
                <a:path w="2984500" h="2844800">
                  <a:moveTo>
                    <a:pt x="0" y="0"/>
                  </a:moveTo>
                  <a:lnTo>
                    <a:pt x="2984500" y="0"/>
                  </a:lnTo>
                  <a:lnTo>
                    <a:pt x="2984500" y="2844800"/>
                  </a:lnTo>
                  <a:lnTo>
                    <a:pt x="0" y="2844800"/>
                  </a:lnTo>
                  <a:close/>
                </a:path>
              </a:pathLst>
            </a:custGeom>
            <a:blipFill>
              <a:blip r:embed="rId9"/>
              <a:stretch>
                <a:fillRect t="-19940" b="-19940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3213100" y="127000"/>
              <a:ext cx="2984500" cy="2844800"/>
            </a:xfrm>
            <a:custGeom>
              <a:avLst/>
              <a:gdLst/>
              <a:ahLst/>
              <a:cxnLst/>
              <a:rect l="l" t="t" r="r" b="b"/>
              <a:pathLst>
                <a:path w="2984500" h="2844800">
                  <a:moveTo>
                    <a:pt x="0" y="0"/>
                  </a:moveTo>
                  <a:lnTo>
                    <a:pt x="2984500" y="0"/>
                  </a:lnTo>
                  <a:lnTo>
                    <a:pt x="2984500" y="2844800"/>
                  </a:lnTo>
                  <a:lnTo>
                    <a:pt x="0" y="2844800"/>
                  </a:lnTo>
                  <a:close/>
                </a:path>
              </a:pathLst>
            </a:custGeom>
            <a:blipFill>
              <a:blip r:embed="rId10"/>
              <a:stretch>
                <a:fillRect t="-8035" b="-8035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0" y="0"/>
                  </a:moveTo>
                  <a:lnTo>
                    <a:pt x="0" y="6032500"/>
                  </a:lnTo>
                  <a:lnTo>
                    <a:pt x="6324600" y="6032500"/>
                  </a:lnTo>
                  <a:lnTo>
                    <a:pt x="6324600" y="0"/>
                  </a:lnTo>
                  <a:lnTo>
                    <a:pt x="0" y="0"/>
                  </a:lnTo>
                  <a:close/>
                  <a:moveTo>
                    <a:pt x="6197600" y="2971800"/>
                  </a:moveTo>
                  <a:lnTo>
                    <a:pt x="3213100" y="2971800"/>
                  </a:lnTo>
                  <a:lnTo>
                    <a:pt x="3213100" y="127000"/>
                  </a:lnTo>
                  <a:lnTo>
                    <a:pt x="6197600" y="127000"/>
                  </a:lnTo>
                  <a:lnTo>
                    <a:pt x="6197600" y="2971800"/>
                  </a:lnTo>
                  <a:close/>
                  <a:moveTo>
                    <a:pt x="3111500" y="127000"/>
                  </a:moveTo>
                  <a:lnTo>
                    <a:pt x="3111500" y="2971800"/>
                  </a:lnTo>
                  <a:lnTo>
                    <a:pt x="127000" y="2971800"/>
                  </a:lnTo>
                  <a:lnTo>
                    <a:pt x="127000" y="127000"/>
                  </a:lnTo>
                  <a:lnTo>
                    <a:pt x="3111500" y="127000"/>
                  </a:lnTo>
                  <a:close/>
                  <a:moveTo>
                    <a:pt x="127000" y="5905500"/>
                  </a:moveTo>
                  <a:lnTo>
                    <a:pt x="127000" y="3073400"/>
                  </a:lnTo>
                  <a:lnTo>
                    <a:pt x="3111500" y="3073400"/>
                  </a:lnTo>
                  <a:lnTo>
                    <a:pt x="3111500" y="5905500"/>
                  </a:lnTo>
                  <a:lnTo>
                    <a:pt x="127000" y="5905500"/>
                  </a:lnTo>
                  <a:close/>
                  <a:moveTo>
                    <a:pt x="3213100" y="5905500"/>
                  </a:moveTo>
                  <a:lnTo>
                    <a:pt x="3213100" y="3073400"/>
                  </a:lnTo>
                  <a:lnTo>
                    <a:pt x="6197600" y="3073400"/>
                  </a:lnTo>
                  <a:lnTo>
                    <a:pt x="6197600" y="5905500"/>
                  </a:lnTo>
                  <a:lnTo>
                    <a:pt x="3213100" y="5905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204333" y="1759824"/>
            <a:ext cx="5500405" cy="5246370"/>
            <a:chOff x="0" y="0"/>
            <a:chExt cx="6324600" cy="6032500"/>
          </a:xfrm>
        </p:grpSpPr>
        <p:sp>
          <p:nvSpPr>
            <p:cNvPr id="13" name="Freeform 13"/>
            <p:cNvSpPr/>
            <p:nvPr/>
          </p:nvSpPr>
          <p:spPr>
            <a:xfrm>
              <a:off x="127000" y="127000"/>
              <a:ext cx="2984500" cy="2844800"/>
            </a:xfrm>
            <a:custGeom>
              <a:avLst/>
              <a:gdLst/>
              <a:ahLst/>
              <a:cxnLst/>
              <a:rect l="l" t="t" r="r" b="b"/>
              <a:pathLst>
                <a:path w="2984500" h="2844800">
                  <a:moveTo>
                    <a:pt x="0" y="0"/>
                  </a:moveTo>
                  <a:lnTo>
                    <a:pt x="2984500" y="0"/>
                  </a:lnTo>
                  <a:lnTo>
                    <a:pt x="2984500" y="2844800"/>
                  </a:lnTo>
                  <a:lnTo>
                    <a:pt x="0" y="2844800"/>
                  </a:lnTo>
                  <a:close/>
                </a:path>
              </a:pathLst>
            </a:custGeom>
            <a:blipFill>
              <a:blip r:embed="rId11"/>
              <a:stretch>
                <a:fillRect t="-20015" b="-20015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27000" y="3073400"/>
              <a:ext cx="2984500" cy="2844800"/>
            </a:xfrm>
            <a:custGeom>
              <a:avLst/>
              <a:gdLst/>
              <a:ahLst/>
              <a:cxnLst/>
              <a:rect l="l" t="t" r="r" b="b"/>
              <a:pathLst>
                <a:path w="2984500" h="2844800">
                  <a:moveTo>
                    <a:pt x="0" y="0"/>
                  </a:moveTo>
                  <a:lnTo>
                    <a:pt x="2984500" y="0"/>
                  </a:lnTo>
                  <a:lnTo>
                    <a:pt x="2984500" y="2844800"/>
                  </a:lnTo>
                  <a:lnTo>
                    <a:pt x="0" y="2844800"/>
                  </a:lnTo>
                  <a:close/>
                </a:path>
              </a:pathLst>
            </a:custGeom>
            <a:blipFill>
              <a:blip r:embed="rId12"/>
              <a:stretch>
                <a:fillRect t="-32384" b="-7496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3213100" y="3073400"/>
              <a:ext cx="2984500" cy="2844800"/>
            </a:xfrm>
            <a:custGeom>
              <a:avLst/>
              <a:gdLst/>
              <a:ahLst/>
              <a:cxnLst/>
              <a:rect l="l" t="t" r="r" b="b"/>
              <a:pathLst>
                <a:path w="2984500" h="2844800">
                  <a:moveTo>
                    <a:pt x="0" y="0"/>
                  </a:moveTo>
                  <a:lnTo>
                    <a:pt x="2984500" y="0"/>
                  </a:lnTo>
                  <a:lnTo>
                    <a:pt x="2984500" y="2844800"/>
                  </a:lnTo>
                  <a:lnTo>
                    <a:pt x="0" y="2844800"/>
                  </a:lnTo>
                  <a:close/>
                </a:path>
              </a:pathLst>
            </a:custGeom>
            <a:blipFill>
              <a:blip r:embed="rId13"/>
              <a:stretch>
                <a:fillRect t="-20006" b="-20006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3213100" y="127000"/>
              <a:ext cx="2984500" cy="2844800"/>
            </a:xfrm>
            <a:custGeom>
              <a:avLst/>
              <a:gdLst/>
              <a:ahLst/>
              <a:cxnLst/>
              <a:rect l="l" t="t" r="r" b="b"/>
              <a:pathLst>
                <a:path w="2984500" h="2844800">
                  <a:moveTo>
                    <a:pt x="0" y="0"/>
                  </a:moveTo>
                  <a:lnTo>
                    <a:pt x="2984500" y="0"/>
                  </a:lnTo>
                  <a:lnTo>
                    <a:pt x="2984500" y="2844800"/>
                  </a:lnTo>
                  <a:lnTo>
                    <a:pt x="0" y="2844800"/>
                  </a:lnTo>
                  <a:close/>
                </a:path>
              </a:pathLst>
            </a:custGeom>
            <a:blipFill>
              <a:blip r:embed="rId14"/>
              <a:stretch>
                <a:fillRect t="-5859" b="-34303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0" y="0"/>
                  </a:moveTo>
                  <a:lnTo>
                    <a:pt x="0" y="6032500"/>
                  </a:lnTo>
                  <a:lnTo>
                    <a:pt x="6324600" y="6032500"/>
                  </a:lnTo>
                  <a:lnTo>
                    <a:pt x="6324600" y="0"/>
                  </a:lnTo>
                  <a:lnTo>
                    <a:pt x="0" y="0"/>
                  </a:lnTo>
                  <a:close/>
                  <a:moveTo>
                    <a:pt x="6197600" y="2971800"/>
                  </a:moveTo>
                  <a:lnTo>
                    <a:pt x="3213100" y="2971800"/>
                  </a:lnTo>
                  <a:lnTo>
                    <a:pt x="3213100" y="127000"/>
                  </a:lnTo>
                  <a:lnTo>
                    <a:pt x="6197600" y="127000"/>
                  </a:lnTo>
                  <a:lnTo>
                    <a:pt x="6197600" y="2971800"/>
                  </a:lnTo>
                  <a:close/>
                  <a:moveTo>
                    <a:pt x="3111500" y="127000"/>
                  </a:moveTo>
                  <a:lnTo>
                    <a:pt x="3111500" y="2971800"/>
                  </a:lnTo>
                  <a:lnTo>
                    <a:pt x="127000" y="2971800"/>
                  </a:lnTo>
                  <a:lnTo>
                    <a:pt x="127000" y="127000"/>
                  </a:lnTo>
                  <a:lnTo>
                    <a:pt x="3111500" y="127000"/>
                  </a:lnTo>
                  <a:close/>
                  <a:moveTo>
                    <a:pt x="127000" y="5905500"/>
                  </a:moveTo>
                  <a:lnTo>
                    <a:pt x="127000" y="3073400"/>
                  </a:lnTo>
                  <a:lnTo>
                    <a:pt x="3111500" y="3073400"/>
                  </a:lnTo>
                  <a:lnTo>
                    <a:pt x="3111500" y="5905500"/>
                  </a:lnTo>
                  <a:lnTo>
                    <a:pt x="127000" y="5905500"/>
                  </a:lnTo>
                  <a:close/>
                  <a:moveTo>
                    <a:pt x="3213100" y="5905500"/>
                  </a:moveTo>
                  <a:lnTo>
                    <a:pt x="3213100" y="3073400"/>
                  </a:lnTo>
                  <a:lnTo>
                    <a:pt x="6197600" y="3073400"/>
                  </a:lnTo>
                  <a:lnTo>
                    <a:pt x="6197600" y="5905500"/>
                  </a:lnTo>
                  <a:lnTo>
                    <a:pt x="3213100" y="5905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7985788"/>
            <a:ext cx="16230600" cy="1272512"/>
            <a:chOff x="0" y="0"/>
            <a:chExt cx="21640800" cy="1696683"/>
          </a:xfrm>
        </p:grpSpPr>
        <p:grpSp>
          <p:nvGrpSpPr>
            <p:cNvPr id="19" name="Group 19"/>
            <p:cNvGrpSpPr/>
            <p:nvPr/>
          </p:nvGrpSpPr>
          <p:grpSpPr>
            <a:xfrm>
              <a:off x="705296" y="0"/>
              <a:ext cx="20935504" cy="1696683"/>
              <a:chOff x="0" y="0"/>
              <a:chExt cx="4135408" cy="335147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4135408" cy="335147"/>
              </a:xfrm>
              <a:custGeom>
                <a:avLst/>
                <a:gdLst/>
                <a:ahLst/>
                <a:cxnLst/>
                <a:rect l="l" t="t" r="r" b="b"/>
                <a:pathLst>
                  <a:path w="4135408" h="335147">
                    <a:moveTo>
                      <a:pt x="49306" y="0"/>
                    </a:moveTo>
                    <a:lnTo>
                      <a:pt x="4086102" y="0"/>
                    </a:lnTo>
                    <a:cubicBezTo>
                      <a:pt x="4099179" y="0"/>
                      <a:pt x="4111720" y="5195"/>
                      <a:pt x="4120967" y="14442"/>
                    </a:cubicBezTo>
                    <a:cubicBezTo>
                      <a:pt x="4130214" y="23688"/>
                      <a:pt x="4135408" y="36230"/>
                      <a:pt x="4135408" y="49306"/>
                    </a:cubicBezTo>
                    <a:lnTo>
                      <a:pt x="4135408" y="285841"/>
                    </a:lnTo>
                    <a:cubicBezTo>
                      <a:pt x="4135408" y="298918"/>
                      <a:pt x="4130214" y="311459"/>
                      <a:pt x="4120967" y="320706"/>
                    </a:cubicBezTo>
                    <a:cubicBezTo>
                      <a:pt x="4111720" y="329953"/>
                      <a:pt x="4099179" y="335147"/>
                      <a:pt x="4086102" y="335147"/>
                    </a:cubicBezTo>
                    <a:lnTo>
                      <a:pt x="49306" y="335147"/>
                    </a:lnTo>
                    <a:cubicBezTo>
                      <a:pt x="36230" y="335147"/>
                      <a:pt x="23688" y="329953"/>
                      <a:pt x="14442" y="320706"/>
                    </a:cubicBezTo>
                    <a:cubicBezTo>
                      <a:pt x="5195" y="311459"/>
                      <a:pt x="0" y="298918"/>
                      <a:pt x="0" y="285841"/>
                    </a:cubicBezTo>
                    <a:lnTo>
                      <a:pt x="0" y="49306"/>
                    </a:lnTo>
                    <a:cubicBezTo>
                      <a:pt x="0" y="36230"/>
                      <a:pt x="5195" y="23688"/>
                      <a:pt x="14442" y="14442"/>
                    </a:cubicBezTo>
                    <a:cubicBezTo>
                      <a:pt x="23688" y="5195"/>
                      <a:pt x="36230" y="0"/>
                      <a:pt x="49306" y="0"/>
                    </a:cubicBezTo>
                    <a:close/>
                  </a:path>
                </a:pathLst>
              </a:custGeom>
              <a:solidFill>
                <a:srgbClr val="BECE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57150"/>
                <a:ext cx="4135408" cy="3922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0" y="0"/>
              <a:ext cx="5496431" cy="1696683"/>
              <a:chOff x="0" y="0"/>
              <a:chExt cx="1085715" cy="335147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085715" cy="335147"/>
              </a:xfrm>
              <a:custGeom>
                <a:avLst/>
                <a:gdLst/>
                <a:ahLst/>
                <a:cxnLst/>
                <a:rect l="l" t="t" r="r" b="b"/>
                <a:pathLst>
                  <a:path w="1085715" h="335147">
                    <a:moveTo>
                      <a:pt x="167574" y="0"/>
                    </a:moveTo>
                    <a:lnTo>
                      <a:pt x="918141" y="0"/>
                    </a:lnTo>
                    <a:cubicBezTo>
                      <a:pt x="962584" y="0"/>
                      <a:pt x="1005207" y="17655"/>
                      <a:pt x="1036634" y="49081"/>
                    </a:cubicBezTo>
                    <a:cubicBezTo>
                      <a:pt x="1068060" y="80507"/>
                      <a:pt x="1085715" y="123130"/>
                      <a:pt x="1085715" y="167574"/>
                    </a:cubicBezTo>
                    <a:lnTo>
                      <a:pt x="1085715" y="167574"/>
                    </a:lnTo>
                    <a:cubicBezTo>
                      <a:pt x="1085715" y="260122"/>
                      <a:pt x="1010689" y="335147"/>
                      <a:pt x="918141" y="335147"/>
                    </a:cubicBezTo>
                    <a:lnTo>
                      <a:pt x="167574" y="335147"/>
                    </a:lnTo>
                    <a:cubicBezTo>
                      <a:pt x="75025" y="335147"/>
                      <a:pt x="0" y="260122"/>
                      <a:pt x="0" y="167574"/>
                    </a:cubicBezTo>
                    <a:lnTo>
                      <a:pt x="0" y="167574"/>
                    </a:lnTo>
                    <a:cubicBezTo>
                      <a:pt x="0" y="75025"/>
                      <a:pt x="75025" y="0"/>
                      <a:pt x="167574" y="0"/>
                    </a:cubicBezTo>
                    <a:close/>
                  </a:path>
                </a:pathLst>
              </a:custGeom>
              <a:solidFill>
                <a:srgbClr val="396A15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57150"/>
                <a:ext cx="1085715" cy="3922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1623444" y="446315"/>
              <a:ext cx="4283370" cy="804054"/>
              <a:chOff x="0" y="0"/>
              <a:chExt cx="846098" cy="158825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46098" cy="158825"/>
              </a:xfrm>
              <a:custGeom>
                <a:avLst/>
                <a:gdLst/>
                <a:ahLst/>
                <a:cxnLst/>
                <a:rect l="l" t="t" r="r" b="b"/>
                <a:pathLst>
                  <a:path w="846098" h="158825">
                    <a:moveTo>
                      <a:pt x="79413" y="0"/>
                    </a:moveTo>
                    <a:lnTo>
                      <a:pt x="766685" y="0"/>
                    </a:lnTo>
                    <a:cubicBezTo>
                      <a:pt x="787747" y="0"/>
                      <a:pt x="807946" y="8367"/>
                      <a:pt x="822838" y="23259"/>
                    </a:cubicBezTo>
                    <a:cubicBezTo>
                      <a:pt x="837731" y="38152"/>
                      <a:pt x="846098" y="58351"/>
                      <a:pt x="846098" y="79413"/>
                    </a:cubicBezTo>
                    <a:lnTo>
                      <a:pt x="846098" y="79413"/>
                    </a:lnTo>
                    <a:cubicBezTo>
                      <a:pt x="846098" y="100474"/>
                      <a:pt x="837731" y="120673"/>
                      <a:pt x="822838" y="135566"/>
                    </a:cubicBezTo>
                    <a:cubicBezTo>
                      <a:pt x="807946" y="150459"/>
                      <a:pt x="787747" y="158825"/>
                      <a:pt x="766685" y="158825"/>
                    </a:cubicBezTo>
                    <a:lnTo>
                      <a:pt x="79413" y="158825"/>
                    </a:lnTo>
                    <a:cubicBezTo>
                      <a:pt x="58351" y="158825"/>
                      <a:pt x="38152" y="150459"/>
                      <a:pt x="23259" y="135566"/>
                    </a:cubicBezTo>
                    <a:cubicBezTo>
                      <a:pt x="8367" y="120673"/>
                      <a:pt x="0" y="100474"/>
                      <a:pt x="0" y="79413"/>
                    </a:cubicBezTo>
                    <a:lnTo>
                      <a:pt x="0" y="79413"/>
                    </a:lnTo>
                    <a:cubicBezTo>
                      <a:pt x="0" y="58351"/>
                      <a:pt x="8367" y="38152"/>
                      <a:pt x="23259" y="23259"/>
                    </a:cubicBezTo>
                    <a:cubicBezTo>
                      <a:pt x="38152" y="8367"/>
                      <a:pt x="58351" y="0"/>
                      <a:pt x="79413" y="0"/>
                    </a:cubicBezTo>
                    <a:close/>
                  </a:path>
                </a:pathLst>
              </a:custGeom>
              <a:solidFill>
                <a:srgbClr val="382E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57150"/>
                <a:ext cx="846098" cy="215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16618014" y="446315"/>
              <a:ext cx="4283370" cy="804054"/>
              <a:chOff x="0" y="0"/>
              <a:chExt cx="846098" cy="158825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46098" cy="158825"/>
              </a:xfrm>
              <a:custGeom>
                <a:avLst/>
                <a:gdLst/>
                <a:ahLst/>
                <a:cxnLst/>
                <a:rect l="l" t="t" r="r" b="b"/>
                <a:pathLst>
                  <a:path w="846098" h="158825">
                    <a:moveTo>
                      <a:pt x="79413" y="0"/>
                    </a:moveTo>
                    <a:lnTo>
                      <a:pt x="766685" y="0"/>
                    </a:lnTo>
                    <a:cubicBezTo>
                      <a:pt x="787747" y="0"/>
                      <a:pt x="807946" y="8367"/>
                      <a:pt x="822838" y="23259"/>
                    </a:cubicBezTo>
                    <a:cubicBezTo>
                      <a:pt x="837731" y="38152"/>
                      <a:pt x="846098" y="58351"/>
                      <a:pt x="846098" y="79413"/>
                    </a:cubicBezTo>
                    <a:lnTo>
                      <a:pt x="846098" y="79413"/>
                    </a:lnTo>
                    <a:cubicBezTo>
                      <a:pt x="846098" y="100474"/>
                      <a:pt x="837731" y="120673"/>
                      <a:pt x="822838" y="135566"/>
                    </a:cubicBezTo>
                    <a:cubicBezTo>
                      <a:pt x="807946" y="150459"/>
                      <a:pt x="787747" y="158825"/>
                      <a:pt x="766685" y="158825"/>
                    </a:cubicBezTo>
                    <a:lnTo>
                      <a:pt x="79413" y="158825"/>
                    </a:lnTo>
                    <a:cubicBezTo>
                      <a:pt x="58351" y="158825"/>
                      <a:pt x="38152" y="150459"/>
                      <a:pt x="23259" y="135566"/>
                    </a:cubicBezTo>
                    <a:cubicBezTo>
                      <a:pt x="8367" y="120673"/>
                      <a:pt x="0" y="100474"/>
                      <a:pt x="0" y="79413"/>
                    </a:cubicBezTo>
                    <a:lnTo>
                      <a:pt x="0" y="79413"/>
                    </a:lnTo>
                    <a:cubicBezTo>
                      <a:pt x="0" y="58351"/>
                      <a:pt x="8367" y="38152"/>
                      <a:pt x="23259" y="23259"/>
                    </a:cubicBezTo>
                    <a:cubicBezTo>
                      <a:pt x="38152" y="8367"/>
                      <a:pt x="58351" y="0"/>
                      <a:pt x="79413" y="0"/>
                    </a:cubicBezTo>
                    <a:close/>
                  </a:path>
                </a:pathLst>
              </a:custGeom>
              <a:solidFill>
                <a:srgbClr val="382E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57150"/>
                <a:ext cx="846098" cy="215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6629275" y="446315"/>
              <a:ext cx="4283370" cy="804054"/>
              <a:chOff x="0" y="0"/>
              <a:chExt cx="846098" cy="15882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46098" cy="158825"/>
              </a:xfrm>
              <a:custGeom>
                <a:avLst/>
                <a:gdLst/>
                <a:ahLst/>
                <a:cxnLst/>
                <a:rect l="l" t="t" r="r" b="b"/>
                <a:pathLst>
                  <a:path w="846098" h="158825">
                    <a:moveTo>
                      <a:pt x="79413" y="0"/>
                    </a:moveTo>
                    <a:lnTo>
                      <a:pt x="766685" y="0"/>
                    </a:lnTo>
                    <a:cubicBezTo>
                      <a:pt x="787747" y="0"/>
                      <a:pt x="807946" y="8367"/>
                      <a:pt x="822838" y="23259"/>
                    </a:cubicBezTo>
                    <a:cubicBezTo>
                      <a:pt x="837731" y="38152"/>
                      <a:pt x="846098" y="58351"/>
                      <a:pt x="846098" y="79413"/>
                    </a:cubicBezTo>
                    <a:lnTo>
                      <a:pt x="846098" y="79413"/>
                    </a:lnTo>
                    <a:cubicBezTo>
                      <a:pt x="846098" y="100474"/>
                      <a:pt x="837731" y="120673"/>
                      <a:pt x="822838" y="135566"/>
                    </a:cubicBezTo>
                    <a:cubicBezTo>
                      <a:pt x="807946" y="150459"/>
                      <a:pt x="787747" y="158825"/>
                      <a:pt x="766685" y="158825"/>
                    </a:cubicBezTo>
                    <a:lnTo>
                      <a:pt x="79413" y="158825"/>
                    </a:lnTo>
                    <a:cubicBezTo>
                      <a:pt x="58351" y="158825"/>
                      <a:pt x="38152" y="150459"/>
                      <a:pt x="23259" y="135566"/>
                    </a:cubicBezTo>
                    <a:cubicBezTo>
                      <a:pt x="8367" y="120673"/>
                      <a:pt x="0" y="100474"/>
                      <a:pt x="0" y="79413"/>
                    </a:cubicBezTo>
                    <a:lnTo>
                      <a:pt x="0" y="79413"/>
                    </a:lnTo>
                    <a:cubicBezTo>
                      <a:pt x="0" y="58351"/>
                      <a:pt x="8367" y="38152"/>
                      <a:pt x="23259" y="23259"/>
                    </a:cubicBezTo>
                    <a:cubicBezTo>
                      <a:pt x="38152" y="8367"/>
                      <a:pt x="58351" y="0"/>
                      <a:pt x="79413" y="0"/>
                    </a:cubicBezTo>
                    <a:close/>
                  </a:path>
                </a:pathLst>
              </a:custGeom>
              <a:solidFill>
                <a:srgbClr val="382E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57150"/>
                <a:ext cx="846098" cy="215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1130923" y="454858"/>
              <a:ext cx="6524712" cy="688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12"/>
                </a:lnSpc>
              </a:pPr>
              <a:r>
                <a:rPr lang="en-US" sz="3080" b="1">
                  <a:solidFill>
                    <a:srgbClr val="FFFFFB"/>
                  </a:solidFill>
                  <a:latin typeface="Aileron Heavy"/>
                  <a:ea typeface="Aileron Heavy"/>
                  <a:cs typeface="Aileron Heavy"/>
                  <a:sym typeface="Aileron Heavy"/>
                </a:rPr>
                <a:t>Our system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1799564" y="572986"/>
              <a:ext cx="3931131" cy="4718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 b="1">
                  <a:solidFill>
                    <a:srgbClr val="FFFFFB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Sustainable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7278414" y="572986"/>
              <a:ext cx="3192558" cy="4718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 b="1">
                  <a:solidFill>
                    <a:srgbClr val="FFFFFB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Knowledge based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286042" y="572986"/>
              <a:ext cx="2969837" cy="4718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 b="1">
                  <a:solidFill>
                    <a:srgbClr val="FFFFFB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High welfare</a:t>
              </a:r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5581556" y="266409"/>
            <a:ext cx="8728763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00"/>
              </a:lnSpc>
              <a:spcBef>
                <a:spcPct val="0"/>
              </a:spcBef>
            </a:pPr>
            <a:r>
              <a:rPr lang="en-US" sz="5000" b="1">
                <a:solidFill>
                  <a:srgbClr val="294613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The Sheep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146945"/>
            <a:ext cx="16230600" cy="3720439"/>
            <a:chOff x="0" y="0"/>
            <a:chExt cx="4274726" cy="9798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979869"/>
            </a:xfrm>
            <a:custGeom>
              <a:avLst/>
              <a:gdLst/>
              <a:ahLst/>
              <a:cxnLst/>
              <a:rect l="l" t="t" r="r" b="b"/>
              <a:pathLst>
                <a:path w="4274726" h="979869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932169"/>
                  </a:lnTo>
                  <a:cubicBezTo>
                    <a:pt x="4274726" y="944820"/>
                    <a:pt x="4269700" y="956952"/>
                    <a:pt x="4260755" y="965898"/>
                  </a:cubicBezTo>
                  <a:cubicBezTo>
                    <a:pt x="4251809" y="974843"/>
                    <a:pt x="4239677" y="979869"/>
                    <a:pt x="4227026" y="979869"/>
                  </a:cubicBezTo>
                  <a:lnTo>
                    <a:pt x="47700" y="979869"/>
                  </a:lnTo>
                  <a:cubicBezTo>
                    <a:pt x="35049" y="979869"/>
                    <a:pt x="22916" y="974843"/>
                    <a:pt x="13971" y="965898"/>
                  </a:cubicBezTo>
                  <a:cubicBezTo>
                    <a:pt x="5025" y="956952"/>
                    <a:pt x="0" y="944820"/>
                    <a:pt x="0" y="932169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BECE9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1037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6156100" y="7340742"/>
            <a:ext cx="6492240" cy="0"/>
          </a:xfrm>
          <a:prstGeom prst="line">
            <a:avLst/>
          </a:prstGeom>
          <a:ln w="76200" cap="flat">
            <a:solidFill>
              <a:srgbClr val="29461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-1048497" y="-627912"/>
            <a:ext cx="4483772" cy="448377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96A15">
                <a:alpha val="23922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241625" y="1078970"/>
            <a:ext cx="1579491" cy="235488"/>
          </a:xfrm>
          <a:custGeom>
            <a:avLst/>
            <a:gdLst/>
            <a:ahLst/>
            <a:cxnLst/>
            <a:rect l="l" t="t" r="r" b="b"/>
            <a:pathLst>
              <a:path w="1579491" h="235488">
                <a:moveTo>
                  <a:pt x="0" y="0"/>
                </a:moveTo>
                <a:lnTo>
                  <a:pt x="1579490" y="0"/>
                </a:lnTo>
                <a:lnTo>
                  <a:pt x="1579490" y="235488"/>
                </a:lnTo>
                <a:lnTo>
                  <a:pt x="0" y="23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248190" y="4897364"/>
            <a:ext cx="5246370" cy="524637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3175000"/>
                  </a:moveTo>
                  <a:cubicBezTo>
                    <a:pt x="6350000" y="1421130"/>
                    <a:pt x="4928870" y="0"/>
                    <a:pt x="3175000" y="0"/>
                  </a:cubicBezTo>
                  <a:lnTo>
                    <a:pt x="0" y="0"/>
                  </a:lnTo>
                  <a:lnTo>
                    <a:pt x="0" y="3175000"/>
                  </a:lnTo>
                  <a:cubicBezTo>
                    <a:pt x="0" y="4928870"/>
                    <a:pt x="1421130" y="6350000"/>
                    <a:pt x="3175000" y="6350000"/>
                  </a:cubicBezTo>
                  <a:cubicBezTo>
                    <a:pt x="4928870" y="6350000"/>
                    <a:pt x="6350000" y="4928870"/>
                    <a:pt x="6350000" y="3175000"/>
                  </a:cubicBezTo>
                  <a:close/>
                </a:path>
              </a:pathLst>
            </a:custGeom>
            <a:solidFill>
              <a:srgbClr val="396A1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99010" y="359986"/>
              <a:ext cx="5898640" cy="5630028"/>
            </a:xfrm>
            <a:custGeom>
              <a:avLst/>
              <a:gdLst/>
              <a:ahLst/>
              <a:cxnLst/>
              <a:rect l="l" t="t" r="r" b="b"/>
              <a:pathLst>
                <a:path w="5898640" h="5630028">
                  <a:moveTo>
                    <a:pt x="2949320" y="4504"/>
                  </a:moveTo>
                  <a:cubicBezTo>
                    <a:pt x="1942227" y="0"/>
                    <a:pt x="1009702" y="534693"/>
                    <a:pt x="504851" y="1406118"/>
                  </a:cubicBezTo>
                  <a:cubicBezTo>
                    <a:pt x="0" y="2277543"/>
                    <a:pt x="0" y="3352485"/>
                    <a:pt x="504851" y="4223910"/>
                  </a:cubicBezTo>
                  <a:cubicBezTo>
                    <a:pt x="1009702" y="5095335"/>
                    <a:pt x="1942227" y="5630028"/>
                    <a:pt x="2949320" y="5625524"/>
                  </a:cubicBezTo>
                  <a:cubicBezTo>
                    <a:pt x="3956413" y="5630028"/>
                    <a:pt x="4888938" y="5095335"/>
                    <a:pt x="5393789" y="4223910"/>
                  </a:cubicBezTo>
                  <a:cubicBezTo>
                    <a:pt x="5898640" y="3352485"/>
                    <a:pt x="5898640" y="2277543"/>
                    <a:pt x="5393789" y="1406118"/>
                  </a:cubicBezTo>
                  <a:cubicBezTo>
                    <a:pt x="4888938" y="534693"/>
                    <a:pt x="3956413" y="0"/>
                    <a:pt x="2949320" y="4504"/>
                  </a:cubicBezTo>
                  <a:close/>
                </a:path>
              </a:pathLst>
            </a:custGeom>
            <a:blipFill>
              <a:blip r:embed="rId4"/>
              <a:stretch>
                <a:fillRect l="223" t="-16515" r="223" b="-1651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2966667" y="4897364"/>
            <a:ext cx="5246370" cy="524637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3175000"/>
                  </a:moveTo>
                  <a:cubicBezTo>
                    <a:pt x="0" y="4928870"/>
                    <a:pt x="1421130" y="6350000"/>
                    <a:pt x="3175000" y="6350000"/>
                  </a:cubicBezTo>
                  <a:lnTo>
                    <a:pt x="6350000" y="6350000"/>
                  </a:lnTo>
                  <a:lnTo>
                    <a:pt x="6350000" y="3175000"/>
                  </a:lnTo>
                  <a:cubicBezTo>
                    <a:pt x="6350000" y="1421130"/>
                    <a:pt x="4928870" y="0"/>
                    <a:pt x="3175000" y="0"/>
                  </a:cubicBezTo>
                  <a:cubicBezTo>
                    <a:pt x="1421130" y="0"/>
                    <a:pt x="0" y="1421130"/>
                    <a:pt x="0" y="3175000"/>
                  </a:cubicBezTo>
                  <a:close/>
                </a:path>
              </a:pathLst>
            </a:custGeom>
            <a:solidFill>
              <a:srgbClr val="396A1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391160" y="364490"/>
              <a:ext cx="5619750" cy="5621020"/>
            </a:xfrm>
            <a:custGeom>
              <a:avLst/>
              <a:gdLst/>
              <a:ahLst/>
              <a:cxnLst/>
              <a:rect l="l" t="t" r="r" b="b"/>
              <a:pathLst>
                <a:path w="5619750" h="5621020">
                  <a:moveTo>
                    <a:pt x="2810510" y="0"/>
                  </a:moveTo>
                  <a:cubicBezTo>
                    <a:pt x="4362450" y="0"/>
                    <a:pt x="5619750" y="1258570"/>
                    <a:pt x="5619750" y="2810510"/>
                  </a:cubicBezTo>
                  <a:cubicBezTo>
                    <a:pt x="5619750" y="4362450"/>
                    <a:pt x="4361180" y="5621020"/>
                    <a:pt x="2810510" y="5621020"/>
                  </a:cubicBezTo>
                  <a:cubicBezTo>
                    <a:pt x="1258570" y="5621020"/>
                    <a:pt x="0" y="4362450"/>
                    <a:pt x="0" y="2810510"/>
                  </a:cubicBezTo>
                  <a:cubicBezTo>
                    <a:pt x="1270" y="1258570"/>
                    <a:pt x="1258570" y="0"/>
                    <a:pt x="2810510" y="0"/>
                  </a:cubicBezTo>
                  <a:close/>
                </a:path>
              </a:pathLst>
            </a:custGeom>
            <a:blipFill>
              <a:blip r:embed="rId5"/>
              <a:stretch>
                <a:fillRect t="-16651" b="-1665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902762" y="1683723"/>
            <a:ext cx="8482475" cy="2172137"/>
            <a:chOff x="0" y="0"/>
            <a:chExt cx="2234068" cy="57208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34068" cy="572085"/>
            </a:xfrm>
            <a:custGeom>
              <a:avLst/>
              <a:gdLst/>
              <a:ahLst/>
              <a:cxnLst/>
              <a:rect l="l" t="t" r="r" b="b"/>
              <a:pathLst>
                <a:path w="2234068" h="572085">
                  <a:moveTo>
                    <a:pt x="16429" y="0"/>
                  </a:moveTo>
                  <a:lnTo>
                    <a:pt x="2217639" y="0"/>
                  </a:lnTo>
                  <a:cubicBezTo>
                    <a:pt x="2221996" y="0"/>
                    <a:pt x="2226175" y="1731"/>
                    <a:pt x="2229256" y="4812"/>
                  </a:cubicBezTo>
                  <a:cubicBezTo>
                    <a:pt x="2232337" y="7893"/>
                    <a:pt x="2234068" y="12071"/>
                    <a:pt x="2234068" y="16429"/>
                  </a:cubicBezTo>
                  <a:lnTo>
                    <a:pt x="2234068" y="555657"/>
                  </a:lnTo>
                  <a:cubicBezTo>
                    <a:pt x="2234068" y="560014"/>
                    <a:pt x="2232337" y="564193"/>
                    <a:pt x="2229256" y="567274"/>
                  </a:cubicBezTo>
                  <a:cubicBezTo>
                    <a:pt x="2226175" y="570355"/>
                    <a:pt x="2221996" y="572085"/>
                    <a:pt x="2217639" y="572085"/>
                  </a:cubicBezTo>
                  <a:lnTo>
                    <a:pt x="16429" y="572085"/>
                  </a:lnTo>
                  <a:cubicBezTo>
                    <a:pt x="12071" y="572085"/>
                    <a:pt x="7893" y="570355"/>
                    <a:pt x="4812" y="567274"/>
                  </a:cubicBezTo>
                  <a:cubicBezTo>
                    <a:pt x="1731" y="564193"/>
                    <a:pt x="0" y="560014"/>
                    <a:pt x="0" y="555657"/>
                  </a:cubicBezTo>
                  <a:lnTo>
                    <a:pt x="0" y="16429"/>
                  </a:lnTo>
                  <a:cubicBezTo>
                    <a:pt x="0" y="12071"/>
                    <a:pt x="1731" y="7893"/>
                    <a:pt x="4812" y="4812"/>
                  </a:cubicBezTo>
                  <a:cubicBezTo>
                    <a:pt x="7893" y="1731"/>
                    <a:pt x="12071" y="0"/>
                    <a:pt x="16429" y="0"/>
                  </a:cubicBezTo>
                  <a:close/>
                </a:path>
              </a:pathLst>
            </a:custGeom>
            <a:solidFill>
              <a:srgbClr val="D6E0B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2234068" cy="6292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902762" y="1496448"/>
            <a:ext cx="8482475" cy="860529"/>
            <a:chOff x="0" y="0"/>
            <a:chExt cx="2234068" cy="22664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234068" cy="226641"/>
            </a:xfrm>
            <a:custGeom>
              <a:avLst/>
              <a:gdLst/>
              <a:ahLst/>
              <a:cxnLst/>
              <a:rect l="l" t="t" r="r" b="b"/>
              <a:pathLst>
                <a:path w="2234068" h="226641">
                  <a:moveTo>
                    <a:pt x="91270" y="0"/>
                  </a:moveTo>
                  <a:lnTo>
                    <a:pt x="2142798" y="0"/>
                  </a:lnTo>
                  <a:cubicBezTo>
                    <a:pt x="2167004" y="0"/>
                    <a:pt x="2190219" y="9616"/>
                    <a:pt x="2207335" y="26732"/>
                  </a:cubicBezTo>
                  <a:cubicBezTo>
                    <a:pt x="2224452" y="43849"/>
                    <a:pt x="2234068" y="67063"/>
                    <a:pt x="2234068" y="91270"/>
                  </a:cubicBezTo>
                  <a:lnTo>
                    <a:pt x="2234068" y="135372"/>
                  </a:lnTo>
                  <a:cubicBezTo>
                    <a:pt x="2234068" y="159578"/>
                    <a:pt x="2224452" y="182793"/>
                    <a:pt x="2207335" y="199909"/>
                  </a:cubicBezTo>
                  <a:cubicBezTo>
                    <a:pt x="2190219" y="217026"/>
                    <a:pt x="2167004" y="226641"/>
                    <a:pt x="2142798" y="226641"/>
                  </a:cubicBezTo>
                  <a:lnTo>
                    <a:pt x="91270" y="226641"/>
                  </a:lnTo>
                  <a:cubicBezTo>
                    <a:pt x="67063" y="226641"/>
                    <a:pt x="43849" y="217026"/>
                    <a:pt x="26732" y="199909"/>
                  </a:cubicBezTo>
                  <a:cubicBezTo>
                    <a:pt x="9616" y="182793"/>
                    <a:pt x="0" y="159578"/>
                    <a:pt x="0" y="135372"/>
                  </a:cubicBezTo>
                  <a:lnTo>
                    <a:pt x="0" y="91270"/>
                  </a:lnTo>
                  <a:cubicBezTo>
                    <a:pt x="0" y="67063"/>
                    <a:pt x="9616" y="43849"/>
                    <a:pt x="26732" y="26732"/>
                  </a:cubicBezTo>
                  <a:cubicBezTo>
                    <a:pt x="43849" y="9616"/>
                    <a:pt x="67063" y="0"/>
                    <a:pt x="91270" y="0"/>
                  </a:cubicBezTo>
                  <a:close/>
                </a:path>
              </a:pathLst>
            </a:custGeom>
            <a:solidFill>
              <a:srgbClr val="382E1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2234068" cy="2837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902762" y="4143753"/>
            <a:ext cx="8482475" cy="2553895"/>
            <a:chOff x="0" y="-57150"/>
            <a:chExt cx="2234068" cy="67263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234068" cy="615481"/>
            </a:xfrm>
            <a:custGeom>
              <a:avLst/>
              <a:gdLst/>
              <a:ahLst/>
              <a:cxnLst/>
              <a:rect l="l" t="t" r="r" b="b"/>
              <a:pathLst>
                <a:path w="2234068" h="615481">
                  <a:moveTo>
                    <a:pt x="16429" y="0"/>
                  </a:moveTo>
                  <a:lnTo>
                    <a:pt x="2217639" y="0"/>
                  </a:lnTo>
                  <a:cubicBezTo>
                    <a:pt x="2221996" y="0"/>
                    <a:pt x="2226175" y="1731"/>
                    <a:pt x="2229256" y="4812"/>
                  </a:cubicBezTo>
                  <a:cubicBezTo>
                    <a:pt x="2232337" y="7893"/>
                    <a:pt x="2234068" y="12071"/>
                    <a:pt x="2234068" y="16429"/>
                  </a:cubicBezTo>
                  <a:lnTo>
                    <a:pt x="2234068" y="599052"/>
                  </a:lnTo>
                  <a:cubicBezTo>
                    <a:pt x="2234068" y="603410"/>
                    <a:pt x="2232337" y="607588"/>
                    <a:pt x="2229256" y="610669"/>
                  </a:cubicBezTo>
                  <a:cubicBezTo>
                    <a:pt x="2226175" y="613750"/>
                    <a:pt x="2221996" y="615481"/>
                    <a:pt x="2217639" y="615481"/>
                  </a:cubicBezTo>
                  <a:lnTo>
                    <a:pt x="16429" y="615481"/>
                  </a:lnTo>
                  <a:cubicBezTo>
                    <a:pt x="12071" y="615481"/>
                    <a:pt x="7893" y="613750"/>
                    <a:pt x="4812" y="610669"/>
                  </a:cubicBezTo>
                  <a:cubicBezTo>
                    <a:pt x="1731" y="607588"/>
                    <a:pt x="0" y="603410"/>
                    <a:pt x="0" y="599052"/>
                  </a:cubicBezTo>
                  <a:lnTo>
                    <a:pt x="0" y="16429"/>
                  </a:lnTo>
                  <a:cubicBezTo>
                    <a:pt x="0" y="12071"/>
                    <a:pt x="1731" y="7893"/>
                    <a:pt x="4812" y="4812"/>
                  </a:cubicBezTo>
                  <a:cubicBezTo>
                    <a:pt x="7893" y="1731"/>
                    <a:pt x="12071" y="0"/>
                    <a:pt x="16429" y="0"/>
                  </a:cubicBezTo>
                  <a:close/>
                </a:path>
              </a:pathLst>
            </a:custGeom>
            <a:solidFill>
              <a:srgbClr val="D6E0B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57150"/>
              <a:ext cx="2234068" cy="6726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905250" y="4036834"/>
            <a:ext cx="8482475" cy="860529"/>
            <a:chOff x="0" y="0"/>
            <a:chExt cx="2234068" cy="22664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234068" cy="226641"/>
            </a:xfrm>
            <a:custGeom>
              <a:avLst/>
              <a:gdLst/>
              <a:ahLst/>
              <a:cxnLst/>
              <a:rect l="l" t="t" r="r" b="b"/>
              <a:pathLst>
                <a:path w="2234068" h="226641">
                  <a:moveTo>
                    <a:pt x="91270" y="0"/>
                  </a:moveTo>
                  <a:lnTo>
                    <a:pt x="2142798" y="0"/>
                  </a:lnTo>
                  <a:cubicBezTo>
                    <a:pt x="2167004" y="0"/>
                    <a:pt x="2190219" y="9616"/>
                    <a:pt x="2207335" y="26732"/>
                  </a:cubicBezTo>
                  <a:cubicBezTo>
                    <a:pt x="2224452" y="43849"/>
                    <a:pt x="2234068" y="67063"/>
                    <a:pt x="2234068" y="91270"/>
                  </a:cubicBezTo>
                  <a:lnTo>
                    <a:pt x="2234068" y="135372"/>
                  </a:lnTo>
                  <a:cubicBezTo>
                    <a:pt x="2234068" y="159578"/>
                    <a:pt x="2224452" y="182793"/>
                    <a:pt x="2207335" y="199909"/>
                  </a:cubicBezTo>
                  <a:cubicBezTo>
                    <a:pt x="2190219" y="217026"/>
                    <a:pt x="2167004" y="226641"/>
                    <a:pt x="2142798" y="226641"/>
                  </a:cubicBezTo>
                  <a:lnTo>
                    <a:pt x="91270" y="226641"/>
                  </a:lnTo>
                  <a:cubicBezTo>
                    <a:pt x="67063" y="226641"/>
                    <a:pt x="43849" y="217026"/>
                    <a:pt x="26732" y="199909"/>
                  </a:cubicBezTo>
                  <a:cubicBezTo>
                    <a:pt x="9616" y="182793"/>
                    <a:pt x="0" y="159578"/>
                    <a:pt x="0" y="135372"/>
                  </a:cubicBezTo>
                  <a:lnTo>
                    <a:pt x="0" y="91270"/>
                  </a:lnTo>
                  <a:cubicBezTo>
                    <a:pt x="0" y="67063"/>
                    <a:pt x="9616" y="43849"/>
                    <a:pt x="26732" y="26732"/>
                  </a:cubicBezTo>
                  <a:cubicBezTo>
                    <a:pt x="43849" y="9616"/>
                    <a:pt x="67063" y="0"/>
                    <a:pt x="91270" y="0"/>
                  </a:cubicBezTo>
                  <a:close/>
                </a:path>
              </a:pathLst>
            </a:custGeom>
            <a:solidFill>
              <a:srgbClr val="848C4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2234068" cy="2837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4729763" y="-720323"/>
            <a:ext cx="4422478" cy="4422478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96A1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4043099" y="263917"/>
            <a:ext cx="4020568" cy="4020568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4288" y="0"/>
                  </a:moveTo>
                  <a:lnTo>
                    <a:pt x="768512" y="0"/>
                  </a:lnTo>
                  <a:cubicBezTo>
                    <a:pt x="780258" y="0"/>
                    <a:pt x="791523" y="4666"/>
                    <a:pt x="799828" y="12972"/>
                  </a:cubicBezTo>
                  <a:cubicBezTo>
                    <a:pt x="808134" y="21277"/>
                    <a:pt x="812800" y="32542"/>
                    <a:pt x="812800" y="44288"/>
                  </a:cubicBezTo>
                  <a:lnTo>
                    <a:pt x="812800" y="768512"/>
                  </a:lnTo>
                  <a:cubicBezTo>
                    <a:pt x="812800" y="780258"/>
                    <a:pt x="808134" y="791523"/>
                    <a:pt x="799828" y="799828"/>
                  </a:cubicBezTo>
                  <a:cubicBezTo>
                    <a:pt x="791523" y="808134"/>
                    <a:pt x="780258" y="812800"/>
                    <a:pt x="768512" y="812800"/>
                  </a:cubicBezTo>
                  <a:lnTo>
                    <a:pt x="44288" y="812800"/>
                  </a:lnTo>
                  <a:cubicBezTo>
                    <a:pt x="32542" y="812800"/>
                    <a:pt x="21277" y="808134"/>
                    <a:pt x="12972" y="799828"/>
                  </a:cubicBezTo>
                  <a:cubicBezTo>
                    <a:pt x="4666" y="791523"/>
                    <a:pt x="0" y="780258"/>
                    <a:pt x="0" y="768512"/>
                  </a:cubicBezTo>
                  <a:lnTo>
                    <a:pt x="0" y="44288"/>
                  </a:lnTo>
                  <a:cubicBezTo>
                    <a:pt x="0" y="32542"/>
                    <a:pt x="4666" y="21277"/>
                    <a:pt x="12972" y="12972"/>
                  </a:cubicBezTo>
                  <a:cubicBezTo>
                    <a:pt x="21277" y="4666"/>
                    <a:pt x="32542" y="0"/>
                    <a:pt x="44288" y="0"/>
                  </a:cubicBezTo>
                  <a:close/>
                </a:path>
              </a:pathLst>
            </a:custGeom>
            <a:blipFill>
              <a:blip r:embed="rId6"/>
              <a:stretch>
                <a:fillRect t="-16666" b="-1666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3068299" y="168253"/>
            <a:ext cx="11926142" cy="910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43"/>
              </a:lnSpc>
              <a:spcBef>
                <a:spcPct val="0"/>
              </a:spcBef>
            </a:pPr>
            <a:r>
              <a:rPr lang="en-US" sz="5199" b="1">
                <a:solidFill>
                  <a:srgbClr val="294613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The Arable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248190" y="263917"/>
            <a:ext cx="4020568" cy="4020568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4288" y="0"/>
                  </a:moveTo>
                  <a:lnTo>
                    <a:pt x="768512" y="0"/>
                  </a:lnTo>
                  <a:cubicBezTo>
                    <a:pt x="780258" y="0"/>
                    <a:pt x="791523" y="4666"/>
                    <a:pt x="799828" y="12972"/>
                  </a:cubicBezTo>
                  <a:cubicBezTo>
                    <a:pt x="808134" y="21277"/>
                    <a:pt x="812800" y="32542"/>
                    <a:pt x="812800" y="44288"/>
                  </a:cubicBezTo>
                  <a:lnTo>
                    <a:pt x="812800" y="768512"/>
                  </a:lnTo>
                  <a:cubicBezTo>
                    <a:pt x="812800" y="780258"/>
                    <a:pt x="808134" y="791523"/>
                    <a:pt x="799828" y="799828"/>
                  </a:cubicBezTo>
                  <a:cubicBezTo>
                    <a:pt x="791523" y="808134"/>
                    <a:pt x="780258" y="812800"/>
                    <a:pt x="768512" y="812800"/>
                  </a:cubicBezTo>
                  <a:lnTo>
                    <a:pt x="44288" y="812800"/>
                  </a:lnTo>
                  <a:cubicBezTo>
                    <a:pt x="32542" y="812800"/>
                    <a:pt x="21277" y="808134"/>
                    <a:pt x="12972" y="799828"/>
                  </a:cubicBezTo>
                  <a:cubicBezTo>
                    <a:pt x="4666" y="791523"/>
                    <a:pt x="0" y="780258"/>
                    <a:pt x="0" y="768512"/>
                  </a:cubicBezTo>
                  <a:lnTo>
                    <a:pt x="0" y="44288"/>
                  </a:lnTo>
                  <a:cubicBezTo>
                    <a:pt x="0" y="32542"/>
                    <a:pt x="4666" y="21277"/>
                    <a:pt x="12972" y="12972"/>
                  </a:cubicBezTo>
                  <a:cubicBezTo>
                    <a:pt x="21277" y="4666"/>
                    <a:pt x="32542" y="0"/>
                    <a:pt x="44288" y="0"/>
                  </a:cubicBezTo>
                  <a:close/>
                </a:path>
              </a:pathLst>
            </a:custGeom>
            <a:blipFill>
              <a:blip r:embed="rId7"/>
              <a:stretch>
                <a:fillRect t="-16666" b="-1666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5323821" y="2722166"/>
            <a:ext cx="3422510" cy="789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85" lvl="1" indent="-248293" algn="just">
              <a:lnSpc>
                <a:spcPts val="3220"/>
              </a:lnSpc>
              <a:buFont typeface="Arial"/>
              <a:buChar char="•"/>
            </a:pPr>
            <a:r>
              <a:rPr lang="en-US" sz="2300" b="1">
                <a:solidFill>
                  <a:srgbClr val="382E16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Long rotation</a:t>
            </a:r>
          </a:p>
          <a:p>
            <a:pPr marL="496585" lvl="1" indent="-248293" algn="just">
              <a:lnSpc>
                <a:spcPts val="3220"/>
              </a:lnSpc>
              <a:buFont typeface="Arial"/>
              <a:buChar char="•"/>
            </a:pPr>
            <a:r>
              <a:rPr lang="en-US" sz="2300" b="1">
                <a:solidFill>
                  <a:srgbClr val="382E16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Soil health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321333" y="1682288"/>
            <a:ext cx="7645334" cy="431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FFFFFB"/>
                </a:solidFill>
                <a:latin typeface="Aileron Heavy"/>
                <a:ea typeface="Aileron Heavy"/>
                <a:cs typeface="Aileron Heavy"/>
                <a:sym typeface="Aileron Heavy"/>
              </a:rPr>
              <a:t>Regenerative principles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323821" y="4227334"/>
            <a:ext cx="7645334" cy="431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r>
              <a:rPr lang="en-US" sz="2500" b="1">
                <a:solidFill>
                  <a:srgbClr val="FFFFFB"/>
                </a:solidFill>
                <a:latin typeface="Aileron Heavy"/>
                <a:ea typeface="Aileron Heavy"/>
                <a:cs typeface="Aileron Heavy"/>
                <a:sym typeface="Aileron Heavy"/>
              </a:rPr>
              <a:t>Technology &amp; innovation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746331" y="2722166"/>
            <a:ext cx="4220337" cy="789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85" lvl="1" indent="-248293" algn="just">
              <a:lnSpc>
                <a:spcPts val="3220"/>
              </a:lnSpc>
              <a:buFont typeface="Arial"/>
              <a:buChar char="•"/>
            </a:pPr>
            <a:r>
              <a:rPr lang="en-US" sz="2300" b="1">
                <a:solidFill>
                  <a:srgbClr val="382E16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Interaction with livestock</a:t>
            </a:r>
          </a:p>
          <a:p>
            <a:pPr marL="496585" lvl="1" indent="-248293" algn="just">
              <a:lnSpc>
                <a:spcPts val="3220"/>
              </a:lnSpc>
              <a:buFont typeface="Arial"/>
              <a:buChar char="•"/>
            </a:pPr>
            <a:r>
              <a:rPr lang="en-US" sz="2300" b="1">
                <a:solidFill>
                  <a:srgbClr val="382E16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Reduced inputs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334981" y="5305984"/>
            <a:ext cx="3422510" cy="789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85" lvl="1" indent="-248293" algn="just">
              <a:lnSpc>
                <a:spcPts val="3220"/>
              </a:lnSpc>
              <a:buFont typeface="Arial"/>
              <a:buChar char="•"/>
            </a:pPr>
            <a:r>
              <a:rPr lang="en-US" sz="2300" b="1" dirty="0">
                <a:solidFill>
                  <a:srgbClr val="382E16"/>
                </a:solidFill>
                <a:latin typeface="Aileron Bold"/>
                <a:ea typeface="Aileron Bold"/>
                <a:cs typeface="Aileron Bold"/>
                <a:sym typeface="Aileron Bold"/>
              </a:rPr>
              <a:t>Variety trials</a:t>
            </a:r>
          </a:p>
          <a:p>
            <a:pPr marL="496585" lvl="1" indent="-248293" algn="just">
              <a:lnSpc>
                <a:spcPts val="3220"/>
              </a:lnSpc>
              <a:buFont typeface="Arial"/>
              <a:buChar char="•"/>
            </a:pPr>
            <a:r>
              <a:rPr lang="en-US" sz="2300" b="1" dirty="0">
                <a:solidFill>
                  <a:srgbClr val="382E16"/>
                </a:solidFill>
                <a:latin typeface="Aileron Bold"/>
                <a:ea typeface="Aileron Bold"/>
                <a:cs typeface="Aileron Bold"/>
                <a:sym typeface="Aileron Bold"/>
              </a:rPr>
              <a:t>New product trials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826524" y="5339975"/>
            <a:ext cx="4016707" cy="789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85" lvl="1" indent="-248293" algn="just">
              <a:lnSpc>
                <a:spcPts val="3220"/>
              </a:lnSpc>
              <a:buFont typeface="Arial"/>
              <a:buChar char="•"/>
            </a:pPr>
            <a:r>
              <a:rPr lang="en-US" sz="2300" b="1" dirty="0">
                <a:solidFill>
                  <a:srgbClr val="382E16"/>
                </a:solidFill>
                <a:latin typeface="Aileron Bold"/>
                <a:ea typeface="Aileron Bold"/>
                <a:cs typeface="Aileron Bold"/>
                <a:sym typeface="Aileron Bold"/>
              </a:rPr>
              <a:t>Field mapping</a:t>
            </a:r>
          </a:p>
          <a:p>
            <a:pPr marL="496585" lvl="1" indent="-248293" algn="just">
              <a:lnSpc>
                <a:spcPts val="3220"/>
              </a:lnSpc>
              <a:buFont typeface="Arial"/>
              <a:buChar char="•"/>
            </a:pPr>
            <a:r>
              <a:rPr lang="en-US" sz="2300" b="1" dirty="0">
                <a:solidFill>
                  <a:srgbClr val="382E16"/>
                </a:solidFill>
                <a:latin typeface="Aileron Bold"/>
                <a:ea typeface="Aileron Bold"/>
                <a:cs typeface="Aileron Bold"/>
                <a:sym typeface="Aileron Bold"/>
              </a:rPr>
              <a:t>Variable rate application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6205553" y="-1820587"/>
            <a:ext cx="6115877" cy="20044051"/>
            <a:chOff x="0" y="0"/>
            <a:chExt cx="1610766" cy="52790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10766" cy="5279092"/>
            </a:xfrm>
            <a:custGeom>
              <a:avLst/>
              <a:gdLst/>
              <a:ahLst/>
              <a:cxnLst/>
              <a:rect l="l" t="t" r="r" b="b"/>
              <a:pathLst>
                <a:path w="1610766" h="5279092">
                  <a:moveTo>
                    <a:pt x="126587" y="0"/>
                  </a:moveTo>
                  <a:lnTo>
                    <a:pt x="1484179" y="0"/>
                  </a:lnTo>
                  <a:cubicBezTo>
                    <a:pt x="1517752" y="0"/>
                    <a:pt x="1549950" y="13337"/>
                    <a:pt x="1573689" y="37077"/>
                  </a:cubicBezTo>
                  <a:cubicBezTo>
                    <a:pt x="1597429" y="60816"/>
                    <a:pt x="1610766" y="93014"/>
                    <a:pt x="1610766" y="126587"/>
                  </a:cubicBezTo>
                  <a:lnTo>
                    <a:pt x="1610766" y="5152504"/>
                  </a:lnTo>
                  <a:cubicBezTo>
                    <a:pt x="1610766" y="5186078"/>
                    <a:pt x="1597429" y="5218275"/>
                    <a:pt x="1573689" y="5242015"/>
                  </a:cubicBezTo>
                  <a:cubicBezTo>
                    <a:pt x="1549950" y="5265755"/>
                    <a:pt x="1517752" y="5279092"/>
                    <a:pt x="1484179" y="5279092"/>
                  </a:cubicBezTo>
                  <a:lnTo>
                    <a:pt x="126587" y="5279092"/>
                  </a:lnTo>
                  <a:cubicBezTo>
                    <a:pt x="93014" y="5279092"/>
                    <a:pt x="60816" y="5265755"/>
                    <a:pt x="37077" y="5242015"/>
                  </a:cubicBezTo>
                  <a:cubicBezTo>
                    <a:pt x="13337" y="5218275"/>
                    <a:pt x="0" y="5186078"/>
                    <a:pt x="0" y="5152504"/>
                  </a:cubicBezTo>
                  <a:lnTo>
                    <a:pt x="0" y="126587"/>
                  </a:lnTo>
                  <a:cubicBezTo>
                    <a:pt x="0" y="93014"/>
                    <a:pt x="13337" y="60816"/>
                    <a:pt x="37077" y="37077"/>
                  </a:cubicBezTo>
                  <a:cubicBezTo>
                    <a:pt x="60816" y="13337"/>
                    <a:pt x="93014" y="0"/>
                    <a:pt x="126587" y="0"/>
                  </a:cubicBezTo>
                  <a:close/>
                </a:path>
              </a:pathLst>
            </a:custGeom>
            <a:solidFill>
              <a:srgbClr val="BECE9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610766" cy="53362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299456" y="1248770"/>
            <a:ext cx="2113620" cy="315122"/>
          </a:xfrm>
          <a:custGeom>
            <a:avLst/>
            <a:gdLst/>
            <a:ahLst/>
            <a:cxnLst/>
            <a:rect l="l" t="t" r="r" b="b"/>
            <a:pathLst>
              <a:path w="2113620" h="315122">
                <a:moveTo>
                  <a:pt x="0" y="0"/>
                </a:moveTo>
                <a:lnTo>
                  <a:pt x="2113620" y="0"/>
                </a:lnTo>
                <a:lnTo>
                  <a:pt x="2113620" y="315122"/>
                </a:lnTo>
                <a:lnTo>
                  <a:pt x="0" y="315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13858875" y="1973112"/>
            <a:ext cx="4087991" cy="4881426"/>
            <a:chOff x="0" y="0"/>
            <a:chExt cx="1076673" cy="12856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76673" cy="1285643"/>
            </a:xfrm>
            <a:custGeom>
              <a:avLst/>
              <a:gdLst/>
              <a:ahLst/>
              <a:cxnLst/>
              <a:rect l="l" t="t" r="r" b="b"/>
              <a:pathLst>
                <a:path w="1076673" h="1285643">
                  <a:moveTo>
                    <a:pt x="189382" y="0"/>
                  </a:moveTo>
                  <a:lnTo>
                    <a:pt x="887291" y="0"/>
                  </a:lnTo>
                  <a:cubicBezTo>
                    <a:pt x="991883" y="0"/>
                    <a:pt x="1076673" y="84789"/>
                    <a:pt x="1076673" y="189382"/>
                  </a:cubicBezTo>
                  <a:lnTo>
                    <a:pt x="1076673" y="1096261"/>
                  </a:lnTo>
                  <a:cubicBezTo>
                    <a:pt x="1076673" y="1200854"/>
                    <a:pt x="991883" y="1285643"/>
                    <a:pt x="887291" y="1285643"/>
                  </a:cubicBezTo>
                  <a:lnTo>
                    <a:pt x="189382" y="1285643"/>
                  </a:lnTo>
                  <a:cubicBezTo>
                    <a:pt x="84789" y="1285643"/>
                    <a:pt x="0" y="1200854"/>
                    <a:pt x="0" y="1096261"/>
                  </a:cubicBezTo>
                  <a:lnTo>
                    <a:pt x="0" y="189382"/>
                  </a:lnTo>
                  <a:cubicBezTo>
                    <a:pt x="0" y="84789"/>
                    <a:pt x="84789" y="0"/>
                    <a:pt x="189382" y="0"/>
                  </a:cubicBezTo>
                  <a:close/>
                </a:path>
              </a:pathLst>
            </a:custGeom>
            <a:solidFill>
              <a:srgbClr val="382E1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076673" cy="13427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287500" y="2237317"/>
            <a:ext cx="751530" cy="75153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E0B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4421768" y="2500701"/>
            <a:ext cx="482995" cy="255548"/>
          </a:xfrm>
          <a:custGeom>
            <a:avLst/>
            <a:gdLst/>
            <a:ahLst/>
            <a:cxnLst/>
            <a:rect l="l" t="t" r="r" b="b"/>
            <a:pathLst>
              <a:path w="482995" h="255548">
                <a:moveTo>
                  <a:pt x="0" y="0"/>
                </a:moveTo>
                <a:lnTo>
                  <a:pt x="482995" y="0"/>
                </a:lnTo>
                <a:lnTo>
                  <a:pt x="482995" y="255548"/>
                </a:lnTo>
                <a:lnTo>
                  <a:pt x="0" y="2555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grpSp>
        <p:nvGrpSpPr>
          <p:cNvPr id="13" name="Group 13"/>
          <p:cNvGrpSpPr/>
          <p:nvPr/>
        </p:nvGrpSpPr>
        <p:grpSpPr>
          <a:xfrm>
            <a:off x="8957564" y="6854538"/>
            <a:ext cx="9402572" cy="4031081"/>
            <a:chOff x="0" y="0"/>
            <a:chExt cx="1182808" cy="50709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82808" cy="507095"/>
            </a:xfrm>
            <a:custGeom>
              <a:avLst/>
              <a:gdLst/>
              <a:ahLst/>
              <a:cxnLst/>
              <a:rect l="l" t="t" r="r" b="b"/>
              <a:pathLst>
                <a:path w="1182808" h="507095">
                  <a:moveTo>
                    <a:pt x="15644" y="0"/>
                  </a:moveTo>
                  <a:lnTo>
                    <a:pt x="1167163" y="0"/>
                  </a:lnTo>
                  <a:cubicBezTo>
                    <a:pt x="1175803" y="0"/>
                    <a:pt x="1182808" y="7004"/>
                    <a:pt x="1182808" y="15644"/>
                  </a:cubicBezTo>
                  <a:lnTo>
                    <a:pt x="1182808" y="491450"/>
                  </a:lnTo>
                  <a:cubicBezTo>
                    <a:pt x="1182808" y="500090"/>
                    <a:pt x="1175803" y="507095"/>
                    <a:pt x="1167163" y="507095"/>
                  </a:cubicBezTo>
                  <a:lnTo>
                    <a:pt x="15644" y="507095"/>
                  </a:lnTo>
                  <a:cubicBezTo>
                    <a:pt x="7004" y="507095"/>
                    <a:pt x="0" y="500090"/>
                    <a:pt x="0" y="491450"/>
                  </a:cubicBezTo>
                  <a:lnTo>
                    <a:pt x="0" y="15644"/>
                  </a:lnTo>
                  <a:cubicBezTo>
                    <a:pt x="0" y="7004"/>
                    <a:pt x="7004" y="0"/>
                    <a:pt x="15644" y="0"/>
                  </a:cubicBezTo>
                  <a:close/>
                </a:path>
              </a:pathLst>
            </a:custGeom>
            <a:blipFill>
              <a:blip r:embed="rId6"/>
              <a:stretch>
                <a:fillRect t="-66625" b="-6662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97380" y="2061189"/>
            <a:ext cx="4087991" cy="4881426"/>
            <a:chOff x="0" y="0"/>
            <a:chExt cx="1076673" cy="128564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76673" cy="1285643"/>
            </a:xfrm>
            <a:custGeom>
              <a:avLst/>
              <a:gdLst/>
              <a:ahLst/>
              <a:cxnLst/>
              <a:rect l="l" t="t" r="r" b="b"/>
              <a:pathLst>
                <a:path w="1076673" h="1285643">
                  <a:moveTo>
                    <a:pt x="189382" y="0"/>
                  </a:moveTo>
                  <a:lnTo>
                    <a:pt x="887291" y="0"/>
                  </a:lnTo>
                  <a:cubicBezTo>
                    <a:pt x="991883" y="0"/>
                    <a:pt x="1076673" y="84789"/>
                    <a:pt x="1076673" y="189382"/>
                  </a:cubicBezTo>
                  <a:lnTo>
                    <a:pt x="1076673" y="1096261"/>
                  </a:lnTo>
                  <a:cubicBezTo>
                    <a:pt x="1076673" y="1200854"/>
                    <a:pt x="991883" y="1285643"/>
                    <a:pt x="887291" y="1285643"/>
                  </a:cubicBezTo>
                  <a:lnTo>
                    <a:pt x="189382" y="1285643"/>
                  </a:lnTo>
                  <a:cubicBezTo>
                    <a:pt x="84789" y="1285643"/>
                    <a:pt x="0" y="1200854"/>
                    <a:pt x="0" y="1096261"/>
                  </a:cubicBezTo>
                  <a:lnTo>
                    <a:pt x="0" y="189382"/>
                  </a:lnTo>
                  <a:cubicBezTo>
                    <a:pt x="0" y="84789"/>
                    <a:pt x="84789" y="0"/>
                    <a:pt x="189382" y="0"/>
                  </a:cubicBezTo>
                  <a:close/>
                </a:path>
              </a:pathLst>
            </a:custGeom>
            <a:solidFill>
              <a:srgbClr val="396A1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1076673" cy="13427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0224" y="2474470"/>
            <a:ext cx="751530" cy="751530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E0B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0" y="6854538"/>
            <a:ext cx="9399845" cy="4029912"/>
            <a:chOff x="0" y="0"/>
            <a:chExt cx="1182808" cy="50709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82808" cy="507095"/>
            </a:xfrm>
            <a:custGeom>
              <a:avLst/>
              <a:gdLst/>
              <a:ahLst/>
              <a:cxnLst/>
              <a:rect l="l" t="t" r="r" b="b"/>
              <a:pathLst>
                <a:path w="1182808" h="507095">
                  <a:moveTo>
                    <a:pt x="15649" y="0"/>
                  </a:moveTo>
                  <a:lnTo>
                    <a:pt x="1167159" y="0"/>
                  </a:lnTo>
                  <a:cubicBezTo>
                    <a:pt x="1171309" y="0"/>
                    <a:pt x="1175289" y="1649"/>
                    <a:pt x="1178224" y="4583"/>
                  </a:cubicBezTo>
                  <a:cubicBezTo>
                    <a:pt x="1181159" y="7518"/>
                    <a:pt x="1182808" y="11498"/>
                    <a:pt x="1182808" y="15649"/>
                  </a:cubicBezTo>
                  <a:lnTo>
                    <a:pt x="1182808" y="491446"/>
                  </a:lnTo>
                  <a:cubicBezTo>
                    <a:pt x="1182808" y="500088"/>
                    <a:pt x="1175801" y="507095"/>
                    <a:pt x="1167159" y="507095"/>
                  </a:cubicBezTo>
                  <a:lnTo>
                    <a:pt x="15649" y="507095"/>
                  </a:lnTo>
                  <a:cubicBezTo>
                    <a:pt x="11498" y="507095"/>
                    <a:pt x="7518" y="505446"/>
                    <a:pt x="4583" y="502511"/>
                  </a:cubicBezTo>
                  <a:cubicBezTo>
                    <a:pt x="1649" y="499576"/>
                    <a:pt x="0" y="495596"/>
                    <a:pt x="0" y="491446"/>
                  </a:cubicBezTo>
                  <a:lnTo>
                    <a:pt x="0" y="15649"/>
                  </a:lnTo>
                  <a:cubicBezTo>
                    <a:pt x="0" y="11498"/>
                    <a:pt x="1649" y="7518"/>
                    <a:pt x="4583" y="4583"/>
                  </a:cubicBezTo>
                  <a:cubicBezTo>
                    <a:pt x="7518" y="1649"/>
                    <a:pt x="11498" y="0"/>
                    <a:pt x="15649" y="0"/>
                  </a:cubicBezTo>
                  <a:close/>
                </a:path>
              </a:pathLst>
            </a:custGeom>
            <a:blipFill>
              <a:blip r:embed="rId7"/>
              <a:stretch>
                <a:fillRect t="-92534" b="-11846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5086350" y="322051"/>
            <a:ext cx="8115300" cy="1739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65"/>
              </a:lnSpc>
              <a:spcBef>
                <a:spcPct val="0"/>
              </a:spcBef>
            </a:pPr>
            <a:r>
              <a:rPr lang="en-US" sz="5299" b="1">
                <a:solidFill>
                  <a:srgbClr val="294613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What is sustainable food production?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9570859" y="1973112"/>
            <a:ext cx="4087991" cy="4881426"/>
            <a:chOff x="0" y="0"/>
            <a:chExt cx="5450655" cy="6508568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5450655" cy="6508568"/>
              <a:chOff x="0" y="0"/>
              <a:chExt cx="1076673" cy="128564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076673" cy="1285643"/>
              </a:xfrm>
              <a:custGeom>
                <a:avLst/>
                <a:gdLst/>
                <a:ahLst/>
                <a:cxnLst/>
                <a:rect l="l" t="t" r="r" b="b"/>
                <a:pathLst>
                  <a:path w="1076673" h="1285643">
                    <a:moveTo>
                      <a:pt x="189382" y="0"/>
                    </a:moveTo>
                    <a:lnTo>
                      <a:pt x="887291" y="0"/>
                    </a:lnTo>
                    <a:cubicBezTo>
                      <a:pt x="991883" y="0"/>
                      <a:pt x="1076673" y="84789"/>
                      <a:pt x="1076673" y="189382"/>
                    </a:cubicBezTo>
                    <a:lnTo>
                      <a:pt x="1076673" y="1096261"/>
                    </a:lnTo>
                    <a:cubicBezTo>
                      <a:pt x="1076673" y="1200854"/>
                      <a:pt x="991883" y="1285643"/>
                      <a:pt x="887291" y="1285643"/>
                    </a:cubicBezTo>
                    <a:lnTo>
                      <a:pt x="189382" y="1285643"/>
                    </a:lnTo>
                    <a:cubicBezTo>
                      <a:pt x="84789" y="1285643"/>
                      <a:pt x="0" y="1200854"/>
                      <a:pt x="0" y="1096261"/>
                    </a:cubicBezTo>
                    <a:lnTo>
                      <a:pt x="0" y="189382"/>
                    </a:lnTo>
                    <a:cubicBezTo>
                      <a:pt x="0" y="84789"/>
                      <a:pt x="84789" y="0"/>
                      <a:pt x="189382" y="0"/>
                    </a:cubicBezTo>
                    <a:close/>
                  </a:path>
                </a:pathLst>
              </a:custGeom>
              <a:solidFill>
                <a:srgbClr val="396A15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57150"/>
                <a:ext cx="1076673" cy="13427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580750" y="352273"/>
              <a:ext cx="1002040" cy="1002040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6E0B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535625" y="1660695"/>
              <a:ext cx="4305430" cy="45998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18175" lvl="1" indent="-259087">
                <a:lnSpc>
                  <a:spcPts val="3360"/>
                </a:lnSpc>
                <a:buFont typeface="Arial"/>
                <a:buChar char="•"/>
              </a:pPr>
              <a:r>
                <a:rPr lang="en-US" sz="2400" dirty="0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Consumers demand high welfare</a:t>
              </a:r>
            </a:p>
            <a:p>
              <a:pPr marL="518175" lvl="1" indent="-259087">
                <a:lnSpc>
                  <a:spcPts val="3360"/>
                </a:lnSpc>
                <a:buFont typeface="Arial"/>
                <a:buChar char="•"/>
              </a:pPr>
              <a:r>
                <a:rPr lang="en-US" sz="2400" dirty="0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Health and longevity of the animal</a:t>
              </a:r>
            </a:p>
            <a:p>
              <a:pPr marL="518175" lvl="1" indent="-259087">
                <a:lnSpc>
                  <a:spcPts val="3360"/>
                </a:lnSpc>
                <a:buFont typeface="Arial"/>
                <a:buChar char="•"/>
              </a:pPr>
              <a:r>
                <a:rPr lang="en-US" sz="2400" dirty="0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Healthy animal = reduced inputs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2141590" y="333223"/>
              <a:ext cx="3178626" cy="1039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25"/>
                </a:lnSpc>
              </a:pPr>
              <a:r>
                <a:rPr lang="en-US" sz="2500" b="1" dirty="0">
                  <a:solidFill>
                    <a:srgbClr val="FFFFFB"/>
                  </a:solidFill>
                  <a:latin typeface="Aileron Heavy"/>
                  <a:ea typeface="Aileron Heavy"/>
                  <a:cs typeface="Aileron Heavy"/>
                  <a:sym typeface="Aileron Heavy"/>
                </a:rPr>
                <a:t>Animal</a:t>
              </a:r>
            </a:p>
            <a:p>
              <a:pPr algn="l">
                <a:lnSpc>
                  <a:spcPts val="3125"/>
                </a:lnSpc>
              </a:pPr>
              <a:r>
                <a:rPr lang="en-US" sz="2500" b="1" dirty="0">
                  <a:solidFill>
                    <a:srgbClr val="FFFFFB"/>
                  </a:solidFill>
                  <a:latin typeface="Aileron Heavy"/>
                  <a:ea typeface="Aileron Heavy"/>
                  <a:cs typeface="Aileron Heavy"/>
                  <a:sym typeface="Aileron Heavy"/>
                </a:rPr>
                <a:t>welfare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3658850" y="260320"/>
            <a:ext cx="4228507" cy="1536760"/>
            <a:chOff x="0" y="0"/>
            <a:chExt cx="5638010" cy="2049014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5638010" cy="2049014"/>
              <a:chOff x="0" y="0"/>
              <a:chExt cx="1113681" cy="404743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113681" cy="404743"/>
              </a:xfrm>
              <a:custGeom>
                <a:avLst/>
                <a:gdLst/>
                <a:ahLst/>
                <a:cxnLst/>
                <a:rect l="l" t="t" r="r" b="b"/>
                <a:pathLst>
                  <a:path w="1113681" h="404743">
                    <a:moveTo>
                      <a:pt x="93375" y="0"/>
                    </a:moveTo>
                    <a:lnTo>
                      <a:pt x="1020306" y="0"/>
                    </a:lnTo>
                    <a:cubicBezTo>
                      <a:pt x="1071875" y="0"/>
                      <a:pt x="1113681" y="41806"/>
                      <a:pt x="1113681" y="93375"/>
                    </a:cubicBezTo>
                    <a:lnTo>
                      <a:pt x="1113681" y="311368"/>
                    </a:lnTo>
                    <a:cubicBezTo>
                      <a:pt x="1113681" y="362938"/>
                      <a:pt x="1071875" y="404743"/>
                      <a:pt x="1020306" y="404743"/>
                    </a:cubicBezTo>
                    <a:lnTo>
                      <a:pt x="93375" y="404743"/>
                    </a:lnTo>
                    <a:cubicBezTo>
                      <a:pt x="41806" y="404743"/>
                      <a:pt x="0" y="362938"/>
                      <a:pt x="0" y="311368"/>
                    </a:cubicBezTo>
                    <a:lnTo>
                      <a:pt x="0" y="93375"/>
                    </a:lnTo>
                    <a:cubicBezTo>
                      <a:pt x="0" y="41806"/>
                      <a:pt x="41806" y="0"/>
                      <a:pt x="93375" y="0"/>
                    </a:cubicBezTo>
                    <a:close/>
                  </a:path>
                </a:pathLst>
              </a:custGeom>
              <a:solidFill>
                <a:srgbClr val="D6E0B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57150"/>
                <a:ext cx="1113681" cy="4618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469900" y="133567"/>
              <a:ext cx="4713357" cy="17250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  <a:spcBef>
                  <a:spcPct val="0"/>
                </a:spcBef>
              </a:pPr>
              <a:r>
                <a:rPr lang="en-US" sz="2500" b="1">
                  <a:solidFill>
                    <a:srgbClr val="97AC62"/>
                  </a:solidFill>
                  <a:latin typeface="Aileron Heavy"/>
                  <a:ea typeface="Aileron Heavy"/>
                  <a:cs typeface="Aileron Heavy"/>
                  <a:sym typeface="Aileron Heavy"/>
                </a:rPr>
                <a:t>SUSTAINABLE = “able to continue over a period of time”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209221" y="2061189"/>
            <a:ext cx="4097516" cy="4881426"/>
            <a:chOff x="0" y="0"/>
            <a:chExt cx="5463355" cy="6508568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5450655" cy="6508568"/>
              <a:chOff x="0" y="0"/>
              <a:chExt cx="1076673" cy="1285643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1076673" cy="1285643"/>
              </a:xfrm>
              <a:custGeom>
                <a:avLst/>
                <a:gdLst/>
                <a:ahLst/>
                <a:cxnLst/>
                <a:rect l="l" t="t" r="r" b="b"/>
                <a:pathLst>
                  <a:path w="1076673" h="1285643">
                    <a:moveTo>
                      <a:pt x="189382" y="0"/>
                    </a:moveTo>
                    <a:lnTo>
                      <a:pt x="887291" y="0"/>
                    </a:lnTo>
                    <a:cubicBezTo>
                      <a:pt x="991883" y="0"/>
                      <a:pt x="1076673" y="84789"/>
                      <a:pt x="1076673" y="189382"/>
                    </a:cubicBezTo>
                    <a:lnTo>
                      <a:pt x="1076673" y="1096261"/>
                    </a:lnTo>
                    <a:cubicBezTo>
                      <a:pt x="1076673" y="1200854"/>
                      <a:pt x="991883" y="1285643"/>
                      <a:pt x="887291" y="1285643"/>
                    </a:cubicBezTo>
                    <a:lnTo>
                      <a:pt x="189382" y="1285643"/>
                    </a:lnTo>
                    <a:cubicBezTo>
                      <a:pt x="84789" y="1285643"/>
                      <a:pt x="0" y="1200854"/>
                      <a:pt x="0" y="1096261"/>
                    </a:cubicBezTo>
                    <a:lnTo>
                      <a:pt x="0" y="189382"/>
                    </a:lnTo>
                    <a:cubicBezTo>
                      <a:pt x="0" y="84789"/>
                      <a:pt x="84789" y="0"/>
                      <a:pt x="189382" y="0"/>
                    </a:cubicBezTo>
                    <a:close/>
                  </a:path>
                </a:pathLst>
              </a:custGeom>
              <a:solidFill>
                <a:srgbClr val="382E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57150"/>
                <a:ext cx="1076673" cy="13427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495300" y="483404"/>
              <a:ext cx="1002040" cy="1002040"/>
              <a:chOff x="0" y="0"/>
              <a:chExt cx="812800" cy="8128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6E0B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sp>
          <p:nvSpPr>
            <p:cNvPr id="45" name="TextBox 45"/>
            <p:cNvSpPr txBox="1"/>
            <p:nvPr/>
          </p:nvSpPr>
          <p:spPr>
            <a:xfrm>
              <a:off x="386588" y="1510068"/>
              <a:ext cx="4702880" cy="4436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75" lvl="1" indent="-259087" algn="l">
                <a:lnSpc>
                  <a:spcPts val="3360"/>
                </a:lnSpc>
                <a:buFont typeface="Arial"/>
                <a:buChar char="•"/>
              </a:pPr>
              <a:r>
                <a:rPr lang="en-US" sz="2400" dirty="0">
                  <a:solidFill>
                    <a:srgbClr val="D6E0BE"/>
                  </a:solidFill>
                  <a:latin typeface="Aileron"/>
                  <a:ea typeface="Aileron"/>
                  <a:cs typeface="Aileron"/>
                  <a:sym typeface="Aileron"/>
                </a:rPr>
                <a:t>Farmers as price takers = costs of production are not covered</a:t>
              </a:r>
            </a:p>
            <a:p>
              <a:pPr marL="518175" lvl="1" indent="-259087" algn="l">
                <a:lnSpc>
                  <a:spcPts val="3360"/>
                </a:lnSpc>
                <a:buFont typeface="Arial"/>
                <a:buChar char="•"/>
              </a:pPr>
              <a:r>
                <a:rPr lang="en-US" sz="2400" dirty="0">
                  <a:solidFill>
                    <a:srgbClr val="D6E0BE"/>
                  </a:solidFill>
                  <a:latin typeface="Aileron"/>
                  <a:ea typeface="Aileron"/>
                  <a:cs typeface="Aileron"/>
                  <a:sym typeface="Aileron"/>
                </a:rPr>
                <a:t>Supply chain is grossly unfair</a:t>
              </a:r>
            </a:p>
            <a:p>
              <a:pPr marL="518175" lvl="1" indent="-259087" algn="l">
                <a:lnSpc>
                  <a:spcPts val="3360"/>
                </a:lnSpc>
                <a:buFont typeface="Arial"/>
                <a:buChar char="•"/>
              </a:pPr>
              <a:r>
                <a:rPr lang="en-US" sz="2400" dirty="0">
                  <a:solidFill>
                    <a:srgbClr val="D6E0BE"/>
                  </a:solidFill>
                  <a:latin typeface="Aileron"/>
                  <a:ea typeface="Aileron"/>
                  <a:cs typeface="Aileron"/>
                  <a:sym typeface="Aileron"/>
                </a:rPr>
                <a:t>Policy e.g. loss of BPS and IHT proposals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1869685" y="715607"/>
              <a:ext cx="3593670" cy="518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25"/>
                </a:lnSpc>
              </a:pPr>
              <a:r>
                <a:rPr lang="en-US" sz="2500" b="1">
                  <a:solidFill>
                    <a:srgbClr val="FFFFFB"/>
                  </a:solidFill>
                  <a:latin typeface="Aileron Heavy"/>
                  <a:ea typeface="Aileron Heavy"/>
                  <a:cs typeface="Aileron Heavy"/>
                  <a:sym typeface="Aileron Heavy"/>
                </a:rPr>
                <a:t>Financial</a:t>
              </a:r>
            </a:p>
          </p:txBody>
        </p:sp>
      </p:grpSp>
      <p:sp>
        <p:nvSpPr>
          <p:cNvPr id="47" name="Freeform 47"/>
          <p:cNvSpPr/>
          <p:nvPr/>
        </p:nvSpPr>
        <p:spPr>
          <a:xfrm>
            <a:off x="5725370" y="2516836"/>
            <a:ext cx="478826" cy="478826"/>
          </a:xfrm>
          <a:custGeom>
            <a:avLst/>
            <a:gdLst/>
            <a:ahLst/>
            <a:cxnLst/>
            <a:rect l="l" t="t" r="r" b="b"/>
            <a:pathLst>
              <a:path w="478826" h="478826">
                <a:moveTo>
                  <a:pt x="0" y="0"/>
                </a:moveTo>
                <a:lnTo>
                  <a:pt x="478826" y="0"/>
                </a:lnTo>
                <a:lnTo>
                  <a:pt x="478826" y="478826"/>
                </a:lnTo>
                <a:lnTo>
                  <a:pt x="0" y="4788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8" name="Freeform 48"/>
          <p:cNvSpPr/>
          <p:nvPr/>
        </p:nvSpPr>
        <p:spPr>
          <a:xfrm>
            <a:off x="1300802" y="2613082"/>
            <a:ext cx="470375" cy="464388"/>
          </a:xfrm>
          <a:custGeom>
            <a:avLst/>
            <a:gdLst/>
            <a:ahLst/>
            <a:cxnLst/>
            <a:rect l="l" t="t" r="r" b="b"/>
            <a:pathLst>
              <a:path w="470375" h="464388">
                <a:moveTo>
                  <a:pt x="0" y="0"/>
                </a:moveTo>
                <a:lnTo>
                  <a:pt x="470375" y="0"/>
                </a:lnTo>
                <a:lnTo>
                  <a:pt x="470375" y="464388"/>
                </a:lnTo>
                <a:lnTo>
                  <a:pt x="0" y="464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9" name="Freeform 49"/>
          <p:cNvSpPr/>
          <p:nvPr/>
        </p:nvSpPr>
        <p:spPr>
          <a:xfrm>
            <a:off x="10163988" y="2425758"/>
            <a:ext cx="461257" cy="346362"/>
          </a:xfrm>
          <a:custGeom>
            <a:avLst/>
            <a:gdLst/>
            <a:ahLst/>
            <a:cxnLst/>
            <a:rect l="l" t="t" r="r" b="b"/>
            <a:pathLst>
              <a:path w="461257" h="346362">
                <a:moveTo>
                  <a:pt x="0" y="0"/>
                </a:moveTo>
                <a:lnTo>
                  <a:pt x="461257" y="0"/>
                </a:lnTo>
                <a:lnTo>
                  <a:pt x="461257" y="346362"/>
                </a:lnTo>
                <a:lnTo>
                  <a:pt x="0" y="3463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0" name="TextBox 50"/>
          <p:cNvSpPr txBox="1"/>
          <p:nvPr/>
        </p:nvSpPr>
        <p:spPr>
          <a:xfrm>
            <a:off x="13982700" y="3095974"/>
            <a:ext cx="3796299" cy="344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75" lvl="1" indent="-259087">
              <a:lnSpc>
                <a:spcPts val="3360"/>
              </a:lnSpc>
              <a:buFont typeface="Arial"/>
              <a:buChar char="•"/>
            </a:pPr>
            <a:r>
              <a:rPr lang="en-US" sz="2400" dirty="0">
                <a:solidFill>
                  <a:srgbClr val="D6E0BE"/>
                </a:solidFill>
                <a:latin typeface="Aileron"/>
                <a:ea typeface="Aileron"/>
                <a:cs typeface="Aileron"/>
                <a:sym typeface="Aileron"/>
              </a:rPr>
              <a:t>Employees - training, pay, working conditions, work/life balance, personal development, wellbeing, encouraging new employees</a:t>
            </a:r>
          </a:p>
          <a:p>
            <a:pPr marL="518175" lvl="1" indent="-259087">
              <a:lnSpc>
                <a:spcPts val="3360"/>
              </a:lnSpc>
              <a:buFont typeface="Arial"/>
              <a:buChar char="•"/>
            </a:pPr>
            <a:r>
              <a:rPr lang="en-US" sz="2400" dirty="0">
                <a:solidFill>
                  <a:srgbClr val="D6E0BE"/>
                </a:solidFill>
                <a:latin typeface="Aileron"/>
                <a:ea typeface="Aileron"/>
                <a:cs typeface="Aileron"/>
                <a:sym typeface="Aileron"/>
              </a:rPr>
              <a:t>Consumers.... 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4135100" y="2368608"/>
            <a:ext cx="4087991" cy="431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 b="1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People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2083595" y="2643860"/>
            <a:ext cx="2695253" cy="39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5"/>
              </a:lnSpc>
            </a:pPr>
            <a:r>
              <a:rPr lang="en-US" sz="2500" b="1">
                <a:solidFill>
                  <a:srgbClr val="FFFFFB"/>
                </a:solidFill>
                <a:latin typeface="Aileron Heavy"/>
                <a:ea typeface="Aileron Heavy"/>
                <a:cs typeface="Aileron Heavy"/>
                <a:sym typeface="Aileron Heavy"/>
              </a:rPr>
              <a:t>Environment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160224" y="3382610"/>
            <a:ext cx="3507810" cy="344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75" lvl="1" indent="-259087">
              <a:lnSpc>
                <a:spcPts val="336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Minimal soil disturbance</a:t>
            </a:r>
          </a:p>
          <a:p>
            <a:pPr marL="518175" lvl="1" indent="-259087">
              <a:lnSpc>
                <a:spcPts val="336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Carbon sequestration</a:t>
            </a:r>
          </a:p>
          <a:p>
            <a:pPr marL="518175" lvl="1" indent="-259087">
              <a:lnSpc>
                <a:spcPts val="336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Biodiversity</a:t>
            </a:r>
          </a:p>
          <a:p>
            <a:pPr marL="518175" lvl="1" indent="-259087">
              <a:lnSpc>
                <a:spcPts val="336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Water quality</a:t>
            </a:r>
          </a:p>
          <a:p>
            <a:pPr marL="518175" lvl="1" indent="-259087">
              <a:lnSpc>
                <a:spcPts val="336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Air quality</a:t>
            </a:r>
          </a:p>
          <a:p>
            <a:pPr marL="518175" lvl="1" indent="-259087">
              <a:lnSpc>
                <a:spcPts val="336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Nutrient management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6396" y="-339148"/>
            <a:ext cx="9879947" cy="12328883"/>
          </a:xfrm>
          <a:custGeom>
            <a:avLst/>
            <a:gdLst/>
            <a:ahLst/>
            <a:cxnLst/>
            <a:rect l="l" t="t" r="r" b="b"/>
            <a:pathLst>
              <a:path w="9879947" h="12328883">
                <a:moveTo>
                  <a:pt x="0" y="0"/>
                </a:moveTo>
                <a:lnTo>
                  <a:pt x="9879947" y="0"/>
                </a:lnTo>
                <a:lnTo>
                  <a:pt x="9879947" y="12328883"/>
                </a:lnTo>
                <a:lnTo>
                  <a:pt x="0" y="12328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7638669" y="5996211"/>
            <a:ext cx="5217243" cy="2911487"/>
            <a:chOff x="0" y="0"/>
            <a:chExt cx="1374089" cy="7668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74089" cy="766811"/>
            </a:xfrm>
            <a:custGeom>
              <a:avLst/>
              <a:gdLst/>
              <a:ahLst/>
              <a:cxnLst/>
              <a:rect l="l" t="t" r="r" b="b"/>
              <a:pathLst>
                <a:path w="1374089" h="766811">
                  <a:moveTo>
                    <a:pt x="31162" y="0"/>
                  </a:moveTo>
                  <a:lnTo>
                    <a:pt x="1342926" y="0"/>
                  </a:lnTo>
                  <a:cubicBezTo>
                    <a:pt x="1360137" y="0"/>
                    <a:pt x="1374089" y="13952"/>
                    <a:pt x="1374089" y="31162"/>
                  </a:cubicBezTo>
                  <a:lnTo>
                    <a:pt x="1374089" y="735649"/>
                  </a:lnTo>
                  <a:cubicBezTo>
                    <a:pt x="1374089" y="752860"/>
                    <a:pt x="1360137" y="766811"/>
                    <a:pt x="1342926" y="766811"/>
                  </a:cubicBezTo>
                  <a:lnTo>
                    <a:pt x="31162" y="766811"/>
                  </a:lnTo>
                  <a:cubicBezTo>
                    <a:pt x="13952" y="766811"/>
                    <a:pt x="0" y="752860"/>
                    <a:pt x="0" y="735649"/>
                  </a:cubicBezTo>
                  <a:lnTo>
                    <a:pt x="0" y="31162"/>
                  </a:lnTo>
                  <a:cubicBezTo>
                    <a:pt x="0" y="13952"/>
                    <a:pt x="13952" y="0"/>
                    <a:pt x="31162" y="0"/>
                  </a:cubicBezTo>
                  <a:close/>
                </a:path>
              </a:pathLst>
            </a:custGeom>
            <a:solidFill>
              <a:srgbClr val="382E1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374089" cy="82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016815" y="5996211"/>
            <a:ext cx="4570980" cy="2911487"/>
            <a:chOff x="0" y="0"/>
            <a:chExt cx="1203879" cy="76681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03879" cy="766811"/>
            </a:xfrm>
            <a:custGeom>
              <a:avLst/>
              <a:gdLst/>
              <a:ahLst/>
              <a:cxnLst/>
              <a:rect l="l" t="t" r="r" b="b"/>
              <a:pathLst>
                <a:path w="1203879" h="766811">
                  <a:moveTo>
                    <a:pt x="35568" y="0"/>
                  </a:moveTo>
                  <a:lnTo>
                    <a:pt x="1168311" y="0"/>
                  </a:lnTo>
                  <a:cubicBezTo>
                    <a:pt x="1177745" y="0"/>
                    <a:pt x="1186792" y="3747"/>
                    <a:pt x="1193462" y="10418"/>
                  </a:cubicBezTo>
                  <a:cubicBezTo>
                    <a:pt x="1200132" y="17088"/>
                    <a:pt x="1203879" y="26135"/>
                    <a:pt x="1203879" y="35568"/>
                  </a:cubicBezTo>
                  <a:lnTo>
                    <a:pt x="1203879" y="731243"/>
                  </a:lnTo>
                  <a:cubicBezTo>
                    <a:pt x="1203879" y="750887"/>
                    <a:pt x="1187955" y="766811"/>
                    <a:pt x="1168311" y="766811"/>
                  </a:cubicBezTo>
                  <a:lnTo>
                    <a:pt x="35568" y="766811"/>
                  </a:lnTo>
                  <a:cubicBezTo>
                    <a:pt x="15924" y="766811"/>
                    <a:pt x="0" y="750887"/>
                    <a:pt x="0" y="731243"/>
                  </a:cubicBezTo>
                  <a:lnTo>
                    <a:pt x="0" y="35568"/>
                  </a:lnTo>
                  <a:cubicBezTo>
                    <a:pt x="0" y="15924"/>
                    <a:pt x="15924" y="0"/>
                    <a:pt x="35568" y="0"/>
                  </a:cubicBezTo>
                  <a:close/>
                </a:path>
              </a:pathLst>
            </a:custGeom>
            <a:solidFill>
              <a:srgbClr val="396A1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03879" cy="82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016815" y="2936023"/>
            <a:ext cx="4570980" cy="2909669"/>
            <a:chOff x="0" y="0"/>
            <a:chExt cx="1203879" cy="76633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03879" cy="766332"/>
            </a:xfrm>
            <a:custGeom>
              <a:avLst/>
              <a:gdLst/>
              <a:ahLst/>
              <a:cxnLst/>
              <a:rect l="l" t="t" r="r" b="b"/>
              <a:pathLst>
                <a:path w="1203879" h="766332">
                  <a:moveTo>
                    <a:pt x="35568" y="0"/>
                  </a:moveTo>
                  <a:lnTo>
                    <a:pt x="1168311" y="0"/>
                  </a:lnTo>
                  <a:cubicBezTo>
                    <a:pt x="1177745" y="0"/>
                    <a:pt x="1186792" y="3747"/>
                    <a:pt x="1193462" y="10418"/>
                  </a:cubicBezTo>
                  <a:cubicBezTo>
                    <a:pt x="1200132" y="17088"/>
                    <a:pt x="1203879" y="26135"/>
                    <a:pt x="1203879" y="35568"/>
                  </a:cubicBezTo>
                  <a:lnTo>
                    <a:pt x="1203879" y="730765"/>
                  </a:lnTo>
                  <a:cubicBezTo>
                    <a:pt x="1203879" y="750408"/>
                    <a:pt x="1187955" y="766332"/>
                    <a:pt x="1168311" y="766332"/>
                  </a:cubicBezTo>
                  <a:lnTo>
                    <a:pt x="35568" y="766332"/>
                  </a:lnTo>
                  <a:cubicBezTo>
                    <a:pt x="26135" y="766332"/>
                    <a:pt x="17088" y="762585"/>
                    <a:pt x="10418" y="755915"/>
                  </a:cubicBezTo>
                  <a:cubicBezTo>
                    <a:pt x="3747" y="749245"/>
                    <a:pt x="0" y="740198"/>
                    <a:pt x="0" y="730765"/>
                  </a:cubicBezTo>
                  <a:lnTo>
                    <a:pt x="0" y="35568"/>
                  </a:lnTo>
                  <a:cubicBezTo>
                    <a:pt x="0" y="15924"/>
                    <a:pt x="15924" y="0"/>
                    <a:pt x="35568" y="0"/>
                  </a:cubicBezTo>
                  <a:close/>
                </a:path>
              </a:pathLst>
            </a:custGeom>
            <a:solidFill>
              <a:srgbClr val="382E1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203879" cy="8234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638669" y="2936023"/>
            <a:ext cx="5217243" cy="2908549"/>
            <a:chOff x="0" y="0"/>
            <a:chExt cx="1374089" cy="76603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74089" cy="766037"/>
            </a:xfrm>
            <a:custGeom>
              <a:avLst/>
              <a:gdLst/>
              <a:ahLst/>
              <a:cxnLst/>
              <a:rect l="l" t="t" r="r" b="b"/>
              <a:pathLst>
                <a:path w="1374089" h="766037">
                  <a:moveTo>
                    <a:pt x="31162" y="0"/>
                  </a:moveTo>
                  <a:lnTo>
                    <a:pt x="1342926" y="0"/>
                  </a:lnTo>
                  <a:cubicBezTo>
                    <a:pt x="1360137" y="0"/>
                    <a:pt x="1374089" y="13952"/>
                    <a:pt x="1374089" y="31162"/>
                  </a:cubicBezTo>
                  <a:lnTo>
                    <a:pt x="1374089" y="734875"/>
                  </a:lnTo>
                  <a:cubicBezTo>
                    <a:pt x="1374089" y="743140"/>
                    <a:pt x="1370805" y="751066"/>
                    <a:pt x="1364961" y="756910"/>
                  </a:cubicBezTo>
                  <a:cubicBezTo>
                    <a:pt x="1359117" y="762754"/>
                    <a:pt x="1351191" y="766037"/>
                    <a:pt x="1342926" y="766037"/>
                  </a:cubicBezTo>
                  <a:lnTo>
                    <a:pt x="31162" y="766037"/>
                  </a:lnTo>
                  <a:cubicBezTo>
                    <a:pt x="13952" y="766037"/>
                    <a:pt x="0" y="752086"/>
                    <a:pt x="0" y="734875"/>
                  </a:cubicBezTo>
                  <a:lnTo>
                    <a:pt x="0" y="31162"/>
                  </a:lnTo>
                  <a:cubicBezTo>
                    <a:pt x="0" y="13952"/>
                    <a:pt x="13952" y="0"/>
                    <a:pt x="31162" y="0"/>
                  </a:cubicBezTo>
                  <a:close/>
                </a:path>
              </a:pathLst>
            </a:custGeom>
            <a:solidFill>
              <a:srgbClr val="396A1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374089" cy="8231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914400"/>
            <a:ext cx="11434996" cy="1663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22"/>
              </a:lnSpc>
              <a:spcBef>
                <a:spcPct val="0"/>
              </a:spcBef>
            </a:pPr>
            <a:r>
              <a:rPr lang="en-US" sz="5100" b="1">
                <a:solidFill>
                  <a:srgbClr val="294613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How to connect consumers with sustainable food production?</a:t>
            </a:r>
          </a:p>
        </p:txBody>
      </p:sp>
      <p:sp>
        <p:nvSpPr>
          <p:cNvPr id="16" name="Freeform 16"/>
          <p:cNvSpPr/>
          <p:nvPr/>
        </p:nvSpPr>
        <p:spPr>
          <a:xfrm>
            <a:off x="13940744" y="1501922"/>
            <a:ext cx="2021257" cy="301351"/>
          </a:xfrm>
          <a:custGeom>
            <a:avLst/>
            <a:gdLst/>
            <a:ahLst/>
            <a:cxnLst/>
            <a:rect l="l" t="t" r="r" b="b"/>
            <a:pathLst>
              <a:path w="2021257" h="301351">
                <a:moveTo>
                  <a:pt x="0" y="0"/>
                </a:moveTo>
                <a:lnTo>
                  <a:pt x="2021256" y="0"/>
                </a:lnTo>
                <a:lnTo>
                  <a:pt x="2021256" y="301351"/>
                </a:lnTo>
                <a:lnTo>
                  <a:pt x="0" y="301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2363218" y="2979474"/>
            <a:ext cx="3693147" cy="7307526"/>
            <a:chOff x="0" y="0"/>
            <a:chExt cx="2620010" cy="5184140"/>
          </a:xfrm>
        </p:grpSpPr>
        <p:sp>
          <p:nvSpPr>
            <p:cNvPr id="18" name="Freeform 18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6"/>
              <a:stretch>
                <a:fillRect l="-4377" t="-9959" r="-553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B5B5B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B5B5B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FCE9D8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7979434" y="6279111"/>
            <a:ext cx="4371354" cy="2223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FFFFFB"/>
                </a:solidFill>
                <a:latin typeface="Aileron Bold"/>
                <a:ea typeface="Aileron Bold"/>
                <a:cs typeface="Aileron Bold"/>
                <a:sym typeface="Aileron Bold"/>
              </a:rPr>
              <a:t>Bring food and farming directly into the hands of the consumer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460480" y="6349756"/>
            <a:ext cx="3784918" cy="218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FFFFFB"/>
                </a:solidFill>
                <a:latin typeface="Aileron Bold"/>
                <a:ea typeface="Aileron Bold"/>
                <a:cs typeface="Aileron Bold"/>
                <a:sym typeface="Aileron Bold"/>
              </a:rPr>
              <a:t>Combat misinformation by providing an honest, on the ground and authentic portrayal of food production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030884" y="3253627"/>
            <a:ext cx="4432812" cy="2192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19"/>
              </a:lnSpc>
              <a:spcBef>
                <a:spcPct val="0"/>
              </a:spcBef>
            </a:pPr>
            <a:r>
              <a:rPr lang="en-US" sz="6299" b="1">
                <a:solidFill>
                  <a:srgbClr val="FFFFFB"/>
                </a:solidFill>
                <a:latin typeface="Aileron Bold"/>
                <a:ea typeface="Aileron Bold"/>
                <a:cs typeface="Aileron Bold"/>
                <a:sym typeface="Aileron Bold"/>
              </a:rPr>
              <a:t>SOCIAL MEDIA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359212" y="3479633"/>
            <a:ext cx="3886186" cy="1746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 b="1">
                <a:solidFill>
                  <a:srgbClr val="D6E0BE"/>
                </a:solidFill>
                <a:latin typeface="Aileron Bold"/>
                <a:ea typeface="Aileron Bold"/>
                <a:cs typeface="Aileron Bold"/>
                <a:sym typeface="Aileron Bold"/>
              </a:rPr>
              <a:t>56.2 million active social media users as of January 2024, representing 82.8 percent of the population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87708" y="1028700"/>
            <a:ext cx="7545486" cy="8229600"/>
            <a:chOff x="0" y="0"/>
            <a:chExt cx="1987289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87289" cy="2167467"/>
            </a:xfrm>
            <a:custGeom>
              <a:avLst/>
              <a:gdLst/>
              <a:ahLst/>
              <a:cxnLst/>
              <a:rect l="l" t="t" r="r" b="b"/>
              <a:pathLst>
                <a:path w="1987289" h="2167467">
                  <a:moveTo>
                    <a:pt x="102603" y="0"/>
                  </a:moveTo>
                  <a:lnTo>
                    <a:pt x="1884685" y="0"/>
                  </a:lnTo>
                  <a:cubicBezTo>
                    <a:pt x="1941351" y="0"/>
                    <a:pt x="1987289" y="45937"/>
                    <a:pt x="1987289" y="102603"/>
                  </a:cubicBezTo>
                  <a:lnTo>
                    <a:pt x="1987289" y="2064863"/>
                  </a:lnTo>
                  <a:cubicBezTo>
                    <a:pt x="1987289" y="2092076"/>
                    <a:pt x="1976479" y="2118173"/>
                    <a:pt x="1957237" y="2137415"/>
                  </a:cubicBezTo>
                  <a:cubicBezTo>
                    <a:pt x="1937995" y="2156657"/>
                    <a:pt x="1911897" y="2167467"/>
                    <a:pt x="1884685" y="2167467"/>
                  </a:cubicBezTo>
                  <a:lnTo>
                    <a:pt x="102603" y="2167467"/>
                  </a:lnTo>
                  <a:cubicBezTo>
                    <a:pt x="75391" y="2167467"/>
                    <a:pt x="49294" y="2156657"/>
                    <a:pt x="30052" y="2137415"/>
                  </a:cubicBezTo>
                  <a:cubicBezTo>
                    <a:pt x="10810" y="2118173"/>
                    <a:pt x="0" y="2092076"/>
                    <a:pt x="0" y="2064863"/>
                  </a:cubicBezTo>
                  <a:lnTo>
                    <a:pt x="0" y="102603"/>
                  </a:lnTo>
                  <a:cubicBezTo>
                    <a:pt x="0" y="75391"/>
                    <a:pt x="10810" y="49294"/>
                    <a:pt x="30052" y="30052"/>
                  </a:cubicBezTo>
                  <a:cubicBezTo>
                    <a:pt x="49294" y="10810"/>
                    <a:pt x="75391" y="0"/>
                    <a:pt x="102603" y="0"/>
                  </a:cubicBezTo>
                  <a:close/>
                </a:path>
              </a:pathLst>
            </a:custGeom>
            <a:solidFill>
              <a:srgbClr val="BECE9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987289" cy="2224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645703"/>
            <a:ext cx="8673823" cy="4246760"/>
            <a:chOff x="0" y="0"/>
            <a:chExt cx="1343802" cy="6579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43802" cy="657934"/>
            </a:xfrm>
            <a:custGeom>
              <a:avLst/>
              <a:gdLst/>
              <a:ahLst/>
              <a:cxnLst/>
              <a:rect l="l" t="t" r="r" b="b"/>
              <a:pathLst>
                <a:path w="1343802" h="657934">
                  <a:moveTo>
                    <a:pt x="16959" y="0"/>
                  </a:moveTo>
                  <a:lnTo>
                    <a:pt x="1326843" y="0"/>
                  </a:lnTo>
                  <a:cubicBezTo>
                    <a:pt x="1336209" y="0"/>
                    <a:pt x="1343802" y="7593"/>
                    <a:pt x="1343802" y="16959"/>
                  </a:cubicBezTo>
                  <a:lnTo>
                    <a:pt x="1343802" y="640976"/>
                  </a:lnTo>
                  <a:cubicBezTo>
                    <a:pt x="1343802" y="645473"/>
                    <a:pt x="1342015" y="649787"/>
                    <a:pt x="1338835" y="652967"/>
                  </a:cubicBezTo>
                  <a:cubicBezTo>
                    <a:pt x="1335655" y="656148"/>
                    <a:pt x="1331341" y="657934"/>
                    <a:pt x="1326843" y="657934"/>
                  </a:cubicBezTo>
                  <a:lnTo>
                    <a:pt x="16959" y="657934"/>
                  </a:lnTo>
                  <a:cubicBezTo>
                    <a:pt x="12461" y="657934"/>
                    <a:pt x="8147" y="656148"/>
                    <a:pt x="4967" y="652967"/>
                  </a:cubicBezTo>
                  <a:cubicBezTo>
                    <a:pt x="1787" y="649787"/>
                    <a:pt x="0" y="645473"/>
                    <a:pt x="0" y="640976"/>
                  </a:cubicBezTo>
                  <a:lnTo>
                    <a:pt x="0" y="16959"/>
                  </a:lnTo>
                  <a:cubicBezTo>
                    <a:pt x="0" y="12461"/>
                    <a:pt x="1787" y="8147"/>
                    <a:pt x="4967" y="4967"/>
                  </a:cubicBezTo>
                  <a:cubicBezTo>
                    <a:pt x="8147" y="1787"/>
                    <a:pt x="12461" y="0"/>
                    <a:pt x="16959" y="0"/>
                  </a:cubicBezTo>
                  <a:close/>
                </a:path>
              </a:pathLst>
            </a:custGeom>
            <a:blipFill>
              <a:blip r:embed="rId2"/>
              <a:stretch>
                <a:fillRect t="-138" b="-2674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7588902" y="365023"/>
            <a:ext cx="2113620" cy="315122"/>
          </a:xfrm>
          <a:custGeom>
            <a:avLst/>
            <a:gdLst/>
            <a:ahLst/>
            <a:cxnLst/>
            <a:rect l="l" t="t" r="r" b="b"/>
            <a:pathLst>
              <a:path w="2113620" h="315122">
                <a:moveTo>
                  <a:pt x="0" y="0"/>
                </a:moveTo>
                <a:lnTo>
                  <a:pt x="2113621" y="0"/>
                </a:lnTo>
                <a:lnTo>
                  <a:pt x="2113621" y="315121"/>
                </a:lnTo>
                <a:lnTo>
                  <a:pt x="0" y="3151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12826388" y="-1094680"/>
            <a:ext cx="7545486" cy="8229600"/>
            <a:chOff x="0" y="0"/>
            <a:chExt cx="1987289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87289" cy="2167467"/>
            </a:xfrm>
            <a:custGeom>
              <a:avLst/>
              <a:gdLst/>
              <a:ahLst/>
              <a:cxnLst/>
              <a:rect l="l" t="t" r="r" b="b"/>
              <a:pathLst>
                <a:path w="1987289" h="2167467">
                  <a:moveTo>
                    <a:pt x="102603" y="0"/>
                  </a:moveTo>
                  <a:lnTo>
                    <a:pt x="1884685" y="0"/>
                  </a:lnTo>
                  <a:cubicBezTo>
                    <a:pt x="1941351" y="0"/>
                    <a:pt x="1987289" y="45937"/>
                    <a:pt x="1987289" y="102603"/>
                  </a:cubicBezTo>
                  <a:lnTo>
                    <a:pt x="1987289" y="2064863"/>
                  </a:lnTo>
                  <a:cubicBezTo>
                    <a:pt x="1987289" y="2092076"/>
                    <a:pt x="1976479" y="2118173"/>
                    <a:pt x="1957237" y="2137415"/>
                  </a:cubicBezTo>
                  <a:cubicBezTo>
                    <a:pt x="1937995" y="2156657"/>
                    <a:pt x="1911897" y="2167467"/>
                    <a:pt x="1884685" y="2167467"/>
                  </a:cubicBezTo>
                  <a:lnTo>
                    <a:pt x="102603" y="2167467"/>
                  </a:lnTo>
                  <a:cubicBezTo>
                    <a:pt x="75391" y="2167467"/>
                    <a:pt x="49294" y="2156657"/>
                    <a:pt x="30052" y="2137415"/>
                  </a:cubicBezTo>
                  <a:cubicBezTo>
                    <a:pt x="10810" y="2118173"/>
                    <a:pt x="0" y="2092076"/>
                    <a:pt x="0" y="2064863"/>
                  </a:cubicBezTo>
                  <a:lnTo>
                    <a:pt x="0" y="102603"/>
                  </a:lnTo>
                  <a:cubicBezTo>
                    <a:pt x="0" y="75391"/>
                    <a:pt x="10810" y="49294"/>
                    <a:pt x="30052" y="30052"/>
                  </a:cubicBezTo>
                  <a:cubicBezTo>
                    <a:pt x="49294" y="10810"/>
                    <a:pt x="75391" y="0"/>
                    <a:pt x="102603" y="0"/>
                  </a:cubicBezTo>
                  <a:close/>
                </a:path>
              </a:pathLst>
            </a:custGeom>
            <a:solidFill>
              <a:srgbClr val="BECE9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987289" cy="2224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994221" y="-4462163"/>
            <a:ext cx="9497439" cy="8229600"/>
            <a:chOff x="0" y="0"/>
            <a:chExt cx="2501383" cy="21674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01383" cy="2167467"/>
            </a:xfrm>
            <a:custGeom>
              <a:avLst/>
              <a:gdLst/>
              <a:ahLst/>
              <a:cxnLst/>
              <a:rect l="l" t="t" r="r" b="b"/>
              <a:pathLst>
                <a:path w="2501383" h="2167467">
                  <a:moveTo>
                    <a:pt x="81516" y="0"/>
                  </a:moveTo>
                  <a:lnTo>
                    <a:pt x="2419867" y="0"/>
                  </a:lnTo>
                  <a:cubicBezTo>
                    <a:pt x="2464887" y="0"/>
                    <a:pt x="2501383" y="36496"/>
                    <a:pt x="2501383" y="81516"/>
                  </a:cubicBezTo>
                  <a:lnTo>
                    <a:pt x="2501383" y="2085951"/>
                  </a:lnTo>
                  <a:cubicBezTo>
                    <a:pt x="2501383" y="2130971"/>
                    <a:pt x="2464887" y="2167467"/>
                    <a:pt x="2419867" y="2167467"/>
                  </a:cubicBezTo>
                  <a:lnTo>
                    <a:pt x="81516" y="2167467"/>
                  </a:lnTo>
                  <a:cubicBezTo>
                    <a:pt x="36496" y="2167467"/>
                    <a:pt x="0" y="2130971"/>
                    <a:pt x="0" y="2085951"/>
                  </a:cubicBezTo>
                  <a:lnTo>
                    <a:pt x="0" y="81516"/>
                  </a:lnTo>
                  <a:cubicBezTo>
                    <a:pt x="0" y="36496"/>
                    <a:pt x="36496" y="0"/>
                    <a:pt x="81516" y="0"/>
                  </a:cubicBezTo>
                  <a:close/>
                </a:path>
              </a:pathLst>
            </a:custGeom>
            <a:solidFill>
              <a:srgbClr val="382E16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2501383" cy="2224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926049" y="6107502"/>
            <a:ext cx="4846476" cy="484647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t="-16697" b="-1669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932087" y="6430999"/>
            <a:ext cx="4846476" cy="4846476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t="-10655" b="-1065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827053" y="6400816"/>
            <a:ext cx="4738017" cy="4738017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t="-16666" b="-1666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875776" y="6526249"/>
            <a:ext cx="4846476" cy="4846476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t="-16695" b="-1669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356794" y="6400816"/>
            <a:ext cx="4738017" cy="4738017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t="-5571" b="-557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0937368" y="4391325"/>
            <a:ext cx="6436232" cy="1126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929"/>
              </a:lnSpc>
              <a:spcBef>
                <a:spcPct val="0"/>
              </a:spcBef>
            </a:pPr>
            <a:r>
              <a:rPr lang="en-US" sz="6499" b="1">
                <a:solidFill>
                  <a:srgbClr val="294613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SUSTAINABLE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942812" y="5460665"/>
            <a:ext cx="6847170" cy="431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500"/>
              </a:lnSpc>
              <a:spcBef>
                <a:spcPct val="0"/>
              </a:spcBef>
            </a:pPr>
            <a:r>
              <a:rPr lang="en-US" sz="2500" b="1">
                <a:solidFill>
                  <a:srgbClr val="382E16"/>
                </a:solidFill>
                <a:latin typeface="Aileron Bold"/>
                <a:ea typeface="Aileron Bold"/>
                <a:cs typeface="Aileron Bold"/>
                <a:sym typeface="Aileron Bold"/>
              </a:rPr>
              <a:t>ABLE TO CONTINUE OVER A PERIOD OF TIME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16178" y="4667231"/>
            <a:ext cx="8055644" cy="805564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E0B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8146945"/>
            <a:ext cx="16230600" cy="3720439"/>
            <a:chOff x="0" y="0"/>
            <a:chExt cx="4274726" cy="9798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979869"/>
            </a:xfrm>
            <a:custGeom>
              <a:avLst/>
              <a:gdLst/>
              <a:ahLst/>
              <a:cxnLst/>
              <a:rect l="l" t="t" r="r" b="b"/>
              <a:pathLst>
                <a:path w="4274726" h="979869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932169"/>
                  </a:lnTo>
                  <a:cubicBezTo>
                    <a:pt x="4274726" y="944820"/>
                    <a:pt x="4269700" y="956952"/>
                    <a:pt x="4260755" y="965898"/>
                  </a:cubicBezTo>
                  <a:cubicBezTo>
                    <a:pt x="4251809" y="974843"/>
                    <a:pt x="4239677" y="979869"/>
                    <a:pt x="4227026" y="979869"/>
                  </a:cubicBezTo>
                  <a:lnTo>
                    <a:pt x="47700" y="979869"/>
                  </a:lnTo>
                  <a:cubicBezTo>
                    <a:pt x="35049" y="979869"/>
                    <a:pt x="22916" y="974843"/>
                    <a:pt x="13971" y="965898"/>
                  </a:cubicBezTo>
                  <a:cubicBezTo>
                    <a:pt x="5025" y="956952"/>
                    <a:pt x="0" y="944820"/>
                    <a:pt x="0" y="932169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BECE9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4274726" cy="1037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848466" y="4667231"/>
            <a:ext cx="4591069" cy="459106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0216" r="-1021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>
            <a:off x="8354255" y="9771677"/>
            <a:ext cx="1579491" cy="235488"/>
          </a:xfrm>
          <a:custGeom>
            <a:avLst/>
            <a:gdLst/>
            <a:ahLst/>
            <a:cxnLst/>
            <a:rect l="l" t="t" r="r" b="b"/>
            <a:pathLst>
              <a:path w="1579491" h="235488">
                <a:moveTo>
                  <a:pt x="0" y="0"/>
                </a:moveTo>
                <a:lnTo>
                  <a:pt x="1579490" y="0"/>
                </a:lnTo>
                <a:lnTo>
                  <a:pt x="1579490" y="235487"/>
                </a:lnTo>
                <a:lnTo>
                  <a:pt x="0" y="2354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1" name="Group 11"/>
          <p:cNvGrpSpPr/>
          <p:nvPr/>
        </p:nvGrpSpPr>
        <p:grpSpPr>
          <a:xfrm>
            <a:off x="246805" y="4667231"/>
            <a:ext cx="4591069" cy="459106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t="-11311" b="-1131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171822" y="4667231"/>
            <a:ext cx="4591069" cy="4591069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3031" r="-1303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395747" y="1537024"/>
            <a:ext cx="9496507" cy="2604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695"/>
              </a:lnSpc>
            </a:pPr>
            <a:r>
              <a:rPr lang="en-US" sz="16963">
                <a:solidFill>
                  <a:srgbClr val="294613"/>
                </a:solidFill>
                <a:latin typeface="Anton"/>
                <a:ea typeface="Anton"/>
                <a:cs typeface="Anton"/>
                <a:sym typeface="Anton"/>
              </a:rPr>
              <a:t>THANK YOU!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893477" y="9575366"/>
            <a:ext cx="4147717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000000"/>
                </a:solidFill>
                <a:latin typeface="Aileron Heavy"/>
                <a:ea typeface="Aileron Heavy"/>
                <a:cs typeface="Aileron Heavy"/>
                <a:sym typeface="Aileron Heavy"/>
              </a:rPr>
              <a:t>@rebeccawilsonfarming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78018" y="683438"/>
            <a:ext cx="1764322" cy="1764322"/>
            <a:chOff x="0" y="0"/>
            <a:chExt cx="2352429" cy="2352429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2352429" cy="2352429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6E0B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389727" y="470813"/>
              <a:ext cx="1436203" cy="1436203"/>
            </a:xfrm>
            <a:custGeom>
              <a:avLst/>
              <a:gdLst/>
              <a:ahLst/>
              <a:cxnLst/>
              <a:rect l="l" t="t" r="r" b="b"/>
              <a:pathLst>
                <a:path w="1436203" h="1436203">
                  <a:moveTo>
                    <a:pt x="0" y="0"/>
                  </a:moveTo>
                  <a:lnTo>
                    <a:pt x="1436203" y="0"/>
                  </a:lnTo>
                  <a:lnTo>
                    <a:pt x="1436203" y="1436203"/>
                  </a:lnTo>
                  <a:lnTo>
                    <a:pt x="0" y="1436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287745" y="257175"/>
            <a:ext cx="1543050" cy="1543050"/>
            <a:chOff x="0" y="0"/>
            <a:chExt cx="2057400" cy="2057400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2057400" cy="2057400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6E0B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 rot="-1630774">
              <a:off x="579182" y="223030"/>
              <a:ext cx="899037" cy="1724235"/>
            </a:xfrm>
            <a:custGeom>
              <a:avLst/>
              <a:gdLst/>
              <a:ahLst/>
              <a:cxnLst/>
              <a:rect l="l" t="t" r="r" b="b"/>
              <a:pathLst>
                <a:path w="899037" h="1724235">
                  <a:moveTo>
                    <a:pt x="0" y="0"/>
                  </a:moveTo>
                  <a:lnTo>
                    <a:pt x="899036" y="0"/>
                  </a:lnTo>
                  <a:lnTo>
                    <a:pt x="899036" y="1724234"/>
                  </a:lnTo>
                  <a:lnTo>
                    <a:pt x="0" y="1724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243" b="-4742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5B78CA333243439763E4169A5FEB7F" ma:contentTypeVersion="19" ma:contentTypeDescription="Create a new document." ma:contentTypeScope="" ma:versionID="d67e542ccfc98f8766c03bca3df5dec6">
  <xsd:schema xmlns:xsd="http://www.w3.org/2001/XMLSchema" xmlns:xs="http://www.w3.org/2001/XMLSchema" xmlns:p="http://schemas.microsoft.com/office/2006/metadata/properties" xmlns:ns2="c53071f4-7f44-43fd-895c-8e7b6a3746b0" xmlns:ns3="ead97cfe-a968-427f-b02b-893e6ba0355a" targetNamespace="http://schemas.microsoft.com/office/2006/metadata/properties" ma:root="true" ma:fieldsID="2465a60b32c7e66e77d39dce70c70dd6" ns2:_="" ns3:_="">
    <xsd:import namespace="c53071f4-7f44-43fd-895c-8e7b6a3746b0"/>
    <xsd:import namespace="ead97cfe-a968-427f-b02b-893e6ba035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071f4-7f44-43fd-895c-8e7b6a374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97cfe-a968-427f-b02b-893e6ba035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b8b45f8-435e-402c-b129-c8853cba6318}" ma:internalName="TaxCatchAll" ma:showField="CatchAllData" ma:web="ead97cfe-a968-427f-b02b-893e6ba035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ad97cfe-a968-427f-b02b-893e6ba0355a" xsi:nil="true"/>
    <lcf76f155ced4ddcb4097134ff3c332f xmlns="c53071f4-7f44-43fd-895c-8e7b6a3746b0">
      <Terms xmlns="http://schemas.microsoft.com/office/infopath/2007/PartnerControls"/>
    </lcf76f155ced4ddcb4097134ff3c332f>
    <_Flow_SignoffStatus xmlns="c53071f4-7f44-43fd-895c-8e7b6a3746b0" xsi:nil="true"/>
  </documentManagement>
</p:properties>
</file>

<file path=customXml/itemProps1.xml><?xml version="1.0" encoding="utf-8"?>
<ds:datastoreItem xmlns:ds="http://schemas.openxmlformats.org/officeDocument/2006/customXml" ds:itemID="{86BBC2DD-BF0F-41A8-89EF-B77F17739E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D01A3F-3E35-48F0-BFB0-5A2B41D12B75}"/>
</file>

<file path=customXml/itemProps3.xml><?xml version="1.0" encoding="utf-8"?>
<ds:datastoreItem xmlns:ds="http://schemas.openxmlformats.org/officeDocument/2006/customXml" ds:itemID="{56BD7C23-3623-419B-811B-613055718EBB}">
  <ds:schemaRefs>
    <ds:schemaRef ds:uri="http://schemas.microsoft.com/office/2006/metadata/properties"/>
    <ds:schemaRef ds:uri="http://schemas.microsoft.com/office/infopath/2007/PartnerControls"/>
    <ds:schemaRef ds:uri="37a59e42-aed2-4f3e-b762-d70538a0c7f1"/>
    <ds:schemaRef ds:uri="http://schemas.microsoft.com/sharepoint/v3"/>
    <ds:schemaRef ds:uri="93fe4ac2-3411-472a-94f3-da89f563b49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278</Words>
  <Application>Microsoft Office PowerPoint</Application>
  <PresentationFormat>Custom</PresentationFormat>
  <Paragraphs>63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Anton</vt:lpstr>
      <vt:lpstr>Aileron Ultra-Bold</vt:lpstr>
      <vt:lpstr>Arial</vt:lpstr>
      <vt:lpstr>Aileron</vt:lpstr>
      <vt:lpstr>Aileron Heavy</vt:lpstr>
      <vt:lpstr>Calibri</vt:lpstr>
      <vt:lpstr>Akzidenz-Grotesk Heavy</vt:lpstr>
      <vt:lpstr>Aileron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Rebecca Wilson</dc:title>
  <dc:creator>Frances Meek</dc:creator>
  <cp:lastModifiedBy>Frances Meek</cp:lastModifiedBy>
  <cp:revision>2</cp:revision>
  <dcterms:created xsi:type="dcterms:W3CDTF">2006-08-16T00:00:00Z</dcterms:created>
  <dcterms:modified xsi:type="dcterms:W3CDTF">2025-01-22T08:33:10Z</dcterms:modified>
  <dc:identifier>DAGcvsUomnc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0x010100BD5B78CA333243439763E4169A5FEB7F</vt:lpwstr>
  </property>
  <property fmtid="{D5CDD505-2E9C-101B-9397-08002B2CF9AE}" pid="3" name="MediaServiceImageTags">
    <vt:lpwstr/>
  </property>
</Properties>
</file>