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ppt/slideLayouts/slideLayout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0" r:id="rId4"/>
    <p:sldMasterId id="2147483652" r:id="rId5"/>
    <p:sldMasterId id="2147483656" r:id="rId6"/>
    <p:sldMasterId id="2147483662" r:id="rId7"/>
    <p:sldMasterId id="2147483664" r:id="rId8"/>
  </p:sldMasterIdLst>
  <p:notesMasterIdLst>
    <p:notesMasterId r:id="rId39"/>
  </p:notesMasterIdLst>
  <p:sldIdLst>
    <p:sldId id="505" r:id="rId9"/>
    <p:sldId id="263" r:id="rId10"/>
    <p:sldId id="266" r:id="rId11"/>
    <p:sldId id="267" r:id="rId12"/>
    <p:sldId id="273" r:id="rId13"/>
    <p:sldId id="274" r:id="rId14"/>
    <p:sldId id="613" r:id="rId15"/>
    <p:sldId id="276" r:id="rId16"/>
    <p:sldId id="272" r:id="rId17"/>
    <p:sldId id="268" r:id="rId18"/>
    <p:sldId id="277" r:id="rId19"/>
    <p:sldId id="269" r:id="rId20"/>
    <p:sldId id="270" r:id="rId21"/>
    <p:sldId id="271" r:id="rId22"/>
    <p:sldId id="275" r:id="rId23"/>
    <p:sldId id="608" r:id="rId24"/>
    <p:sldId id="607" r:id="rId25"/>
    <p:sldId id="260" r:id="rId26"/>
    <p:sldId id="265" r:id="rId27"/>
    <p:sldId id="264" r:id="rId28"/>
    <p:sldId id="262" r:id="rId29"/>
    <p:sldId id="614" r:id="rId30"/>
    <p:sldId id="609" r:id="rId31"/>
    <p:sldId id="611" r:id="rId32"/>
    <p:sldId id="610" r:id="rId33"/>
    <p:sldId id="612" r:id="rId34"/>
    <p:sldId id="259" r:id="rId35"/>
    <p:sldId id="278" r:id="rId36"/>
    <p:sldId id="283" r:id="rId37"/>
    <p:sldId id="261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duction" id="{A7E4733F-9D7A-47DA-B82E-CC0DB00AA9E9}">
          <p14:sldIdLst>
            <p14:sldId id="505"/>
            <p14:sldId id="263"/>
            <p14:sldId id="266"/>
            <p14:sldId id="267"/>
            <p14:sldId id="273"/>
            <p14:sldId id="274"/>
            <p14:sldId id="613"/>
          </p14:sldIdLst>
        </p14:section>
        <p14:section name="Analysis in school" id="{0D0B6C9C-2430-4903-A796-BED4CBBA1DAA}">
          <p14:sldIdLst>
            <p14:sldId id="276"/>
            <p14:sldId id="272"/>
            <p14:sldId id="268"/>
            <p14:sldId id="277"/>
            <p14:sldId id="269"/>
            <p14:sldId id="270"/>
            <p14:sldId id="271"/>
            <p14:sldId id="275"/>
            <p14:sldId id="608"/>
            <p14:sldId id="607"/>
            <p14:sldId id="260"/>
          </p14:sldIdLst>
        </p14:section>
        <p14:section name="Video here" id="{395D942B-DAA4-4ABA-A5CD-84837E162BAF}">
          <p14:sldIdLst>
            <p14:sldId id="265"/>
            <p14:sldId id="264"/>
          </p14:sldIdLst>
        </p14:section>
        <p14:section name="Resources" id="{E3026636-703A-42E6-926A-E7DBE5A8E90E}">
          <p14:sldIdLst>
            <p14:sldId id="262"/>
            <p14:sldId id="614"/>
            <p14:sldId id="609"/>
            <p14:sldId id="611"/>
            <p14:sldId id="610"/>
            <p14:sldId id="612"/>
            <p14:sldId id="259"/>
            <p14:sldId id="278"/>
            <p14:sldId id="283"/>
            <p14:sldId id="26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1E6144C-14BA-4EF9-61ED-859BA2598D84}" name="Frances Meek" initials="FM" userId="S::F.Meek@nutrition.org.uk::f3af35cc-3229-46e1-af36-3525661cfbd3" providerId="AD"/>
  <p188:author id="{EC8C4E90-CF91-D356-6453-89C7340D26BA}" name="Ewen Trafford" initials="ET" userId="S::e.trafford@nutrition.org.uk::e520b4bf-a196-48b7-bc10-b1590a457daa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33D86"/>
    <a:srgbClr val="E9F5FC"/>
    <a:srgbClr val="BAC5B7"/>
    <a:srgbClr val="F2E2E9"/>
    <a:srgbClr val="F9D4B6"/>
    <a:srgbClr val="EDAD80"/>
    <a:srgbClr val="E46B2F"/>
    <a:srgbClr val="ED6B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76D9E31-4C11-446B-B79F-9DB07670FA52}" v="2" dt="2023-01-30T10:35:21.80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929" autoAdjust="0"/>
    <p:restoredTop sz="89353" autoAdjust="0"/>
  </p:normalViewPr>
  <p:slideViewPr>
    <p:cSldViewPr snapToGrid="0" snapToObjects="1">
      <p:cViewPr varScale="1">
        <p:scale>
          <a:sx n="145" d="100"/>
          <a:sy n="145" d="100"/>
        </p:scale>
        <p:origin x="1464" y="8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presProps" Target="presProps.xml"/><Relationship Id="rId45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tableStyles" Target="tableStyles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microsoft.com/office/2018/10/relationships/authors" Target="authors.xml"/><Relationship Id="rId20" Type="http://schemas.openxmlformats.org/officeDocument/2006/relationships/slide" Target="slides/slide12.xml"/><Relationship Id="rId41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wen Trafford" userId="e520b4bf-a196-48b7-bc10-b1590a457daa" providerId="ADAL" clId="{F76D9E31-4C11-446B-B79F-9DB07670FA52}"/>
    <pc:docChg chg="delSld delMainMaster modSection">
      <pc:chgData name="Ewen Trafford" userId="e520b4bf-a196-48b7-bc10-b1590a457daa" providerId="ADAL" clId="{F76D9E31-4C11-446B-B79F-9DB07670FA52}" dt="2023-01-30T10:34:44.508" v="5" actId="47"/>
      <pc:docMkLst>
        <pc:docMk/>
      </pc:docMkLst>
      <pc:sldChg chg="del">
        <pc:chgData name="Ewen Trafford" userId="e520b4bf-a196-48b7-bc10-b1590a457daa" providerId="ADAL" clId="{F76D9E31-4C11-446B-B79F-9DB07670FA52}" dt="2023-01-30T10:34:28.266" v="0" actId="47"/>
        <pc:sldMkLst>
          <pc:docMk/>
          <pc:sldMk cId="1955166399" sldId="256"/>
        </pc:sldMkLst>
      </pc:sldChg>
      <pc:sldChg chg="del">
        <pc:chgData name="Ewen Trafford" userId="e520b4bf-a196-48b7-bc10-b1590a457daa" providerId="ADAL" clId="{F76D9E31-4C11-446B-B79F-9DB07670FA52}" dt="2023-01-30T10:34:29.112" v="1" actId="47"/>
        <pc:sldMkLst>
          <pc:docMk/>
          <pc:sldMk cId="2582238690" sldId="357"/>
        </pc:sldMkLst>
      </pc:sldChg>
      <pc:sldChg chg="del">
        <pc:chgData name="Ewen Trafford" userId="e520b4bf-a196-48b7-bc10-b1590a457daa" providerId="ADAL" clId="{F76D9E31-4C11-446B-B79F-9DB07670FA52}" dt="2023-01-30T10:34:29.967" v="2" actId="47"/>
        <pc:sldMkLst>
          <pc:docMk/>
          <pc:sldMk cId="1194114546" sldId="358"/>
        </pc:sldMkLst>
      </pc:sldChg>
      <pc:sldChg chg="del">
        <pc:chgData name="Ewen Trafford" userId="e520b4bf-a196-48b7-bc10-b1590a457daa" providerId="ADAL" clId="{F76D9E31-4C11-446B-B79F-9DB07670FA52}" dt="2023-01-30T10:34:42.842" v="4" actId="47"/>
        <pc:sldMkLst>
          <pc:docMk/>
          <pc:sldMk cId="2056344632" sldId="360"/>
        </pc:sldMkLst>
      </pc:sldChg>
      <pc:sldChg chg="del">
        <pc:chgData name="Ewen Trafford" userId="e520b4bf-a196-48b7-bc10-b1590a457daa" providerId="ADAL" clId="{F76D9E31-4C11-446B-B79F-9DB07670FA52}" dt="2023-01-30T10:34:44.508" v="5" actId="47"/>
        <pc:sldMkLst>
          <pc:docMk/>
          <pc:sldMk cId="4084959460" sldId="361"/>
        </pc:sldMkLst>
      </pc:sldChg>
      <pc:sldChg chg="del">
        <pc:chgData name="Ewen Trafford" userId="e520b4bf-a196-48b7-bc10-b1590a457daa" providerId="ADAL" clId="{F76D9E31-4C11-446B-B79F-9DB07670FA52}" dt="2023-01-30T10:34:39.023" v="3" actId="47"/>
        <pc:sldMkLst>
          <pc:docMk/>
          <pc:sldMk cId="111068652" sldId="499"/>
        </pc:sldMkLst>
      </pc:sldChg>
      <pc:sldMasterChg chg="del delSldLayout">
        <pc:chgData name="Ewen Trafford" userId="e520b4bf-a196-48b7-bc10-b1590a457daa" providerId="ADAL" clId="{F76D9E31-4C11-446B-B79F-9DB07670FA52}" dt="2023-01-30T10:34:28.266" v="0" actId="47"/>
        <pc:sldMasterMkLst>
          <pc:docMk/>
          <pc:sldMasterMk cId="1328885048" sldId="2147483648"/>
        </pc:sldMasterMkLst>
        <pc:sldLayoutChg chg="del">
          <pc:chgData name="Ewen Trafford" userId="e520b4bf-a196-48b7-bc10-b1590a457daa" providerId="ADAL" clId="{F76D9E31-4C11-446B-B79F-9DB07670FA52}" dt="2023-01-30T10:34:28.266" v="0" actId="47"/>
          <pc:sldLayoutMkLst>
            <pc:docMk/>
            <pc:sldMasterMk cId="1328885048" sldId="2147483648"/>
            <pc:sldLayoutMk cId="741072936" sldId="2147483649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4D6B40-A318-4E65-BEC6-0CB105B2BEE1}" type="datetimeFigureOut">
              <a:rPr lang="en-GB" smtClean="0"/>
              <a:t>30/01/2023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EF4699-974A-4BF2-BEF1-4B8A5084CB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47931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3666ED-86A5-4133-9AFC-9F5F8839214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96736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Also product development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EF4699-974A-4BF2-BEF1-4B8A5084CB90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07338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Purpose: ‘At a glance’ understanding of a product and quick comparison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EF4699-974A-4BF2-BEF1-4B8A5084CB90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41182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EF4699-974A-4BF2-BEF1-4B8A5084CB90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78761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Ice cream example SG 0.55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EF4699-974A-4BF2-BEF1-4B8A5084CB90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99018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EF4699-974A-4BF2-BEF1-4B8A5084CB90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81455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Homemade – canned basic – premium comparison</a:t>
            </a:r>
          </a:p>
          <a:p>
            <a:r>
              <a:rPr lang="en-GB"/>
              <a:t>Nutritional analysis</a:t>
            </a:r>
          </a:p>
          <a:p>
            <a:r>
              <a:rPr lang="en-GB"/>
              <a:t>Costing</a:t>
            </a:r>
          </a:p>
          <a:p>
            <a:r>
              <a:rPr lang="en-GB"/>
              <a:t>Sensory analysis</a:t>
            </a:r>
          </a:p>
          <a:p>
            <a:r>
              <a:rPr lang="en-GB"/>
              <a:t>Food labels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9300F6-CB63-4B20-97F0-485A3625632E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2635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2 spring onions – about 30g</a:t>
            </a:r>
          </a:p>
          <a:p>
            <a:r>
              <a:rPr lang="en-GB" dirty="0"/>
              <a:t>Coriander – about 25g</a:t>
            </a:r>
          </a:p>
          <a:p>
            <a:r>
              <a:rPr lang="en-GB" dirty="0"/>
              <a:t>3 eggs – about 150g</a:t>
            </a:r>
          </a:p>
          <a:p>
            <a:r>
              <a:rPr lang="en-GB" dirty="0"/>
              <a:t>40 ml semi-skimmed milk – about 41.2g</a:t>
            </a:r>
          </a:p>
          <a:p>
            <a:r>
              <a:rPr lang="en-GB" dirty="0"/>
              <a:t>Pepper – about 5g</a:t>
            </a:r>
          </a:p>
          <a:p>
            <a:r>
              <a:rPr lang="en-GB" dirty="0"/>
              <a:t>Oil – about 5g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EF4699-974A-4BF2-BEF1-4B8A5084CB90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59995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53512" y="587760"/>
            <a:ext cx="9144000" cy="635491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4000" b="1" i="0">
                <a:solidFill>
                  <a:srgbClr val="C33D86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53512" y="3065488"/>
            <a:ext cx="9144000" cy="3087973"/>
          </a:xfrm>
          <a:prstGeom prst="rect">
            <a:avLst/>
          </a:prstGeom>
        </p:spPr>
        <p:txBody>
          <a:bodyPr lIns="0" tIns="0" rIns="0" bIns="0"/>
          <a:lstStyle>
            <a:lvl1pPr marL="285750" indent="-285750" algn="l">
              <a:buFont typeface="Arial" charset="0"/>
              <a:buChar char="•"/>
              <a:defRPr sz="1800"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8237676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69274" y="1563798"/>
            <a:ext cx="9720000" cy="720000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3400" b="1" i="0">
                <a:solidFill>
                  <a:srgbClr val="C33D86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Heading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69276" y="2571092"/>
            <a:ext cx="9720000" cy="3600000"/>
          </a:xfrm>
          <a:prstGeom prst="rect">
            <a:avLst/>
          </a:prstGeom>
        </p:spPr>
        <p:txBody>
          <a:bodyPr lIns="0" tIns="0" rIns="0" bIns="0" numCol="1" anchor="t"/>
          <a:lstStyle>
            <a:lvl1pPr marL="285750" indent="-285750" algn="l">
              <a:buSzPct val="90000"/>
              <a:buFont typeface="Arial" charset="0"/>
              <a:buChar char="•"/>
              <a:defRPr sz="18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15513439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6209274" y="2571092"/>
            <a:ext cx="4680000" cy="3600000"/>
          </a:xfrm>
          <a:prstGeom prst="rect">
            <a:avLst/>
          </a:prstGeom>
          <a:solidFill>
            <a:srgbClr val="F2E2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169276" y="2571092"/>
            <a:ext cx="4680000" cy="3600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285750" indent="-285750">
              <a:buSzPct val="90000"/>
              <a:buFont typeface="Arial" charset="0"/>
              <a:buChar char="•"/>
              <a:defRPr sz="1800" b="0" i="0"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Body text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398461" y="2760281"/>
            <a:ext cx="4320000" cy="3240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>
              <a:buNone/>
              <a:defRPr sz="1800" b="0" i="0"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Body text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1169276" y="1563798"/>
            <a:ext cx="9720000" cy="720000"/>
          </a:xfrm>
          <a:prstGeom prst="rect">
            <a:avLst/>
          </a:prstGeom>
        </p:spPr>
        <p:txBody>
          <a:bodyPr lIns="0" tIns="0" rIns="0" bIns="0"/>
          <a:lstStyle>
            <a:lvl1pPr>
              <a:defRPr sz="3400" b="1" i="0">
                <a:solidFill>
                  <a:srgbClr val="C33D86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Heading</a:t>
            </a:r>
          </a:p>
        </p:txBody>
      </p:sp>
    </p:spTree>
    <p:extLst>
      <p:ext uri="{BB962C8B-B14F-4D97-AF65-F5344CB8AC3E}">
        <p14:creationId xmlns:p14="http://schemas.microsoft.com/office/powerpoint/2010/main" val="2800079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69275" y="1563798"/>
            <a:ext cx="9720000" cy="720000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2550" b="1" i="0">
                <a:solidFill>
                  <a:srgbClr val="C33D86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Heading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69275" y="2549827"/>
            <a:ext cx="9720000" cy="3600000"/>
          </a:xfrm>
          <a:prstGeom prst="rect">
            <a:avLst/>
          </a:prstGeom>
        </p:spPr>
        <p:txBody>
          <a:bodyPr lIns="0" tIns="0" rIns="0" bIns="0" numCol="1" anchor="t"/>
          <a:lstStyle>
            <a:lvl1pPr marL="214313" indent="-214313" algn="l">
              <a:buSzPct val="90000"/>
              <a:buFont typeface="Arial" charset="0"/>
              <a:buChar char="•"/>
              <a:defRPr sz="135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29050777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42452" y="3531477"/>
            <a:ext cx="9144000" cy="733096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4400" b="1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6450259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www.foodafactoflife.org.uk/" TargetMode="Externa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foodafactoflife.org.uk/" TargetMode="Externa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://www.foodafactoflife.org.uk/" TargetMode="Externa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://www.foodafactoflife.org.uk/" TargetMode="Externa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5.xml"/><Relationship Id="rId5" Type="http://schemas.openxmlformats.org/officeDocument/2006/relationships/hyperlink" Target="http://www.foodafactoflife.org.uk/" TargetMode="External"/><Relationship Id="rId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1156447" y="6539528"/>
            <a:ext cx="1072178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 b="0" i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hlinkClick r:id="rId4"/>
              </a:rPr>
              <a:t>www.foodafactoflife.org.uk</a:t>
            </a:r>
            <a:r>
              <a:rPr lang="en-US" sz="900" b="0" i="0" baseline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   </a:t>
            </a:r>
            <a:r>
              <a:rPr lang="en-US" sz="900" b="0" i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© Food – a fact of life </a:t>
            </a:r>
            <a:fld id="{73337BBD-0EDC-4EBE-9184-D7B11AB1B48F}" type="datetimeyyyy">
              <a:rPr lang="en-US" sz="900" b="0" i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2023</a:t>
            </a:fld>
            <a:endParaRPr lang="en-US" sz="900" b="0" i="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8317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1156447" y="6539528"/>
            <a:ext cx="1072178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 b="0" i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hlinkClick r:id="rId4"/>
              </a:rPr>
              <a:t>www.foodafactoflife.org.uk</a:t>
            </a:r>
            <a:r>
              <a:rPr lang="en-US" sz="900" b="0" i="0" baseline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   </a:t>
            </a:r>
            <a:r>
              <a:rPr lang="en-US" sz="900" b="0" i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© Food – a fact of life </a:t>
            </a:r>
            <a:fld id="{5E64FBF0-F686-4A8A-9EBB-394E0D73154E}" type="datetimeyyyy">
              <a:rPr lang="en-US" sz="900" b="0" i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2023</a:t>
            </a:fld>
            <a:endParaRPr lang="en-US" sz="900" b="0" i="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2393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5725"/>
            <a:ext cx="12192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1156447" y="6539528"/>
            <a:ext cx="1072178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 b="0" i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hlinkClick r:id="rId4"/>
              </a:rPr>
              <a:t>www.foodafactoflife.org.uk</a:t>
            </a:r>
            <a:r>
              <a:rPr lang="en-US" sz="900" b="0" i="0" baseline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   </a:t>
            </a:r>
            <a:r>
              <a:rPr lang="en-US" sz="900" b="0" i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© Food – a fact of life </a:t>
            </a:r>
            <a:fld id="{BCB3E9EF-81EB-401A-8D64-3F752692777B}" type="datetimeyyyy">
              <a:rPr lang="en-US" sz="900" b="0" i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2023</a:t>
            </a:fld>
            <a:endParaRPr lang="en-US" sz="900" b="0" i="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8143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1156447" y="6539530"/>
            <a:ext cx="10721788" cy="10387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675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  <a:hlinkClick r:id="rId4"/>
              </a:rPr>
              <a:t>www.foodafactoflife.org.uk</a:t>
            </a:r>
            <a:r>
              <a:rPr lang="en-US" sz="675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    © Food – a fact of life 2023</a:t>
            </a:r>
          </a:p>
        </p:txBody>
      </p:sp>
    </p:spTree>
    <p:extLst>
      <p:ext uri="{BB962C8B-B14F-4D97-AF65-F5344CB8AC3E}">
        <p14:creationId xmlns:p14="http://schemas.microsoft.com/office/powerpoint/2010/main" val="2140138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39453" y="358589"/>
            <a:ext cx="2044335" cy="1435165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1156447" y="6539528"/>
            <a:ext cx="1072178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hlinkClick r:id="rId5"/>
              </a:rPr>
              <a:t>www.foodafactoflife.org.uk</a:t>
            </a:r>
            <a:r>
              <a:rPr lang="en-US" sz="900" b="0" i="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   </a:t>
            </a:r>
            <a:r>
              <a:rPr lang="en-US" sz="9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©</a:t>
            </a:r>
            <a:r>
              <a:rPr lang="en-US" sz="900" b="0" i="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Food – </a:t>
            </a:r>
            <a:r>
              <a:rPr lang="en-US" sz="9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a fact of life 2023</a:t>
            </a:r>
          </a:p>
        </p:txBody>
      </p:sp>
    </p:spTree>
    <p:extLst>
      <p:ext uri="{BB962C8B-B14F-4D97-AF65-F5344CB8AC3E}">
        <p14:creationId xmlns:p14="http://schemas.microsoft.com/office/powerpoint/2010/main" val="3735330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hyperlink" Target="https://www.foodafactoflife.org.uk/professional-development/teaching-and-learning/classroom-resources-from-ffl-training/#HE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foodafactoflife.org.uk/11-14-years/cooking-11-14-years/cooking-for-health-11-14-years/#HCM" TargetMode="Externa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hyperlink" Target="https://explorefood.foodafactoflife.org.uk/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https://explorefood.foodafactoflife.org.uk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foodafactoflife.org.uk/media/2024/using-explore-food-ws-1114c3.docx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foodafactoflife.org.uk/media/6684/tasting-commercial-soups-ws-1416c.docx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utrition.org.uk/putting-it-into-practice/balancing-the-diet/get-portion-wise/" TargetMode="External"/><Relationship Id="rId2" Type="http://schemas.openxmlformats.org/officeDocument/2006/relationships/hyperlink" Target="https://explorefood.foodafactoflife.org.uk/assets/files/Explore-food-teachers-notes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foodafactoflife.org.uk/11-14-years/cooking-11-14-years/cooking-for-health-11-14-years/#Mod" TargetMode="External"/><Relationship Id="rId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oodafactoflife.org.uk/media/ef3ldr0y/cooking-on-a-budget-classroom-activities.docx" TargetMode="Externa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foodafactoflife.org.uk/14-16-years/consumer-awareness-14-16-years/food-labelling/" TargetMode="External"/><Relationship Id="rId4" Type="http://schemas.openxmlformats.org/officeDocument/2006/relationships/image" Target="../media/image4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oodafactoflife.org.uk/media/9850/food-labelling-and-health-claims-14-16-koca.docx" TargetMode="External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foodafactoflife.org.uk/14-16-years/knowledge-organisers-14-16-years/" TargetMode="External"/><Relationship Id="rId4" Type="http://schemas.openxmlformats.org/officeDocument/2006/relationships/hyperlink" Target="https://www.foodafactoflife.org.uk/11-14-years/knowledge-organisers-11-14-years/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hyperlink" Target="https://www.foodafactoflife.org.uk/search-results?q=serving+size+problems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hyperlink" Target="https://www.foodafactoflife.org.uk/14-16-years/nutritional-analysis-14-16-years/" TargetMode="External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foodafactoflife.org.uk/11-14-years/nutritional-analysis-11-14-years/" TargetMode="Externa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oodafactoflife.org.uk/" TargetMode="External"/><Relationship Id="rId2" Type="http://schemas.openxmlformats.org/officeDocument/2006/relationships/hyperlink" Target="https://explorefood.foodafactoflife.org.uk/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foodafactoflife.org.uk/media/6986/for-website-ict-literacy-and-numeracy-final.pptx" TargetMode="External"/><Relationship Id="rId4" Type="http://schemas.openxmlformats.org/officeDocument/2006/relationships/image" Target="../media/image5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oodafactoflife.org.uk/professional-development/" TargetMode="External"/><Relationship Id="rId7" Type="http://schemas.openxmlformats.org/officeDocument/2006/relationships/image" Target="../media/image59.png"/><Relationship Id="rId2" Type="http://schemas.openxmlformats.org/officeDocument/2006/relationships/hyperlink" Target="http://www.foodafactoflife.org.uk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hyperlink" Target="mailto:education@nutrition.org.uk" TargetMode="External"/><Relationship Id="rId4" Type="http://schemas.openxmlformats.org/officeDocument/2006/relationships/hyperlink" Target="https://twitter.com/foodafactoflife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hyperlink" Target="https://www.gov.uk/government/publications/composition-of-foods-integrated-dataset-cofid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v.uk/government/publications/front-of-pack-nutrition-labelling-guidance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hyperlink" Target="https://www.foodafactoflife.org.uk/professional-development/teaching-and-learning/classroom-resources-from-ffl-training/#HE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hyperlink" Target="https://www.igd.com/Social-impact/Health/Engaging-consumers/Labelling/Nutrition-labelling-guides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hyperlink" Target="https://www.foodafactoflife.org.uk/11-14-years/cooking-11-14-years/cooking-for-health-11-14-years/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28801" y="2948082"/>
            <a:ext cx="10110266" cy="733096"/>
          </a:xfrm>
        </p:spPr>
        <p:txBody>
          <a:bodyPr/>
          <a:lstStyle/>
          <a:p>
            <a:pPr lvl="0">
              <a:lnSpc>
                <a:spcPct val="100000"/>
              </a:lnSpc>
              <a:spcBef>
                <a:spcPts val="0"/>
              </a:spcBef>
              <a:defRPr/>
            </a:pPr>
            <a:r>
              <a:rPr lang="en-GB" sz="4000" dirty="0"/>
              <a:t>Using nutritional analysis in a </a:t>
            </a:r>
            <a:br>
              <a:rPr lang="en-GB" sz="4000" dirty="0"/>
            </a:br>
            <a:r>
              <a:rPr lang="en-GB" sz="4000" dirty="0"/>
              <a:t>meaningful way</a:t>
            </a:r>
            <a:endParaRPr lang="en-GB" sz="4000" b="0" dirty="0">
              <a:latin typeface="Calibri" panose="020F0502020204030204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42452" y="5348177"/>
            <a:ext cx="2483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26/01/23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46581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DBDFE9-F460-DE9B-D4F9-1BBC91ECB89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/>
              <a:t>Step 1: Check the recipe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4AE085-88A1-D4B4-A630-5E856E74F4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69276" y="2571092"/>
            <a:ext cx="4838417" cy="3600000"/>
          </a:xfrm>
        </p:spPr>
        <p:txBody>
          <a:bodyPr/>
          <a:lstStyle/>
          <a:p>
            <a:pPr marL="0" indent="0">
              <a:buNone/>
            </a:pPr>
            <a:r>
              <a:rPr lang="en-GB"/>
              <a:t>Does your recipe contain all of the information?</a:t>
            </a:r>
          </a:p>
          <a:p>
            <a:pPr marL="571500">
              <a:buFont typeface="Arial" panose="020B0604020202020204" pitchFamily="34" charset="0"/>
              <a:buChar char="•"/>
            </a:pPr>
            <a:r>
              <a:rPr lang="en-GB"/>
              <a:t>Weight of tinned tomatoes not defined</a:t>
            </a:r>
          </a:p>
          <a:p>
            <a:pPr marL="571500">
              <a:buFont typeface="Arial" panose="020B0604020202020204" pitchFamily="34" charset="0"/>
              <a:buChar char="•"/>
            </a:pPr>
            <a:r>
              <a:rPr lang="en-GB"/>
              <a:t>Number of onions not defined</a:t>
            </a:r>
          </a:p>
          <a:p>
            <a:pPr marL="571500">
              <a:buFont typeface="Arial" panose="020B0604020202020204" pitchFamily="34" charset="0"/>
              <a:buChar char="•"/>
            </a:pPr>
            <a:r>
              <a:rPr lang="en-GB"/>
              <a:t>Carrot size not specified</a:t>
            </a:r>
          </a:p>
          <a:p>
            <a:pPr marL="571500">
              <a:buFont typeface="Arial" panose="020B0604020202020204" pitchFamily="34" charset="0"/>
              <a:buChar char="•"/>
            </a:pPr>
            <a:r>
              <a:rPr lang="en-GB"/>
              <a:t>Is the minced beef standard or lean?</a:t>
            </a:r>
          </a:p>
          <a:p>
            <a:pPr marL="571500">
              <a:buFont typeface="Arial" panose="020B0604020202020204" pitchFamily="34" charset="0"/>
              <a:buChar char="•"/>
            </a:pPr>
            <a:r>
              <a:rPr lang="en-GB"/>
              <a:t>Bay leaf will be removed in final dish</a:t>
            </a:r>
          </a:p>
          <a:p>
            <a:pPr marL="571500">
              <a:buFont typeface="Arial" panose="020B0604020202020204" pitchFamily="34" charset="0"/>
              <a:buChar char="•"/>
            </a:pPr>
            <a:r>
              <a:rPr lang="en-GB"/>
              <a:t>Are the kidney beans drained, or with liquid?</a:t>
            </a:r>
          </a:p>
          <a:p>
            <a:pPr marL="571500">
              <a:buFont typeface="Arial" panose="020B0604020202020204" pitchFamily="34" charset="0"/>
              <a:buChar char="•"/>
            </a:pPr>
            <a:r>
              <a:rPr lang="en-GB"/>
              <a:t>How much seasoning? (estimate)</a:t>
            </a:r>
          </a:p>
          <a:p>
            <a:pPr marL="571500">
              <a:buFont typeface="Arial" panose="020B0604020202020204" pitchFamily="34" charset="0"/>
              <a:buChar char="•"/>
            </a:pPr>
            <a:r>
              <a:rPr lang="en-GB"/>
              <a:t>Should it be analysed with our without the ‘Tip’?</a:t>
            </a:r>
          </a:p>
          <a:p>
            <a:pPr marL="571500">
              <a:buFont typeface="Arial" panose="020B0604020202020204" pitchFamily="34" charset="0"/>
              <a:buChar char="•"/>
            </a:pPr>
            <a:endParaRPr lang="en-GB"/>
          </a:p>
          <a:p>
            <a:pPr lvl="1"/>
            <a:endParaRPr lang="en-GB" sz="2400"/>
          </a:p>
          <a:p>
            <a:endParaRPr lang="en-GB" sz="2000"/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5DEA5873-3D54-F1B4-2050-85072761C48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43045" y="1923798"/>
            <a:ext cx="1800000" cy="173099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4302C6E-6DA9-6485-2F2A-8876614E5448}"/>
              </a:ext>
            </a:extLst>
          </p:cNvPr>
          <p:cNvSpPr txBox="1"/>
          <p:nvPr/>
        </p:nvSpPr>
        <p:spPr>
          <a:xfrm>
            <a:off x="6240190" y="2352420"/>
            <a:ext cx="3257666" cy="3785652"/>
          </a:xfrm>
          <a:prstGeom prst="rect">
            <a:avLst/>
          </a:prstGeom>
          <a:solidFill>
            <a:srgbClr val="C33D86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2000" b="1" u="sng">
                <a:solidFill>
                  <a:schemeClr val="bg1"/>
                </a:solidFill>
              </a:rPr>
              <a:t>Chilli Con Carne Recipe</a:t>
            </a:r>
          </a:p>
          <a:p>
            <a:r>
              <a:rPr lang="en-GB" sz="2000">
                <a:solidFill>
                  <a:schemeClr val="bg1"/>
                </a:solidFill>
              </a:rPr>
              <a:t>2 tins chopped tomatoes </a:t>
            </a:r>
          </a:p>
          <a:p>
            <a:r>
              <a:rPr lang="en-GB" sz="2000">
                <a:solidFill>
                  <a:schemeClr val="bg1"/>
                </a:solidFill>
              </a:rPr>
              <a:t>Onions</a:t>
            </a:r>
          </a:p>
          <a:p>
            <a:r>
              <a:rPr lang="en-GB" sz="2000">
                <a:solidFill>
                  <a:schemeClr val="bg1"/>
                </a:solidFill>
              </a:rPr>
              <a:t>2 Carrots</a:t>
            </a:r>
          </a:p>
          <a:p>
            <a:r>
              <a:rPr lang="en-GB" sz="2000">
                <a:solidFill>
                  <a:schemeClr val="bg1"/>
                </a:solidFill>
              </a:rPr>
              <a:t>1 pack minced beef</a:t>
            </a:r>
          </a:p>
          <a:p>
            <a:r>
              <a:rPr lang="en-GB" sz="2000">
                <a:solidFill>
                  <a:schemeClr val="bg1"/>
                </a:solidFill>
              </a:rPr>
              <a:t>1 bay leaf</a:t>
            </a:r>
          </a:p>
          <a:p>
            <a:r>
              <a:rPr lang="en-GB" sz="2000">
                <a:solidFill>
                  <a:schemeClr val="bg1"/>
                </a:solidFill>
              </a:rPr>
              <a:t>400g kidney beans</a:t>
            </a:r>
          </a:p>
          <a:p>
            <a:r>
              <a:rPr lang="en-GB" sz="2000">
                <a:solidFill>
                  <a:schemeClr val="bg1"/>
                </a:solidFill>
              </a:rPr>
              <a:t>Tsp chilli powder</a:t>
            </a:r>
          </a:p>
          <a:p>
            <a:r>
              <a:rPr lang="en-GB" sz="2000">
                <a:solidFill>
                  <a:schemeClr val="bg1"/>
                </a:solidFill>
              </a:rPr>
              <a:t>Pepper to taste</a:t>
            </a:r>
          </a:p>
          <a:p>
            <a:endParaRPr lang="en-GB" sz="2000" b="1">
              <a:solidFill>
                <a:schemeClr val="bg1"/>
              </a:solidFill>
            </a:endParaRPr>
          </a:p>
          <a:p>
            <a:r>
              <a:rPr lang="en-GB" sz="2000" b="1">
                <a:solidFill>
                  <a:schemeClr val="bg1"/>
                </a:solidFill>
              </a:rPr>
              <a:t>Tip</a:t>
            </a:r>
            <a:r>
              <a:rPr lang="en-GB" sz="2000">
                <a:solidFill>
                  <a:schemeClr val="bg1"/>
                </a:solidFill>
              </a:rPr>
              <a:t>: Serve with rice and top with yogurt.</a:t>
            </a:r>
          </a:p>
        </p:txBody>
      </p:sp>
    </p:spTree>
    <p:extLst>
      <p:ext uri="{BB962C8B-B14F-4D97-AF65-F5344CB8AC3E}">
        <p14:creationId xmlns:p14="http://schemas.microsoft.com/office/powerpoint/2010/main" val="12052363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DBDFE9-F460-DE9B-D4F9-1BBC91ECB89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Step 1b – volume vs weight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4AE085-88A1-D4B4-A630-5E856E74F4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69275" y="2571092"/>
            <a:ext cx="7927055" cy="3600000"/>
          </a:xfrm>
        </p:spPr>
        <p:txBody>
          <a:bodyPr/>
          <a:lstStyle/>
          <a:p>
            <a:r>
              <a:rPr lang="en-GB" dirty="0"/>
              <a:t>Recipes may have ingredients in ml or in g.</a:t>
            </a:r>
          </a:p>
          <a:p>
            <a:r>
              <a:rPr lang="en-GB" dirty="0"/>
              <a:t>Generally, volume and weight measurements are similar, but not identical.</a:t>
            </a:r>
          </a:p>
          <a:p>
            <a:r>
              <a:rPr lang="en-GB" dirty="0"/>
              <a:t>The density of the liquid will affect its weight.</a:t>
            </a:r>
          </a:p>
          <a:p>
            <a:r>
              <a:rPr lang="en-GB" dirty="0"/>
              <a:t>‘Specific gravity’ or relative density refers to the value that you multiply the volume by to get the weight in g.</a:t>
            </a:r>
          </a:p>
          <a:p>
            <a:pPr marL="0" indent="0">
              <a:buNone/>
            </a:pPr>
            <a:endParaRPr lang="en-GB" dirty="0"/>
          </a:p>
          <a:p>
            <a:pPr lvl="1"/>
            <a:endParaRPr lang="en-GB" sz="2400" dirty="0"/>
          </a:p>
          <a:p>
            <a:endParaRPr lang="en-GB" sz="2000" dirty="0"/>
          </a:p>
        </p:txBody>
      </p:sp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92DAED09-4D90-102A-60C9-8670F1C0930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43045" y="1923798"/>
            <a:ext cx="1800000" cy="1730996"/>
          </a:xfrm>
          <a:prstGeom prst="rect">
            <a:avLst/>
          </a:prstGeom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9FF7C921-35E7-69EA-434A-5F23D151877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8125726"/>
              </p:ext>
            </p:extLst>
          </p:nvPr>
        </p:nvGraphicFramePr>
        <p:xfrm>
          <a:off x="1169274" y="4599204"/>
          <a:ext cx="6096000" cy="158496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GB" sz="2000">
                        <a:solidFill>
                          <a:schemeClr val="bg1"/>
                        </a:solidFill>
                      </a:endParaRPr>
                    </a:p>
                  </a:txBody>
                  <a:tcPr marL="68580" marR="6858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>
                          <a:solidFill>
                            <a:schemeClr val="bg1"/>
                          </a:solidFill>
                        </a:rPr>
                        <a:t>Volume</a:t>
                      </a:r>
                    </a:p>
                  </a:txBody>
                  <a:tcPr marL="68580" marR="68580" anchor="ctr">
                    <a:solidFill>
                      <a:srgbClr val="C33D8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>
                          <a:solidFill>
                            <a:schemeClr val="bg1"/>
                          </a:solidFill>
                        </a:rPr>
                        <a:t>Weight</a:t>
                      </a:r>
                    </a:p>
                  </a:txBody>
                  <a:tcPr marL="68580" marR="68580" anchor="ctr">
                    <a:solidFill>
                      <a:srgbClr val="C33D8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000" b="1">
                          <a:solidFill>
                            <a:schemeClr val="bg1"/>
                          </a:solidFill>
                        </a:rPr>
                        <a:t>Water</a:t>
                      </a:r>
                    </a:p>
                  </a:txBody>
                  <a:tcPr marL="68580" marR="68580" anchor="ctr">
                    <a:solidFill>
                      <a:srgbClr val="C33D86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GB" sz="2000">
                          <a:solidFill>
                            <a:schemeClr val="bg1"/>
                          </a:solidFill>
                        </a:rPr>
                        <a:t>100ml</a:t>
                      </a:r>
                    </a:p>
                  </a:txBody>
                  <a:tcPr marL="68580" marR="68580" anchor="ctr">
                    <a:solidFill>
                      <a:srgbClr val="C33D8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>
                          <a:solidFill>
                            <a:schemeClr val="bg1"/>
                          </a:solidFill>
                        </a:rPr>
                        <a:t>100g</a:t>
                      </a:r>
                    </a:p>
                  </a:txBody>
                  <a:tcPr marL="68580" marR="68580" anchor="ctr">
                    <a:solidFill>
                      <a:srgbClr val="C33D8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000" b="1">
                          <a:solidFill>
                            <a:schemeClr val="bg1"/>
                          </a:solidFill>
                        </a:rPr>
                        <a:t>Milk</a:t>
                      </a:r>
                    </a:p>
                  </a:txBody>
                  <a:tcPr marL="68580" marR="68580" anchor="ctr">
                    <a:solidFill>
                      <a:srgbClr val="C33D86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r>
                        <a:rPr lang="en-GB" sz="2000">
                          <a:solidFill>
                            <a:schemeClr val="bg1"/>
                          </a:solidFill>
                        </a:rPr>
                        <a:t>100ml</a:t>
                      </a:r>
                    </a:p>
                  </a:txBody>
                  <a:tcPr marL="68580" marR="68580">
                    <a:solidFill>
                      <a:srgbClr val="C33D8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>
                          <a:solidFill>
                            <a:schemeClr val="bg1"/>
                          </a:solidFill>
                        </a:rPr>
                        <a:t>103g</a:t>
                      </a:r>
                    </a:p>
                  </a:txBody>
                  <a:tcPr marL="68580" marR="68580" anchor="ctr">
                    <a:solidFill>
                      <a:srgbClr val="C33D8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000" b="1">
                          <a:solidFill>
                            <a:schemeClr val="bg1"/>
                          </a:solidFill>
                        </a:rPr>
                        <a:t>Vegetable</a:t>
                      </a:r>
                      <a:r>
                        <a:rPr lang="en-GB" sz="2000" b="1" baseline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GB" sz="2000" b="1">
                          <a:solidFill>
                            <a:schemeClr val="bg1"/>
                          </a:solidFill>
                        </a:rPr>
                        <a:t>Oil </a:t>
                      </a:r>
                    </a:p>
                  </a:txBody>
                  <a:tcPr marL="68580" marR="68580" anchor="ctr">
                    <a:solidFill>
                      <a:srgbClr val="C33D86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r>
                        <a:rPr lang="en-GB" sz="2000">
                          <a:solidFill>
                            <a:schemeClr val="bg1"/>
                          </a:solidFill>
                        </a:rPr>
                        <a:t>100ml</a:t>
                      </a:r>
                    </a:p>
                  </a:txBody>
                  <a:tcPr marL="68580" marR="68580">
                    <a:solidFill>
                      <a:srgbClr val="C33D8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>
                          <a:solidFill>
                            <a:schemeClr val="bg1"/>
                          </a:solidFill>
                        </a:rPr>
                        <a:t>91g</a:t>
                      </a:r>
                    </a:p>
                  </a:txBody>
                  <a:tcPr marL="68580" marR="68580" anchor="ctr">
                    <a:solidFill>
                      <a:srgbClr val="C33D8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8" name="Picture 7" descr="A picture containing cup, coffee, dessert&#10;&#10;Description automatically generated">
            <a:extLst>
              <a:ext uri="{FF2B5EF4-FFF2-40B4-BE49-F238E27FC236}">
                <a16:creationId xmlns:a16="http://schemas.microsoft.com/office/drawing/2014/main" id="{12E9F986-FFC8-1010-55FE-F96AC15734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0927" y="4014794"/>
            <a:ext cx="4624235" cy="2080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0987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DBDFE9-F460-DE9B-D4F9-1BBC91ECB89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Step 2: Check the portions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4AE085-88A1-D4B4-A630-5E856E74F4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69277" y="2571092"/>
            <a:ext cx="4948495" cy="3600000"/>
          </a:xfrm>
        </p:spPr>
        <p:txBody>
          <a:bodyPr/>
          <a:lstStyle/>
          <a:p>
            <a:r>
              <a:rPr lang="en-GB" dirty="0"/>
              <a:t>Check for generic portion sizes in the recipe (e.g. dollop, large, small, units).</a:t>
            </a:r>
          </a:p>
          <a:p>
            <a:r>
              <a:rPr lang="en-GB" dirty="0"/>
              <a:t>Convert these to grams to input in Explore Food.</a:t>
            </a:r>
          </a:p>
          <a:p>
            <a:r>
              <a:rPr lang="en-GB" dirty="0"/>
              <a:t>It might be worth annotating the recipe to show the estimated gram weight for different ingredients.</a:t>
            </a:r>
          </a:p>
          <a:p>
            <a:r>
              <a:rPr lang="en-GB" dirty="0"/>
              <a:t>Portion sizes for some key foods can be found in the Teachers’ Notes on Explore Food.</a:t>
            </a:r>
          </a:p>
          <a:p>
            <a:r>
              <a:rPr lang="en-GB" dirty="0"/>
              <a:t>Teachers could use the </a:t>
            </a:r>
            <a:r>
              <a:rPr lang="en-GB" dirty="0">
                <a:hlinkClick r:id="rId2"/>
              </a:rPr>
              <a:t>weighing and measuring activity</a:t>
            </a:r>
            <a:r>
              <a:rPr lang="en-GB" dirty="0"/>
              <a:t> to help pupils understand the importance of accurate measurements.</a:t>
            </a:r>
          </a:p>
          <a:p>
            <a:endParaRPr lang="en-GB" dirty="0"/>
          </a:p>
          <a:p>
            <a:pPr lvl="1"/>
            <a:endParaRPr lang="en-GB" sz="2400" dirty="0"/>
          </a:p>
          <a:p>
            <a:endParaRPr lang="en-GB" sz="2000" dirty="0"/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EFB4D01A-01B2-36F6-424F-2851D9EF53D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43045" y="1923798"/>
            <a:ext cx="1800000" cy="17309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50D5995-5872-FA59-DAF4-D9A23648DB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8583" y="4487384"/>
            <a:ext cx="5124461" cy="174384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5A4B856-A201-086B-7E52-6162C49AD42F}"/>
              </a:ext>
            </a:extLst>
          </p:cNvPr>
          <p:cNvSpPr/>
          <p:nvPr/>
        </p:nvSpPr>
        <p:spPr>
          <a:xfrm>
            <a:off x="7305427" y="5905513"/>
            <a:ext cx="1045029" cy="312867"/>
          </a:xfrm>
          <a:prstGeom prst="rect">
            <a:avLst/>
          </a:prstGeom>
          <a:noFill/>
          <a:ln w="38100">
            <a:solidFill>
              <a:srgbClr val="C33D8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9" descr="A picture containing table, food&#10;&#10;Description automatically generated">
            <a:extLst>
              <a:ext uri="{FF2B5EF4-FFF2-40B4-BE49-F238E27FC236}">
                <a16:creationId xmlns:a16="http://schemas.microsoft.com/office/drawing/2014/main" id="{BE715DFF-0A76-A7F9-2F95-5E2F211286F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29470" y="2141513"/>
            <a:ext cx="2901877" cy="2136573"/>
          </a:xfrm>
          <a:prstGeom prst="rect">
            <a:avLst/>
          </a:prstGeom>
          <a:ln w="38100">
            <a:solidFill>
              <a:srgbClr val="C33D86"/>
            </a:solidFill>
          </a:ln>
        </p:spPr>
      </p:pic>
    </p:spTree>
    <p:extLst>
      <p:ext uri="{BB962C8B-B14F-4D97-AF65-F5344CB8AC3E}">
        <p14:creationId xmlns:p14="http://schemas.microsoft.com/office/powerpoint/2010/main" val="24795752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DBDFE9-F460-DE9B-D4F9-1BBC91ECB89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Step 3: Check the preparation methods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4AE085-88A1-D4B4-A630-5E856E74F4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69276" y="2571092"/>
            <a:ext cx="5352865" cy="3600000"/>
          </a:xfrm>
        </p:spPr>
        <p:txBody>
          <a:bodyPr/>
          <a:lstStyle/>
          <a:p>
            <a:r>
              <a:rPr lang="en-GB" dirty="0"/>
              <a:t>Some foods can change in weight and/or nutrition, depending on how they are prepared.</a:t>
            </a:r>
          </a:p>
          <a:p>
            <a:r>
              <a:rPr lang="en-GB" dirty="0"/>
              <a:t>Methods that can affect this include:</a:t>
            </a:r>
          </a:p>
          <a:p>
            <a:pPr marL="571500">
              <a:buFont typeface="Arial" panose="020B0604020202020204" pitchFamily="34" charset="0"/>
              <a:buChar char="•"/>
            </a:pPr>
            <a:r>
              <a:rPr lang="en-GB" sz="1600" dirty="0"/>
              <a:t>Peeling</a:t>
            </a:r>
          </a:p>
          <a:p>
            <a:pPr marL="571500">
              <a:buFont typeface="Arial" panose="020B0604020202020204" pitchFamily="34" charset="0"/>
              <a:buChar char="•"/>
            </a:pPr>
            <a:r>
              <a:rPr lang="en-GB" sz="1600" dirty="0"/>
              <a:t>Trimming</a:t>
            </a:r>
          </a:p>
          <a:p>
            <a:pPr marL="571500">
              <a:buFont typeface="Arial" panose="020B0604020202020204" pitchFamily="34" charset="0"/>
              <a:buChar char="•"/>
            </a:pPr>
            <a:r>
              <a:rPr lang="en-GB" sz="1600" dirty="0"/>
              <a:t>Filleting</a:t>
            </a:r>
          </a:p>
          <a:p>
            <a:pPr marL="571500">
              <a:buFont typeface="Arial" panose="020B0604020202020204" pitchFamily="34" charset="0"/>
              <a:buChar char="•"/>
            </a:pPr>
            <a:r>
              <a:rPr lang="en-GB" sz="1600" dirty="0"/>
              <a:t>Deboning</a:t>
            </a:r>
          </a:p>
          <a:p>
            <a:pPr marL="571500">
              <a:buFont typeface="Arial" panose="020B0604020202020204" pitchFamily="34" charset="0"/>
              <a:buChar char="•"/>
            </a:pPr>
            <a:r>
              <a:rPr lang="en-GB" sz="1600" dirty="0"/>
              <a:t>De-shelling</a:t>
            </a:r>
          </a:p>
          <a:p>
            <a:r>
              <a:rPr lang="en-GB" dirty="0"/>
              <a:t>Explore Food may offer several different options for an ingredient </a:t>
            </a:r>
            <a:br>
              <a:rPr lang="en-GB" dirty="0"/>
            </a:br>
            <a:r>
              <a:rPr lang="en-GB" dirty="0"/>
              <a:t>(e.g., skin on vs peeled, boned vs deboned)</a:t>
            </a:r>
          </a:p>
          <a:p>
            <a:endParaRPr lang="en-GB" sz="2000" dirty="0"/>
          </a:p>
          <a:p>
            <a:endParaRPr lang="en-GB" sz="2000" dirty="0"/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4231AD6D-6FFF-7076-F809-B433CA104F2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43045" y="1923798"/>
            <a:ext cx="1800000" cy="173099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1920A21-1CBE-5EDF-0139-834C4C81160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36529" y="3986859"/>
            <a:ext cx="2979839" cy="2184233"/>
          </a:xfrm>
          <a:prstGeom prst="rect">
            <a:avLst/>
          </a:prstGeom>
        </p:spPr>
      </p:pic>
      <p:pic>
        <p:nvPicPr>
          <p:cNvPr id="8" name="Picture 7" descr="A piece of bread on a white surface&#10;&#10;Description automatically generated with low confidence">
            <a:extLst>
              <a:ext uri="{FF2B5EF4-FFF2-40B4-BE49-F238E27FC236}">
                <a16:creationId xmlns:a16="http://schemas.microsoft.com/office/drawing/2014/main" id="{DA84BD02-DC68-AE74-F767-6A026EE77D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9028" y="4134335"/>
            <a:ext cx="3058194" cy="2036757"/>
          </a:xfrm>
          <a:prstGeom prst="rect">
            <a:avLst/>
          </a:prstGeom>
        </p:spPr>
      </p:pic>
      <p:pic>
        <p:nvPicPr>
          <p:cNvPr id="10" name="Picture 9" descr="A picture containing egg, food&#10;&#10;Description automatically generated">
            <a:extLst>
              <a:ext uri="{FF2B5EF4-FFF2-40B4-BE49-F238E27FC236}">
                <a16:creationId xmlns:a16="http://schemas.microsoft.com/office/drawing/2014/main" id="{598D5C93-D93F-CAED-20DF-299173A6A6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2283798"/>
            <a:ext cx="3058194" cy="2247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9732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DBDFE9-F460-DE9B-D4F9-1BBC91ECB89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Step 4: Check the cooking methods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4AE085-88A1-D4B4-A630-5E856E74F4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69277" y="2571092"/>
            <a:ext cx="4352292" cy="3600000"/>
          </a:xfrm>
        </p:spPr>
        <p:txBody>
          <a:bodyPr/>
          <a:lstStyle/>
          <a:p>
            <a:r>
              <a:rPr lang="en-GB" sz="2000" dirty="0"/>
              <a:t>Foods can change weight when they are cooked.</a:t>
            </a:r>
          </a:p>
          <a:p>
            <a:r>
              <a:rPr lang="en-GB" sz="2000" dirty="0"/>
              <a:t>For example, foods like pasta and rice can become significantly heavier as they absorb water.</a:t>
            </a:r>
          </a:p>
          <a:p>
            <a:r>
              <a:rPr lang="en-GB" sz="2000" dirty="0"/>
              <a:t>This means that the nutrition per 100g dried is significantly higher than 100g cooked.</a:t>
            </a:r>
          </a:p>
          <a:p>
            <a:r>
              <a:rPr lang="en-GB" sz="2000" dirty="0"/>
              <a:t>Other foods (e.g. baked foods) may reduce in weight, as water evaporates off.</a:t>
            </a:r>
          </a:p>
          <a:p>
            <a:pPr lvl="1"/>
            <a:endParaRPr lang="en-GB" sz="2800" dirty="0"/>
          </a:p>
          <a:p>
            <a:endParaRPr lang="en-GB" sz="2400" dirty="0"/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724F087E-D6BC-C3DF-453E-FDB0F03C1AC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43045" y="1923798"/>
            <a:ext cx="1800000" cy="1730996"/>
          </a:xfrm>
          <a:prstGeom prst="rect">
            <a:avLst/>
          </a:prstGeom>
        </p:spPr>
      </p:pic>
      <p:pic>
        <p:nvPicPr>
          <p:cNvPr id="11" name="Picture 10" descr="A picture containing pasta, dish&#10;&#10;Description automatically generated">
            <a:extLst>
              <a:ext uri="{FF2B5EF4-FFF2-40B4-BE49-F238E27FC236}">
                <a16:creationId xmlns:a16="http://schemas.microsoft.com/office/drawing/2014/main" id="{6FDFBFCB-CED2-180C-93ED-6FD0752C2C8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09593" y="2228830"/>
            <a:ext cx="1800000" cy="1109881"/>
          </a:xfrm>
          <a:prstGeom prst="rect">
            <a:avLst/>
          </a:prstGeom>
        </p:spPr>
      </p:pic>
      <p:pic>
        <p:nvPicPr>
          <p:cNvPr id="12" name="Picture 11" descr="A picture containing pasta, dish&#10;&#10;Description automatically generated">
            <a:extLst>
              <a:ext uri="{FF2B5EF4-FFF2-40B4-BE49-F238E27FC236}">
                <a16:creationId xmlns:a16="http://schemas.microsoft.com/office/drawing/2014/main" id="{6A6CD100-C39A-1F12-46C4-39F007860A3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63207" y="4256207"/>
            <a:ext cx="3600000" cy="2219762"/>
          </a:xfrm>
          <a:prstGeom prst="rect">
            <a:avLst/>
          </a:prstGeom>
        </p:spPr>
      </p:pic>
      <p:sp>
        <p:nvSpPr>
          <p:cNvPr id="13" name="Arrow: Right 12">
            <a:extLst>
              <a:ext uri="{FF2B5EF4-FFF2-40B4-BE49-F238E27FC236}">
                <a16:creationId xmlns:a16="http://schemas.microsoft.com/office/drawing/2014/main" id="{6C0DE556-B17E-EB5F-AE0B-38CCF5C135B2}"/>
              </a:ext>
            </a:extLst>
          </p:cNvPr>
          <p:cNvSpPr/>
          <p:nvPr/>
        </p:nvSpPr>
        <p:spPr>
          <a:xfrm rot="5400000">
            <a:off x="6952870" y="3565079"/>
            <a:ext cx="713445" cy="464760"/>
          </a:xfrm>
          <a:prstGeom prst="rightArrow">
            <a:avLst/>
          </a:prstGeom>
          <a:solidFill>
            <a:srgbClr val="C33D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F3FE984-F7B4-7B7C-9083-D85568B0BDAE}"/>
              </a:ext>
            </a:extLst>
          </p:cNvPr>
          <p:cNvSpPr txBox="1"/>
          <p:nvPr/>
        </p:nvSpPr>
        <p:spPr>
          <a:xfrm>
            <a:off x="9269701" y="4765923"/>
            <a:ext cx="2160300" cy="1200329"/>
          </a:xfrm>
          <a:prstGeom prst="rect">
            <a:avLst/>
          </a:prstGeom>
          <a:solidFill>
            <a:srgbClr val="C33D86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Dried pasta will more than double in weight when cooked!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4E09E5F-C852-7B36-DB0C-CC3AEE589546}"/>
              </a:ext>
            </a:extLst>
          </p:cNvPr>
          <p:cNvSpPr txBox="1"/>
          <p:nvPr/>
        </p:nvSpPr>
        <p:spPr>
          <a:xfrm>
            <a:off x="983737" y="6273117"/>
            <a:ext cx="4615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Healthier cooking methods – 11-14 years</a:t>
            </a: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8168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DBDFE9-F460-DE9B-D4F9-1BBC91ECB89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Step 5: Perform your analysis!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4AE085-88A1-D4B4-A630-5E856E74F4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69276" y="2571092"/>
            <a:ext cx="6943315" cy="3600000"/>
          </a:xfrm>
        </p:spPr>
        <p:txBody>
          <a:bodyPr/>
          <a:lstStyle/>
          <a:p>
            <a:r>
              <a:rPr lang="en-GB" sz="2000" dirty="0"/>
              <a:t>Once you have your portions, weights and methods figured out, it’s time to begin the analysis.</a:t>
            </a:r>
          </a:p>
          <a:p>
            <a:r>
              <a:rPr lang="en-GB" sz="2000" dirty="0"/>
              <a:t>Input ingredients and their weight (for the whole recipe) into </a:t>
            </a:r>
            <a:r>
              <a:rPr lang="en-GB" sz="2000" dirty="0">
                <a:hlinkClick r:id="rId2"/>
              </a:rPr>
              <a:t>Explore Food</a:t>
            </a:r>
            <a:r>
              <a:rPr lang="en-GB" sz="2000" dirty="0"/>
              <a:t>.</a:t>
            </a:r>
          </a:p>
          <a:p>
            <a:r>
              <a:rPr lang="en-GB" sz="2000" dirty="0"/>
              <a:t>Check whether you have selected a cooked or dried version of an ingredient (or other similar preparation differences).</a:t>
            </a:r>
          </a:p>
          <a:p>
            <a:r>
              <a:rPr lang="en-GB" sz="2000" dirty="0"/>
              <a:t>Some ingredients may not have exact matches, so consider similar ingredients that could be a suitable replacement.</a:t>
            </a:r>
          </a:p>
          <a:p>
            <a:r>
              <a:rPr lang="en-GB" sz="2000" dirty="0"/>
              <a:t>Input the number of portions, to see the values per portion as well as per recipe and per 100g.</a:t>
            </a:r>
          </a:p>
          <a:p>
            <a:pPr marL="0" indent="0">
              <a:buNone/>
            </a:pPr>
            <a:endParaRPr lang="en-GB" sz="2000" dirty="0"/>
          </a:p>
          <a:p>
            <a:pPr lvl="1"/>
            <a:endParaRPr lang="en-GB" sz="2800" dirty="0"/>
          </a:p>
          <a:p>
            <a:endParaRPr lang="en-GB" sz="2400" dirty="0"/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E70C21F7-6A34-ABE5-6E7A-2BF711446F1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43045" y="1923798"/>
            <a:ext cx="1800000" cy="1730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9657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02ACAC-3BA4-A9A9-7EFF-7F85908E7BB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Explore Food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D3AB60E-25AA-649B-9A49-4C38D67F2D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69274" y="2283798"/>
            <a:ext cx="6868735" cy="3600000"/>
          </a:xfrm>
        </p:spPr>
        <p:txBody>
          <a:bodyPr/>
          <a:lstStyle/>
          <a:p>
            <a:pPr marL="0" indent="0">
              <a:buNone/>
            </a:pPr>
            <a:r>
              <a:rPr lang="en-GB" sz="2000" dirty="0">
                <a:hlinkClick r:id="rId2"/>
              </a:rPr>
              <a:t>Explore Food</a:t>
            </a:r>
            <a:r>
              <a:rPr lang="en-GB" sz="2000" dirty="0"/>
              <a:t> is a simple online nutritional analysis tool available free to use from the British Nutrition Foundation’s </a:t>
            </a:r>
            <a:r>
              <a:rPr lang="en-GB" sz="2000" i="1" dirty="0"/>
              <a:t>Food – a fact of life </a:t>
            </a:r>
            <a:r>
              <a:rPr lang="en-GB" sz="2000" dirty="0"/>
              <a:t>education programme.</a:t>
            </a:r>
          </a:p>
          <a:p>
            <a:pPr marL="0" indent="0">
              <a:buNone/>
            </a:pPr>
            <a:r>
              <a:rPr lang="en-GB" sz="2000" dirty="0"/>
              <a:t>Explore Food allows students to:</a:t>
            </a:r>
          </a:p>
          <a:p>
            <a:r>
              <a:rPr lang="en-GB" sz="2000" dirty="0"/>
              <a:t>calculate the energy and nutrients provided by a recipe or diet;</a:t>
            </a:r>
          </a:p>
          <a:p>
            <a:r>
              <a:rPr lang="en-GB" sz="2000" dirty="0"/>
              <a:t>model different portion sizes for a recipe;</a:t>
            </a:r>
          </a:p>
          <a:p>
            <a:r>
              <a:rPr lang="en-GB" sz="2000" dirty="0"/>
              <a:t>compare the diet for a day to DRVs;</a:t>
            </a:r>
          </a:p>
          <a:p>
            <a:r>
              <a:rPr lang="en-GB" sz="2000" dirty="0"/>
              <a:t>model different DRVs and the diet;</a:t>
            </a:r>
          </a:p>
          <a:p>
            <a:r>
              <a:rPr lang="en-GB" sz="2000" dirty="0"/>
              <a:t>save work to continue another time (saved as a file); export work into a spreadsheet file for further analysis;</a:t>
            </a:r>
          </a:p>
          <a:p>
            <a:r>
              <a:rPr lang="en-GB" sz="2000" dirty="0"/>
              <a:t>print work. 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5" name="Picture 4">
            <a:hlinkClick r:id="rId2"/>
            <a:extLst>
              <a:ext uri="{FF2B5EF4-FFF2-40B4-BE49-F238E27FC236}">
                <a16:creationId xmlns:a16="http://schemas.microsoft.com/office/drawing/2014/main" id="{C82671E8-8CF3-732D-8F81-3748BAAB10C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2219" y="2183817"/>
            <a:ext cx="3918033" cy="268757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F99C6FB-825E-03C8-C1ED-78B84FE511DA}"/>
              </a:ext>
            </a:extLst>
          </p:cNvPr>
          <p:cNvSpPr txBox="1"/>
          <p:nvPr/>
        </p:nvSpPr>
        <p:spPr>
          <a:xfrm>
            <a:off x="8580461" y="4971375"/>
            <a:ext cx="29815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A simple guide for pupils to learn how to use Explore Food can be 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downloaded here</a:t>
            </a: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63274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02ACAC-3BA4-A9A9-7EFF-7F85908E7B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57263" y="1630367"/>
            <a:ext cx="9720000" cy="720000"/>
          </a:xfrm>
        </p:spPr>
        <p:txBody>
          <a:bodyPr/>
          <a:lstStyle/>
          <a:p>
            <a:r>
              <a:rPr lang="en-GB"/>
              <a:t>Example analysis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D3AB60E-25AA-649B-9A49-4C38D67F2D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69274" y="2429593"/>
            <a:ext cx="4719060" cy="3600000"/>
          </a:xfrm>
        </p:spPr>
        <p:txBody>
          <a:bodyPr/>
          <a:lstStyle/>
          <a:p>
            <a:pPr marL="0" indent="0">
              <a:buNone/>
            </a:pPr>
            <a:r>
              <a:rPr lang="en-GB"/>
              <a:t>Homecooked soup using seasonal vegetables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380A746B-420A-D44F-F6EF-7E118A0DFCEC}"/>
              </a:ext>
            </a:extLst>
          </p:cNvPr>
          <p:cNvSpPr txBox="1">
            <a:spLocks/>
          </p:cNvSpPr>
          <p:nvPr/>
        </p:nvSpPr>
        <p:spPr>
          <a:xfrm>
            <a:off x="6939319" y="2317914"/>
            <a:ext cx="4564704" cy="3600000"/>
          </a:xfrm>
          <a:prstGeom prst="rect">
            <a:avLst/>
          </a:prstGeom>
        </p:spPr>
        <p:txBody>
          <a:bodyPr lIns="0" tIns="0" rIns="0" bIns="0" numCol="1" anchor="t"/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90000"/>
              <a:buFont typeface="Arial" charset="0"/>
              <a:buChar char="•"/>
              <a:defRPr sz="18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endParaRPr lang="en-GB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2F42FBA0-E95A-A5BB-0527-C888BE516F5F}"/>
              </a:ext>
            </a:extLst>
          </p:cNvPr>
          <p:cNvSpPr txBox="1">
            <a:spLocks/>
          </p:cNvSpPr>
          <p:nvPr/>
        </p:nvSpPr>
        <p:spPr>
          <a:xfrm>
            <a:off x="7408967" y="2426771"/>
            <a:ext cx="4473878" cy="3600000"/>
          </a:xfrm>
          <a:prstGeom prst="rect">
            <a:avLst/>
          </a:prstGeom>
        </p:spPr>
        <p:txBody>
          <a:bodyPr lIns="0" tIns="0" rIns="0" bIns="0" numCol="1" anchor="t"/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90000"/>
              <a:buFont typeface="Arial" charset="0"/>
              <a:buChar char="•"/>
              <a:defRPr sz="18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charset="0"/>
              <a:buNone/>
            </a:pPr>
            <a:r>
              <a:rPr lang="en-GB"/>
              <a:t>Bought canned soup comparison:</a:t>
            </a:r>
          </a:p>
          <a:p>
            <a:pPr marL="0" indent="0" algn="ctr">
              <a:buNone/>
            </a:pPr>
            <a:endParaRPr lang="en-GB"/>
          </a:p>
          <a:p>
            <a:pPr algn="ctr"/>
            <a:endParaRPr lang="en-GB"/>
          </a:p>
          <a:p>
            <a:pPr algn="ctr"/>
            <a:endParaRPr lang="en-GB"/>
          </a:p>
          <a:p>
            <a:pPr marL="0" indent="0" algn="ctr">
              <a:buFont typeface="Arial" charset="0"/>
              <a:buNone/>
            </a:pPr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41CEF96-AA38-E7D6-D1D4-3A2C6599453D}"/>
              </a:ext>
            </a:extLst>
          </p:cNvPr>
          <p:cNvSpPr txBox="1"/>
          <p:nvPr/>
        </p:nvSpPr>
        <p:spPr>
          <a:xfrm>
            <a:off x="1083154" y="6443381"/>
            <a:ext cx="755269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>
                <a:hlinkClick r:id="rId3"/>
              </a:rPr>
              <a:t>Worksheet</a:t>
            </a:r>
            <a:r>
              <a:rPr lang="en-GB"/>
              <a:t> looking at the sensory properties of canned soup. 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C6FEBD7-FBDB-CE73-1AC6-82D12978D425}"/>
              </a:ext>
            </a:extLst>
          </p:cNvPr>
          <p:cNvSpPr txBox="1"/>
          <p:nvPr/>
        </p:nvSpPr>
        <p:spPr>
          <a:xfrm>
            <a:off x="5798882" y="1089533"/>
            <a:ext cx="3378155" cy="107721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Ingredients and Nutritional value</a:t>
            </a:r>
          </a:p>
          <a:p>
            <a:r>
              <a:rPr lang="en-GB"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Cost</a:t>
            </a:r>
          </a:p>
          <a:p>
            <a:r>
              <a:rPr lang="en-GB"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Sensory analysis</a:t>
            </a:r>
          </a:p>
          <a:p>
            <a:r>
              <a:rPr lang="en-GB"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Labels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9CB8633-9A1F-BFB4-3072-EE7E365EE3A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154" y="2735743"/>
            <a:ext cx="4713521" cy="3391592"/>
          </a:xfrm>
          <a:prstGeom prst="rect">
            <a:avLst/>
          </a:prstGeom>
          <a:ln>
            <a:solidFill>
              <a:srgbClr val="C33D86"/>
            </a:solidFill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DD99967-4388-C88F-347E-E4675C7FBA71}"/>
              </a:ext>
            </a:extLst>
          </p:cNvPr>
          <p:cNvSpPr txBox="1"/>
          <p:nvPr/>
        </p:nvSpPr>
        <p:spPr>
          <a:xfrm>
            <a:off x="5772778" y="1094918"/>
            <a:ext cx="3404259" cy="1197427"/>
          </a:xfrm>
          <a:prstGeom prst="rect">
            <a:avLst/>
          </a:prstGeom>
          <a:noFill/>
          <a:ln>
            <a:solidFill>
              <a:srgbClr val="C33D86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</p:txBody>
      </p:sp>
      <p:pic>
        <p:nvPicPr>
          <p:cNvPr id="9" name="Picture 8" descr="A picture containing indoor&#10;&#10;Description automatically generated">
            <a:extLst>
              <a:ext uri="{FF2B5EF4-FFF2-40B4-BE49-F238E27FC236}">
                <a16:creationId xmlns:a16="http://schemas.microsoft.com/office/drawing/2014/main" id="{8EC9FF62-FED5-1FDB-D6EC-757A846E1F5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8604" y="2936467"/>
            <a:ext cx="2370749" cy="3199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8139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Using the ‘Easy veg frittatas’ recipe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lnSpcReduction="10000"/>
          </a:bodyPr>
          <a:lstStyle/>
          <a:p>
            <a:r>
              <a:rPr lang="en-US" sz="2000" dirty="0"/>
              <a:t>This recipe: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2 spring onions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50g cheddar cheese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Fresh coriander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3 eggs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80g sweetcorn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40ml milk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Black pepper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Spray oil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Explore Food Demo!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F020084-4207-DDB5-B6F6-6ECE605888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73539" y="3429000"/>
            <a:ext cx="3829050" cy="2333625"/>
          </a:xfrm>
          <a:prstGeom prst="rect">
            <a:avLst/>
          </a:prstGeom>
          <a:noFill/>
          <a:ln w="38100">
            <a:solidFill>
              <a:srgbClr val="C33D8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36898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DBDFE9-F460-DE9B-D4F9-1BBC91ECB89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Modified recipes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4AE085-88A1-D4B4-A630-5E856E74F4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69276" y="2571092"/>
            <a:ext cx="5419531" cy="3600000"/>
          </a:xfrm>
        </p:spPr>
        <p:txBody>
          <a:bodyPr/>
          <a:lstStyle/>
          <a:p>
            <a:r>
              <a:rPr lang="en-GB" dirty="0"/>
              <a:t>When modifying recipes to make them healthier, consider the principles of the Eatwell Guide.</a:t>
            </a:r>
          </a:p>
          <a:p>
            <a:pPr marL="628650" indent="-342900">
              <a:buFont typeface="Arial" panose="020B0604020202020204" pitchFamily="34" charset="0"/>
              <a:buChar char="•"/>
            </a:pPr>
            <a:r>
              <a:rPr lang="en-GB" sz="1600" dirty="0"/>
              <a:t>Eat lots of fruit and vegetables</a:t>
            </a:r>
          </a:p>
          <a:p>
            <a:pPr marL="628650" indent="-342900">
              <a:buFont typeface="Arial" panose="020B0604020202020204" pitchFamily="34" charset="0"/>
              <a:buChar char="•"/>
            </a:pPr>
            <a:r>
              <a:rPr lang="en-GB" sz="1600" dirty="0"/>
              <a:t>Cut down on saturated fat, salt and sugar</a:t>
            </a:r>
          </a:p>
          <a:p>
            <a:pPr marL="628650" indent="-342900">
              <a:buFont typeface="Arial" panose="020B0604020202020204" pitchFamily="34" charset="0"/>
              <a:buChar char="•"/>
            </a:pPr>
            <a:r>
              <a:rPr lang="en-GB" sz="1600" dirty="0"/>
              <a:t>Eat more fish, including a portion of oily fish per week</a:t>
            </a:r>
          </a:p>
          <a:p>
            <a:pPr marL="628650" indent="-342900">
              <a:buFont typeface="Arial" panose="020B0604020202020204" pitchFamily="34" charset="0"/>
              <a:buChar char="•"/>
            </a:pPr>
            <a:r>
              <a:rPr lang="en-GB" sz="1600" dirty="0"/>
              <a:t>Base meals on starchy carbohydrates</a:t>
            </a:r>
          </a:p>
          <a:p>
            <a:pPr marL="628650" indent="-342900">
              <a:buFont typeface="Arial" panose="020B0604020202020204" pitchFamily="34" charset="0"/>
              <a:buChar char="•"/>
            </a:pPr>
            <a:r>
              <a:rPr lang="en-GB" sz="1600" dirty="0"/>
              <a:t>Choose lower fat and lower sugar dairy</a:t>
            </a:r>
          </a:p>
          <a:p>
            <a:pPr marL="628650" indent="-342900">
              <a:buFont typeface="Arial" panose="020B0604020202020204" pitchFamily="34" charset="0"/>
              <a:buChar char="•"/>
            </a:pPr>
            <a:r>
              <a:rPr lang="en-GB" sz="1600" dirty="0"/>
              <a:t>Choose unsaturated oils and spreads</a:t>
            </a:r>
          </a:p>
          <a:p>
            <a:pPr lvl="1"/>
            <a:endParaRPr lang="en-GB" dirty="0"/>
          </a:p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B7D8701-C5A2-60E9-A41E-0AA3D5A9107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9885" y="2548295"/>
            <a:ext cx="4543174" cy="3211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6314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DBDFE9-F460-DE9B-D4F9-1BBC91ECB89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What is nutritional analysis used for?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4AE085-88A1-D4B4-A630-5E856E74F4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65629" y="2434359"/>
            <a:ext cx="7102974" cy="3600000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Nutritional analysis lets consumers know what nutrients are provided by food and helps them to make healthier choices.</a:t>
            </a:r>
          </a:p>
          <a:p>
            <a:pPr marL="0" indent="0">
              <a:buNone/>
            </a:pPr>
            <a:r>
              <a:rPr lang="en-GB" dirty="0"/>
              <a:t>It allows consumers to know if they are meeting the Dietary Reference Values (DRVs):</a:t>
            </a:r>
          </a:p>
          <a:p>
            <a:r>
              <a:rPr lang="en-GB" dirty="0"/>
              <a:t>In the UK, we have a set of Dietary reference values (DRVs) so people know how much of each nutrient they should be consuming.</a:t>
            </a:r>
          </a:p>
          <a:p>
            <a:r>
              <a:rPr lang="en-GB" dirty="0"/>
              <a:t>Knowing whether or not DRVs are being met enables you to determine whether the diet should be modified. </a:t>
            </a:r>
          </a:p>
          <a:p>
            <a:pPr marL="0" indent="0">
              <a:buNone/>
            </a:pPr>
            <a:r>
              <a:rPr lang="en-GB" dirty="0"/>
              <a:t>Legally, some nutrition information is required to be displayed, by law. </a:t>
            </a:r>
          </a:p>
          <a:p>
            <a:pPr marL="0" indent="0">
              <a:buNone/>
            </a:pPr>
            <a:r>
              <a:rPr lang="en-GB" dirty="0"/>
              <a:t>Food products have typically been tested to determine their nutrient content, but nutritional analysis is crucial when they are being developed.</a:t>
            </a:r>
          </a:p>
          <a:p>
            <a:pPr lvl="1"/>
            <a:endParaRPr lang="en-GB" dirty="0"/>
          </a:p>
          <a:p>
            <a:endParaRPr lang="en-GB" dirty="0"/>
          </a:p>
        </p:txBody>
      </p:sp>
      <p:pic>
        <p:nvPicPr>
          <p:cNvPr id="9" name="Picture 8" descr="Chart, diagram&#10;&#10;Description automatically generated">
            <a:extLst>
              <a:ext uri="{FF2B5EF4-FFF2-40B4-BE49-F238E27FC236}">
                <a16:creationId xmlns:a16="http://schemas.microsoft.com/office/drawing/2014/main" id="{BACAE4FE-AFBB-E609-CB6F-1DEDC06B57A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67624" y="2878233"/>
            <a:ext cx="3391749" cy="2378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1757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DBDFE9-F460-DE9B-D4F9-1BBC91ECB89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Tips for modification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4AE085-88A1-D4B4-A630-5E856E74F4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69276" y="2571092"/>
            <a:ext cx="5946576" cy="3600000"/>
          </a:xfrm>
        </p:spPr>
        <p:txBody>
          <a:bodyPr/>
          <a:lstStyle/>
          <a:p>
            <a:r>
              <a:rPr lang="en-GB" dirty="0"/>
              <a:t>Reduce salt by adding other seasonings, such as herbs, spices, chilli, lemon etc.</a:t>
            </a:r>
          </a:p>
          <a:p>
            <a:r>
              <a:rPr lang="en-GB" dirty="0"/>
              <a:t>Increase the proportion of fruit and vegetables.</a:t>
            </a:r>
          </a:p>
          <a:p>
            <a:r>
              <a:rPr lang="en-GB" dirty="0"/>
              <a:t>Choose fruit canned in juice, rather than syrup.</a:t>
            </a:r>
          </a:p>
          <a:p>
            <a:r>
              <a:rPr lang="en-GB" dirty="0"/>
              <a:t>Use reduced fat varieties of dairy and spreads, where possible.</a:t>
            </a:r>
          </a:p>
          <a:p>
            <a:r>
              <a:rPr lang="en-GB" dirty="0"/>
              <a:t>Swap ‘white’ carbs for wholegrain varieties.</a:t>
            </a:r>
          </a:p>
          <a:p>
            <a:r>
              <a:rPr lang="en-GB" dirty="0"/>
              <a:t>Consider portion size guidance – is the portion size too large? Download the </a:t>
            </a:r>
            <a:r>
              <a:rPr lang="en-GB" dirty="0">
                <a:hlinkClick r:id="rId2"/>
              </a:rPr>
              <a:t>Explore Food teachers’ notes</a:t>
            </a:r>
            <a:r>
              <a:rPr lang="en-GB" dirty="0"/>
              <a:t> for portion size estimates.</a:t>
            </a:r>
          </a:p>
          <a:p>
            <a:r>
              <a:rPr lang="en-GB" dirty="0"/>
              <a:t>The British Nutrition Foundation recently updated </a:t>
            </a:r>
            <a:r>
              <a:rPr lang="en-GB" dirty="0">
                <a:hlinkClick r:id="rId3"/>
              </a:rPr>
              <a:t>guidance on portion sizes</a:t>
            </a:r>
            <a:r>
              <a:rPr lang="en-GB" dirty="0"/>
              <a:t>, including simple measures, estimated with your hands!</a:t>
            </a:r>
          </a:p>
          <a:p>
            <a:pPr marL="0" indent="0">
              <a:buNone/>
            </a:pPr>
            <a:endParaRPr lang="en-GB" sz="1600" dirty="0"/>
          </a:p>
          <a:p>
            <a:pPr lvl="1"/>
            <a:endParaRPr lang="en-GB" dirty="0"/>
          </a:p>
          <a:p>
            <a:endParaRPr lang="en-GB" dirty="0"/>
          </a:p>
        </p:txBody>
      </p:sp>
      <p:pic>
        <p:nvPicPr>
          <p:cNvPr id="5" name="Picture 4" descr="Graphical user interface, application, table&#10;&#10;Description automatically generated">
            <a:extLst>
              <a:ext uri="{FF2B5EF4-FFF2-40B4-BE49-F238E27FC236}">
                <a16:creationId xmlns:a16="http://schemas.microsoft.com/office/drawing/2014/main" id="{ECBC93DF-F5FB-9D5C-81AF-C20990E516E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0853" y="2694842"/>
            <a:ext cx="4721608" cy="3338837"/>
          </a:xfrm>
          <a:prstGeom prst="rect">
            <a:avLst/>
          </a:prstGeom>
          <a:ln>
            <a:solidFill>
              <a:srgbClr val="C33D86"/>
            </a:solidFill>
          </a:ln>
        </p:spPr>
      </p:pic>
    </p:spTree>
    <p:extLst>
      <p:ext uri="{BB962C8B-B14F-4D97-AF65-F5344CB8AC3E}">
        <p14:creationId xmlns:p14="http://schemas.microsoft.com/office/powerpoint/2010/main" val="24856727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69274" y="1148336"/>
            <a:ext cx="9720000" cy="720000"/>
          </a:xfrm>
        </p:spPr>
        <p:txBody>
          <a:bodyPr/>
          <a:lstStyle/>
          <a:p>
            <a:r>
              <a:rPr lang="en-US" dirty="0"/>
              <a:t>Nutritional analysis - case studies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D2DD46-4B1B-B5E5-8824-CD94A3EF001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5139" y="1868336"/>
            <a:ext cx="4268034" cy="4574202"/>
          </a:xfrm>
          <a:prstGeom prst="rect">
            <a:avLst/>
          </a:prstGeom>
          <a:ln w="38100">
            <a:solidFill>
              <a:srgbClr val="C33D86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FD57F30-8BDE-E104-88C1-6BDA9090B7D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18829" y="1868336"/>
            <a:ext cx="4365920" cy="4574202"/>
          </a:xfrm>
          <a:prstGeom prst="rect">
            <a:avLst/>
          </a:prstGeom>
          <a:ln w="38100">
            <a:solidFill>
              <a:srgbClr val="C33D86"/>
            </a:solidFill>
          </a:ln>
        </p:spPr>
      </p:pic>
    </p:spTree>
    <p:extLst>
      <p:ext uri="{BB962C8B-B14F-4D97-AF65-F5344CB8AC3E}">
        <p14:creationId xmlns:p14="http://schemas.microsoft.com/office/powerpoint/2010/main" val="29810651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69274" y="1148336"/>
            <a:ext cx="9720000" cy="720000"/>
          </a:xfrm>
        </p:spPr>
        <p:txBody>
          <a:bodyPr/>
          <a:lstStyle/>
          <a:p>
            <a:r>
              <a:rPr lang="en-US" dirty="0"/>
              <a:t>Modifying recipes resources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9544689-57D9-4530-E46F-1B4D56138BE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583" y="1940925"/>
            <a:ext cx="4905250" cy="2530565"/>
          </a:xfrm>
          <a:prstGeom prst="rect">
            <a:avLst/>
          </a:prstGeom>
          <a:ln w="38100">
            <a:solidFill>
              <a:srgbClr val="C33D86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145E9B6-8E4D-E521-4C33-2E8BCA6E5B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8737" y="3335277"/>
            <a:ext cx="4374525" cy="3131062"/>
          </a:xfrm>
          <a:prstGeom prst="rect">
            <a:avLst/>
          </a:prstGeom>
          <a:ln w="38100">
            <a:solidFill>
              <a:srgbClr val="C33D86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FBEC8A3-08DD-0D7B-14C1-F904A88CAA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3876" y="1868336"/>
            <a:ext cx="4552126" cy="3174398"/>
          </a:xfrm>
          <a:prstGeom prst="rect">
            <a:avLst/>
          </a:prstGeom>
          <a:ln w="38100">
            <a:solidFill>
              <a:srgbClr val="C33D86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B53EE3A-11B6-87BD-69E6-0862BA43FE30}"/>
              </a:ext>
            </a:extLst>
          </p:cNvPr>
          <p:cNvSpPr txBox="1"/>
          <p:nvPr/>
        </p:nvSpPr>
        <p:spPr>
          <a:xfrm>
            <a:off x="719552" y="5257374"/>
            <a:ext cx="23330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Cooking for health – Modifying recipes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06322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69274" y="1148336"/>
            <a:ext cx="9720000" cy="720000"/>
          </a:xfrm>
        </p:spPr>
        <p:txBody>
          <a:bodyPr/>
          <a:lstStyle/>
          <a:p>
            <a:r>
              <a:rPr lang="en-US" dirty="0"/>
              <a:t>Cooking on a budget resources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1ABFF97-B0DD-A7B6-5E3A-4A0FC24167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163" y="1712325"/>
            <a:ext cx="3263546" cy="4281112"/>
          </a:xfrm>
          <a:prstGeom prst="rect">
            <a:avLst/>
          </a:prstGeom>
          <a:ln w="38100">
            <a:solidFill>
              <a:srgbClr val="C33D86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CEA43F0-7A97-EC3A-8F91-9432EEED2698}"/>
              </a:ext>
            </a:extLst>
          </p:cNvPr>
          <p:cNvSpPr txBox="1"/>
          <p:nvPr/>
        </p:nvSpPr>
        <p:spPr>
          <a:xfrm>
            <a:off x="827727" y="6114779"/>
            <a:ext cx="31183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Cooking on a budget – teachers’ guide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D67507A-3B92-B3EC-D8F1-124E0289583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0185" y="1712325"/>
            <a:ext cx="3085366" cy="2377738"/>
          </a:xfrm>
          <a:prstGeom prst="rect">
            <a:avLst/>
          </a:prstGeom>
          <a:ln w="38100">
            <a:solidFill>
              <a:srgbClr val="C33D86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4CCB579-3735-A676-F2BB-866F60BB00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05197" y="1924322"/>
            <a:ext cx="3297188" cy="4331482"/>
          </a:xfrm>
          <a:prstGeom prst="rect">
            <a:avLst/>
          </a:prstGeom>
          <a:ln w="38100">
            <a:solidFill>
              <a:srgbClr val="C33D86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75E65C8-618D-DA5F-F351-758C1511447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2394"/>
          <a:stretch/>
        </p:blipFill>
        <p:spPr>
          <a:xfrm>
            <a:off x="4780185" y="4142664"/>
            <a:ext cx="3085366" cy="2566441"/>
          </a:xfrm>
          <a:prstGeom prst="rect">
            <a:avLst/>
          </a:prstGeom>
          <a:ln w="38100">
            <a:solidFill>
              <a:srgbClr val="C33D86"/>
            </a:solidFill>
          </a:ln>
        </p:spPr>
      </p:pic>
    </p:spTree>
    <p:extLst>
      <p:ext uri="{BB962C8B-B14F-4D97-AF65-F5344CB8AC3E}">
        <p14:creationId xmlns:p14="http://schemas.microsoft.com/office/powerpoint/2010/main" val="6125237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69274" y="1148336"/>
            <a:ext cx="9720000" cy="720000"/>
          </a:xfrm>
        </p:spPr>
        <p:txBody>
          <a:bodyPr/>
          <a:lstStyle/>
          <a:p>
            <a:r>
              <a:rPr lang="en-US" dirty="0"/>
              <a:t>Food labelling and health claims resources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F06C95-30C5-AEF5-B4E3-D54A9C88F4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166" y="1860875"/>
            <a:ext cx="3777704" cy="4759200"/>
          </a:xfrm>
          <a:prstGeom prst="rect">
            <a:avLst/>
          </a:prstGeom>
          <a:ln w="38100">
            <a:solidFill>
              <a:srgbClr val="C33D86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66B8E81-7B3B-4636-D311-F8BC66379A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1322" y="1860875"/>
            <a:ext cx="3487004" cy="4759200"/>
          </a:xfrm>
          <a:prstGeom prst="rect">
            <a:avLst/>
          </a:prstGeom>
          <a:ln w="38100">
            <a:solidFill>
              <a:srgbClr val="C33D86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94EA94B-AEA2-A52C-CEDA-B6213BC28E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2778" y="1863362"/>
            <a:ext cx="3372105" cy="3594761"/>
          </a:xfrm>
          <a:prstGeom prst="rect">
            <a:avLst/>
          </a:prstGeom>
          <a:ln w="38100">
            <a:solidFill>
              <a:srgbClr val="C33D86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59D5D07-6477-C256-BB8D-ED9C44AC9067}"/>
              </a:ext>
            </a:extLst>
          </p:cNvPr>
          <p:cNvSpPr txBox="1"/>
          <p:nvPr/>
        </p:nvSpPr>
        <p:spPr>
          <a:xfrm>
            <a:off x="8349675" y="5590408"/>
            <a:ext cx="31183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Food labelling and health claims (14-16)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29895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69274" y="1148336"/>
            <a:ext cx="9720000" cy="720000"/>
          </a:xfrm>
        </p:spPr>
        <p:txBody>
          <a:bodyPr/>
          <a:lstStyle/>
          <a:p>
            <a:r>
              <a:rPr lang="en-US" dirty="0"/>
              <a:t>Food labelling and health claims KO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E047D71-32A9-F38A-5FCD-F3C5FDE0A0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9089" y="1774764"/>
            <a:ext cx="7219859" cy="4861413"/>
          </a:xfrm>
          <a:prstGeom prst="rect">
            <a:avLst/>
          </a:prstGeom>
          <a:ln w="38100">
            <a:solidFill>
              <a:srgbClr val="C33D86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97F7E60-DE20-4578-B3EE-5B0748A0367E}"/>
              </a:ext>
            </a:extLst>
          </p:cNvPr>
          <p:cNvSpPr txBox="1"/>
          <p:nvPr/>
        </p:nvSpPr>
        <p:spPr>
          <a:xfrm>
            <a:off x="8675965" y="2964682"/>
            <a:ext cx="329790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Food labelling and health claims Knowledge organiser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Knowledge organisers (11-14)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Knowledge organisers (14-16)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29111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69274" y="1148336"/>
            <a:ext cx="9720000" cy="720000"/>
          </a:xfrm>
        </p:spPr>
        <p:txBody>
          <a:bodyPr/>
          <a:lstStyle/>
          <a:p>
            <a:r>
              <a:rPr lang="en-US" dirty="0"/>
              <a:t>Serving size resources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710679E-DF64-726E-C50C-553678CAA882}"/>
              </a:ext>
            </a:extLst>
          </p:cNvPr>
          <p:cNvSpPr txBox="1"/>
          <p:nvPr/>
        </p:nvSpPr>
        <p:spPr>
          <a:xfrm>
            <a:off x="8105663" y="5646746"/>
            <a:ext cx="31183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Serving size resources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10733C0-F64F-482A-602E-C4C8EEB5EA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0434" y="1868336"/>
            <a:ext cx="4548769" cy="3584179"/>
          </a:xfrm>
          <a:prstGeom prst="rect">
            <a:avLst/>
          </a:prstGeom>
          <a:ln w="38100">
            <a:solidFill>
              <a:srgbClr val="C33D86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2C84571-9155-FAA0-8B3F-090AD837D2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690" y="1974950"/>
            <a:ext cx="3421065" cy="4272977"/>
          </a:xfrm>
          <a:prstGeom prst="rect">
            <a:avLst/>
          </a:prstGeom>
          <a:ln w="38100">
            <a:solidFill>
              <a:srgbClr val="C33D86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F5D8F00-886E-AABE-B924-BA445C5778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79683" y="2119043"/>
            <a:ext cx="3397455" cy="3984790"/>
          </a:xfrm>
          <a:prstGeom prst="rect">
            <a:avLst/>
          </a:prstGeom>
          <a:ln w="38100">
            <a:solidFill>
              <a:srgbClr val="C33D86"/>
            </a:solidFill>
          </a:ln>
        </p:spPr>
      </p:pic>
    </p:spTree>
    <p:extLst>
      <p:ext uri="{BB962C8B-B14F-4D97-AF65-F5344CB8AC3E}">
        <p14:creationId xmlns:p14="http://schemas.microsoft.com/office/powerpoint/2010/main" val="33385413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69274" y="1148336"/>
            <a:ext cx="9720000" cy="720000"/>
          </a:xfrm>
        </p:spPr>
        <p:txBody>
          <a:bodyPr/>
          <a:lstStyle/>
          <a:p>
            <a:r>
              <a:rPr lang="en-US" dirty="0"/>
              <a:t>Nutritional analysis - other resources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CAC5D9D-9437-13F8-5BDA-C74AFE80958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485" y="1893582"/>
            <a:ext cx="3456000" cy="2667861"/>
          </a:xfrm>
          <a:prstGeom prst="rect">
            <a:avLst/>
          </a:prstGeom>
          <a:ln w="38100">
            <a:solidFill>
              <a:srgbClr val="C33D86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32A6BAC-D178-F57B-F10B-9B080933A92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6990" y="3389884"/>
            <a:ext cx="3456000" cy="3199561"/>
          </a:xfrm>
          <a:prstGeom prst="rect">
            <a:avLst/>
          </a:prstGeom>
          <a:ln w="38100">
            <a:solidFill>
              <a:srgbClr val="C33D86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573158-0B8B-A8B2-116B-91AB956D8B0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52158" y="1645071"/>
            <a:ext cx="3456000" cy="2941619"/>
          </a:xfrm>
          <a:prstGeom prst="rect">
            <a:avLst/>
          </a:prstGeom>
          <a:ln w="38100">
            <a:solidFill>
              <a:srgbClr val="C33D86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55D7714-1862-2C9D-AEA5-1831F829EF5B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5495" y="3342226"/>
            <a:ext cx="3456000" cy="3000905"/>
          </a:xfrm>
          <a:prstGeom prst="rect">
            <a:avLst/>
          </a:prstGeom>
          <a:ln w="38100">
            <a:solidFill>
              <a:srgbClr val="C33D86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A64D0C0-4630-CCB8-220C-401D50A539B7}"/>
              </a:ext>
            </a:extLst>
          </p:cNvPr>
          <p:cNvSpPr txBox="1"/>
          <p:nvPr/>
        </p:nvSpPr>
        <p:spPr>
          <a:xfrm>
            <a:off x="256373" y="5448054"/>
            <a:ext cx="23330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Nutritional Analysis (11-14)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Nutritional Analysis (14-16)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07134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DBDFE9-F460-DE9B-D4F9-1BBC91ECB89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Conclusion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4AE085-88A1-D4B4-A630-5E856E74F4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69276" y="2202732"/>
            <a:ext cx="6774304" cy="3600000"/>
          </a:xfrm>
        </p:spPr>
        <p:txBody>
          <a:bodyPr/>
          <a:lstStyle/>
          <a:p>
            <a:r>
              <a:rPr lang="en-GB" dirty="0"/>
              <a:t>Nutritional analysis is a crucial tool for manufacturers to formulate products.</a:t>
            </a:r>
          </a:p>
          <a:p>
            <a:r>
              <a:rPr lang="en-GB" dirty="0"/>
              <a:t>Analysis in schools can help pupils to embed the concepts of nutrition and cooking, as well as supporting numeracy development. </a:t>
            </a:r>
          </a:p>
          <a:p>
            <a:r>
              <a:rPr lang="en-GB" dirty="0"/>
              <a:t>Understanding the differences made through modifying recipes can demonstrate pupil progression and support curricula and examination requirements (e.g. in NEA assessments).</a:t>
            </a:r>
          </a:p>
          <a:p>
            <a:r>
              <a:rPr lang="en-GB" dirty="0">
                <a:hlinkClick r:id="rId2"/>
              </a:rPr>
              <a:t>Explore Food</a:t>
            </a:r>
            <a:r>
              <a:rPr lang="en-GB" dirty="0"/>
              <a:t> uses the McCance and Widdowson Composition of Foods dataset to make nutritional analysis easier, as well as ensuring the data is scientifically sound.</a:t>
            </a:r>
          </a:p>
          <a:p>
            <a:r>
              <a:rPr lang="en-GB" dirty="0"/>
              <a:t>Further resources are available on the </a:t>
            </a:r>
            <a:r>
              <a:rPr lang="en-GB" dirty="0">
                <a:hlinkClick r:id="rId3"/>
              </a:rPr>
              <a:t>website</a:t>
            </a:r>
            <a:r>
              <a:rPr lang="en-GB" dirty="0"/>
              <a:t>.</a:t>
            </a:r>
          </a:p>
          <a:p>
            <a:pPr marL="0" indent="0">
              <a:buNone/>
            </a:pPr>
            <a:endParaRPr lang="en-GB" sz="1600" dirty="0"/>
          </a:p>
          <a:p>
            <a:pPr lvl="1"/>
            <a:endParaRPr lang="en-GB" dirty="0"/>
          </a:p>
          <a:p>
            <a:endParaRPr lang="en-GB" dirty="0"/>
          </a:p>
        </p:txBody>
      </p:sp>
      <p:pic>
        <p:nvPicPr>
          <p:cNvPr id="5" name="Picture 4" descr="A picture containing food, fruit, vegetable, arranged&#10;&#10;Description automatically generated">
            <a:extLst>
              <a:ext uri="{FF2B5EF4-FFF2-40B4-BE49-F238E27FC236}">
                <a16:creationId xmlns:a16="http://schemas.microsoft.com/office/drawing/2014/main" id="{F61AA7AA-D92F-2D5D-0A35-F2B1C2281C9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24289" y="3052651"/>
            <a:ext cx="3222744" cy="214849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130C8CE-B831-C8BA-E3EE-8E561F9A3A0E}"/>
              </a:ext>
            </a:extLst>
          </p:cNvPr>
          <p:cNvSpPr txBox="1"/>
          <p:nvPr/>
        </p:nvSpPr>
        <p:spPr>
          <a:xfrm>
            <a:off x="563375" y="6322794"/>
            <a:ext cx="65741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ICT, numeracy and literacy in food and nutrition lessons presentation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846721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0727" y="1337191"/>
            <a:ext cx="11232276" cy="720000"/>
          </a:xfrm>
        </p:spPr>
        <p:txBody>
          <a:bodyPr/>
          <a:lstStyle/>
          <a:p>
            <a:pPr marL="0" indent="0">
              <a:buNone/>
            </a:pPr>
            <a:r>
              <a:rPr lang="en-GB"/>
              <a:t>Keep up to date with our free resources and training </a:t>
            </a:r>
            <a:br>
              <a:rPr lang="en-GB"/>
            </a:b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2048" y="2057191"/>
            <a:ext cx="6835386" cy="2267968"/>
          </a:xfrm>
        </p:spPr>
        <p:txBody>
          <a:bodyPr/>
          <a:lstStyle/>
          <a:p>
            <a:pPr marL="0" indent="0">
              <a:buNone/>
            </a:pPr>
            <a:r>
              <a:rPr lang="en-GB" sz="2000" b="1" dirty="0"/>
              <a:t>Education News </a:t>
            </a:r>
            <a:r>
              <a:rPr lang="en-GB" sz="2000" dirty="0"/>
              <a:t>(monthly email update)</a:t>
            </a:r>
          </a:p>
          <a:p>
            <a:pPr marL="0" indent="0">
              <a:buNone/>
            </a:pPr>
            <a:r>
              <a:rPr lang="en-GB" sz="2000" dirty="0"/>
              <a:t>Sign up on the homepage: </a:t>
            </a:r>
            <a:r>
              <a:rPr lang="en-GB" sz="2000" dirty="0">
                <a:hlinkClick r:id="rId2"/>
              </a:rPr>
              <a:t>www.foodafactoflife.org.uk</a:t>
            </a:r>
            <a:r>
              <a:rPr lang="en-GB" sz="2000" dirty="0"/>
              <a:t> </a:t>
            </a:r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r>
              <a:rPr lang="en-GB" sz="2000" b="1" dirty="0"/>
              <a:t>PPD newsletter </a:t>
            </a:r>
            <a:r>
              <a:rPr lang="en-GB" sz="2000" dirty="0"/>
              <a:t>(find out about upcoming FFL training)</a:t>
            </a:r>
          </a:p>
          <a:p>
            <a:pPr marL="0" indent="0">
              <a:buNone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https://www.foodafactoflife.org.uk/professional-development/</a:t>
            </a:r>
            <a:endParaRPr lang="en-GB" sz="2000" dirty="0"/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r>
              <a:rPr lang="en-GB" sz="2000" b="1" dirty="0"/>
              <a:t>Follow us on Twitter @Foodafactoflife </a:t>
            </a:r>
          </a:p>
          <a:p>
            <a:pPr marL="0" indent="0">
              <a:buNone/>
            </a:pPr>
            <a:r>
              <a:rPr lang="en-GB" sz="2000" dirty="0">
                <a:hlinkClick r:id="rId4"/>
              </a:rPr>
              <a:t>https://twitter.com/foodafactoflife</a:t>
            </a:r>
            <a:r>
              <a:rPr lang="en-GB" sz="2000" dirty="0"/>
              <a:t> </a:t>
            </a:r>
          </a:p>
          <a:p>
            <a:pPr marL="0" indent="0">
              <a:buNone/>
            </a:pPr>
            <a:endParaRPr lang="en-GB" sz="2000" b="1" dirty="0"/>
          </a:p>
          <a:p>
            <a:pPr marL="0" indent="0">
              <a:buNone/>
            </a:pPr>
            <a:r>
              <a:rPr lang="en-GB" sz="2000" b="1" dirty="0"/>
              <a:t>Keep in touch: </a:t>
            </a:r>
          </a:p>
          <a:p>
            <a:pPr marL="0" indent="0">
              <a:buNone/>
            </a:pPr>
            <a:r>
              <a:rPr lang="en-GB" sz="2000" dirty="0">
                <a:hlinkClick r:id="rId5"/>
              </a:rPr>
              <a:t>education@nutrition.org.uk</a:t>
            </a:r>
            <a:r>
              <a:rPr lang="en-GB" sz="2000" dirty="0"/>
              <a:t> </a:t>
            </a:r>
          </a:p>
          <a:p>
            <a:pPr marL="0" indent="0">
              <a:buNone/>
            </a:pPr>
            <a:endParaRPr lang="en-US" sz="2200" b="1" dirty="0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50DAD9A1-5187-46C5-AB84-2A7D0FEC4777}"/>
              </a:ext>
            </a:extLst>
          </p:cNvPr>
          <p:cNvSpPr txBox="1">
            <a:spLocks/>
          </p:cNvSpPr>
          <p:nvPr/>
        </p:nvSpPr>
        <p:spPr>
          <a:xfrm>
            <a:off x="750175" y="2691426"/>
            <a:ext cx="4452019" cy="3914363"/>
          </a:xfrm>
          <a:prstGeom prst="rect">
            <a:avLst/>
          </a:prstGeom>
        </p:spPr>
        <p:txBody>
          <a:bodyPr lIns="0" tIns="0" rIns="0" bIns="0" numCol="1" anchor="t"/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90000"/>
              <a:buFont typeface="Arial" charset="0"/>
              <a:buChar char="•"/>
              <a:defRPr sz="18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endParaRPr lang="en-GB" sz="2000"/>
          </a:p>
          <a:p>
            <a:pPr marL="0" indent="0">
              <a:buFont typeface="Arial" charset="0"/>
              <a:buNone/>
            </a:pPr>
            <a:endParaRPr lang="en-GB" sz="2000"/>
          </a:p>
          <a:p>
            <a:pPr marL="0" indent="0">
              <a:buFont typeface="Arial" charset="0"/>
              <a:buNone/>
            </a:pPr>
            <a:endParaRPr lang="en-US" sz="200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ADCF56A-9D2E-4F23-8B3B-D0892A7A9C86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1482" y="2141346"/>
            <a:ext cx="2126925" cy="3664031"/>
          </a:xfrm>
          <a:prstGeom prst="rect">
            <a:avLst/>
          </a:prstGeom>
          <a:ln w="25400">
            <a:solidFill>
              <a:srgbClr val="C33D86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72CEDD5-00CC-49DD-848E-B14769554647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24141" y="2691426"/>
            <a:ext cx="2313123" cy="2369672"/>
          </a:xfrm>
          <a:prstGeom prst="rect">
            <a:avLst/>
          </a:prstGeom>
          <a:ln w="25400">
            <a:solidFill>
              <a:srgbClr val="C33D86"/>
            </a:solidFill>
          </a:ln>
        </p:spPr>
      </p:pic>
    </p:spTree>
    <p:extLst>
      <p:ext uri="{BB962C8B-B14F-4D97-AF65-F5344CB8AC3E}">
        <p14:creationId xmlns:p14="http://schemas.microsoft.com/office/powerpoint/2010/main" val="39454796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DBDFE9-F460-DE9B-D4F9-1BBC91ECB8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69274" y="1563798"/>
            <a:ext cx="6906502" cy="720000"/>
          </a:xfrm>
        </p:spPr>
        <p:txBody>
          <a:bodyPr/>
          <a:lstStyle/>
          <a:p>
            <a:r>
              <a:rPr lang="en-GB" dirty="0"/>
              <a:t>McCance and Widdowson’s Composition of Foods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B461E41E-0807-A4FC-C7E6-1FB669D664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69276" y="2571092"/>
            <a:ext cx="9720000" cy="3600000"/>
          </a:xfrm>
        </p:spPr>
        <p:txBody>
          <a:bodyPr/>
          <a:lstStyle/>
          <a:p>
            <a:pPr marL="0" indent="0">
              <a:buNone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The </a:t>
            </a:r>
            <a:r>
              <a:rPr lang="en-GB" sz="2000" i="1" dirty="0">
                <a:latin typeface="Arial" panose="020B0604020202020204" pitchFamily="34" charset="0"/>
                <a:cs typeface="Arial" panose="020B0604020202020204" pitchFamily="34" charset="0"/>
              </a:rPr>
              <a:t>Chemical Composition of Foods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 was first published in 1940 and even in its seventh edition it is very much the “bible” for nutritionists, food scientists, dietitians and many others:</a:t>
            </a:r>
          </a:p>
          <a:p>
            <a:pPr marL="0" indent="0">
              <a:buNone/>
            </a:pP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Data on the composition UK foods.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First published in 1940.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edition published in 2015.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1180 foods and nearly 50 nutrients.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Integrated Dataset with more detailed information is 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available online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9DB53049-A0E0-DB84-6057-A1264950F9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77989" y="3501911"/>
            <a:ext cx="1749143" cy="2669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50402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Using </a:t>
            </a:r>
            <a:r>
              <a:rPr lang="en-GB"/>
              <a:t>nutritional analysis in a meaningful way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GB" sz="3600" dirty="0"/>
              <a:t>For further information, go to:</a:t>
            </a:r>
          </a:p>
          <a:p>
            <a:pPr marL="0" indent="0" algn="ctr">
              <a:buNone/>
            </a:pPr>
            <a:r>
              <a:rPr lang="en-GB" sz="3600" dirty="0"/>
              <a:t>www.foodafactoflife.org.uk</a:t>
            </a:r>
          </a:p>
        </p:txBody>
      </p:sp>
    </p:spTree>
    <p:extLst>
      <p:ext uri="{BB962C8B-B14F-4D97-AF65-F5344CB8AC3E}">
        <p14:creationId xmlns:p14="http://schemas.microsoft.com/office/powerpoint/2010/main" val="22806425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DBDFE9-F460-DE9B-D4F9-1BBC91ECB89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Information on pack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4AE085-88A1-D4B4-A630-5E856E74F4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69276" y="2571092"/>
            <a:ext cx="3756951" cy="3600000"/>
          </a:xfrm>
        </p:spPr>
        <p:txBody>
          <a:bodyPr/>
          <a:lstStyle/>
          <a:p>
            <a:r>
              <a:rPr lang="en-GB" sz="2000" dirty="0"/>
              <a:t>Name and ingredients listing</a:t>
            </a:r>
          </a:p>
          <a:p>
            <a:r>
              <a:rPr lang="en-GB" sz="2000" dirty="0"/>
              <a:t>Additional information (e.g. allergen box, suitability for vegetarians)</a:t>
            </a:r>
          </a:p>
          <a:p>
            <a:r>
              <a:rPr lang="en-GB" sz="2000" dirty="0"/>
              <a:t>Storage instructions</a:t>
            </a:r>
          </a:p>
          <a:p>
            <a:r>
              <a:rPr lang="en-GB" sz="2000" dirty="0"/>
              <a:t>Weight of product</a:t>
            </a:r>
          </a:p>
          <a:p>
            <a:r>
              <a:rPr lang="en-GB" sz="2000" dirty="0"/>
              <a:t>Recycling information</a:t>
            </a:r>
          </a:p>
          <a:p>
            <a:r>
              <a:rPr lang="en-GB" sz="2000" dirty="0"/>
              <a:t>Nutrition information, including Reference Intakes (RI)</a:t>
            </a:r>
          </a:p>
          <a:p>
            <a:pPr lvl="1"/>
            <a:endParaRPr lang="en-GB" sz="2800" dirty="0"/>
          </a:p>
          <a:p>
            <a:endParaRPr lang="en-GB" sz="2400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832BBA6-A0C2-9A16-9FA6-ED8582820920}"/>
              </a:ext>
            </a:extLst>
          </p:cNvPr>
          <p:cNvGrpSpPr/>
          <p:nvPr/>
        </p:nvGrpSpPr>
        <p:grpSpPr>
          <a:xfrm>
            <a:off x="4973652" y="2571092"/>
            <a:ext cx="6786509" cy="3244771"/>
            <a:chOff x="5668354" y="2532186"/>
            <a:chExt cx="6014895" cy="2785930"/>
          </a:xfrm>
        </p:grpSpPr>
        <p:pic>
          <p:nvPicPr>
            <p:cNvPr id="5" name="Picture 4" descr="Text&#10;&#10;Description automatically generated">
              <a:extLst>
                <a:ext uri="{FF2B5EF4-FFF2-40B4-BE49-F238E27FC236}">
                  <a16:creationId xmlns:a16="http://schemas.microsoft.com/office/drawing/2014/main" id="{4B4EA08E-80AB-62AC-1E96-6B1CEC8ADA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68354" y="2532186"/>
              <a:ext cx="6014895" cy="278593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AA6F1DA-7D5B-6A37-6609-9DE53E663B65}"/>
                </a:ext>
              </a:extLst>
            </p:cNvPr>
            <p:cNvSpPr/>
            <p:nvPr/>
          </p:nvSpPr>
          <p:spPr>
            <a:xfrm>
              <a:off x="10462975" y="3738783"/>
              <a:ext cx="1119498" cy="504203"/>
            </a:xfrm>
            <a:prstGeom prst="rect">
              <a:avLst/>
            </a:prstGeom>
            <a:solidFill>
              <a:srgbClr val="BAC5B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0FEFE23-157C-0B7D-3F7E-4810E63AFC3C}"/>
                </a:ext>
              </a:extLst>
            </p:cNvPr>
            <p:cNvSpPr/>
            <p:nvPr/>
          </p:nvSpPr>
          <p:spPr>
            <a:xfrm>
              <a:off x="10462975" y="5145163"/>
              <a:ext cx="1119498" cy="149039"/>
            </a:xfrm>
            <a:prstGeom prst="rect">
              <a:avLst/>
            </a:prstGeom>
            <a:solidFill>
              <a:srgbClr val="BAC5B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D13365B2-D31E-4A3C-60D6-5F5C415ACFA6}"/>
              </a:ext>
            </a:extLst>
          </p:cNvPr>
          <p:cNvSpPr/>
          <p:nvPr/>
        </p:nvSpPr>
        <p:spPr>
          <a:xfrm>
            <a:off x="4973652" y="2571092"/>
            <a:ext cx="2785929" cy="803173"/>
          </a:xfrm>
          <a:prstGeom prst="rect">
            <a:avLst/>
          </a:prstGeom>
          <a:noFill/>
          <a:ln w="38100">
            <a:solidFill>
              <a:srgbClr val="C33D8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BC71890-4F60-666D-AB28-1E12948E878D}"/>
              </a:ext>
            </a:extLst>
          </p:cNvPr>
          <p:cNvSpPr/>
          <p:nvPr/>
        </p:nvSpPr>
        <p:spPr>
          <a:xfrm>
            <a:off x="4973651" y="3428999"/>
            <a:ext cx="2785929" cy="702769"/>
          </a:xfrm>
          <a:prstGeom prst="rect">
            <a:avLst/>
          </a:prstGeom>
          <a:noFill/>
          <a:ln w="38100">
            <a:solidFill>
              <a:srgbClr val="C33D8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E596338-73ED-57CF-9CC0-C4EB16570C98}"/>
              </a:ext>
            </a:extLst>
          </p:cNvPr>
          <p:cNvSpPr/>
          <p:nvPr/>
        </p:nvSpPr>
        <p:spPr>
          <a:xfrm>
            <a:off x="4973652" y="4203660"/>
            <a:ext cx="2785929" cy="445252"/>
          </a:xfrm>
          <a:prstGeom prst="rect">
            <a:avLst/>
          </a:prstGeom>
          <a:noFill/>
          <a:ln w="38100">
            <a:solidFill>
              <a:srgbClr val="C33D8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5F9B73B-1F03-6C67-E6B9-0D1C9B211EA9}"/>
              </a:ext>
            </a:extLst>
          </p:cNvPr>
          <p:cNvSpPr/>
          <p:nvPr/>
        </p:nvSpPr>
        <p:spPr>
          <a:xfrm>
            <a:off x="10383346" y="4684093"/>
            <a:ext cx="753588" cy="333721"/>
          </a:xfrm>
          <a:prstGeom prst="rect">
            <a:avLst/>
          </a:prstGeom>
          <a:noFill/>
          <a:ln w="38100">
            <a:solidFill>
              <a:srgbClr val="C33D8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12D4647-2AEF-F2D4-E49D-CB9A4BC349B3}"/>
              </a:ext>
            </a:extLst>
          </p:cNvPr>
          <p:cNvSpPr/>
          <p:nvPr/>
        </p:nvSpPr>
        <p:spPr>
          <a:xfrm>
            <a:off x="11269664" y="4709739"/>
            <a:ext cx="490497" cy="333721"/>
          </a:xfrm>
          <a:prstGeom prst="rect">
            <a:avLst/>
          </a:prstGeom>
          <a:noFill/>
          <a:ln w="38100">
            <a:solidFill>
              <a:srgbClr val="C33D8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21582ED-2FB0-2AFA-CFC6-6EA5C0570666}"/>
              </a:ext>
            </a:extLst>
          </p:cNvPr>
          <p:cNvSpPr/>
          <p:nvPr/>
        </p:nvSpPr>
        <p:spPr>
          <a:xfrm>
            <a:off x="10391379" y="2571093"/>
            <a:ext cx="1119806" cy="1191628"/>
          </a:xfrm>
          <a:prstGeom prst="rect">
            <a:avLst/>
          </a:prstGeom>
          <a:noFill/>
          <a:ln w="38100">
            <a:solidFill>
              <a:srgbClr val="C33D8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C7575AC-760D-C7B6-FA3F-950AE37724B0}"/>
              </a:ext>
            </a:extLst>
          </p:cNvPr>
          <p:cNvSpPr/>
          <p:nvPr/>
        </p:nvSpPr>
        <p:spPr>
          <a:xfrm>
            <a:off x="7807003" y="2600673"/>
            <a:ext cx="2462640" cy="205556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752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DBDFE9-F460-DE9B-D4F9-1BBC91ECB89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Nutrition labelling (back of pack)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4AE085-88A1-D4B4-A630-5E856E74F4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69276" y="2359518"/>
            <a:ext cx="5052062" cy="3600000"/>
          </a:xfrm>
        </p:spPr>
        <p:txBody>
          <a:bodyPr/>
          <a:lstStyle/>
          <a:p>
            <a:r>
              <a:rPr lang="en-GB" sz="1600" dirty="0"/>
              <a:t>By law, back of pack labels must include (in order):</a:t>
            </a:r>
          </a:p>
          <a:p>
            <a:pPr marL="571500">
              <a:buFont typeface="Arial" panose="020B0604020202020204" pitchFamily="34" charset="0"/>
              <a:buChar char="•"/>
            </a:pPr>
            <a:r>
              <a:rPr lang="en-GB" sz="1600" dirty="0"/>
              <a:t>Energy (in kJ and kcal)</a:t>
            </a:r>
          </a:p>
          <a:p>
            <a:pPr marL="571500">
              <a:buFont typeface="Arial" panose="020B0604020202020204" pitchFamily="34" charset="0"/>
              <a:buChar char="•"/>
            </a:pPr>
            <a:r>
              <a:rPr lang="en-GB" sz="1600" dirty="0"/>
              <a:t>Fat (in grams)</a:t>
            </a:r>
          </a:p>
          <a:p>
            <a:pPr marL="571500">
              <a:buFont typeface="Arial" panose="020B0604020202020204" pitchFamily="34" charset="0"/>
              <a:buChar char="•"/>
            </a:pPr>
            <a:r>
              <a:rPr lang="en-GB" sz="1600" dirty="0"/>
              <a:t>Saturated fat (in grams)*</a:t>
            </a:r>
          </a:p>
          <a:p>
            <a:pPr marL="571500">
              <a:buFont typeface="Arial" panose="020B0604020202020204" pitchFamily="34" charset="0"/>
              <a:buChar char="•"/>
            </a:pPr>
            <a:r>
              <a:rPr lang="en-GB" sz="1600" dirty="0"/>
              <a:t>Carbohydrate (in grams)</a:t>
            </a:r>
          </a:p>
          <a:p>
            <a:pPr marL="571500">
              <a:buFont typeface="Arial" panose="020B0604020202020204" pitchFamily="34" charset="0"/>
              <a:buChar char="•"/>
            </a:pPr>
            <a:r>
              <a:rPr lang="en-GB" sz="1600" dirty="0"/>
              <a:t>Sugar (in grams)*</a:t>
            </a:r>
          </a:p>
          <a:p>
            <a:pPr marL="571500">
              <a:buFont typeface="Arial" panose="020B0604020202020204" pitchFamily="34" charset="0"/>
              <a:buChar char="•"/>
            </a:pPr>
            <a:r>
              <a:rPr lang="en-GB" sz="1600" dirty="0"/>
              <a:t>Protein (in grams)</a:t>
            </a:r>
          </a:p>
          <a:p>
            <a:pPr marL="571500">
              <a:buFont typeface="Arial" panose="020B0604020202020204" pitchFamily="34" charset="0"/>
              <a:buChar char="•"/>
            </a:pPr>
            <a:r>
              <a:rPr lang="en-GB" sz="1600" dirty="0"/>
              <a:t>Salt (in grams)</a:t>
            </a:r>
          </a:p>
          <a:p>
            <a:pPr marL="0" indent="0">
              <a:buNone/>
            </a:pPr>
            <a:r>
              <a:rPr lang="en-GB" sz="1600" dirty="0"/>
              <a:t>This information must legally be given </a:t>
            </a:r>
            <a:r>
              <a:rPr lang="en-GB" sz="1600" b="1" dirty="0"/>
              <a:t>per 100g or 100ml</a:t>
            </a:r>
            <a:r>
              <a:rPr lang="en-GB" sz="1600" dirty="0"/>
              <a:t> but can also be displayed per portion.</a:t>
            </a:r>
          </a:p>
          <a:p>
            <a:pPr marL="0" indent="0">
              <a:buNone/>
            </a:pPr>
            <a:r>
              <a:rPr lang="en-GB" sz="1600" dirty="0"/>
              <a:t>Other information is voluntary and may include fibre, starch, unsaturated fats, polyols, vitamins and minerals.</a:t>
            </a:r>
          </a:p>
          <a:p>
            <a:pPr lvl="1"/>
            <a:endParaRPr lang="en-GB" dirty="0"/>
          </a:p>
          <a:p>
            <a:endParaRPr lang="en-GB" dirty="0"/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4B4EA08E-80AB-62AC-1E96-6B1CEC8ADA7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11338" y="2360710"/>
            <a:ext cx="4377935" cy="3553324"/>
          </a:xfrm>
          <a:prstGeom prst="rect">
            <a:avLst/>
          </a:prstGeom>
          <a:ln w="38100">
            <a:solidFill>
              <a:srgbClr val="C33D86"/>
            </a:solidFill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C1FB6F9-187D-E74A-5992-ADB330F73B23}"/>
              </a:ext>
            </a:extLst>
          </p:cNvPr>
          <p:cNvSpPr/>
          <p:nvPr/>
        </p:nvSpPr>
        <p:spPr>
          <a:xfrm>
            <a:off x="10370423" y="2418176"/>
            <a:ext cx="416030" cy="420364"/>
          </a:xfrm>
          <a:prstGeom prst="rect">
            <a:avLst/>
          </a:prstGeom>
          <a:solidFill>
            <a:srgbClr val="C33D86">
              <a:alpha val="30000"/>
            </a:srgbClr>
          </a:solidFill>
          <a:ln w="28575">
            <a:solidFill>
              <a:srgbClr val="C33D8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6627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DBDFE9-F460-DE9B-D4F9-1BBC91ECB89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Nutrition labelling (front of pack)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4AE085-88A1-D4B4-A630-5E856E74F4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69277" y="2571092"/>
            <a:ext cx="6163258" cy="3600000"/>
          </a:xfrm>
        </p:spPr>
        <p:txBody>
          <a:bodyPr/>
          <a:lstStyle/>
          <a:p>
            <a:r>
              <a:rPr lang="en-GB" sz="2000" dirty="0"/>
              <a:t>Front of pack labelling is a voluntary scheme in the UK.</a:t>
            </a:r>
          </a:p>
          <a:p>
            <a:r>
              <a:rPr lang="en-GB" sz="2000" dirty="0"/>
              <a:t>However, most major supermarkets and manufacturers have embraced this system.</a:t>
            </a:r>
          </a:p>
          <a:p>
            <a:r>
              <a:rPr lang="en-GB" sz="2000" dirty="0"/>
              <a:t>Some products do not usually show this label (e.g. alcohol) or may show a reduced version or a version without colours (e.g. some confectionery, small packets).</a:t>
            </a:r>
          </a:p>
          <a:p>
            <a:r>
              <a:rPr lang="en-GB" sz="2000" dirty="0"/>
              <a:t>Guidance for the creation of labels and more information is </a:t>
            </a:r>
            <a:r>
              <a:rPr lang="en-GB" sz="2000" dirty="0">
                <a:hlinkClick r:id="rId3"/>
              </a:rPr>
              <a:t>available online</a:t>
            </a:r>
            <a:r>
              <a:rPr lang="en-GB" sz="2000" dirty="0"/>
              <a:t>.</a:t>
            </a:r>
          </a:p>
          <a:p>
            <a:r>
              <a:rPr lang="en-GB" sz="2000" dirty="0"/>
              <a:t>Teachers can use the </a:t>
            </a:r>
            <a:r>
              <a:rPr lang="en-GB" sz="2000" dirty="0">
                <a:hlinkClick r:id="rId4"/>
              </a:rPr>
              <a:t>nutrient comparison exercises</a:t>
            </a:r>
            <a:r>
              <a:rPr lang="en-GB" sz="2000" dirty="0"/>
              <a:t>, to help pupils understand how labels help consumers make healthier choices.</a:t>
            </a:r>
          </a:p>
          <a:p>
            <a:pPr lvl="1"/>
            <a:endParaRPr lang="en-GB" sz="2800" dirty="0"/>
          </a:p>
          <a:p>
            <a:endParaRPr lang="en-GB" sz="2400" dirty="0"/>
          </a:p>
        </p:txBody>
      </p:sp>
      <p:pic>
        <p:nvPicPr>
          <p:cNvPr id="4" name="Picture 3" descr="Chart, diagram&#10;&#10;Description automatically generated">
            <a:extLst>
              <a:ext uri="{FF2B5EF4-FFF2-40B4-BE49-F238E27FC236}">
                <a16:creationId xmlns:a16="http://schemas.microsoft.com/office/drawing/2014/main" id="{4C4D4AC7-66F6-A9A6-BB7A-18FD6AC94C0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7570" y="2707825"/>
            <a:ext cx="4011623" cy="2813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3644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F5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0DDBD-B9B8-7E80-CC75-49EC2A44D8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38805" y="1069322"/>
            <a:ext cx="3600000" cy="720000"/>
          </a:xfrm>
        </p:spPr>
        <p:txBody>
          <a:bodyPr/>
          <a:lstStyle/>
          <a:p>
            <a:r>
              <a:rPr lang="en-GB" dirty="0"/>
              <a:t>IGD Resources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FF6B4BD4-8B4D-EB29-7147-E9BD0BC0F0C9}"/>
              </a:ext>
            </a:extLst>
          </p:cNvPr>
          <p:cNvGrpSpPr/>
          <p:nvPr/>
        </p:nvGrpSpPr>
        <p:grpSpPr>
          <a:xfrm>
            <a:off x="748036" y="3105244"/>
            <a:ext cx="3385941" cy="1680148"/>
            <a:chOff x="5266649" y="1304636"/>
            <a:chExt cx="4488132" cy="2227072"/>
          </a:xfrm>
        </p:grpSpPr>
        <p:pic>
          <p:nvPicPr>
            <p:cNvPr id="9" name="Picture 8" descr="Chart&#10;&#10;Description automatically generated with low confidence">
              <a:extLst>
                <a:ext uri="{FF2B5EF4-FFF2-40B4-BE49-F238E27FC236}">
                  <a16:creationId xmlns:a16="http://schemas.microsoft.com/office/drawing/2014/main" id="{CFC7C573-3228-1E9B-28AB-707D00F0F8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266649" y="1304636"/>
              <a:ext cx="2288209" cy="2227071"/>
            </a:xfrm>
            <a:prstGeom prst="rect">
              <a:avLst/>
            </a:prstGeom>
            <a:ln>
              <a:solidFill>
                <a:srgbClr val="C33D86"/>
              </a:solidFill>
            </a:ln>
          </p:spPr>
        </p:pic>
        <p:pic>
          <p:nvPicPr>
            <p:cNvPr id="11" name="Picture 10" descr="A picture containing diagram&#10;&#10;Description automatically generated">
              <a:extLst>
                <a:ext uri="{FF2B5EF4-FFF2-40B4-BE49-F238E27FC236}">
                  <a16:creationId xmlns:a16="http://schemas.microsoft.com/office/drawing/2014/main" id="{1157A396-5D5B-FD81-8765-C51DD94451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407027" y="1304636"/>
              <a:ext cx="2347754" cy="2227072"/>
            </a:xfrm>
            <a:prstGeom prst="rect">
              <a:avLst/>
            </a:prstGeom>
            <a:ln>
              <a:solidFill>
                <a:srgbClr val="C33D86"/>
              </a:solidFill>
            </a:ln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44548D8-7B34-06F7-269C-A2E62A96029A}"/>
              </a:ext>
            </a:extLst>
          </p:cNvPr>
          <p:cNvGrpSpPr/>
          <p:nvPr/>
        </p:nvGrpSpPr>
        <p:grpSpPr>
          <a:xfrm>
            <a:off x="748036" y="1786790"/>
            <a:ext cx="2900896" cy="1307261"/>
            <a:chOff x="129894" y="2538162"/>
            <a:chExt cx="4493606" cy="2025000"/>
          </a:xfrm>
        </p:grpSpPr>
        <p:pic>
          <p:nvPicPr>
            <p:cNvPr id="5" name="Picture 4" descr="Diagram&#10;&#10;Description automatically generated">
              <a:extLst>
                <a:ext uri="{FF2B5EF4-FFF2-40B4-BE49-F238E27FC236}">
                  <a16:creationId xmlns:a16="http://schemas.microsoft.com/office/drawing/2014/main" id="{1D7CC060-5153-E2CE-3294-1428A687A09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3500" y="2538162"/>
              <a:ext cx="3600000" cy="2025000"/>
            </a:xfrm>
            <a:prstGeom prst="rect">
              <a:avLst/>
            </a:prstGeom>
            <a:ln>
              <a:solidFill>
                <a:srgbClr val="C33D86"/>
              </a:solidFill>
            </a:ln>
          </p:spPr>
        </p:pic>
        <p:pic>
          <p:nvPicPr>
            <p:cNvPr id="17" name="Picture 16" descr="Graphical user interface, chart&#10;&#10;Description automatically generated">
              <a:extLst>
                <a:ext uri="{FF2B5EF4-FFF2-40B4-BE49-F238E27FC236}">
                  <a16:creationId xmlns:a16="http://schemas.microsoft.com/office/drawing/2014/main" id="{DC936CD2-1FFE-1DFE-3E31-BA48ACB2BA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9894" y="2538162"/>
              <a:ext cx="1409148" cy="2025000"/>
            </a:xfrm>
            <a:prstGeom prst="rect">
              <a:avLst/>
            </a:prstGeom>
            <a:ln>
              <a:solidFill>
                <a:srgbClr val="C33D86"/>
              </a:solidFill>
            </a:ln>
          </p:spPr>
        </p:pic>
      </p:grpSp>
      <p:pic>
        <p:nvPicPr>
          <p:cNvPr id="19" name="Picture 18" descr="Graphical user interface, diagram&#10;&#10;Description automatically generated">
            <a:extLst>
              <a:ext uri="{FF2B5EF4-FFF2-40B4-BE49-F238E27FC236}">
                <a16:creationId xmlns:a16="http://schemas.microsoft.com/office/drawing/2014/main" id="{E92A84A6-F6F6-4924-F3CE-F2E2D2B70CA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685" t="10510" r="8895" b="9601"/>
          <a:stretch/>
        </p:blipFill>
        <p:spPr>
          <a:xfrm>
            <a:off x="748036" y="4785392"/>
            <a:ext cx="3635561" cy="2006571"/>
          </a:xfrm>
          <a:prstGeom prst="rect">
            <a:avLst/>
          </a:prstGeom>
          <a:ln>
            <a:solidFill>
              <a:srgbClr val="C33D86"/>
            </a:solidFill>
          </a:ln>
        </p:spPr>
      </p:pic>
      <p:pic>
        <p:nvPicPr>
          <p:cNvPr id="25" name="Picture 24" descr="Timeline&#10;&#10;Description automatically generated">
            <a:extLst>
              <a:ext uri="{FF2B5EF4-FFF2-40B4-BE49-F238E27FC236}">
                <a16:creationId xmlns:a16="http://schemas.microsoft.com/office/drawing/2014/main" id="{72B95C34-EFA4-E720-60DC-07AE6F1175F7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20141" y="1858660"/>
            <a:ext cx="5605480" cy="3224857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A0ECE4A7-6603-C104-4525-2CD925A30FBB}"/>
              </a:ext>
            </a:extLst>
          </p:cNvPr>
          <p:cNvSpPr txBox="1"/>
          <p:nvPr/>
        </p:nvSpPr>
        <p:spPr>
          <a:xfrm>
            <a:off x="5263678" y="5484751"/>
            <a:ext cx="60541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IGD have produced </a:t>
            </a:r>
            <a:r>
              <a:rPr lang="en-GB" dirty="0">
                <a:hlinkClick r:id="rId9"/>
              </a:rPr>
              <a:t>guides and infographics </a:t>
            </a:r>
            <a:r>
              <a:rPr lang="en-GB" dirty="0"/>
              <a:t>to help educators explain nutrition labels on FOP visually and clearly</a:t>
            </a:r>
          </a:p>
        </p:txBody>
      </p:sp>
    </p:spTree>
    <p:extLst>
      <p:ext uri="{BB962C8B-B14F-4D97-AF65-F5344CB8AC3E}">
        <p14:creationId xmlns:p14="http://schemas.microsoft.com/office/powerpoint/2010/main" val="38969876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DBDFE9-F460-DE9B-D4F9-1BBC91ECB89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Why use nutritional analysis in school?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4AE085-88A1-D4B4-A630-5E856E74F4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69275" y="2571092"/>
            <a:ext cx="5807899" cy="3600000"/>
          </a:xfrm>
        </p:spPr>
        <p:txBody>
          <a:bodyPr/>
          <a:lstStyle/>
          <a:p>
            <a:r>
              <a:rPr lang="en-GB" sz="2000" dirty="0"/>
              <a:t>Integrating cooking with health and nutrition is a valuable tool to embed learning of both.</a:t>
            </a:r>
          </a:p>
          <a:p>
            <a:r>
              <a:rPr lang="en-GB" sz="2000" dirty="0"/>
              <a:t>When learning about the Eatwell Guide, pupils can be thinking about how to incorporate ingredients into recipes, and vice versa.</a:t>
            </a:r>
          </a:p>
          <a:p>
            <a:r>
              <a:rPr lang="en-GB" sz="2000" dirty="0"/>
              <a:t>Pupils undertaking non-examined assessments </a:t>
            </a:r>
            <a:r>
              <a:rPr lang="en-GB" sz="2000"/>
              <a:t>may</a:t>
            </a:r>
            <a:r>
              <a:rPr lang="en-GB" sz="2000" dirty="0"/>
              <a:t> be asked to adapt methods of cooking (e.g. to reduce fat, increase fibre</a:t>
            </a:r>
            <a:r>
              <a:rPr lang="en-GB" sz="2000"/>
              <a:t>) and complete a nutritional analysis of their dishes.</a:t>
            </a:r>
            <a:r>
              <a:rPr lang="en-GB" sz="2000" dirty="0"/>
              <a:t> </a:t>
            </a:r>
          </a:p>
          <a:p>
            <a:r>
              <a:rPr lang="en-GB" sz="2000" dirty="0"/>
              <a:t>Our ‘</a:t>
            </a:r>
            <a:r>
              <a:rPr lang="en-GB" sz="2000" dirty="0">
                <a:hlinkClick r:id="rId2"/>
              </a:rPr>
              <a:t>Cooking for health</a:t>
            </a:r>
            <a:r>
              <a:rPr lang="en-GB" sz="2000" dirty="0"/>
              <a:t>’ area on the website is full of practical uses for nutritional analysis.</a:t>
            </a:r>
          </a:p>
          <a:p>
            <a:endParaRPr lang="en-GB" sz="2000" dirty="0"/>
          </a:p>
        </p:txBody>
      </p:sp>
      <p:pic>
        <p:nvPicPr>
          <p:cNvPr id="5" name="Picture 4" descr="A group of children cooking in a kitchen&#10;&#10;Description automatically generated with low confidence">
            <a:extLst>
              <a:ext uri="{FF2B5EF4-FFF2-40B4-BE49-F238E27FC236}">
                <a16:creationId xmlns:a16="http://schemas.microsoft.com/office/drawing/2014/main" id="{3155EE97-48F2-E51B-47E0-899283FB50A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82383" y="2768837"/>
            <a:ext cx="4185303" cy="2790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1694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DBDFE9-F460-DE9B-D4F9-1BBC91ECB89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Performing nutritional analysis in school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4AE085-88A1-D4B4-A630-5E856E74F4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69276" y="2571092"/>
            <a:ext cx="5474208" cy="3600000"/>
          </a:xfrm>
        </p:spPr>
        <p:txBody>
          <a:bodyPr/>
          <a:lstStyle/>
          <a:p>
            <a:r>
              <a:rPr lang="en-GB" sz="2000" dirty="0"/>
              <a:t>When running your own analysis, make sure that you understand the recipe and the process.</a:t>
            </a:r>
          </a:p>
          <a:p>
            <a:r>
              <a:rPr lang="en-GB" sz="2000" dirty="0"/>
              <a:t>You will need to know the weights of ingredients and also the number of portions.</a:t>
            </a:r>
          </a:p>
          <a:p>
            <a:r>
              <a:rPr lang="en-GB" sz="2000" dirty="0"/>
              <a:t>Depending on how ingredients are processed, the values in the calculation may differ. For example, you may peel an apple before adding it to a recipe.</a:t>
            </a:r>
          </a:p>
          <a:p>
            <a:r>
              <a:rPr lang="en-GB" sz="2000" dirty="0"/>
              <a:t>There are 5 main steps to take to ensure a successful analysis.</a:t>
            </a:r>
          </a:p>
          <a:p>
            <a:pPr lvl="1"/>
            <a:endParaRPr lang="en-GB" sz="2800" dirty="0"/>
          </a:p>
          <a:p>
            <a:endParaRPr lang="en-GB" sz="2400" dirty="0"/>
          </a:p>
        </p:txBody>
      </p:sp>
      <p:pic>
        <p:nvPicPr>
          <p:cNvPr id="12" name="Picture 11" descr="Text&#10;&#10;Description automatically generated">
            <a:extLst>
              <a:ext uri="{FF2B5EF4-FFF2-40B4-BE49-F238E27FC236}">
                <a16:creationId xmlns:a16="http://schemas.microsoft.com/office/drawing/2014/main" id="{B8A00C0D-8363-85A0-FABF-E03372A7FD8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02581" y="2571092"/>
            <a:ext cx="5030709" cy="2168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342574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D5B78CA333243439763E4169A5FEB7F" ma:contentTypeVersion="17" ma:contentTypeDescription="Create a new document." ma:contentTypeScope="" ma:versionID="f2c597ebce0aa0fd5759700e14dd3adc">
  <xsd:schema xmlns:xsd="http://www.w3.org/2001/XMLSchema" xmlns:xs="http://www.w3.org/2001/XMLSchema" xmlns:p="http://schemas.microsoft.com/office/2006/metadata/properties" xmlns:ns2="c53071f4-7f44-43fd-895c-8e7b6a3746b0" xmlns:ns3="ead97cfe-a968-427f-b02b-893e6ba0355a" targetNamespace="http://schemas.microsoft.com/office/2006/metadata/properties" ma:root="true" ma:fieldsID="27039d98634059a90188b6cb8bc5e987" ns2:_="" ns3:_="">
    <xsd:import namespace="c53071f4-7f44-43fd-895c-8e7b6a3746b0"/>
    <xsd:import namespace="ead97cfe-a968-427f-b02b-893e6ba0355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_Flow_SignoffStatu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53071f4-7f44-43fd-895c-8e7b6a3746b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_Flow_SignoffStatus" ma:index="21" nillable="true" ma:displayName="Sign-off status" ma:internalName="Sign_x002d_off_x0020_status">
      <xsd:simpleType>
        <xsd:restriction base="dms:Text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a407c16c-d400-4155-af4b-d0582c07d42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ad97cfe-a968-427f-b02b-893e6ba0355a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7b8b45f8-435e-402c-b129-c8853cba6318}" ma:internalName="TaxCatchAll" ma:showField="CatchAllData" ma:web="ead97cfe-a968-427f-b02b-893e6ba0355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ead97cfe-a968-427f-b02b-893e6ba0355a">
      <UserInfo>
        <DisplayName>Claire Theobald</DisplayName>
        <AccountId>23</AccountId>
        <AccountType/>
      </UserInfo>
      <UserInfo>
        <DisplayName>Ewen Trafford</DisplayName>
        <AccountId>42</AccountId>
        <AccountType/>
      </UserInfo>
    </SharedWithUsers>
    <TaxCatchAll xmlns="ead97cfe-a968-427f-b02b-893e6ba0355a" xsi:nil="true"/>
    <_Flow_SignoffStatus xmlns="c53071f4-7f44-43fd-895c-8e7b6a3746b0" xsi:nil="true"/>
    <lcf76f155ced4ddcb4097134ff3c332f xmlns="c53071f4-7f44-43fd-895c-8e7b6a3746b0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AAB852C-DC7A-470F-8446-599DF9CA3ACE}">
  <ds:schemaRefs>
    <ds:schemaRef ds:uri="c53071f4-7f44-43fd-895c-8e7b6a3746b0"/>
    <ds:schemaRef ds:uri="ead97cfe-a968-427f-b02b-893e6ba0355a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93F2A33C-42EB-4739-B4BA-5B611C937FE4}">
  <ds:schemaRefs>
    <ds:schemaRef ds:uri="c53071f4-7f44-43fd-895c-8e7b6a3746b0"/>
    <ds:schemaRef ds:uri="ead97cfe-a968-427f-b02b-893e6ba0355a"/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7568EEA6-2408-41C8-960A-9EFEB6F29CD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1881</TotalTime>
  <Words>1870</Words>
  <Application>Microsoft Office PowerPoint</Application>
  <PresentationFormat>Widescreen</PresentationFormat>
  <Paragraphs>232</Paragraphs>
  <Slides>30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30</vt:i4>
      </vt:variant>
    </vt:vector>
  </HeadingPairs>
  <TitlesOfParts>
    <vt:vector size="37" baseType="lpstr">
      <vt:lpstr>Arial</vt:lpstr>
      <vt:lpstr>Calibri</vt:lpstr>
      <vt:lpstr>Custom Design</vt:lpstr>
      <vt:lpstr>1_Custom Design</vt:lpstr>
      <vt:lpstr>3_Custom Design</vt:lpstr>
      <vt:lpstr>4_Custom Design</vt:lpstr>
      <vt:lpstr>1_Office Theme</vt:lpstr>
      <vt:lpstr>Using nutritional analysis in a  meaningful way</vt:lpstr>
      <vt:lpstr>What is nutritional analysis used for?</vt:lpstr>
      <vt:lpstr>McCance and Widdowson’s Composition of Foods</vt:lpstr>
      <vt:lpstr>Information on pack</vt:lpstr>
      <vt:lpstr>Nutrition labelling (back of pack)</vt:lpstr>
      <vt:lpstr>Nutrition labelling (front of pack)</vt:lpstr>
      <vt:lpstr>IGD Resources</vt:lpstr>
      <vt:lpstr>Why use nutritional analysis in school?</vt:lpstr>
      <vt:lpstr>Performing nutritional analysis in school</vt:lpstr>
      <vt:lpstr>Step 1: Check the recipe</vt:lpstr>
      <vt:lpstr>Step 1b – volume vs weight</vt:lpstr>
      <vt:lpstr>Step 2: Check the portions</vt:lpstr>
      <vt:lpstr>Step 3: Check the preparation methods</vt:lpstr>
      <vt:lpstr>Step 4: Check the cooking methods</vt:lpstr>
      <vt:lpstr>Step 5: Perform your analysis!</vt:lpstr>
      <vt:lpstr>Explore Food</vt:lpstr>
      <vt:lpstr>Example analysis </vt:lpstr>
      <vt:lpstr>Explore Food Demo!</vt:lpstr>
      <vt:lpstr>Modified recipes</vt:lpstr>
      <vt:lpstr>Tips for modification</vt:lpstr>
      <vt:lpstr>Nutritional analysis - case studies</vt:lpstr>
      <vt:lpstr>Modifying recipes resources</vt:lpstr>
      <vt:lpstr>Cooking on a budget resources</vt:lpstr>
      <vt:lpstr>Food labelling and health claims resources</vt:lpstr>
      <vt:lpstr>Food labelling and health claims KO</vt:lpstr>
      <vt:lpstr>Serving size resources</vt:lpstr>
      <vt:lpstr>Nutritional analysis - other resources</vt:lpstr>
      <vt:lpstr>Conclusion</vt:lpstr>
      <vt:lpstr>Keep up to date with our free resources and training  </vt:lpstr>
      <vt:lpstr>Using nutritional analysis in a meaningful way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Glenn Carter</dc:creator>
  <cp:lastModifiedBy>Ewen Trafford</cp:lastModifiedBy>
  <cp:revision>23</cp:revision>
  <dcterms:created xsi:type="dcterms:W3CDTF">2018-10-10T09:22:08Z</dcterms:created>
  <dcterms:modified xsi:type="dcterms:W3CDTF">2023-01-30T10:35:22Z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0x010100BD5B78CA333243439763E4169A5FEB7F</vt:lpwstr>
  </property>
  <property fmtid="{D5CDD505-2E9C-101B-9397-08002B2CF9AE}" pid="3" name="MediaServiceImageTags">
    <vt:lpwstr/>
  </property>
</Properties>
</file>