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0" r:id="rId2"/>
    <p:sldMasterId id="2147483652" r:id="rId3"/>
    <p:sldMasterId id="2147483656" r:id="rId4"/>
  </p:sldMasterIdLst>
  <p:notesMasterIdLst>
    <p:notesMasterId r:id="rId14"/>
  </p:notesMasterIdLst>
  <p:sldIdLst>
    <p:sldId id="273" r:id="rId5"/>
    <p:sldId id="274" r:id="rId6"/>
    <p:sldId id="275" r:id="rId7"/>
    <p:sldId id="276" r:id="rId8"/>
    <p:sldId id="277" r:id="rId9"/>
    <p:sldId id="278" r:id="rId10"/>
    <p:sldId id="279" r:id="rId11"/>
    <p:sldId id="280" r:id="rId12"/>
    <p:sldId id="261" r:id="rId13"/>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3B83"/>
    <a:srgbClr val="C3C4D9"/>
    <a:srgbClr val="B8B8D1"/>
    <a:srgbClr val="F9D4B6"/>
    <a:srgbClr val="EDAD80"/>
    <a:srgbClr val="E46B2F"/>
    <a:srgbClr val="ED6B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722AA0-C64D-4C52-AE4B-06C37B34B1D4}" v="6" dt="2024-06-04T15:52:16.8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75"/>
    <p:restoredTop sz="94655"/>
  </p:normalViewPr>
  <p:slideViewPr>
    <p:cSldViewPr snapToGrid="0" snapToObjects="1">
      <p:cViewPr varScale="1">
        <p:scale>
          <a:sx n="79" d="100"/>
          <a:sy n="79" d="100"/>
        </p:scale>
        <p:origin x="82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 White" userId="57e9160509e0eb1c" providerId="LiveId" clId="{4F722AA0-C64D-4C52-AE4B-06C37B34B1D4}"/>
    <pc:docChg chg="custSel addSld delSld modSld">
      <pc:chgData name="Alex White" userId="57e9160509e0eb1c" providerId="LiveId" clId="{4F722AA0-C64D-4C52-AE4B-06C37B34B1D4}" dt="2024-06-04T15:47:00.341" v="9"/>
      <pc:docMkLst>
        <pc:docMk/>
      </pc:docMkLst>
      <pc:sldChg chg="addSp modSp del">
        <pc:chgData name="Alex White" userId="57e9160509e0eb1c" providerId="LiveId" clId="{4F722AA0-C64D-4C52-AE4B-06C37B34B1D4}" dt="2024-06-04T15:46:20.030" v="3" actId="47"/>
        <pc:sldMkLst>
          <pc:docMk/>
          <pc:sldMk cId="1955166399" sldId="256"/>
        </pc:sldMkLst>
        <pc:graphicFrameChg chg="add mod">
          <ac:chgData name="Alex White" userId="57e9160509e0eb1c" providerId="LiveId" clId="{4F722AA0-C64D-4C52-AE4B-06C37B34B1D4}" dt="2024-06-04T15:46:10.426" v="1"/>
          <ac:graphicFrameMkLst>
            <pc:docMk/>
            <pc:sldMk cId="1955166399" sldId="256"/>
            <ac:graphicFrameMk id="3" creationId="{A6C0C021-3CB7-5EA9-415A-AF8C098CB855}"/>
          </ac:graphicFrameMkLst>
        </pc:graphicFrameChg>
      </pc:sldChg>
      <pc:sldChg chg="del">
        <pc:chgData name="Alex White" userId="57e9160509e0eb1c" providerId="LiveId" clId="{4F722AA0-C64D-4C52-AE4B-06C37B34B1D4}" dt="2024-06-04T15:46:33.099" v="5" actId="47"/>
        <pc:sldMkLst>
          <pc:docMk/>
          <pc:sldMk cId="1740713487" sldId="259"/>
        </pc:sldMkLst>
      </pc:sldChg>
      <pc:sldChg chg="modSp mod">
        <pc:chgData name="Alex White" userId="57e9160509e0eb1c" providerId="LiveId" clId="{4F722AA0-C64D-4C52-AE4B-06C37B34B1D4}" dt="2024-06-04T15:46:47.485" v="7"/>
        <pc:sldMkLst>
          <pc:docMk/>
          <pc:sldMk cId="1219004254" sldId="261"/>
        </pc:sldMkLst>
        <pc:spChg chg="mod">
          <ac:chgData name="Alex White" userId="57e9160509e0eb1c" providerId="LiveId" clId="{4F722AA0-C64D-4C52-AE4B-06C37B34B1D4}" dt="2024-06-04T15:46:47.485" v="7"/>
          <ac:spMkLst>
            <pc:docMk/>
            <pc:sldMk cId="1219004254" sldId="261"/>
            <ac:spMk id="2" creationId="{00000000-0000-0000-0000-000000000000}"/>
          </ac:spMkLst>
        </pc:spChg>
      </pc:sldChg>
      <pc:sldChg chg="del">
        <pc:chgData name="Alex White" userId="57e9160509e0eb1c" providerId="LiveId" clId="{4F722AA0-C64D-4C52-AE4B-06C37B34B1D4}" dt="2024-06-04T15:46:40.781" v="6" actId="47"/>
        <pc:sldMkLst>
          <pc:docMk/>
          <pc:sldMk cId="1894829998" sldId="262"/>
        </pc:sldMkLst>
      </pc:sldChg>
      <pc:sldChg chg="del">
        <pc:chgData name="Alex White" userId="57e9160509e0eb1c" providerId="LiveId" clId="{4F722AA0-C64D-4C52-AE4B-06C37B34B1D4}" dt="2024-06-04T15:46:40.781" v="6" actId="47"/>
        <pc:sldMkLst>
          <pc:docMk/>
          <pc:sldMk cId="897494041" sldId="263"/>
        </pc:sldMkLst>
      </pc:sldChg>
      <pc:sldChg chg="del">
        <pc:chgData name="Alex White" userId="57e9160509e0eb1c" providerId="LiveId" clId="{4F722AA0-C64D-4C52-AE4B-06C37B34B1D4}" dt="2024-06-04T15:46:40.781" v="6" actId="47"/>
        <pc:sldMkLst>
          <pc:docMk/>
          <pc:sldMk cId="2127250259" sldId="264"/>
        </pc:sldMkLst>
      </pc:sldChg>
      <pc:sldChg chg="del">
        <pc:chgData name="Alex White" userId="57e9160509e0eb1c" providerId="LiveId" clId="{4F722AA0-C64D-4C52-AE4B-06C37B34B1D4}" dt="2024-06-04T15:46:40.781" v="6" actId="47"/>
        <pc:sldMkLst>
          <pc:docMk/>
          <pc:sldMk cId="3309959560" sldId="265"/>
        </pc:sldMkLst>
      </pc:sldChg>
      <pc:sldChg chg="del">
        <pc:chgData name="Alex White" userId="57e9160509e0eb1c" providerId="LiveId" clId="{4F722AA0-C64D-4C52-AE4B-06C37B34B1D4}" dt="2024-06-04T15:46:40.781" v="6" actId="47"/>
        <pc:sldMkLst>
          <pc:docMk/>
          <pc:sldMk cId="716955571" sldId="266"/>
        </pc:sldMkLst>
      </pc:sldChg>
      <pc:sldChg chg="del">
        <pc:chgData name="Alex White" userId="57e9160509e0eb1c" providerId="LiveId" clId="{4F722AA0-C64D-4C52-AE4B-06C37B34B1D4}" dt="2024-06-04T15:46:40.781" v="6" actId="47"/>
        <pc:sldMkLst>
          <pc:docMk/>
          <pc:sldMk cId="4180850777" sldId="267"/>
        </pc:sldMkLst>
      </pc:sldChg>
      <pc:sldChg chg="del">
        <pc:chgData name="Alex White" userId="57e9160509e0eb1c" providerId="LiveId" clId="{4F722AA0-C64D-4C52-AE4B-06C37B34B1D4}" dt="2024-06-04T15:46:40.781" v="6" actId="47"/>
        <pc:sldMkLst>
          <pc:docMk/>
          <pc:sldMk cId="1273928193" sldId="268"/>
        </pc:sldMkLst>
      </pc:sldChg>
      <pc:sldChg chg="del">
        <pc:chgData name="Alex White" userId="57e9160509e0eb1c" providerId="LiveId" clId="{4F722AA0-C64D-4C52-AE4B-06C37B34B1D4}" dt="2024-06-04T15:46:40.781" v="6" actId="47"/>
        <pc:sldMkLst>
          <pc:docMk/>
          <pc:sldMk cId="2810453250" sldId="269"/>
        </pc:sldMkLst>
      </pc:sldChg>
      <pc:sldChg chg="del">
        <pc:chgData name="Alex White" userId="57e9160509e0eb1c" providerId="LiveId" clId="{4F722AA0-C64D-4C52-AE4B-06C37B34B1D4}" dt="2024-06-04T15:46:40.781" v="6" actId="47"/>
        <pc:sldMkLst>
          <pc:docMk/>
          <pc:sldMk cId="1624880887" sldId="270"/>
        </pc:sldMkLst>
      </pc:sldChg>
      <pc:sldChg chg="del">
        <pc:chgData name="Alex White" userId="57e9160509e0eb1c" providerId="LiveId" clId="{4F722AA0-C64D-4C52-AE4B-06C37B34B1D4}" dt="2024-06-04T15:46:40.781" v="6" actId="47"/>
        <pc:sldMkLst>
          <pc:docMk/>
          <pc:sldMk cId="340532458" sldId="271"/>
        </pc:sldMkLst>
      </pc:sldChg>
      <pc:sldChg chg="del">
        <pc:chgData name="Alex White" userId="57e9160509e0eb1c" providerId="LiveId" clId="{4F722AA0-C64D-4C52-AE4B-06C37B34B1D4}" dt="2024-06-04T15:46:40.781" v="6" actId="47"/>
        <pc:sldMkLst>
          <pc:docMk/>
          <pc:sldMk cId="3682301207" sldId="272"/>
        </pc:sldMkLst>
      </pc:sldChg>
      <pc:sldChg chg="add">
        <pc:chgData name="Alex White" userId="57e9160509e0eb1c" providerId="LiveId" clId="{4F722AA0-C64D-4C52-AE4B-06C37B34B1D4}" dt="2024-06-04T15:46:18.437" v="2"/>
        <pc:sldMkLst>
          <pc:docMk/>
          <pc:sldMk cId="211348217" sldId="273"/>
        </pc:sldMkLst>
      </pc:sldChg>
      <pc:sldChg chg="add">
        <pc:chgData name="Alex White" userId="57e9160509e0eb1c" providerId="LiveId" clId="{4F722AA0-C64D-4C52-AE4B-06C37B34B1D4}" dt="2024-06-04T15:46:30.587" v="4"/>
        <pc:sldMkLst>
          <pc:docMk/>
          <pc:sldMk cId="1441685777" sldId="274"/>
        </pc:sldMkLst>
      </pc:sldChg>
      <pc:sldChg chg="add">
        <pc:chgData name="Alex White" userId="57e9160509e0eb1c" providerId="LiveId" clId="{4F722AA0-C64D-4C52-AE4B-06C37B34B1D4}" dt="2024-06-04T15:46:30.587" v="4"/>
        <pc:sldMkLst>
          <pc:docMk/>
          <pc:sldMk cId="2024175453" sldId="275"/>
        </pc:sldMkLst>
      </pc:sldChg>
      <pc:sldChg chg="add">
        <pc:chgData name="Alex White" userId="57e9160509e0eb1c" providerId="LiveId" clId="{4F722AA0-C64D-4C52-AE4B-06C37B34B1D4}" dt="2024-06-04T15:46:30.587" v="4"/>
        <pc:sldMkLst>
          <pc:docMk/>
          <pc:sldMk cId="379482283" sldId="276"/>
        </pc:sldMkLst>
      </pc:sldChg>
      <pc:sldChg chg="add">
        <pc:chgData name="Alex White" userId="57e9160509e0eb1c" providerId="LiveId" clId="{4F722AA0-C64D-4C52-AE4B-06C37B34B1D4}" dt="2024-06-04T15:46:30.587" v="4"/>
        <pc:sldMkLst>
          <pc:docMk/>
          <pc:sldMk cId="1976278253" sldId="277"/>
        </pc:sldMkLst>
      </pc:sldChg>
      <pc:sldChg chg="add">
        <pc:chgData name="Alex White" userId="57e9160509e0eb1c" providerId="LiveId" clId="{4F722AA0-C64D-4C52-AE4B-06C37B34B1D4}" dt="2024-06-04T15:46:30.587" v="4"/>
        <pc:sldMkLst>
          <pc:docMk/>
          <pc:sldMk cId="1384206338" sldId="278"/>
        </pc:sldMkLst>
      </pc:sldChg>
      <pc:sldChg chg="modSp add mod">
        <pc:chgData name="Alex White" userId="57e9160509e0eb1c" providerId="LiveId" clId="{4F722AA0-C64D-4C52-AE4B-06C37B34B1D4}" dt="2024-06-04T15:47:00.341" v="9"/>
        <pc:sldMkLst>
          <pc:docMk/>
          <pc:sldMk cId="3877751308" sldId="279"/>
        </pc:sldMkLst>
        <pc:graphicFrameChg chg="mod modGraphic">
          <ac:chgData name="Alex White" userId="57e9160509e0eb1c" providerId="LiveId" clId="{4F722AA0-C64D-4C52-AE4B-06C37B34B1D4}" dt="2024-06-04T15:47:00.341" v="9"/>
          <ac:graphicFrameMkLst>
            <pc:docMk/>
            <pc:sldMk cId="3877751308" sldId="279"/>
            <ac:graphicFrameMk id="4" creationId="{00000000-0000-0000-0000-000000000000}"/>
          </ac:graphicFrameMkLst>
        </pc:graphicFrameChg>
      </pc:sldChg>
      <pc:sldChg chg="add">
        <pc:chgData name="Alex White" userId="57e9160509e0eb1c" providerId="LiveId" clId="{4F722AA0-C64D-4C52-AE4B-06C37B34B1D4}" dt="2024-06-04T15:46:30.587" v="4"/>
        <pc:sldMkLst>
          <pc:docMk/>
          <pc:sldMk cId="1099535276" sldId="280"/>
        </pc:sldMkLst>
      </pc:sldChg>
    </pc:docChg>
  </pc:docChgLst>
  <pc:docChgLst>
    <pc:chgData name="Alexander White" userId="3da70261-e0e7-408d-aace-eb577feade9e" providerId="ADAL" clId="{97E7188F-683E-4806-AEBB-909CDD9013E8}"/>
    <pc:docChg chg="modSld modMainMaster">
      <pc:chgData name="Alexander White" userId="3da70261-e0e7-408d-aace-eb577feade9e" providerId="ADAL" clId="{97E7188F-683E-4806-AEBB-909CDD9013E8}" dt="2024-05-23T10:53:14.400" v="17" actId="20577"/>
      <pc:docMkLst>
        <pc:docMk/>
      </pc:docMkLst>
      <pc:sldChg chg="modSp mod">
        <pc:chgData name="Alexander White" userId="3da70261-e0e7-408d-aace-eb577feade9e" providerId="ADAL" clId="{97E7188F-683E-4806-AEBB-909CDD9013E8}" dt="2024-05-23T10:53:14.400" v="17" actId="20577"/>
        <pc:sldMkLst>
          <pc:docMk/>
          <pc:sldMk cId="1740713487" sldId="259"/>
        </pc:sldMkLst>
        <pc:spChg chg="mod">
          <ac:chgData name="Alexander White" userId="3da70261-e0e7-408d-aace-eb577feade9e" providerId="ADAL" clId="{97E7188F-683E-4806-AEBB-909CDD9013E8}" dt="2024-05-23T10:53:14.400" v="17" actId="20577"/>
          <ac:spMkLst>
            <pc:docMk/>
            <pc:sldMk cId="1740713487" sldId="259"/>
            <ac:spMk id="3" creationId="{00000000-0000-0000-0000-000000000000}"/>
          </ac:spMkLst>
        </pc:spChg>
      </pc:sldChg>
      <pc:sldChg chg="addSp modSp">
        <pc:chgData name="Alexander White" userId="3da70261-e0e7-408d-aace-eb577feade9e" providerId="ADAL" clId="{97E7188F-683E-4806-AEBB-909CDD9013E8}" dt="2024-05-20T14:51:18.293" v="16"/>
        <pc:sldMkLst>
          <pc:docMk/>
          <pc:sldMk cId="1219004254" sldId="261"/>
        </pc:sldMkLst>
        <pc:spChg chg="add mod">
          <ac:chgData name="Alexander White" userId="3da70261-e0e7-408d-aace-eb577feade9e" providerId="ADAL" clId="{97E7188F-683E-4806-AEBB-909CDD9013E8}" dt="2024-05-20T14:51:18.293" v="16"/>
          <ac:spMkLst>
            <pc:docMk/>
            <pc:sldMk cId="1219004254" sldId="261"/>
            <ac:spMk id="4" creationId="{DC6397EF-D63B-3226-6E15-76B17C15F03D}"/>
          </ac:spMkLst>
        </pc:spChg>
      </pc:sldChg>
      <pc:sldMasterChg chg="modSp mod">
        <pc:chgData name="Alexander White" userId="3da70261-e0e7-408d-aace-eb577feade9e" providerId="ADAL" clId="{97E7188F-683E-4806-AEBB-909CDD9013E8}" dt="2024-05-20T14:41:04.738" v="3" actId="20577"/>
        <pc:sldMasterMkLst>
          <pc:docMk/>
          <pc:sldMasterMk cId="1328885048" sldId="2147483648"/>
        </pc:sldMasterMkLst>
        <pc:spChg chg="mod">
          <ac:chgData name="Alexander White" userId="3da70261-e0e7-408d-aace-eb577feade9e" providerId="ADAL" clId="{97E7188F-683E-4806-AEBB-909CDD9013E8}" dt="2024-05-20T14:41:04.738" v="3" actId="20577"/>
          <ac:spMkLst>
            <pc:docMk/>
            <pc:sldMasterMk cId="1328885048" sldId="2147483648"/>
            <ac:spMk id="9" creationId="{00000000-0000-0000-0000-000000000000}"/>
          </ac:spMkLst>
        </pc:spChg>
      </pc:sldMasterChg>
      <pc:sldMasterChg chg="modSp mod">
        <pc:chgData name="Alexander White" userId="3da70261-e0e7-408d-aace-eb577feade9e" providerId="ADAL" clId="{97E7188F-683E-4806-AEBB-909CDD9013E8}" dt="2024-05-20T14:42:18.130" v="7" actId="20577"/>
        <pc:sldMasterMkLst>
          <pc:docMk/>
          <pc:sldMasterMk cId="1498317190" sldId="2147483650"/>
        </pc:sldMasterMkLst>
        <pc:spChg chg="mod">
          <ac:chgData name="Alexander White" userId="3da70261-e0e7-408d-aace-eb577feade9e" providerId="ADAL" clId="{97E7188F-683E-4806-AEBB-909CDD9013E8}" dt="2024-05-20T14:42:18.130" v="7" actId="20577"/>
          <ac:spMkLst>
            <pc:docMk/>
            <pc:sldMasterMk cId="1498317190" sldId="2147483650"/>
            <ac:spMk id="9" creationId="{00000000-0000-0000-0000-000000000000}"/>
          </ac:spMkLst>
        </pc:spChg>
      </pc:sldMasterChg>
      <pc:sldMasterChg chg="modSp mod">
        <pc:chgData name="Alexander White" userId="3da70261-e0e7-408d-aace-eb577feade9e" providerId="ADAL" clId="{97E7188F-683E-4806-AEBB-909CDD9013E8}" dt="2024-05-20T14:44:02.733" v="11" actId="20577"/>
        <pc:sldMasterMkLst>
          <pc:docMk/>
          <pc:sldMasterMk cId="1822393236" sldId="2147483652"/>
        </pc:sldMasterMkLst>
        <pc:spChg chg="mod">
          <ac:chgData name="Alexander White" userId="3da70261-e0e7-408d-aace-eb577feade9e" providerId="ADAL" clId="{97E7188F-683E-4806-AEBB-909CDD9013E8}" dt="2024-05-20T14:44:02.733" v="11" actId="20577"/>
          <ac:spMkLst>
            <pc:docMk/>
            <pc:sldMasterMk cId="1822393236" sldId="2147483652"/>
            <ac:spMk id="9" creationId="{00000000-0000-0000-0000-000000000000}"/>
          </ac:spMkLst>
        </pc:spChg>
      </pc:sldMasterChg>
      <pc:sldMasterChg chg="modSp mod">
        <pc:chgData name="Alexander White" userId="3da70261-e0e7-408d-aace-eb577feade9e" providerId="ADAL" clId="{97E7188F-683E-4806-AEBB-909CDD9013E8}" dt="2024-05-20T14:48:34.705" v="15" actId="20577"/>
        <pc:sldMasterMkLst>
          <pc:docMk/>
          <pc:sldMasterMk cId="1788143608" sldId="2147483656"/>
        </pc:sldMasterMkLst>
        <pc:spChg chg="mod">
          <ac:chgData name="Alexander White" userId="3da70261-e0e7-408d-aace-eb577feade9e" providerId="ADAL" clId="{97E7188F-683E-4806-AEBB-909CDD9013E8}" dt="2024-05-20T14:48:34.705" v="15" actId="20577"/>
          <ac:spMkLst>
            <pc:docMk/>
            <pc:sldMasterMk cId="1788143608" sldId="2147483656"/>
            <ac:spMk id="8" creationId="{00000000-0000-0000-0000-000000000000}"/>
          </ac:spMkLst>
        </pc:sp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0B949D-7800-4E06-94D7-73F0E6DA55F0}" type="doc">
      <dgm:prSet loTypeId="urn:microsoft.com/office/officeart/2005/8/layout/process2" loCatId="process" qsTypeId="urn:microsoft.com/office/officeart/2005/8/quickstyle/simple1" qsCatId="simple" csTypeId="urn:microsoft.com/office/officeart/2005/8/colors/colorful2" csCatId="colorful" phldr="1"/>
      <dgm:spPr/>
    </dgm:pt>
    <dgm:pt modelId="{C383299C-2BD6-45DD-8AE5-272EC550CF40}">
      <dgm:prSet phldrT="[Text]"/>
      <dgm:spPr>
        <a:solidFill>
          <a:srgbClr val="DEDBC6"/>
        </a:solidFill>
      </dgm:spPr>
      <dgm:t>
        <a:bodyPr/>
        <a:lstStyle/>
        <a:p>
          <a:r>
            <a:rPr lang="en-GB" dirty="0">
              <a:solidFill>
                <a:schemeClr val="tx1"/>
              </a:solidFill>
            </a:rPr>
            <a:t>MIX</a:t>
          </a:r>
          <a:endParaRPr lang="en-US" dirty="0">
            <a:solidFill>
              <a:schemeClr val="tx1"/>
            </a:solidFill>
          </a:endParaRPr>
        </a:p>
      </dgm:t>
    </dgm:pt>
    <dgm:pt modelId="{EF7D8314-F9DD-42A6-9034-8FD0FB9EAFC4}" type="parTrans" cxnId="{16F915B6-5F08-401D-A013-8E449FAAD003}">
      <dgm:prSet/>
      <dgm:spPr/>
      <dgm:t>
        <a:bodyPr/>
        <a:lstStyle/>
        <a:p>
          <a:endParaRPr lang="en-US"/>
        </a:p>
      </dgm:t>
    </dgm:pt>
    <dgm:pt modelId="{240CEADF-43C8-453D-B0DC-0E78ABFA003E}" type="sibTrans" cxnId="{16F915B6-5F08-401D-A013-8E449FAAD003}">
      <dgm:prSet/>
      <dgm:spPr>
        <a:solidFill>
          <a:srgbClr val="DEDBC6"/>
        </a:solidFill>
      </dgm:spPr>
      <dgm:t>
        <a:bodyPr/>
        <a:lstStyle/>
        <a:p>
          <a:endParaRPr lang="en-US" dirty="0"/>
        </a:p>
      </dgm:t>
    </dgm:pt>
    <dgm:pt modelId="{71283149-D565-432A-8F62-CA4B4C3B5169}">
      <dgm:prSet phldrT="[Text]"/>
      <dgm:spPr>
        <a:solidFill>
          <a:srgbClr val="A09A70"/>
        </a:solidFill>
      </dgm:spPr>
      <dgm:t>
        <a:bodyPr/>
        <a:lstStyle/>
        <a:p>
          <a:r>
            <a:rPr lang="en-GB" dirty="0">
              <a:solidFill>
                <a:schemeClr val="tx1"/>
              </a:solidFill>
            </a:rPr>
            <a:t>SHAPE (fiber alignments)</a:t>
          </a:r>
          <a:endParaRPr lang="en-US" dirty="0">
            <a:solidFill>
              <a:schemeClr val="tx1"/>
            </a:solidFill>
          </a:endParaRPr>
        </a:p>
      </dgm:t>
    </dgm:pt>
    <dgm:pt modelId="{D841B284-6163-4FB8-B72D-6ED7517F6580}" type="parTrans" cxnId="{192CD847-884F-4B3E-A993-3EB369CA7283}">
      <dgm:prSet/>
      <dgm:spPr/>
      <dgm:t>
        <a:bodyPr/>
        <a:lstStyle/>
        <a:p>
          <a:endParaRPr lang="en-US"/>
        </a:p>
      </dgm:t>
    </dgm:pt>
    <dgm:pt modelId="{961F8BB2-A5C6-401C-A173-2E0373770B50}" type="sibTrans" cxnId="{192CD847-884F-4B3E-A993-3EB369CA7283}">
      <dgm:prSet/>
      <dgm:spPr>
        <a:solidFill>
          <a:schemeClr val="bg2">
            <a:lumMod val="50000"/>
          </a:schemeClr>
        </a:solidFill>
      </dgm:spPr>
      <dgm:t>
        <a:bodyPr/>
        <a:lstStyle/>
        <a:p>
          <a:endParaRPr lang="en-US" dirty="0"/>
        </a:p>
      </dgm:t>
    </dgm:pt>
    <dgm:pt modelId="{EC9172B4-8A86-43C8-86E5-D98991B650FE}">
      <dgm:prSet phldrT="[Text]"/>
      <dgm:spPr>
        <a:solidFill>
          <a:srgbClr val="C15353"/>
        </a:solidFill>
      </dgm:spPr>
      <dgm:t>
        <a:bodyPr/>
        <a:lstStyle/>
        <a:p>
          <a:r>
            <a:rPr lang="en-GB" dirty="0">
              <a:solidFill>
                <a:schemeClr val="tx1"/>
              </a:solidFill>
            </a:rPr>
            <a:t>COOK (heat set proteins)</a:t>
          </a:r>
          <a:endParaRPr lang="en-US" dirty="0">
            <a:solidFill>
              <a:schemeClr val="tx1"/>
            </a:solidFill>
          </a:endParaRPr>
        </a:p>
      </dgm:t>
    </dgm:pt>
    <dgm:pt modelId="{5E0D0396-AAE5-4A7F-9A4B-D7D492A94E91}" type="parTrans" cxnId="{6A898BC8-F340-44BF-A8B1-2565883C3615}">
      <dgm:prSet/>
      <dgm:spPr/>
      <dgm:t>
        <a:bodyPr/>
        <a:lstStyle/>
        <a:p>
          <a:endParaRPr lang="en-US"/>
        </a:p>
      </dgm:t>
    </dgm:pt>
    <dgm:pt modelId="{B2790FAC-8AEA-44F9-A7EC-A0D89AB1CDC5}" type="sibTrans" cxnId="{6A898BC8-F340-44BF-A8B1-2565883C3615}">
      <dgm:prSet/>
      <dgm:spPr>
        <a:solidFill>
          <a:srgbClr val="C15353"/>
        </a:solidFill>
      </dgm:spPr>
      <dgm:t>
        <a:bodyPr/>
        <a:lstStyle/>
        <a:p>
          <a:endParaRPr lang="en-US" dirty="0"/>
        </a:p>
      </dgm:t>
    </dgm:pt>
    <dgm:pt modelId="{20E9B1C7-9353-4F3C-8AD0-BCDEFCF90052}">
      <dgm:prSet/>
      <dgm:spPr>
        <a:solidFill>
          <a:srgbClr val="00B0F0"/>
        </a:solidFill>
      </dgm:spPr>
      <dgm:t>
        <a:bodyPr/>
        <a:lstStyle/>
        <a:p>
          <a:r>
            <a:rPr lang="en-GB" dirty="0">
              <a:solidFill>
                <a:schemeClr val="tx1"/>
              </a:solidFill>
            </a:rPr>
            <a:t>FREEZE TEXTURIZATION</a:t>
          </a:r>
          <a:endParaRPr lang="en-US" dirty="0">
            <a:solidFill>
              <a:schemeClr val="tx1"/>
            </a:solidFill>
          </a:endParaRPr>
        </a:p>
      </dgm:t>
    </dgm:pt>
    <dgm:pt modelId="{B0DAA597-7405-467D-8C43-EE150ABCE26B}" type="parTrans" cxnId="{0439D0B1-859A-4642-8BCE-4A7EAEF3D8C4}">
      <dgm:prSet/>
      <dgm:spPr/>
      <dgm:t>
        <a:bodyPr/>
        <a:lstStyle/>
        <a:p>
          <a:endParaRPr lang="en-US"/>
        </a:p>
      </dgm:t>
    </dgm:pt>
    <dgm:pt modelId="{AEB37B87-E2AB-4B03-BDD3-5036758526E7}" type="sibTrans" cxnId="{0439D0B1-859A-4642-8BCE-4A7EAEF3D8C4}">
      <dgm:prSet/>
      <dgm:spPr>
        <a:solidFill>
          <a:srgbClr val="00B0F0"/>
        </a:solidFill>
      </dgm:spPr>
      <dgm:t>
        <a:bodyPr/>
        <a:lstStyle/>
        <a:p>
          <a:endParaRPr lang="en-US" dirty="0"/>
        </a:p>
      </dgm:t>
    </dgm:pt>
    <dgm:pt modelId="{56EF6A2A-C569-4598-A86D-B69C9FC1F3C6}">
      <dgm:prSet phldrT="[Text]"/>
      <dgm:spPr>
        <a:solidFill>
          <a:schemeClr val="accent6">
            <a:lumMod val="60000"/>
            <a:lumOff val="40000"/>
          </a:schemeClr>
        </a:solidFill>
      </dgm:spPr>
      <dgm:t>
        <a:bodyPr/>
        <a:lstStyle/>
        <a:p>
          <a:r>
            <a:rPr lang="en-GB" dirty="0">
              <a:solidFill>
                <a:schemeClr val="tx1"/>
              </a:solidFill>
            </a:rPr>
            <a:t>READY TO COOK</a:t>
          </a:r>
          <a:endParaRPr lang="en-US" dirty="0">
            <a:solidFill>
              <a:schemeClr val="tx1"/>
            </a:solidFill>
          </a:endParaRPr>
        </a:p>
      </dgm:t>
    </dgm:pt>
    <dgm:pt modelId="{4F7850EA-A02C-4B4D-A474-8351B743884B}" type="parTrans" cxnId="{F73838C4-E317-4E3B-A9BF-C8341AF7E42A}">
      <dgm:prSet/>
      <dgm:spPr/>
      <dgm:t>
        <a:bodyPr/>
        <a:lstStyle/>
        <a:p>
          <a:endParaRPr lang="en-US"/>
        </a:p>
      </dgm:t>
    </dgm:pt>
    <dgm:pt modelId="{C492D9B8-FE57-4D7F-8709-AFA014363C94}" type="sibTrans" cxnId="{F73838C4-E317-4E3B-A9BF-C8341AF7E42A}">
      <dgm:prSet/>
      <dgm:spPr/>
      <dgm:t>
        <a:bodyPr/>
        <a:lstStyle/>
        <a:p>
          <a:endParaRPr lang="en-US"/>
        </a:p>
      </dgm:t>
    </dgm:pt>
    <dgm:pt modelId="{0A1AD2B1-35F5-4AA7-9F27-D559DFE44BEB}" type="pres">
      <dgm:prSet presAssocID="{420B949D-7800-4E06-94D7-73F0E6DA55F0}" presName="linearFlow" presStyleCnt="0">
        <dgm:presLayoutVars>
          <dgm:resizeHandles val="exact"/>
        </dgm:presLayoutVars>
      </dgm:prSet>
      <dgm:spPr/>
    </dgm:pt>
    <dgm:pt modelId="{58A67362-2F1C-45FE-AB66-C642815345F1}" type="pres">
      <dgm:prSet presAssocID="{C383299C-2BD6-45DD-8AE5-272EC550CF40}" presName="node" presStyleLbl="node1" presStyleIdx="0" presStyleCnt="5">
        <dgm:presLayoutVars>
          <dgm:bulletEnabled val="1"/>
        </dgm:presLayoutVars>
      </dgm:prSet>
      <dgm:spPr/>
    </dgm:pt>
    <dgm:pt modelId="{B143B43B-62F2-4437-BEB6-61E2A54B48AA}" type="pres">
      <dgm:prSet presAssocID="{240CEADF-43C8-453D-B0DC-0E78ABFA003E}" presName="sibTrans" presStyleLbl="sibTrans2D1" presStyleIdx="0" presStyleCnt="4"/>
      <dgm:spPr/>
    </dgm:pt>
    <dgm:pt modelId="{ECEBD2BB-BE7A-4413-9DEB-4E1FA93F9EBD}" type="pres">
      <dgm:prSet presAssocID="{240CEADF-43C8-453D-B0DC-0E78ABFA003E}" presName="connectorText" presStyleLbl="sibTrans2D1" presStyleIdx="0" presStyleCnt="4"/>
      <dgm:spPr/>
    </dgm:pt>
    <dgm:pt modelId="{D209E801-BBD6-4545-9971-8FEF6D0EDDDE}" type="pres">
      <dgm:prSet presAssocID="{71283149-D565-432A-8F62-CA4B4C3B5169}" presName="node" presStyleLbl="node1" presStyleIdx="1" presStyleCnt="5">
        <dgm:presLayoutVars>
          <dgm:bulletEnabled val="1"/>
        </dgm:presLayoutVars>
      </dgm:prSet>
      <dgm:spPr/>
    </dgm:pt>
    <dgm:pt modelId="{28690A11-DCE1-4CA1-85EE-8284F5391FA1}" type="pres">
      <dgm:prSet presAssocID="{961F8BB2-A5C6-401C-A173-2E0373770B50}" presName="sibTrans" presStyleLbl="sibTrans2D1" presStyleIdx="1" presStyleCnt="4"/>
      <dgm:spPr/>
    </dgm:pt>
    <dgm:pt modelId="{2D1DAC6B-4509-4D6C-8A50-621FCA60C7B7}" type="pres">
      <dgm:prSet presAssocID="{961F8BB2-A5C6-401C-A173-2E0373770B50}" presName="connectorText" presStyleLbl="sibTrans2D1" presStyleIdx="1" presStyleCnt="4"/>
      <dgm:spPr/>
    </dgm:pt>
    <dgm:pt modelId="{1F8AFEB1-8907-4AF4-9605-DA873AB9E75C}" type="pres">
      <dgm:prSet presAssocID="{EC9172B4-8A86-43C8-86E5-D98991B650FE}" presName="node" presStyleLbl="node1" presStyleIdx="2" presStyleCnt="5">
        <dgm:presLayoutVars>
          <dgm:bulletEnabled val="1"/>
        </dgm:presLayoutVars>
      </dgm:prSet>
      <dgm:spPr/>
    </dgm:pt>
    <dgm:pt modelId="{1833BF45-C84E-4F86-B186-2E6BA8A39805}" type="pres">
      <dgm:prSet presAssocID="{B2790FAC-8AEA-44F9-A7EC-A0D89AB1CDC5}" presName="sibTrans" presStyleLbl="sibTrans2D1" presStyleIdx="2" presStyleCnt="4"/>
      <dgm:spPr/>
    </dgm:pt>
    <dgm:pt modelId="{9A3DF70F-CC2F-4727-872D-7CAE0A8C9C08}" type="pres">
      <dgm:prSet presAssocID="{B2790FAC-8AEA-44F9-A7EC-A0D89AB1CDC5}" presName="connectorText" presStyleLbl="sibTrans2D1" presStyleIdx="2" presStyleCnt="4"/>
      <dgm:spPr/>
    </dgm:pt>
    <dgm:pt modelId="{B1E92455-515D-4883-97F8-EFE78EA71DAC}" type="pres">
      <dgm:prSet presAssocID="{20E9B1C7-9353-4F3C-8AD0-BCDEFCF90052}" presName="node" presStyleLbl="node1" presStyleIdx="3" presStyleCnt="5">
        <dgm:presLayoutVars>
          <dgm:bulletEnabled val="1"/>
        </dgm:presLayoutVars>
      </dgm:prSet>
      <dgm:spPr/>
    </dgm:pt>
    <dgm:pt modelId="{7A1C271E-239C-4EE8-9DD3-3C0819193C41}" type="pres">
      <dgm:prSet presAssocID="{AEB37B87-E2AB-4B03-BDD3-5036758526E7}" presName="sibTrans" presStyleLbl="sibTrans2D1" presStyleIdx="3" presStyleCnt="4"/>
      <dgm:spPr/>
    </dgm:pt>
    <dgm:pt modelId="{9BA606B5-4002-44BC-9033-3FD68B48018A}" type="pres">
      <dgm:prSet presAssocID="{AEB37B87-E2AB-4B03-BDD3-5036758526E7}" presName="connectorText" presStyleLbl="sibTrans2D1" presStyleIdx="3" presStyleCnt="4"/>
      <dgm:spPr/>
    </dgm:pt>
    <dgm:pt modelId="{A2762F88-D1D2-4D10-83C5-B94FEBC6CF43}" type="pres">
      <dgm:prSet presAssocID="{56EF6A2A-C569-4598-A86D-B69C9FC1F3C6}" presName="node" presStyleLbl="node1" presStyleIdx="4" presStyleCnt="5">
        <dgm:presLayoutVars>
          <dgm:bulletEnabled val="1"/>
        </dgm:presLayoutVars>
      </dgm:prSet>
      <dgm:spPr/>
    </dgm:pt>
  </dgm:ptLst>
  <dgm:cxnLst>
    <dgm:cxn modelId="{1B1B0F02-5501-4917-88DE-7FCA5D111065}" type="presOf" srcId="{EC9172B4-8A86-43C8-86E5-D98991B650FE}" destId="{1F8AFEB1-8907-4AF4-9605-DA873AB9E75C}" srcOrd="0" destOrd="0" presId="urn:microsoft.com/office/officeart/2005/8/layout/process2"/>
    <dgm:cxn modelId="{6A939F08-CBDE-402D-96D0-25133E498B05}" type="presOf" srcId="{C383299C-2BD6-45DD-8AE5-272EC550CF40}" destId="{58A67362-2F1C-45FE-AB66-C642815345F1}" srcOrd="0" destOrd="0" presId="urn:microsoft.com/office/officeart/2005/8/layout/process2"/>
    <dgm:cxn modelId="{E51DC030-A1F7-4A8C-AC84-3A3EA3FED066}" type="presOf" srcId="{961F8BB2-A5C6-401C-A173-2E0373770B50}" destId="{28690A11-DCE1-4CA1-85EE-8284F5391FA1}" srcOrd="0" destOrd="0" presId="urn:microsoft.com/office/officeart/2005/8/layout/process2"/>
    <dgm:cxn modelId="{7EC60B5D-09A7-461B-8295-DBFFE486BDF6}" type="presOf" srcId="{71283149-D565-432A-8F62-CA4B4C3B5169}" destId="{D209E801-BBD6-4545-9971-8FEF6D0EDDDE}" srcOrd="0" destOrd="0" presId="urn:microsoft.com/office/officeart/2005/8/layout/process2"/>
    <dgm:cxn modelId="{03CB3C61-0EB6-4F32-BE7E-DE092849BC40}" type="presOf" srcId="{AEB37B87-E2AB-4B03-BDD3-5036758526E7}" destId="{9BA606B5-4002-44BC-9033-3FD68B48018A}" srcOrd="1" destOrd="0" presId="urn:microsoft.com/office/officeart/2005/8/layout/process2"/>
    <dgm:cxn modelId="{192CD847-884F-4B3E-A993-3EB369CA7283}" srcId="{420B949D-7800-4E06-94D7-73F0E6DA55F0}" destId="{71283149-D565-432A-8F62-CA4B4C3B5169}" srcOrd="1" destOrd="0" parTransId="{D841B284-6163-4FB8-B72D-6ED7517F6580}" sibTransId="{961F8BB2-A5C6-401C-A173-2E0373770B50}"/>
    <dgm:cxn modelId="{9D95F468-C459-4644-A7E5-2576A3A81E6B}" type="presOf" srcId="{B2790FAC-8AEA-44F9-A7EC-A0D89AB1CDC5}" destId="{9A3DF70F-CC2F-4727-872D-7CAE0A8C9C08}" srcOrd="1" destOrd="0" presId="urn:microsoft.com/office/officeart/2005/8/layout/process2"/>
    <dgm:cxn modelId="{E928EB6E-C69B-420D-AEF4-3A771EBF2B63}" type="presOf" srcId="{B2790FAC-8AEA-44F9-A7EC-A0D89AB1CDC5}" destId="{1833BF45-C84E-4F86-B186-2E6BA8A39805}" srcOrd="0" destOrd="0" presId="urn:microsoft.com/office/officeart/2005/8/layout/process2"/>
    <dgm:cxn modelId="{BF2332A6-1DD1-4510-9ADF-DBA53AFD9601}" type="presOf" srcId="{240CEADF-43C8-453D-B0DC-0E78ABFA003E}" destId="{B143B43B-62F2-4437-BEB6-61E2A54B48AA}" srcOrd="0" destOrd="0" presId="urn:microsoft.com/office/officeart/2005/8/layout/process2"/>
    <dgm:cxn modelId="{6C3A8FA7-0EE6-4F58-9076-A127A3BC5D01}" type="presOf" srcId="{961F8BB2-A5C6-401C-A173-2E0373770B50}" destId="{2D1DAC6B-4509-4D6C-8A50-621FCA60C7B7}" srcOrd="1" destOrd="0" presId="urn:microsoft.com/office/officeart/2005/8/layout/process2"/>
    <dgm:cxn modelId="{0439D0B1-859A-4642-8BCE-4A7EAEF3D8C4}" srcId="{420B949D-7800-4E06-94D7-73F0E6DA55F0}" destId="{20E9B1C7-9353-4F3C-8AD0-BCDEFCF90052}" srcOrd="3" destOrd="0" parTransId="{B0DAA597-7405-467D-8C43-EE150ABCE26B}" sibTransId="{AEB37B87-E2AB-4B03-BDD3-5036758526E7}"/>
    <dgm:cxn modelId="{16F915B6-5F08-401D-A013-8E449FAAD003}" srcId="{420B949D-7800-4E06-94D7-73F0E6DA55F0}" destId="{C383299C-2BD6-45DD-8AE5-272EC550CF40}" srcOrd="0" destOrd="0" parTransId="{EF7D8314-F9DD-42A6-9034-8FD0FB9EAFC4}" sibTransId="{240CEADF-43C8-453D-B0DC-0E78ABFA003E}"/>
    <dgm:cxn modelId="{2DBFB3C1-CB55-4F23-80A2-C346061D967A}" type="presOf" srcId="{AEB37B87-E2AB-4B03-BDD3-5036758526E7}" destId="{7A1C271E-239C-4EE8-9DD3-3C0819193C41}" srcOrd="0" destOrd="0" presId="urn:microsoft.com/office/officeart/2005/8/layout/process2"/>
    <dgm:cxn modelId="{F73838C4-E317-4E3B-A9BF-C8341AF7E42A}" srcId="{420B949D-7800-4E06-94D7-73F0E6DA55F0}" destId="{56EF6A2A-C569-4598-A86D-B69C9FC1F3C6}" srcOrd="4" destOrd="0" parTransId="{4F7850EA-A02C-4B4D-A474-8351B743884B}" sibTransId="{C492D9B8-FE57-4D7F-8709-AFA014363C94}"/>
    <dgm:cxn modelId="{6A898BC8-F340-44BF-A8B1-2565883C3615}" srcId="{420B949D-7800-4E06-94D7-73F0E6DA55F0}" destId="{EC9172B4-8A86-43C8-86E5-D98991B650FE}" srcOrd="2" destOrd="0" parTransId="{5E0D0396-AAE5-4A7F-9A4B-D7D492A94E91}" sibTransId="{B2790FAC-8AEA-44F9-A7EC-A0D89AB1CDC5}"/>
    <dgm:cxn modelId="{28F65DD0-20C4-48E0-9ECA-9D536D74A273}" type="presOf" srcId="{56EF6A2A-C569-4598-A86D-B69C9FC1F3C6}" destId="{A2762F88-D1D2-4D10-83C5-B94FEBC6CF43}" srcOrd="0" destOrd="0" presId="urn:microsoft.com/office/officeart/2005/8/layout/process2"/>
    <dgm:cxn modelId="{1E4649F2-D74E-4080-B77D-BEFC5DC74836}" type="presOf" srcId="{420B949D-7800-4E06-94D7-73F0E6DA55F0}" destId="{0A1AD2B1-35F5-4AA7-9F27-D559DFE44BEB}" srcOrd="0" destOrd="0" presId="urn:microsoft.com/office/officeart/2005/8/layout/process2"/>
    <dgm:cxn modelId="{9908A2F2-5BA3-45CA-8B1F-D988245921D4}" type="presOf" srcId="{20E9B1C7-9353-4F3C-8AD0-BCDEFCF90052}" destId="{B1E92455-515D-4883-97F8-EFE78EA71DAC}" srcOrd="0" destOrd="0" presId="urn:microsoft.com/office/officeart/2005/8/layout/process2"/>
    <dgm:cxn modelId="{63BB14FD-1986-412F-AD5F-FDB25630CCA1}" type="presOf" srcId="{240CEADF-43C8-453D-B0DC-0E78ABFA003E}" destId="{ECEBD2BB-BE7A-4413-9DEB-4E1FA93F9EBD}" srcOrd="1" destOrd="0" presId="urn:microsoft.com/office/officeart/2005/8/layout/process2"/>
    <dgm:cxn modelId="{B0637FD0-0414-471F-8B4E-6540C5503795}" type="presParOf" srcId="{0A1AD2B1-35F5-4AA7-9F27-D559DFE44BEB}" destId="{58A67362-2F1C-45FE-AB66-C642815345F1}" srcOrd="0" destOrd="0" presId="urn:microsoft.com/office/officeart/2005/8/layout/process2"/>
    <dgm:cxn modelId="{F88CD2F5-C641-4E22-86CC-1FA91BF07736}" type="presParOf" srcId="{0A1AD2B1-35F5-4AA7-9F27-D559DFE44BEB}" destId="{B143B43B-62F2-4437-BEB6-61E2A54B48AA}" srcOrd="1" destOrd="0" presId="urn:microsoft.com/office/officeart/2005/8/layout/process2"/>
    <dgm:cxn modelId="{145049B7-4E27-45B5-B53E-88CC2BD954A1}" type="presParOf" srcId="{B143B43B-62F2-4437-BEB6-61E2A54B48AA}" destId="{ECEBD2BB-BE7A-4413-9DEB-4E1FA93F9EBD}" srcOrd="0" destOrd="0" presId="urn:microsoft.com/office/officeart/2005/8/layout/process2"/>
    <dgm:cxn modelId="{A2546F0F-75A1-4AE0-8438-F45DD2E89E2F}" type="presParOf" srcId="{0A1AD2B1-35F5-4AA7-9F27-D559DFE44BEB}" destId="{D209E801-BBD6-4545-9971-8FEF6D0EDDDE}" srcOrd="2" destOrd="0" presId="urn:microsoft.com/office/officeart/2005/8/layout/process2"/>
    <dgm:cxn modelId="{2C767A4A-0DC8-4105-9C5E-0921AF8AA5B7}" type="presParOf" srcId="{0A1AD2B1-35F5-4AA7-9F27-D559DFE44BEB}" destId="{28690A11-DCE1-4CA1-85EE-8284F5391FA1}" srcOrd="3" destOrd="0" presId="urn:microsoft.com/office/officeart/2005/8/layout/process2"/>
    <dgm:cxn modelId="{D802D328-2F7E-4CC9-BB94-F92562A0810C}" type="presParOf" srcId="{28690A11-DCE1-4CA1-85EE-8284F5391FA1}" destId="{2D1DAC6B-4509-4D6C-8A50-621FCA60C7B7}" srcOrd="0" destOrd="0" presId="urn:microsoft.com/office/officeart/2005/8/layout/process2"/>
    <dgm:cxn modelId="{1A956562-6E4E-444E-8B89-522019728A74}" type="presParOf" srcId="{0A1AD2B1-35F5-4AA7-9F27-D559DFE44BEB}" destId="{1F8AFEB1-8907-4AF4-9605-DA873AB9E75C}" srcOrd="4" destOrd="0" presId="urn:microsoft.com/office/officeart/2005/8/layout/process2"/>
    <dgm:cxn modelId="{F50C3044-16D2-4B92-B158-5C6AC931527D}" type="presParOf" srcId="{0A1AD2B1-35F5-4AA7-9F27-D559DFE44BEB}" destId="{1833BF45-C84E-4F86-B186-2E6BA8A39805}" srcOrd="5" destOrd="0" presId="urn:microsoft.com/office/officeart/2005/8/layout/process2"/>
    <dgm:cxn modelId="{0F2957D1-18DA-494E-A968-79469B922BFD}" type="presParOf" srcId="{1833BF45-C84E-4F86-B186-2E6BA8A39805}" destId="{9A3DF70F-CC2F-4727-872D-7CAE0A8C9C08}" srcOrd="0" destOrd="0" presId="urn:microsoft.com/office/officeart/2005/8/layout/process2"/>
    <dgm:cxn modelId="{5C34E1F3-78D9-431F-9430-E09F347E4D3B}" type="presParOf" srcId="{0A1AD2B1-35F5-4AA7-9F27-D559DFE44BEB}" destId="{B1E92455-515D-4883-97F8-EFE78EA71DAC}" srcOrd="6" destOrd="0" presId="urn:microsoft.com/office/officeart/2005/8/layout/process2"/>
    <dgm:cxn modelId="{898DFF90-CD78-42D6-BBDB-E870678078C4}" type="presParOf" srcId="{0A1AD2B1-35F5-4AA7-9F27-D559DFE44BEB}" destId="{7A1C271E-239C-4EE8-9DD3-3C0819193C41}" srcOrd="7" destOrd="0" presId="urn:microsoft.com/office/officeart/2005/8/layout/process2"/>
    <dgm:cxn modelId="{22E1217F-3497-4B54-8693-A34D96D30219}" type="presParOf" srcId="{7A1C271E-239C-4EE8-9DD3-3C0819193C41}" destId="{9BA606B5-4002-44BC-9033-3FD68B48018A}" srcOrd="0" destOrd="0" presId="urn:microsoft.com/office/officeart/2005/8/layout/process2"/>
    <dgm:cxn modelId="{4BDC7335-DF32-463A-95E0-CB6AE31B176F}" type="presParOf" srcId="{0A1AD2B1-35F5-4AA7-9F27-D559DFE44BEB}" destId="{A2762F88-D1D2-4D10-83C5-B94FEBC6CF43}" srcOrd="8"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A67362-2F1C-45FE-AB66-C642815345F1}">
      <dsp:nvSpPr>
        <dsp:cNvPr id="0" name=""/>
        <dsp:cNvSpPr/>
      </dsp:nvSpPr>
      <dsp:spPr>
        <a:xfrm>
          <a:off x="2060956" y="488"/>
          <a:ext cx="2246343" cy="571406"/>
        </a:xfrm>
        <a:prstGeom prst="roundRect">
          <a:avLst>
            <a:gd name="adj" fmla="val 10000"/>
          </a:avLst>
        </a:prstGeom>
        <a:solidFill>
          <a:srgbClr val="DEDBC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chemeClr val="tx1"/>
              </a:solidFill>
            </a:rPr>
            <a:t>MIX</a:t>
          </a:r>
          <a:endParaRPr lang="en-US" sz="1600" kern="1200" dirty="0">
            <a:solidFill>
              <a:schemeClr val="tx1"/>
            </a:solidFill>
          </a:endParaRPr>
        </a:p>
      </dsp:txBody>
      <dsp:txXfrm>
        <a:off x="2077692" y="17224"/>
        <a:ext cx="2212871" cy="537934"/>
      </dsp:txXfrm>
    </dsp:sp>
    <dsp:sp modelId="{B143B43B-62F2-4437-BEB6-61E2A54B48AA}">
      <dsp:nvSpPr>
        <dsp:cNvPr id="0" name=""/>
        <dsp:cNvSpPr/>
      </dsp:nvSpPr>
      <dsp:spPr>
        <a:xfrm rot="5400000">
          <a:off x="3076989" y="586180"/>
          <a:ext cx="214277" cy="257133"/>
        </a:xfrm>
        <a:prstGeom prst="rightArrow">
          <a:avLst>
            <a:gd name="adj1" fmla="val 60000"/>
            <a:gd name="adj2" fmla="val 50000"/>
          </a:avLst>
        </a:prstGeom>
        <a:solidFill>
          <a:srgbClr val="DEDBC6"/>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rot="-5400000">
        <a:off x="3106989" y="607608"/>
        <a:ext cx="154279" cy="149994"/>
      </dsp:txXfrm>
    </dsp:sp>
    <dsp:sp modelId="{D209E801-BBD6-4545-9971-8FEF6D0EDDDE}">
      <dsp:nvSpPr>
        <dsp:cNvPr id="0" name=""/>
        <dsp:cNvSpPr/>
      </dsp:nvSpPr>
      <dsp:spPr>
        <a:xfrm>
          <a:off x="2060956" y="857598"/>
          <a:ext cx="2246343" cy="571406"/>
        </a:xfrm>
        <a:prstGeom prst="roundRect">
          <a:avLst>
            <a:gd name="adj" fmla="val 10000"/>
          </a:avLst>
        </a:prstGeom>
        <a:solidFill>
          <a:srgbClr val="A09A7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chemeClr val="tx1"/>
              </a:solidFill>
            </a:rPr>
            <a:t>SHAPE (fiber alignments)</a:t>
          </a:r>
          <a:endParaRPr lang="en-US" sz="1600" kern="1200" dirty="0">
            <a:solidFill>
              <a:schemeClr val="tx1"/>
            </a:solidFill>
          </a:endParaRPr>
        </a:p>
      </dsp:txBody>
      <dsp:txXfrm>
        <a:off x="2077692" y="874334"/>
        <a:ext cx="2212871" cy="537934"/>
      </dsp:txXfrm>
    </dsp:sp>
    <dsp:sp modelId="{28690A11-DCE1-4CA1-85EE-8284F5391FA1}">
      <dsp:nvSpPr>
        <dsp:cNvPr id="0" name=""/>
        <dsp:cNvSpPr/>
      </dsp:nvSpPr>
      <dsp:spPr>
        <a:xfrm rot="5400000">
          <a:off x="3076989" y="1443290"/>
          <a:ext cx="214277" cy="257133"/>
        </a:xfrm>
        <a:prstGeom prst="rightArrow">
          <a:avLst>
            <a:gd name="adj1" fmla="val 60000"/>
            <a:gd name="adj2" fmla="val 50000"/>
          </a:avLst>
        </a:prstGeom>
        <a:solidFill>
          <a:schemeClr val="bg2">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rot="-5400000">
        <a:off x="3106989" y="1464718"/>
        <a:ext cx="154279" cy="149994"/>
      </dsp:txXfrm>
    </dsp:sp>
    <dsp:sp modelId="{1F8AFEB1-8907-4AF4-9605-DA873AB9E75C}">
      <dsp:nvSpPr>
        <dsp:cNvPr id="0" name=""/>
        <dsp:cNvSpPr/>
      </dsp:nvSpPr>
      <dsp:spPr>
        <a:xfrm>
          <a:off x="2060956" y="1714709"/>
          <a:ext cx="2246343" cy="571406"/>
        </a:xfrm>
        <a:prstGeom prst="roundRect">
          <a:avLst>
            <a:gd name="adj" fmla="val 10000"/>
          </a:avLst>
        </a:prstGeom>
        <a:solidFill>
          <a:srgbClr val="C1535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chemeClr val="tx1"/>
              </a:solidFill>
            </a:rPr>
            <a:t>COOK (heat set proteins)</a:t>
          </a:r>
          <a:endParaRPr lang="en-US" sz="1600" kern="1200" dirty="0">
            <a:solidFill>
              <a:schemeClr val="tx1"/>
            </a:solidFill>
          </a:endParaRPr>
        </a:p>
      </dsp:txBody>
      <dsp:txXfrm>
        <a:off x="2077692" y="1731445"/>
        <a:ext cx="2212871" cy="537934"/>
      </dsp:txXfrm>
    </dsp:sp>
    <dsp:sp modelId="{1833BF45-C84E-4F86-B186-2E6BA8A39805}">
      <dsp:nvSpPr>
        <dsp:cNvPr id="0" name=""/>
        <dsp:cNvSpPr/>
      </dsp:nvSpPr>
      <dsp:spPr>
        <a:xfrm rot="5400000">
          <a:off x="3076989" y="2300401"/>
          <a:ext cx="214277" cy="257133"/>
        </a:xfrm>
        <a:prstGeom prst="rightArrow">
          <a:avLst>
            <a:gd name="adj1" fmla="val 60000"/>
            <a:gd name="adj2" fmla="val 50000"/>
          </a:avLst>
        </a:prstGeom>
        <a:solidFill>
          <a:srgbClr val="C15353"/>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rot="-5400000">
        <a:off x="3106989" y="2321829"/>
        <a:ext cx="154279" cy="149994"/>
      </dsp:txXfrm>
    </dsp:sp>
    <dsp:sp modelId="{B1E92455-515D-4883-97F8-EFE78EA71DAC}">
      <dsp:nvSpPr>
        <dsp:cNvPr id="0" name=""/>
        <dsp:cNvSpPr/>
      </dsp:nvSpPr>
      <dsp:spPr>
        <a:xfrm>
          <a:off x="2060956" y="2571819"/>
          <a:ext cx="2246343" cy="571406"/>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chemeClr val="tx1"/>
              </a:solidFill>
            </a:rPr>
            <a:t>FREEZE TEXTURIZATION</a:t>
          </a:r>
          <a:endParaRPr lang="en-US" sz="1600" kern="1200" dirty="0">
            <a:solidFill>
              <a:schemeClr val="tx1"/>
            </a:solidFill>
          </a:endParaRPr>
        </a:p>
      </dsp:txBody>
      <dsp:txXfrm>
        <a:off x="2077692" y="2588555"/>
        <a:ext cx="2212871" cy="537934"/>
      </dsp:txXfrm>
    </dsp:sp>
    <dsp:sp modelId="{7A1C271E-239C-4EE8-9DD3-3C0819193C41}">
      <dsp:nvSpPr>
        <dsp:cNvPr id="0" name=""/>
        <dsp:cNvSpPr/>
      </dsp:nvSpPr>
      <dsp:spPr>
        <a:xfrm rot="5400000">
          <a:off x="3076989" y="3157511"/>
          <a:ext cx="214277" cy="257133"/>
        </a:xfrm>
        <a:prstGeom prst="rightArrow">
          <a:avLst>
            <a:gd name="adj1" fmla="val 60000"/>
            <a:gd name="adj2" fmla="val 50000"/>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rot="-5400000">
        <a:off x="3106989" y="3178939"/>
        <a:ext cx="154279" cy="149994"/>
      </dsp:txXfrm>
    </dsp:sp>
    <dsp:sp modelId="{A2762F88-D1D2-4D10-83C5-B94FEBC6CF43}">
      <dsp:nvSpPr>
        <dsp:cNvPr id="0" name=""/>
        <dsp:cNvSpPr/>
      </dsp:nvSpPr>
      <dsp:spPr>
        <a:xfrm>
          <a:off x="2060956" y="3428929"/>
          <a:ext cx="2246343" cy="571406"/>
        </a:xfrm>
        <a:prstGeom prst="roundRect">
          <a:avLst>
            <a:gd name="adj" fmla="val 10000"/>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chemeClr val="tx1"/>
              </a:solidFill>
            </a:rPr>
            <a:t>READY TO COOK</a:t>
          </a:r>
          <a:endParaRPr lang="en-US" sz="1600" kern="1200" dirty="0">
            <a:solidFill>
              <a:schemeClr val="tx1"/>
            </a:solidFill>
          </a:endParaRPr>
        </a:p>
      </dsp:txBody>
      <dsp:txXfrm>
        <a:off x="2077692" y="3445665"/>
        <a:ext cx="2212871" cy="537934"/>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A1ACF3F3-74D5-4DB1-8023-A39C0333C1FD}" type="datetimeFigureOut">
              <a:rPr lang="en-GB" smtClean="0"/>
              <a:t>04/06/2024</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7939B00D-3991-4F8D-A12F-40C1631D9B0E}" type="slidenum">
              <a:rPr lang="en-GB" smtClean="0"/>
              <a:t>‹#›</a:t>
            </a:fld>
            <a:endParaRPr lang="en-GB"/>
          </a:p>
        </p:txBody>
      </p:sp>
    </p:spTree>
    <p:extLst>
      <p:ext uri="{BB962C8B-B14F-4D97-AF65-F5344CB8AC3E}">
        <p14:creationId xmlns:p14="http://schemas.microsoft.com/office/powerpoint/2010/main" val="2670017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assets.ctfassets.net/2bynbqpgfb2s/3RUuJCYSKcmUOms4OuGSqw/1d5356584af34b88f1fce2b71f387a44/mycoprotein_factsheet-3.pdf"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quorn.us/news/how-is-quorn-made-introduction-to-quorn-and-mycoprotein"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quorn.us/news/how-is-quorn-made-introduction-to-quorn-and-mycoprotein"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https://bit.ly/2L2JbTn – Finnigan et al.</a:t>
            </a:r>
          </a:p>
          <a:p>
            <a:r>
              <a:rPr lang="en-GB" dirty="0">
                <a:hlinkClick r:id="rId3"/>
              </a:rPr>
              <a:t>https://assets.ctfassets.net/2bynbqpgfb2s/3RUuJCYSKcmUOms4OuGSqw/1d5356584af34b88f1fce2b71f387a44/mycoprotein_factsheet-3.pdf</a:t>
            </a:r>
            <a:endParaRPr lang="en-GB" dirty="0"/>
          </a:p>
        </p:txBody>
      </p:sp>
      <p:sp>
        <p:nvSpPr>
          <p:cNvPr id="4" name="Slide Number Placeholder 3"/>
          <p:cNvSpPr>
            <a:spLocks noGrp="1"/>
          </p:cNvSpPr>
          <p:nvPr>
            <p:ph type="sldNum" sz="quarter" idx="10"/>
          </p:nvPr>
        </p:nvSpPr>
        <p:spPr/>
        <p:txBody>
          <a:bodyPr/>
          <a:lstStyle/>
          <a:p>
            <a:fld id="{F96B4705-E1E6-4267-9850-0692AFBDBAEC}" type="slidenum">
              <a:rPr lang="en-GB" smtClean="0"/>
              <a:t>3</a:t>
            </a:fld>
            <a:endParaRPr lang="en-GB"/>
          </a:p>
        </p:txBody>
      </p:sp>
    </p:spTree>
    <p:extLst>
      <p:ext uri="{BB962C8B-B14F-4D97-AF65-F5344CB8AC3E}">
        <p14:creationId xmlns:p14="http://schemas.microsoft.com/office/powerpoint/2010/main" val="2369381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https://bit.ly/2OrcFfU </a:t>
            </a:r>
          </a:p>
        </p:txBody>
      </p:sp>
      <p:sp>
        <p:nvSpPr>
          <p:cNvPr id="4" name="Slide Number Placeholder 3"/>
          <p:cNvSpPr>
            <a:spLocks noGrp="1"/>
          </p:cNvSpPr>
          <p:nvPr>
            <p:ph type="sldNum" sz="quarter" idx="10"/>
          </p:nvPr>
        </p:nvSpPr>
        <p:spPr/>
        <p:txBody>
          <a:bodyPr/>
          <a:lstStyle/>
          <a:p>
            <a:fld id="{F96B4705-E1E6-4267-9850-0692AFBDBAEC}" type="slidenum">
              <a:rPr lang="en-GB" smtClean="0"/>
              <a:t>4</a:t>
            </a:fld>
            <a:endParaRPr lang="en-GB"/>
          </a:p>
        </p:txBody>
      </p:sp>
    </p:spTree>
    <p:extLst>
      <p:ext uri="{BB962C8B-B14F-4D97-AF65-F5344CB8AC3E}">
        <p14:creationId xmlns:p14="http://schemas.microsoft.com/office/powerpoint/2010/main" val="2878658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https://www.quorn.us/news/how-is-quorn-made-introduction-to-quorn-and-mycoprotein</a:t>
            </a:r>
            <a:endParaRPr lang="en-GB" dirty="0"/>
          </a:p>
          <a:p>
            <a:endParaRPr lang="en-GB" dirty="0"/>
          </a:p>
        </p:txBody>
      </p:sp>
      <p:sp>
        <p:nvSpPr>
          <p:cNvPr id="4" name="Slide Number Placeholder 3"/>
          <p:cNvSpPr>
            <a:spLocks noGrp="1"/>
          </p:cNvSpPr>
          <p:nvPr>
            <p:ph type="sldNum" sz="quarter" idx="10"/>
          </p:nvPr>
        </p:nvSpPr>
        <p:spPr/>
        <p:txBody>
          <a:bodyPr/>
          <a:lstStyle/>
          <a:p>
            <a:fld id="{F96B4705-E1E6-4267-9850-0692AFBDBAEC}" type="slidenum">
              <a:rPr lang="en-GB" smtClean="0"/>
              <a:t>5</a:t>
            </a:fld>
            <a:endParaRPr lang="en-GB"/>
          </a:p>
        </p:txBody>
      </p:sp>
    </p:spTree>
    <p:extLst>
      <p:ext uri="{BB962C8B-B14F-4D97-AF65-F5344CB8AC3E}">
        <p14:creationId xmlns:p14="http://schemas.microsoft.com/office/powerpoint/2010/main" val="2821655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https://www.quorn.us/news/how-is-quorn-made-introduction-to-quorn-and-mycoprotein</a:t>
            </a:r>
            <a:endParaRPr lang="en-GB" dirty="0"/>
          </a:p>
        </p:txBody>
      </p:sp>
      <p:sp>
        <p:nvSpPr>
          <p:cNvPr id="4" name="Slide Number Placeholder 3"/>
          <p:cNvSpPr>
            <a:spLocks noGrp="1"/>
          </p:cNvSpPr>
          <p:nvPr>
            <p:ph type="sldNum" sz="quarter" idx="10"/>
          </p:nvPr>
        </p:nvSpPr>
        <p:spPr/>
        <p:txBody>
          <a:bodyPr/>
          <a:lstStyle/>
          <a:p>
            <a:fld id="{F96B4705-E1E6-4267-9850-0692AFBDBAEC}" type="slidenum">
              <a:rPr lang="en-GB" smtClean="0"/>
              <a:t>6</a:t>
            </a:fld>
            <a:endParaRPr lang="en-GB"/>
          </a:p>
        </p:txBody>
      </p:sp>
    </p:spTree>
    <p:extLst>
      <p:ext uri="{BB962C8B-B14F-4D97-AF65-F5344CB8AC3E}">
        <p14:creationId xmlns:p14="http://schemas.microsoft.com/office/powerpoint/2010/main" val="26479752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2452" y="3531477"/>
            <a:ext cx="9144000" cy="733096"/>
          </a:xfrm>
          <a:prstGeom prst="rect">
            <a:avLst/>
          </a:prstGeom>
        </p:spPr>
        <p:txBody>
          <a:bodyPr lIns="0" tIns="0" rIns="0" bIns="0" anchor="t"/>
          <a:lstStyle>
            <a:lvl1pPr algn="l">
              <a:defRPr sz="4400" b="1" i="0" baseline="0">
                <a:solidFill>
                  <a:schemeClr val="bg1"/>
                </a:solidFill>
                <a:latin typeface="Arial" charset="0"/>
                <a:ea typeface="Arial" charset="0"/>
                <a:cs typeface="Arial" charset="0"/>
              </a:defRPr>
            </a:lvl1pPr>
          </a:lstStyle>
          <a:p>
            <a:r>
              <a:rPr lang="en-US" dirty="0"/>
              <a:t>Title</a:t>
            </a:r>
          </a:p>
        </p:txBody>
      </p:sp>
    </p:spTree>
    <p:extLst>
      <p:ext uri="{BB962C8B-B14F-4D97-AF65-F5344CB8AC3E}">
        <p14:creationId xmlns:p14="http://schemas.microsoft.com/office/powerpoint/2010/main" val="741072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3512" y="587760"/>
            <a:ext cx="9144000" cy="635491"/>
          </a:xfrm>
          <a:prstGeom prst="rect">
            <a:avLst/>
          </a:prstGeom>
        </p:spPr>
        <p:txBody>
          <a:bodyPr lIns="0" tIns="0" rIns="0" bIns="0" anchor="t"/>
          <a:lstStyle>
            <a:lvl1pPr algn="l">
              <a:defRPr sz="4000" b="1" i="0">
                <a:solidFill>
                  <a:srgbClr val="263B83"/>
                </a:solidFill>
                <a:latin typeface="Arial" charset="0"/>
                <a:ea typeface="Arial" charset="0"/>
                <a:cs typeface="Arial" charset="0"/>
              </a:defRPr>
            </a:lvl1pPr>
          </a:lstStyle>
          <a:p>
            <a:r>
              <a:rPr lang="en-US" dirty="0"/>
              <a:t>Section Title</a:t>
            </a:r>
          </a:p>
        </p:txBody>
      </p:sp>
      <p:sp>
        <p:nvSpPr>
          <p:cNvPr id="3" name="Subtitle 2"/>
          <p:cNvSpPr>
            <a:spLocks noGrp="1"/>
          </p:cNvSpPr>
          <p:nvPr>
            <p:ph type="subTitle" idx="1" hasCustomPrompt="1"/>
          </p:nvPr>
        </p:nvSpPr>
        <p:spPr>
          <a:xfrm>
            <a:off x="1153512" y="3065488"/>
            <a:ext cx="9144000" cy="3087973"/>
          </a:xfrm>
          <a:prstGeom prst="rect">
            <a:avLst/>
          </a:prstGeom>
        </p:spPr>
        <p:txBody>
          <a:bodyPr lIns="0" tIns="0" rIns="0" bIns="0"/>
          <a:lstStyle>
            <a:lvl1pPr marL="285750" indent="-285750" algn="l">
              <a:buFont typeface="Arial" charset="0"/>
              <a:buChar char="•"/>
              <a:defRPr sz="18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Text</a:t>
            </a:r>
          </a:p>
        </p:txBody>
      </p:sp>
    </p:spTree>
    <p:extLst>
      <p:ext uri="{BB962C8B-B14F-4D97-AF65-F5344CB8AC3E}">
        <p14:creationId xmlns:p14="http://schemas.microsoft.com/office/powerpoint/2010/main" val="823767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69274" y="1563798"/>
            <a:ext cx="9720000" cy="720000"/>
          </a:xfrm>
          <a:prstGeom prst="rect">
            <a:avLst/>
          </a:prstGeom>
        </p:spPr>
        <p:txBody>
          <a:bodyPr lIns="0" tIns="0" rIns="0" bIns="0" anchor="t"/>
          <a:lstStyle>
            <a:lvl1pPr algn="l">
              <a:defRPr sz="3400" b="1" i="0">
                <a:solidFill>
                  <a:srgbClr val="263B83"/>
                </a:solidFill>
                <a:latin typeface="Arial" charset="0"/>
                <a:ea typeface="Arial" charset="0"/>
                <a:cs typeface="Arial" charset="0"/>
              </a:defRPr>
            </a:lvl1pPr>
          </a:lstStyle>
          <a:p>
            <a:r>
              <a:rPr lang="en-US" dirty="0"/>
              <a:t>Heading</a:t>
            </a:r>
          </a:p>
        </p:txBody>
      </p:sp>
      <p:sp>
        <p:nvSpPr>
          <p:cNvPr id="3" name="Subtitle 2"/>
          <p:cNvSpPr>
            <a:spLocks noGrp="1"/>
          </p:cNvSpPr>
          <p:nvPr>
            <p:ph type="subTitle" idx="1" hasCustomPrompt="1"/>
          </p:nvPr>
        </p:nvSpPr>
        <p:spPr>
          <a:xfrm>
            <a:off x="1169276" y="2571092"/>
            <a:ext cx="9720000" cy="3600000"/>
          </a:xfrm>
          <a:prstGeom prst="rect">
            <a:avLst/>
          </a:prstGeom>
        </p:spPr>
        <p:txBody>
          <a:bodyPr lIns="0" tIns="0" rIns="0" bIns="0" numCol="1" anchor="t"/>
          <a:lstStyle>
            <a:lvl1pPr marL="285750" indent="-285750" algn="l">
              <a:buSzPct val="90000"/>
              <a:buFont typeface="Arial" charset="0"/>
              <a:buChar char="•"/>
              <a:defRPr sz="1800" b="0" i="0">
                <a:solidFill>
                  <a:schemeClr val="tx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Text here</a:t>
            </a:r>
          </a:p>
        </p:txBody>
      </p:sp>
    </p:spTree>
    <p:extLst>
      <p:ext uri="{BB962C8B-B14F-4D97-AF65-F5344CB8AC3E}">
        <p14:creationId xmlns:p14="http://schemas.microsoft.com/office/powerpoint/2010/main" val="1551343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2" name="Rectangle 11"/>
          <p:cNvSpPr/>
          <p:nvPr userDrawn="1"/>
        </p:nvSpPr>
        <p:spPr>
          <a:xfrm>
            <a:off x="6209274" y="2571092"/>
            <a:ext cx="4680000" cy="3600000"/>
          </a:xfrm>
          <a:prstGeom prst="rect">
            <a:avLst/>
          </a:prstGeom>
          <a:solidFill>
            <a:srgbClr val="C3C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 Placeholder 2"/>
          <p:cNvSpPr>
            <a:spLocks noGrp="1"/>
          </p:cNvSpPr>
          <p:nvPr>
            <p:ph type="body" idx="1" hasCustomPrompt="1"/>
          </p:nvPr>
        </p:nvSpPr>
        <p:spPr>
          <a:xfrm>
            <a:off x="1169276" y="2571092"/>
            <a:ext cx="4680000" cy="3600000"/>
          </a:xfrm>
          <a:prstGeom prst="rect">
            <a:avLst/>
          </a:prstGeom>
        </p:spPr>
        <p:txBody>
          <a:bodyPr lIns="0" tIns="0" rIns="0" bIns="0" anchor="t">
            <a:normAutofit/>
          </a:bodyPr>
          <a:lstStyle>
            <a:lvl1pPr marL="285750" indent="-285750">
              <a:buSzPct val="90000"/>
              <a:buFont typeface="Arial" charset="0"/>
              <a:buChar char="•"/>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Body text</a:t>
            </a:r>
          </a:p>
        </p:txBody>
      </p:sp>
      <p:sp>
        <p:nvSpPr>
          <p:cNvPr id="5" name="Text Placeholder 4"/>
          <p:cNvSpPr>
            <a:spLocks noGrp="1"/>
          </p:cNvSpPr>
          <p:nvPr>
            <p:ph type="body" sz="quarter" idx="3" hasCustomPrompt="1"/>
          </p:nvPr>
        </p:nvSpPr>
        <p:spPr>
          <a:xfrm>
            <a:off x="6398461" y="2760281"/>
            <a:ext cx="4320000" cy="3240000"/>
          </a:xfrm>
          <a:prstGeom prst="rect">
            <a:avLst/>
          </a:prstGeom>
        </p:spPr>
        <p:txBody>
          <a:bodyPr lIns="0" tIns="0" rIns="0" bIns="0" anchor="t">
            <a:normAutofit/>
          </a:bodyPr>
          <a:lstStyle>
            <a:lvl1pPr marL="0" indent="0">
              <a:buNone/>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Body text</a:t>
            </a:r>
          </a:p>
        </p:txBody>
      </p:sp>
      <p:sp>
        <p:nvSpPr>
          <p:cNvPr id="13" name="Title 1"/>
          <p:cNvSpPr>
            <a:spLocks noGrp="1"/>
          </p:cNvSpPr>
          <p:nvPr>
            <p:ph type="title" hasCustomPrompt="1"/>
          </p:nvPr>
        </p:nvSpPr>
        <p:spPr>
          <a:xfrm>
            <a:off x="1169276" y="1563798"/>
            <a:ext cx="9720000" cy="720000"/>
          </a:xfrm>
          <a:prstGeom prst="rect">
            <a:avLst/>
          </a:prstGeom>
        </p:spPr>
        <p:txBody>
          <a:bodyPr lIns="0" tIns="0" rIns="0" bIns="0"/>
          <a:lstStyle>
            <a:lvl1pPr>
              <a:defRPr sz="3400" b="1" i="0">
                <a:solidFill>
                  <a:srgbClr val="263B83"/>
                </a:solidFill>
                <a:latin typeface="Arial" charset="0"/>
                <a:ea typeface="Arial" charset="0"/>
                <a:cs typeface="Arial" charset="0"/>
              </a:defRPr>
            </a:lvl1pPr>
          </a:lstStyle>
          <a:p>
            <a:r>
              <a:rPr lang="en-US" dirty="0"/>
              <a:t>Heading</a:t>
            </a:r>
          </a:p>
        </p:txBody>
      </p:sp>
    </p:spTree>
    <p:extLst>
      <p:ext uri="{BB962C8B-B14F-4D97-AF65-F5344CB8AC3E}">
        <p14:creationId xmlns:p14="http://schemas.microsoft.com/office/powerpoint/2010/main" val="2800079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hyperlink" Target="http://www.foodafactoflife.org.uk/" TargetMode="Externa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hyperlink" Target="http://www.foodafactoflife.org.uk/"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hyperlink" Target="http://www.foodafactoflife.org.uk/" TargetMode="Externa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hyperlink" Target="http://www.foodafactoflife.org.uk/"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439453" y="358589"/>
            <a:ext cx="2044335" cy="1435165"/>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5"/>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a:t>
            </a:r>
            <a:r>
              <a:rPr lang="en-US" sz="900" b="0" i="0" baseline="0" dirty="0">
                <a:solidFill>
                  <a:schemeClr val="tx1"/>
                </a:solidFill>
                <a:latin typeface="Arial" charset="0"/>
                <a:ea typeface="Arial" charset="0"/>
                <a:cs typeface="Arial" charset="0"/>
              </a:rPr>
              <a:t> Food – </a:t>
            </a:r>
            <a:r>
              <a:rPr lang="en-US" sz="900" b="0" i="0" dirty="0">
                <a:solidFill>
                  <a:schemeClr val="tx1"/>
                </a:solidFill>
                <a:latin typeface="Arial" charset="0"/>
                <a:ea typeface="Arial" charset="0"/>
                <a:cs typeface="Arial" charset="0"/>
              </a:rPr>
              <a:t>a fact of life 2024</a:t>
            </a:r>
          </a:p>
        </p:txBody>
      </p:sp>
    </p:spTree>
    <p:extLst>
      <p:ext uri="{BB962C8B-B14F-4D97-AF65-F5344CB8AC3E}">
        <p14:creationId xmlns:p14="http://schemas.microsoft.com/office/powerpoint/2010/main" val="1328885048"/>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2024</a:t>
            </a:r>
          </a:p>
        </p:txBody>
      </p:sp>
    </p:spTree>
    <p:extLst>
      <p:ext uri="{BB962C8B-B14F-4D97-AF65-F5344CB8AC3E}">
        <p14:creationId xmlns:p14="http://schemas.microsoft.com/office/powerpoint/2010/main" val="1498317190"/>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2024</a:t>
            </a:r>
          </a:p>
        </p:txBody>
      </p:sp>
    </p:spTree>
    <p:extLst>
      <p:ext uri="{BB962C8B-B14F-4D97-AF65-F5344CB8AC3E}">
        <p14:creationId xmlns:p14="http://schemas.microsoft.com/office/powerpoint/2010/main" val="1822393236"/>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TextBox 7"/>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2024</a:t>
            </a:r>
          </a:p>
        </p:txBody>
      </p:sp>
    </p:spTree>
    <p:extLst>
      <p:ext uri="{BB962C8B-B14F-4D97-AF65-F5344CB8AC3E}">
        <p14:creationId xmlns:p14="http://schemas.microsoft.com/office/powerpoint/2010/main" val="1788143608"/>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hyperlink" Target="https://www.gov.uk/government/publications/composition-of-foods-integrated-dataset-cofid"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3.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hyperlink" Target="https://www.foodafactoflife.org.uk/whole-school/whole-school-approach/guidelines-for-school-education-resources-about-food/"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a:t>Mycoprotein</a:t>
            </a:r>
            <a:endParaRPr lang="en-US" dirty="0"/>
          </a:p>
        </p:txBody>
      </p:sp>
    </p:spTree>
    <p:extLst>
      <p:ext uri="{BB962C8B-B14F-4D97-AF65-F5344CB8AC3E}">
        <p14:creationId xmlns:p14="http://schemas.microsoft.com/office/powerpoint/2010/main" val="211348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a:t>Mycoprotein</a:t>
            </a:r>
            <a:endParaRPr lang="en-US" dirty="0"/>
          </a:p>
        </p:txBody>
      </p:sp>
      <p:sp>
        <p:nvSpPr>
          <p:cNvPr id="3" name="Subtitle 2"/>
          <p:cNvSpPr>
            <a:spLocks noGrp="1"/>
          </p:cNvSpPr>
          <p:nvPr>
            <p:ph type="subTitle" idx="1"/>
          </p:nvPr>
        </p:nvSpPr>
        <p:spPr>
          <a:xfrm>
            <a:off x="1169276" y="2571092"/>
            <a:ext cx="5455968" cy="3600000"/>
          </a:xfrm>
        </p:spPr>
        <p:txBody>
          <a:bodyPr/>
          <a:lstStyle/>
          <a:p>
            <a:pPr marL="0" indent="0">
              <a:buNone/>
            </a:pPr>
            <a:r>
              <a:rPr lang="en-US" sz="2000" dirty="0" err="1"/>
              <a:t>Mycoprotein</a:t>
            </a:r>
            <a:r>
              <a:rPr lang="en-US" sz="2000" dirty="0"/>
              <a:t> is a form of protein that is derived from a naturally occurring fungus called </a:t>
            </a:r>
            <a:r>
              <a:rPr lang="en-US" sz="2000" dirty="0" err="1"/>
              <a:t>Fusarium</a:t>
            </a:r>
            <a:r>
              <a:rPr lang="en-US" sz="2000" dirty="0"/>
              <a:t> </a:t>
            </a:r>
            <a:r>
              <a:rPr lang="en-US" sz="2000" dirty="0" err="1"/>
              <a:t>venenatum</a:t>
            </a:r>
            <a:r>
              <a:rPr lang="en-US" sz="2000" dirty="0"/>
              <a:t>.</a:t>
            </a:r>
          </a:p>
          <a:p>
            <a:pPr marL="0" indent="0">
              <a:buNone/>
            </a:pPr>
            <a:endParaRPr lang="en-US" sz="2000" dirty="0"/>
          </a:p>
          <a:p>
            <a:pPr marL="0" indent="0">
              <a:buNone/>
            </a:pPr>
            <a:r>
              <a:rPr lang="en-US" sz="2000" dirty="0"/>
              <a:t>It has been produced as a vegetarian, and sometimes vegan, dietary alternative to meat products.</a:t>
            </a:r>
          </a:p>
          <a:p>
            <a:pPr marL="0" indent="0">
              <a:buNone/>
            </a:pPr>
            <a:endParaRPr lang="en-US" sz="2000" dirty="0"/>
          </a:p>
          <a:p>
            <a:pPr marL="0" indent="0">
              <a:buNone/>
            </a:pPr>
            <a:r>
              <a:rPr lang="en-US" sz="2000" dirty="0"/>
              <a:t>Although not derived from meat products, it has a similar texture to some meat.</a:t>
            </a:r>
          </a:p>
        </p:txBody>
      </p:sp>
      <p:pic>
        <p:nvPicPr>
          <p:cNvPr id="4"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023224" y="2771807"/>
            <a:ext cx="4732380" cy="26619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1685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History of </a:t>
            </a:r>
            <a:r>
              <a:rPr lang="en-US" dirty="0" err="1"/>
              <a:t>mycoprotein</a:t>
            </a:r>
            <a:endParaRPr lang="en-US" dirty="0"/>
          </a:p>
        </p:txBody>
      </p:sp>
      <p:sp>
        <p:nvSpPr>
          <p:cNvPr id="3" name="Subtitle 2"/>
          <p:cNvSpPr>
            <a:spLocks noGrp="1"/>
          </p:cNvSpPr>
          <p:nvPr>
            <p:ph type="subTitle" idx="1"/>
          </p:nvPr>
        </p:nvSpPr>
        <p:spPr>
          <a:xfrm>
            <a:off x="1169276" y="2571092"/>
            <a:ext cx="5539255" cy="3600000"/>
          </a:xfrm>
        </p:spPr>
        <p:txBody>
          <a:bodyPr/>
          <a:lstStyle/>
          <a:p>
            <a:pPr marL="0" indent="0">
              <a:buNone/>
            </a:pPr>
            <a:r>
              <a:rPr lang="en-US" sz="2000" dirty="0"/>
              <a:t>The term ‘</a:t>
            </a:r>
            <a:r>
              <a:rPr lang="en-US" sz="2000" dirty="0" err="1"/>
              <a:t>mycoprotein</a:t>
            </a:r>
            <a:r>
              <a:rPr lang="en-US" sz="2000" dirty="0"/>
              <a:t>’ is derived from the Greek for ‘fungi protein’. </a:t>
            </a:r>
          </a:p>
          <a:p>
            <a:pPr marL="0" indent="0">
              <a:buNone/>
            </a:pPr>
            <a:endParaRPr lang="en-US" sz="2000" dirty="0"/>
          </a:p>
          <a:p>
            <a:pPr marL="0" indent="0">
              <a:buNone/>
            </a:pPr>
            <a:r>
              <a:rPr lang="en-US" sz="2000" dirty="0"/>
              <a:t>Research into developing </a:t>
            </a:r>
            <a:r>
              <a:rPr lang="en-US" sz="2000" dirty="0" err="1"/>
              <a:t>mycoprotein</a:t>
            </a:r>
            <a:r>
              <a:rPr lang="en-US" sz="2000" dirty="0"/>
              <a:t> began in the 1960s. There was a significant period of research and development before Fusarium </a:t>
            </a:r>
            <a:r>
              <a:rPr lang="en-US" sz="2000" dirty="0" err="1"/>
              <a:t>venenatum</a:t>
            </a:r>
            <a:r>
              <a:rPr lang="en-US" sz="2000" dirty="0"/>
              <a:t> was identified as the fungus that would be used, and a product was developed.</a:t>
            </a:r>
          </a:p>
          <a:p>
            <a:pPr marL="0" indent="0">
              <a:buNone/>
            </a:pPr>
            <a:endParaRPr lang="en-US" sz="2000" dirty="0"/>
          </a:p>
          <a:p>
            <a:pPr marL="0" indent="0">
              <a:buNone/>
            </a:pPr>
            <a:r>
              <a:rPr lang="en-US" sz="2000" dirty="0" err="1"/>
              <a:t>Mycoprotein</a:t>
            </a:r>
            <a:r>
              <a:rPr lang="en-US" sz="2000" dirty="0"/>
              <a:t> was first sold in the UK, by food company Quorn, in 1985.</a:t>
            </a:r>
          </a:p>
          <a:p>
            <a:pPr marL="0" indent="0">
              <a:buNone/>
            </a:pPr>
            <a:endParaRPr lang="en-US" sz="2000" dirty="0"/>
          </a:p>
        </p:txBody>
      </p:sp>
      <p:pic>
        <p:nvPicPr>
          <p:cNvPr id="6"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899237" y="2571092"/>
            <a:ext cx="5016962" cy="3478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41754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processing of </a:t>
            </a:r>
            <a:r>
              <a:rPr lang="en-US" dirty="0" err="1"/>
              <a:t>mycoprotein</a:t>
            </a:r>
            <a:endParaRPr lang="en-US" dirty="0"/>
          </a:p>
        </p:txBody>
      </p:sp>
      <p:sp>
        <p:nvSpPr>
          <p:cNvPr id="3" name="Subtitle 2"/>
          <p:cNvSpPr>
            <a:spLocks noGrp="1"/>
          </p:cNvSpPr>
          <p:nvPr>
            <p:ph type="subTitle" idx="1"/>
          </p:nvPr>
        </p:nvSpPr>
        <p:spPr>
          <a:xfrm>
            <a:off x="1169276" y="2571092"/>
            <a:ext cx="3984615" cy="3600000"/>
          </a:xfrm>
        </p:spPr>
        <p:txBody>
          <a:bodyPr/>
          <a:lstStyle/>
          <a:p>
            <a:pPr marL="0" indent="0">
              <a:buNone/>
            </a:pPr>
            <a:r>
              <a:rPr lang="en-US" sz="2000" dirty="0"/>
              <a:t>The </a:t>
            </a:r>
            <a:r>
              <a:rPr lang="en-US" sz="2000" dirty="0" err="1"/>
              <a:t>Fusarium</a:t>
            </a:r>
            <a:r>
              <a:rPr lang="en-US" sz="2000" dirty="0"/>
              <a:t> </a:t>
            </a:r>
            <a:r>
              <a:rPr lang="en-US" sz="2000" dirty="0" err="1"/>
              <a:t>venenatum</a:t>
            </a:r>
            <a:r>
              <a:rPr lang="en-US" sz="2000" dirty="0"/>
              <a:t> fungus is extracted from the soil and grown via fermentation using glucose as a fuel source.</a:t>
            </a:r>
          </a:p>
          <a:p>
            <a:pPr marL="0" indent="0">
              <a:buNone/>
            </a:pPr>
            <a:endParaRPr lang="en-US" sz="2000" dirty="0"/>
          </a:p>
          <a:p>
            <a:pPr marL="0" indent="0">
              <a:buNone/>
            </a:pPr>
            <a:r>
              <a:rPr lang="en-US" sz="2000" dirty="0"/>
              <a:t>It is then </a:t>
            </a:r>
            <a:r>
              <a:rPr lang="en-GB" sz="2000" dirty="0"/>
              <a:t>exposed to steaming, chilling and freezing.</a:t>
            </a:r>
          </a:p>
          <a:p>
            <a:pPr marL="0" indent="0">
              <a:buNone/>
            </a:pPr>
            <a:endParaRPr lang="en-GB" sz="2000" dirty="0"/>
          </a:p>
          <a:p>
            <a:pPr marL="0" indent="0">
              <a:buNone/>
            </a:pPr>
            <a:r>
              <a:rPr lang="en-GB" sz="2000" dirty="0"/>
              <a:t>This creates the meat-like texture of </a:t>
            </a:r>
            <a:r>
              <a:rPr lang="en-GB" sz="2000" dirty="0" err="1"/>
              <a:t>mycoprotein</a:t>
            </a:r>
            <a:r>
              <a:rPr lang="en-GB" sz="2000" dirty="0"/>
              <a:t>.</a:t>
            </a:r>
            <a:endParaRPr lang="en-US" sz="2000" dirty="0"/>
          </a:p>
        </p:txBody>
      </p:sp>
      <p:grpSp>
        <p:nvGrpSpPr>
          <p:cNvPr id="6" name="Group 5"/>
          <p:cNvGrpSpPr/>
          <p:nvPr/>
        </p:nvGrpSpPr>
        <p:grpSpPr>
          <a:xfrm>
            <a:off x="5338529" y="2560062"/>
            <a:ext cx="6728007" cy="3719704"/>
            <a:chOff x="5338529" y="2560062"/>
            <a:chExt cx="6728007" cy="3719704"/>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38529" y="2560062"/>
              <a:ext cx="6728007" cy="3719704"/>
            </a:xfrm>
            <a:prstGeom prst="rect">
              <a:avLst/>
            </a:prstGeom>
          </p:spPr>
        </p:pic>
        <p:sp>
          <p:nvSpPr>
            <p:cNvPr id="5" name="Rectangle 4"/>
            <p:cNvSpPr/>
            <p:nvPr/>
          </p:nvSpPr>
          <p:spPr>
            <a:xfrm>
              <a:off x="9719337" y="3435553"/>
              <a:ext cx="748146" cy="2576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79482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processing of </a:t>
            </a:r>
            <a:r>
              <a:rPr lang="en-US" dirty="0" err="1"/>
              <a:t>mycoprotein</a:t>
            </a:r>
            <a:endParaRPr lang="en-GB" dirty="0"/>
          </a:p>
        </p:txBody>
      </p:sp>
      <p:sp>
        <p:nvSpPr>
          <p:cNvPr id="3" name="Subtitle 2"/>
          <p:cNvSpPr>
            <a:spLocks noGrp="1"/>
          </p:cNvSpPr>
          <p:nvPr>
            <p:ph type="subTitle" idx="1"/>
          </p:nvPr>
        </p:nvSpPr>
        <p:spPr>
          <a:xfrm>
            <a:off x="1169276" y="2571092"/>
            <a:ext cx="5600801" cy="1367862"/>
          </a:xfrm>
        </p:spPr>
        <p:txBody>
          <a:bodyPr/>
          <a:lstStyle/>
          <a:p>
            <a:pPr marL="0" indent="0">
              <a:buNone/>
            </a:pPr>
            <a:r>
              <a:rPr lang="en-GB" sz="2000" dirty="0"/>
              <a:t>In the later stages of processing, egg albumin is added as a binder to help shape the product. In vegan </a:t>
            </a:r>
            <a:r>
              <a:rPr lang="en-GB" sz="2000" dirty="0" err="1"/>
              <a:t>mycoprotein</a:t>
            </a:r>
            <a:r>
              <a:rPr lang="en-GB" sz="2000" dirty="0"/>
              <a:t> products, potato extract is used as an alternative.</a:t>
            </a:r>
          </a:p>
          <a:p>
            <a:pPr marL="0" indent="0">
              <a:buNone/>
            </a:pPr>
            <a:endParaRPr lang="en-GB" sz="2000" dirty="0"/>
          </a:p>
          <a:p>
            <a:pPr marL="0" indent="0">
              <a:buNone/>
            </a:pPr>
            <a:endParaRPr lang="en-GB" sz="2000" dirty="0"/>
          </a:p>
        </p:txBody>
      </p:sp>
      <p:graphicFrame>
        <p:nvGraphicFramePr>
          <p:cNvPr id="4" name="Diagram 3"/>
          <p:cNvGraphicFramePr/>
          <p:nvPr/>
        </p:nvGraphicFramePr>
        <p:xfrm>
          <a:off x="6669666" y="2170267"/>
          <a:ext cx="6368256" cy="4000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7"/>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4713745" y="3737257"/>
            <a:ext cx="3700493" cy="2578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087315" y="3952211"/>
            <a:ext cx="3475893" cy="1015663"/>
          </a:xfrm>
          <a:prstGeom prst="rect">
            <a:avLst/>
          </a:prstGeom>
        </p:spPr>
        <p:txBody>
          <a:bodyPr wrap="square">
            <a:spAutoFit/>
          </a:bodyPr>
          <a:lstStyle/>
          <a:p>
            <a:r>
              <a:rPr lang="en-GB" sz="2000" dirty="0">
                <a:latin typeface="Arial" panose="020B0604020202020204" pitchFamily="34" charset="0"/>
                <a:cs typeface="Arial" panose="020B0604020202020204" pitchFamily="34" charset="0"/>
              </a:rPr>
              <a:t>The product is then frozen so</a:t>
            </a:r>
          </a:p>
          <a:p>
            <a:r>
              <a:rPr lang="en-GB" sz="2000" dirty="0">
                <a:latin typeface="Arial" panose="020B0604020202020204" pitchFamily="34" charset="0"/>
                <a:cs typeface="Arial" panose="020B0604020202020204" pitchFamily="34" charset="0"/>
              </a:rPr>
              <a:t>it can be transported to supermarkets and sold.</a:t>
            </a:r>
          </a:p>
        </p:txBody>
      </p:sp>
    </p:spTree>
    <p:extLst>
      <p:ext uri="{BB962C8B-B14F-4D97-AF65-F5344CB8AC3E}">
        <p14:creationId xmlns:p14="http://schemas.microsoft.com/office/powerpoint/2010/main" val="1976278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
                                            <p:graphicEl>
                                              <a:dgm id="{58A67362-2F1C-45FE-AB66-C642815345F1}"/>
                                            </p:graphicEl>
                                          </p:spTgt>
                                        </p:tgtEl>
                                        <p:attrNameLst>
                                          <p:attrName>style.visibility</p:attrName>
                                        </p:attrNameLst>
                                      </p:cBhvr>
                                      <p:to>
                                        <p:strVal val="visible"/>
                                      </p:to>
                                    </p:set>
                                    <p:anim calcmode="lin" valueType="num">
                                      <p:cBhvr additive="base">
                                        <p:cTn id="7" dur="500" fill="hold"/>
                                        <p:tgtEl>
                                          <p:spTgt spid="4">
                                            <p:graphicEl>
                                              <a:dgm id="{58A67362-2F1C-45FE-AB66-C642815345F1}"/>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58A67362-2F1C-45FE-AB66-C642815345F1}"/>
                                            </p:graphicEl>
                                          </p:spTgt>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4">
                                            <p:graphicEl>
                                              <a:dgm id="{B143B43B-62F2-4437-BEB6-61E2A54B48AA}"/>
                                            </p:graphicEl>
                                          </p:spTgt>
                                        </p:tgtEl>
                                        <p:attrNameLst>
                                          <p:attrName>style.visibility</p:attrName>
                                        </p:attrNameLst>
                                      </p:cBhvr>
                                      <p:to>
                                        <p:strVal val="visible"/>
                                      </p:to>
                                    </p:set>
                                    <p:anim calcmode="lin" valueType="num">
                                      <p:cBhvr additive="base">
                                        <p:cTn id="12" dur="500" fill="hold"/>
                                        <p:tgtEl>
                                          <p:spTgt spid="4">
                                            <p:graphicEl>
                                              <a:dgm id="{B143B43B-62F2-4437-BEB6-61E2A54B48AA}"/>
                                            </p:graphic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graphicEl>
                                              <a:dgm id="{B143B43B-62F2-4437-BEB6-61E2A54B48AA}"/>
                                            </p:graphicEl>
                                          </p:spTgt>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4">
                                            <p:graphicEl>
                                              <a:dgm id="{D209E801-BBD6-4545-9971-8FEF6D0EDDDE}"/>
                                            </p:graphicEl>
                                          </p:spTgt>
                                        </p:tgtEl>
                                        <p:attrNameLst>
                                          <p:attrName>style.visibility</p:attrName>
                                        </p:attrNameLst>
                                      </p:cBhvr>
                                      <p:to>
                                        <p:strVal val="visible"/>
                                      </p:to>
                                    </p:set>
                                    <p:anim calcmode="lin" valueType="num">
                                      <p:cBhvr additive="base">
                                        <p:cTn id="17" dur="500" fill="hold"/>
                                        <p:tgtEl>
                                          <p:spTgt spid="4">
                                            <p:graphicEl>
                                              <a:dgm id="{D209E801-BBD6-4545-9971-8FEF6D0EDDDE}"/>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graphicEl>
                                              <a:dgm id="{D209E801-BBD6-4545-9971-8FEF6D0EDDDE}"/>
                                            </p:graphicEl>
                                          </p:spTgt>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fill="hold" grpId="0" nodeType="afterEffect">
                                  <p:stCondLst>
                                    <p:cond delay="0"/>
                                  </p:stCondLst>
                                  <p:childTnLst>
                                    <p:set>
                                      <p:cBhvr>
                                        <p:cTn id="21" dur="1" fill="hold">
                                          <p:stCondLst>
                                            <p:cond delay="0"/>
                                          </p:stCondLst>
                                        </p:cTn>
                                        <p:tgtEl>
                                          <p:spTgt spid="4">
                                            <p:graphicEl>
                                              <a:dgm id="{28690A11-DCE1-4CA1-85EE-8284F5391FA1}"/>
                                            </p:graphicEl>
                                          </p:spTgt>
                                        </p:tgtEl>
                                        <p:attrNameLst>
                                          <p:attrName>style.visibility</p:attrName>
                                        </p:attrNameLst>
                                      </p:cBhvr>
                                      <p:to>
                                        <p:strVal val="visible"/>
                                      </p:to>
                                    </p:set>
                                    <p:anim calcmode="lin" valueType="num">
                                      <p:cBhvr additive="base">
                                        <p:cTn id="22" dur="500" fill="hold"/>
                                        <p:tgtEl>
                                          <p:spTgt spid="4">
                                            <p:graphicEl>
                                              <a:dgm id="{28690A11-DCE1-4CA1-85EE-8284F5391FA1}"/>
                                            </p:graphicEl>
                                          </p:spTgt>
                                        </p:tgtEl>
                                        <p:attrNameLst>
                                          <p:attrName>ppt_x</p:attrName>
                                        </p:attrNameLst>
                                      </p:cBhvr>
                                      <p:tavLst>
                                        <p:tav tm="0">
                                          <p:val>
                                            <p:strVal val="#ppt_x"/>
                                          </p:val>
                                        </p:tav>
                                        <p:tav tm="100000">
                                          <p:val>
                                            <p:strVal val="#ppt_x"/>
                                          </p:val>
                                        </p:tav>
                                      </p:tavLst>
                                    </p:anim>
                                    <p:anim calcmode="lin" valueType="num">
                                      <p:cBhvr additive="base">
                                        <p:cTn id="23" dur="500" fill="hold"/>
                                        <p:tgtEl>
                                          <p:spTgt spid="4">
                                            <p:graphicEl>
                                              <a:dgm id="{28690A11-DCE1-4CA1-85EE-8284F5391FA1}"/>
                                            </p:graphicEl>
                                          </p:spTgt>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1" fill="hold" grpId="0" nodeType="afterEffect">
                                  <p:stCondLst>
                                    <p:cond delay="0"/>
                                  </p:stCondLst>
                                  <p:childTnLst>
                                    <p:set>
                                      <p:cBhvr>
                                        <p:cTn id="26" dur="1" fill="hold">
                                          <p:stCondLst>
                                            <p:cond delay="0"/>
                                          </p:stCondLst>
                                        </p:cTn>
                                        <p:tgtEl>
                                          <p:spTgt spid="4">
                                            <p:graphicEl>
                                              <a:dgm id="{1F8AFEB1-8907-4AF4-9605-DA873AB9E75C}"/>
                                            </p:graphicEl>
                                          </p:spTgt>
                                        </p:tgtEl>
                                        <p:attrNameLst>
                                          <p:attrName>style.visibility</p:attrName>
                                        </p:attrNameLst>
                                      </p:cBhvr>
                                      <p:to>
                                        <p:strVal val="visible"/>
                                      </p:to>
                                    </p:set>
                                    <p:anim calcmode="lin" valueType="num">
                                      <p:cBhvr additive="base">
                                        <p:cTn id="27" dur="500" fill="hold"/>
                                        <p:tgtEl>
                                          <p:spTgt spid="4">
                                            <p:graphicEl>
                                              <a:dgm id="{1F8AFEB1-8907-4AF4-9605-DA873AB9E75C}"/>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graphicEl>
                                              <a:dgm id="{1F8AFEB1-8907-4AF4-9605-DA873AB9E75C}"/>
                                            </p:graphicEl>
                                          </p:spTgt>
                                        </p:tgtEl>
                                        <p:attrNameLst>
                                          <p:attrName>ppt_y</p:attrName>
                                        </p:attrNameLst>
                                      </p:cBhvr>
                                      <p:tavLst>
                                        <p:tav tm="0">
                                          <p:val>
                                            <p:strVal val="0-#ppt_h/2"/>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4">
                                            <p:graphicEl>
                                              <a:dgm id="{1833BF45-C84E-4F86-B186-2E6BA8A39805}"/>
                                            </p:graphicEl>
                                          </p:spTgt>
                                        </p:tgtEl>
                                        <p:attrNameLst>
                                          <p:attrName>style.visibility</p:attrName>
                                        </p:attrNameLst>
                                      </p:cBhvr>
                                      <p:to>
                                        <p:strVal val="visible"/>
                                      </p:to>
                                    </p:set>
                                    <p:anim calcmode="lin" valueType="num">
                                      <p:cBhvr additive="base">
                                        <p:cTn id="32" dur="500" fill="hold"/>
                                        <p:tgtEl>
                                          <p:spTgt spid="4">
                                            <p:graphicEl>
                                              <a:dgm id="{1833BF45-C84E-4F86-B186-2E6BA8A39805}"/>
                                            </p:graphicEl>
                                          </p:spTgt>
                                        </p:tgtEl>
                                        <p:attrNameLst>
                                          <p:attrName>ppt_x</p:attrName>
                                        </p:attrNameLst>
                                      </p:cBhvr>
                                      <p:tavLst>
                                        <p:tav tm="0">
                                          <p:val>
                                            <p:strVal val="#ppt_x"/>
                                          </p:val>
                                        </p:tav>
                                        <p:tav tm="100000">
                                          <p:val>
                                            <p:strVal val="#ppt_x"/>
                                          </p:val>
                                        </p:tav>
                                      </p:tavLst>
                                    </p:anim>
                                    <p:anim calcmode="lin" valueType="num">
                                      <p:cBhvr additive="base">
                                        <p:cTn id="33" dur="500" fill="hold"/>
                                        <p:tgtEl>
                                          <p:spTgt spid="4">
                                            <p:graphicEl>
                                              <a:dgm id="{1833BF45-C84E-4F86-B186-2E6BA8A39805}"/>
                                            </p:graphicEl>
                                          </p:spTgt>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4">
                                            <p:graphicEl>
                                              <a:dgm id="{B1E92455-515D-4883-97F8-EFE78EA71DAC}"/>
                                            </p:graphicEl>
                                          </p:spTgt>
                                        </p:tgtEl>
                                        <p:attrNameLst>
                                          <p:attrName>style.visibility</p:attrName>
                                        </p:attrNameLst>
                                      </p:cBhvr>
                                      <p:to>
                                        <p:strVal val="visible"/>
                                      </p:to>
                                    </p:set>
                                    <p:anim calcmode="lin" valueType="num">
                                      <p:cBhvr additive="base">
                                        <p:cTn id="37" dur="500" fill="hold"/>
                                        <p:tgtEl>
                                          <p:spTgt spid="4">
                                            <p:graphicEl>
                                              <a:dgm id="{B1E92455-515D-4883-97F8-EFE78EA71DAC}"/>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graphicEl>
                                              <a:dgm id="{B1E92455-515D-4883-97F8-EFE78EA71DAC}"/>
                                            </p:graphicEl>
                                          </p:spTgt>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 presetClass="entr" presetSubtype="1" fill="hold" grpId="0" nodeType="afterEffect">
                                  <p:stCondLst>
                                    <p:cond delay="0"/>
                                  </p:stCondLst>
                                  <p:childTnLst>
                                    <p:set>
                                      <p:cBhvr>
                                        <p:cTn id="41" dur="1" fill="hold">
                                          <p:stCondLst>
                                            <p:cond delay="0"/>
                                          </p:stCondLst>
                                        </p:cTn>
                                        <p:tgtEl>
                                          <p:spTgt spid="4">
                                            <p:graphicEl>
                                              <a:dgm id="{7A1C271E-239C-4EE8-9DD3-3C0819193C41}"/>
                                            </p:graphicEl>
                                          </p:spTgt>
                                        </p:tgtEl>
                                        <p:attrNameLst>
                                          <p:attrName>style.visibility</p:attrName>
                                        </p:attrNameLst>
                                      </p:cBhvr>
                                      <p:to>
                                        <p:strVal val="visible"/>
                                      </p:to>
                                    </p:set>
                                    <p:anim calcmode="lin" valueType="num">
                                      <p:cBhvr additive="base">
                                        <p:cTn id="42" dur="500" fill="hold"/>
                                        <p:tgtEl>
                                          <p:spTgt spid="4">
                                            <p:graphicEl>
                                              <a:dgm id="{7A1C271E-239C-4EE8-9DD3-3C0819193C41}"/>
                                            </p:graphicEl>
                                          </p:spTgt>
                                        </p:tgtEl>
                                        <p:attrNameLst>
                                          <p:attrName>ppt_x</p:attrName>
                                        </p:attrNameLst>
                                      </p:cBhvr>
                                      <p:tavLst>
                                        <p:tav tm="0">
                                          <p:val>
                                            <p:strVal val="#ppt_x"/>
                                          </p:val>
                                        </p:tav>
                                        <p:tav tm="100000">
                                          <p:val>
                                            <p:strVal val="#ppt_x"/>
                                          </p:val>
                                        </p:tav>
                                      </p:tavLst>
                                    </p:anim>
                                    <p:anim calcmode="lin" valueType="num">
                                      <p:cBhvr additive="base">
                                        <p:cTn id="43" dur="500" fill="hold"/>
                                        <p:tgtEl>
                                          <p:spTgt spid="4">
                                            <p:graphicEl>
                                              <a:dgm id="{7A1C271E-239C-4EE8-9DD3-3C0819193C41}"/>
                                            </p:graphicEl>
                                          </p:spTgt>
                                        </p:tgtEl>
                                        <p:attrNameLst>
                                          <p:attrName>ppt_y</p:attrName>
                                        </p:attrNameLst>
                                      </p:cBhvr>
                                      <p:tavLst>
                                        <p:tav tm="0">
                                          <p:val>
                                            <p:strVal val="0-#ppt_h/2"/>
                                          </p:val>
                                        </p:tav>
                                        <p:tav tm="100000">
                                          <p:val>
                                            <p:strVal val="#ppt_y"/>
                                          </p:val>
                                        </p:tav>
                                      </p:tavLst>
                                    </p:anim>
                                  </p:childTnLst>
                                </p:cTn>
                              </p:par>
                            </p:childTnLst>
                          </p:cTn>
                        </p:par>
                        <p:par>
                          <p:cTn id="44" fill="hold">
                            <p:stCondLst>
                              <p:cond delay="4000"/>
                            </p:stCondLst>
                            <p:childTnLst>
                              <p:par>
                                <p:cTn id="45" presetID="2" presetClass="entr" presetSubtype="1" fill="hold" grpId="0" nodeType="afterEffect">
                                  <p:stCondLst>
                                    <p:cond delay="0"/>
                                  </p:stCondLst>
                                  <p:childTnLst>
                                    <p:set>
                                      <p:cBhvr>
                                        <p:cTn id="46" dur="1" fill="hold">
                                          <p:stCondLst>
                                            <p:cond delay="0"/>
                                          </p:stCondLst>
                                        </p:cTn>
                                        <p:tgtEl>
                                          <p:spTgt spid="4">
                                            <p:graphicEl>
                                              <a:dgm id="{A2762F88-D1D2-4D10-83C5-B94FEBC6CF43}"/>
                                            </p:graphicEl>
                                          </p:spTgt>
                                        </p:tgtEl>
                                        <p:attrNameLst>
                                          <p:attrName>style.visibility</p:attrName>
                                        </p:attrNameLst>
                                      </p:cBhvr>
                                      <p:to>
                                        <p:strVal val="visible"/>
                                      </p:to>
                                    </p:set>
                                    <p:anim calcmode="lin" valueType="num">
                                      <p:cBhvr additive="base">
                                        <p:cTn id="47" dur="500" fill="hold"/>
                                        <p:tgtEl>
                                          <p:spTgt spid="4">
                                            <p:graphicEl>
                                              <a:dgm id="{A2762F88-D1D2-4D10-83C5-B94FEBC6CF43}"/>
                                            </p:graphic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graphicEl>
                                              <a:dgm id="{A2762F88-D1D2-4D10-83C5-B94FEBC6CF43}"/>
                                            </p:graphicEl>
                                          </p:spTgt>
                                        </p:tgtEl>
                                        <p:attrNameLst>
                                          <p:attrName>ppt_y</p:attrName>
                                        </p:attrNameLst>
                                      </p:cBhvr>
                                      <p:tavLst>
                                        <p:tav tm="0">
                                          <p:val>
                                            <p:strVal val="0-#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fade">
                                      <p:cBhvr>
                                        <p:cTn id="5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Is </a:t>
            </a:r>
            <a:r>
              <a:rPr lang="en-US" dirty="0" err="1"/>
              <a:t>mycoprotein</a:t>
            </a:r>
            <a:r>
              <a:rPr lang="en-US" dirty="0"/>
              <a:t> suitable for vegans?</a:t>
            </a:r>
          </a:p>
        </p:txBody>
      </p:sp>
      <p:sp>
        <p:nvSpPr>
          <p:cNvPr id="3" name="Subtitle 2"/>
          <p:cNvSpPr>
            <a:spLocks noGrp="1"/>
          </p:cNvSpPr>
          <p:nvPr>
            <p:ph type="subTitle" idx="1"/>
          </p:nvPr>
        </p:nvSpPr>
        <p:spPr>
          <a:xfrm>
            <a:off x="1169277" y="2571092"/>
            <a:ext cx="6137132" cy="3600000"/>
          </a:xfrm>
        </p:spPr>
        <p:txBody>
          <a:bodyPr/>
          <a:lstStyle/>
          <a:p>
            <a:pPr marL="0" indent="0">
              <a:buNone/>
            </a:pPr>
            <a:r>
              <a:rPr lang="en-US" sz="2000" dirty="0"/>
              <a:t>A vegan is someone who does not consume any food derived from animal sources, including meat, fish, eggs, dairy and honey.</a:t>
            </a:r>
          </a:p>
          <a:p>
            <a:pPr marL="0" indent="0">
              <a:buNone/>
            </a:pPr>
            <a:endParaRPr lang="en-US" sz="2000" dirty="0"/>
          </a:p>
          <a:p>
            <a:pPr marL="0" indent="0">
              <a:buNone/>
            </a:pPr>
            <a:r>
              <a:rPr lang="en-US" sz="2000" dirty="0"/>
              <a:t>This means that, due to the use of egg albumin, and sometimes small amounts of milk, in the production of </a:t>
            </a:r>
            <a:r>
              <a:rPr lang="en-US" sz="2000" dirty="0" err="1"/>
              <a:t>mycoprotein</a:t>
            </a:r>
            <a:r>
              <a:rPr lang="en-US" sz="2000" dirty="0"/>
              <a:t>, it is not classed as vegan.</a:t>
            </a:r>
          </a:p>
          <a:p>
            <a:pPr marL="0" indent="0">
              <a:buNone/>
            </a:pPr>
            <a:endParaRPr lang="en-US" sz="2000" dirty="0"/>
          </a:p>
          <a:p>
            <a:pPr marL="0" indent="0">
              <a:buNone/>
            </a:pPr>
            <a:r>
              <a:rPr lang="en-US" sz="2000" dirty="0"/>
              <a:t>However, recent processing changes have meant that some products are now classified as vegan as they do not use any egg in their production. Potato extract is used instead of egg albumin in vegan ranges.</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81558" y="3125007"/>
            <a:ext cx="4298853" cy="2858905"/>
          </a:xfrm>
          <a:prstGeom prst="rect">
            <a:avLst/>
          </a:prstGeom>
        </p:spPr>
      </p:pic>
    </p:spTree>
    <p:extLst>
      <p:ext uri="{BB962C8B-B14F-4D97-AF65-F5344CB8AC3E}">
        <p14:creationId xmlns:p14="http://schemas.microsoft.com/office/powerpoint/2010/main" val="1384206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Nutritional composition</a:t>
            </a:r>
          </a:p>
        </p:txBody>
      </p:sp>
      <p:sp>
        <p:nvSpPr>
          <p:cNvPr id="3" name="Subtitle 2"/>
          <p:cNvSpPr>
            <a:spLocks noGrp="1"/>
          </p:cNvSpPr>
          <p:nvPr>
            <p:ph type="subTitle" idx="1"/>
          </p:nvPr>
        </p:nvSpPr>
        <p:spPr>
          <a:xfrm>
            <a:off x="1169276" y="2571092"/>
            <a:ext cx="4325916" cy="3600000"/>
          </a:xfrm>
        </p:spPr>
        <p:txBody>
          <a:bodyPr/>
          <a:lstStyle/>
          <a:p>
            <a:pPr marL="0" indent="0">
              <a:buNone/>
            </a:pPr>
            <a:r>
              <a:rPr lang="en-GB" sz="2000" dirty="0" err="1"/>
              <a:t>Mycoprotein</a:t>
            </a:r>
            <a:r>
              <a:rPr lang="en-GB" sz="2000" dirty="0"/>
              <a:t> is high in protein, high in fibre and low in saturated fat.</a:t>
            </a:r>
          </a:p>
          <a:p>
            <a:pPr marL="0" indent="0">
              <a:buNone/>
            </a:pPr>
            <a:endParaRPr lang="en-GB" sz="2000" dirty="0"/>
          </a:p>
          <a:p>
            <a:pPr marL="0" indent="0">
              <a:buNone/>
            </a:pPr>
            <a:r>
              <a:rPr lang="en-GB" sz="2000" dirty="0"/>
              <a:t>Compared with other plant-based protein sources, such as beans and pulses, it tends to be higher in protein.</a:t>
            </a:r>
          </a:p>
          <a:p>
            <a:pPr marL="0" indent="0">
              <a:buNone/>
            </a:pPr>
            <a:endParaRPr lang="en-GB" sz="2000" dirty="0"/>
          </a:p>
          <a:p>
            <a:pPr marL="0" indent="0">
              <a:buNone/>
            </a:pPr>
            <a:r>
              <a:rPr lang="en-GB" sz="2000" dirty="0"/>
              <a:t>The nutritional composition of ‘</a:t>
            </a:r>
            <a:r>
              <a:rPr lang="en-GB" sz="2000" dirty="0" err="1"/>
              <a:t>quorn</a:t>
            </a:r>
            <a:r>
              <a:rPr lang="en-GB" sz="2000" dirty="0"/>
              <a:t> pieces’ is summarised in the table.</a:t>
            </a:r>
          </a:p>
          <a:p>
            <a:pPr marL="0" indent="0">
              <a:buNone/>
            </a:pPr>
            <a:endParaRPr lang="en-GB" sz="2000" dirty="0"/>
          </a:p>
          <a:p>
            <a:endParaRPr lang="en-GB" sz="2000" dirty="0"/>
          </a:p>
        </p:txBody>
      </p:sp>
      <p:graphicFrame>
        <p:nvGraphicFramePr>
          <p:cNvPr id="4" name="Table 3"/>
          <p:cNvGraphicFramePr>
            <a:graphicFrameLocks noGrp="1"/>
          </p:cNvGraphicFramePr>
          <p:nvPr>
            <p:extLst>
              <p:ext uri="{D42A27DB-BD31-4B8C-83A1-F6EECF244321}">
                <p14:modId xmlns:p14="http://schemas.microsoft.com/office/powerpoint/2010/main" val="585529276"/>
              </p:ext>
            </p:extLst>
          </p:nvPr>
        </p:nvGraphicFramePr>
        <p:xfrm>
          <a:off x="7297614" y="2353378"/>
          <a:ext cx="4443047" cy="3147305"/>
        </p:xfrm>
        <a:graphic>
          <a:graphicData uri="http://schemas.openxmlformats.org/drawingml/2006/table">
            <a:tbl>
              <a:tblPr>
                <a:tableStyleId>{5C22544A-7EE6-4342-B048-85BDC9FD1C3A}</a:tableStyleId>
              </a:tblPr>
              <a:tblGrid>
                <a:gridCol w="2069605">
                  <a:extLst>
                    <a:ext uri="{9D8B030D-6E8A-4147-A177-3AD203B41FA5}">
                      <a16:colId xmlns:a16="http://schemas.microsoft.com/office/drawing/2014/main" val="3929069897"/>
                    </a:ext>
                  </a:extLst>
                </a:gridCol>
                <a:gridCol w="2373442">
                  <a:extLst>
                    <a:ext uri="{9D8B030D-6E8A-4147-A177-3AD203B41FA5}">
                      <a16:colId xmlns:a16="http://schemas.microsoft.com/office/drawing/2014/main" val="1508096356"/>
                    </a:ext>
                  </a:extLst>
                </a:gridCol>
              </a:tblGrid>
              <a:tr h="368693">
                <a:tc>
                  <a:txBody>
                    <a:bodyPr/>
                    <a:lstStyle/>
                    <a:p>
                      <a:pPr algn="l" fontAlgn="b"/>
                      <a:r>
                        <a:rPr lang="en-GB" sz="2000" u="none" strike="noStrike" dirty="0">
                          <a:effectLst/>
                          <a:latin typeface="Arial" panose="020B0604020202020204" pitchFamily="34" charset="0"/>
                          <a:cs typeface="Arial" panose="020B0604020202020204" pitchFamily="34" charset="0"/>
                        </a:rPr>
                        <a:t>Nutrient</a:t>
                      </a:r>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2000" u="none" strike="noStrike" dirty="0">
                          <a:effectLst/>
                          <a:latin typeface="Arial" panose="020B0604020202020204" pitchFamily="34" charset="0"/>
                          <a:cs typeface="Arial" panose="020B0604020202020204" pitchFamily="34" charset="0"/>
                        </a:rPr>
                        <a:t>Amount per 100g of </a:t>
                      </a:r>
                      <a:r>
                        <a:rPr lang="en-GB" sz="2000" u="none" strike="noStrike" dirty="0" err="1">
                          <a:effectLst/>
                          <a:latin typeface="Arial" panose="020B0604020202020204" pitchFamily="34" charset="0"/>
                          <a:cs typeface="Arial" panose="020B0604020202020204" pitchFamily="34" charset="0"/>
                        </a:rPr>
                        <a:t>mycoprotein</a:t>
                      </a:r>
                      <a:r>
                        <a:rPr lang="en-GB" sz="2000" u="none" strike="noStrike" dirty="0">
                          <a:effectLst/>
                          <a:latin typeface="Arial" panose="020B0604020202020204" pitchFamily="34" charset="0"/>
                          <a:cs typeface="Arial" panose="020B0604020202020204" pitchFamily="34" charset="0"/>
                        </a:rPr>
                        <a:t> pieces*</a:t>
                      </a:r>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15304760"/>
                  </a:ext>
                </a:extLst>
              </a:tr>
              <a:tr h="351136">
                <a:tc>
                  <a:txBody>
                    <a:bodyPr/>
                    <a:lstStyle/>
                    <a:p>
                      <a:pPr algn="l" fontAlgn="b"/>
                      <a:r>
                        <a:rPr lang="en-GB" sz="2000" b="0" i="0" u="none" strike="noStrike" dirty="0">
                          <a:solidFill>
                            <a:srgbClr val="000000"/>
                          </a:solidFill>
                          <a:effectLst/>
                          <a:latin typeface="Arial" panose="020B0604020202020204" pitchFamily="34" charset="0"/>
                          <a:cs typeface="Arial" panose="020B0604020202020204" pitchFamily="34" charset="0"/>
                        </a:rPr>
                        <a:t>Energy</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2000" b="0" i="0" u="none" strike="noStrike" dirty="0">
                          <a:solidFill>
                            <a:srgbClr val="000000"/>
                          </a:solidFill>
                          <a:effectLst/>
                          <a:latin typeface="Arial" panose="020B0604020202020204" pitchFamily="34" charset="0"/>
                          <a:cs typeface="Arial" panose="020B0604020202020204" pitchFamily="34" charset="0"/>
                        </a:rPr>
                        <a:t>73kcals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3880189"/>
                  </a:ext>
                </a:extLst>
              </a:tr>
              <a:tr h="351136">
                <a:tc>
                  <a:txBody>
                    <a:bodyPr/>
                    <a:lstStyle/>
                    <a:p>
                      <a:pPr algn="l" fontAlgn="b"/>
                      <a:r>
                        <a:rPr lang="en-GB" sz="2000" u="none" strike="noStrike" dirty="0">
                          <a:effectLst/>
                          <a:latin typeface="Arial" panose="020B0604020202020204" pitchFamily="34" charset="0"/>
                          <a:cs typeface="Arial" panose="020B0604020202020204" pitchFamily="34" charset="0"/>
                        </a:rPr>
                        <a:t>Protein</a:t>
                      </a:r>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2000" u="none" strike="noStrike" dirty="0">
                          <a:effectLst/>
                          <a:latin typeface="Arial" panose="020B0604020202020204" pitchFamily="34" charset="0"/>
                          <a:cs typeface="Arial" panose="020B0604020202020204" pitchFamily="34" charset="0"/>
                        </a:rPr>
                        <a:t>14g</a:t>
                      </a:r>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62539506"/>
                  </a:ext>
                </a:extLst>
              </a:tr>
              <a:tr h="368693">
                <a:tc>
                  <a:txBody>
                    <a:bodyPr/>
                    <a:lstStyle/>
                    <a:p>
                      <a:pPr algn="l" fontAlgn="b"/>
                      <a:r>
                        <a:rPr lang="en-GB" sz="2000" u="none" strike="noStrike">
                          <a:effectLst/>
                          <a:latin typeface="Arial" panose="020B0604020202020204" pitchFamily="34" charset="0"/>
                          <a:cs typeface="Arial" panose="020B0604020202020204" pitchFamily="34" charset="0"/>
                        </a:rPr>
                        <a:t>Fat</a:t>
                      </a:r>
                      <a:endParaRPr lang="en-GB" sz="2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2000" u="none" strike="noStrike" dirty="0">
                          <a:effectLst/>
                          <a:latin typeface="Arial" panose="020B0604020202020204" pitchFamily="34" charset="0"/>
                          <a:cs typeface="Arial" panose="020B0604020202020204" pitchFamily="34" charset="0"/>
                        </a:rPr>
                        <a:t>1.4g</a:t>
                      </a:r>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96765125"/>
                  </a:ext>
                </a:extLst>
              </a:tr>
              <a:tr h="351136">
                <a:tc>
                  <a:txBody>
                    <a:bodyPr/>
                    <a:lstStyle/>
                    <a:p>
                      <a:pPr algn="l" fontAlgn="b"/>
                      <a:r>
                        <a:rPr lang="en-GB" sz="2000" u="none" strike="noStrike" dirty="0">
                          <a:effectLst/>
                          <a:latin typeface="Arial" panose="020B0604020202020204" pitchFamily="34" charset="0"/>
                          <a:cs typeface="Arial" panose="020B0604020202020204" pitchFamily="34" charset="0"/>
                        </a:rPr>
                        <a:t>Saturated fat </a:t>
                      </a:r>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2000" u="none" strike="noStrike" dirty="0">
                          <a:effectLst/>
                          <a:latin typeface="Arial" panose="020B0604020202020204" pitchFamily="34" charset="0"/>
                          <a:cs typeface="Arial" panose="020B0604020202020204" pitchFamily="34" charset="0"/>
                        </a:rPr>
                        <a:t>0.4g</a:t>
                      </a:r>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26298530"/>
                  </a:ext>
                </a:extLst>
              </a:tr>
              <a:tr h="368693">
                <a:tc>
                  <a:txBody>
                    <a:bodyPr/>
                    <a:lstStyle/>
                    <a:p>
                      <a:pPr algn="l" fontAlgn="b"/>
                      <a:r>
                        <a:rPr lang="en-GB" sz="2000" u="none" strike="noStrike">
                          <a:effectLst/>
                          <a:latin typeface="Arial" panose="020B0604020202020204" pitchFamily="34" charset="0"/>
                          <a:cs typeface="Arial" panose="020B0604020202020204" pitchFamily="34" charset="0"/>
                        </a:rPr>
                        <a:t>AOAC fibre</a:t>
                      </a:r>
                      <a:endParaRPr lang="en-GB" sz="2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2000" u="none" strike="noStrike" dirty="0">
                          <a:effectLst/>
                          <a:latin typeface="Arial" panose="020B0604020202020204" pitchFamily="34" charset="0"/>
                          <a:cs typeface="Arial" panose="020B0604020202020204" pitchFamily="34" charset="0"/>
                        </a:rPr>
                        <a:t>8.3g</a:t>
                      </a:r>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89559649"/>
                  </a:ext>
                </a:extLst>
              </a:tr>
              <a:tr h="368693">
                <a:tc>
                  <a:txBody>
                    <a:bodyPr/>
                    <a:lstStyle/>
                    <a:p>
                      <a:pPr algn="l" fontAlgn="b"/>
                      <a:r>
                        <a:rPr lang="en-GB" sz="2000" u="none" strike="noStrike">
                          <a:effectLst/>
                          <a:latin typeface="Arial" panose="020B0604020202020204" pitchFamily="34" charset="0"/>
                          <a:cs typeface="Arial" panose="020B0604020202020204" pitchFamily="34" charset="0"/>
                        </a:rPr>
                        <a:t>Iron</a:t>
                      </a:r>
                      <a:endParaRPr lang="en-GB" sz="2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2000" u="none" strike="noStrike" dirty="0">
                          <a:effectLst/>
                          <a:latin typeface="Arial" panose="020B0604020202020204" pitchFamily="34" charset="0"/>
                          <a:cs typeface="Arial" panose="020B0604020202020204" pitchFamily="34" charset="0"/>
                        </a:rPr>
                        <a:t>0.6mg</a:t>
                      </a:r>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71489463"/>
                  </a:ext>
                </a:extLst>
              </a:tr>
              <a:tr h="368693">
                <a:tc>
                  <a:txBody>
                    <a:bodyPr/>
                    <a:lstStyle/>
                    <a:p>
                      <a:pPr algn="l" fontAlgn="b"/>
                      <a:r>
                        <a:rPr lang="en-GB" sz="2000" u="none" strike="noStrike" dirty="0">
                          <a:effectLst/>
                          <a:latin typeface="Arial" panose="020B0604020202020204" pitchFamily="34" charset="0"/>
                          <a:cs typeface="Arial" panose="020B0604020202020204" pitchFamily="34" charset="0"/>
                        </a:rPr>
                        <a:t>Riboflavin</a:t>
                      </a:r>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2000" u="none" strike="noStrike" dirty="0">
                          <a:effectLst/>
                          <a:latin typeface="Arial" panose="020B0604020202020204" pitchFamily="34" charset="0"/>
                          <a:cs typeface="Arial" panose="020B0604020202020204" pitchFamily="34" charset="0"/>
                        </a:rPr>
                        <a:t>0.39mg</a:t>
                      </a:r>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56414160"/>
                  </a:ext>
                </a:extLst>
              </a:tr>
            </a:tbl>
          </a:graphicData>
        </a:graphic>
      </p:graphicFrame>
      <p:sp>
        <p:nvSpPr>
          <p:cNvPr id="5" name="TextBox 4"/>
          <p:cNvSpPr txBox="1"/>
          <p:nvPr/>
        </p:nvSpPr>
        <p:spPr>
          <a:xfrm>
            <a:off x="6726116" y="5790842"/>
            <a:ext cx="5246693" cy="307777"/>
          </a:xfrm>
          <a:prstGeom prst="rect">
            <a:avLst/>
          </a:prstGeom>
          <a:noFill/>
        </p:spPr>
        <p:txBody>
          <a:bodyPr wrap="none" rtlCol="0">
            <a:spAutoFit/>
          </a:bodyPr>
          <a:lstStyle/>
          <a:p>
            <a:r>
              <a:rPr lang="en-GB" sz="1400" dirty="0">
                <a:latin typeface="Arial" panose="020B0604020202020204" pitchFamily="34" charset="0"/>
                <a:cs typeface="Arial" panose="020B0604020202020204" pitchFamily="34" charset="0"/>
                <a:hlinkClick r:id="rId2"/>
              </a:rPr>
              <a:t>*figures for ‘as purchased’ - source: </a:t>
            </a:r>
            <a:r>
              <a:rPr lang="en-GB" sz="1400" dirty="0" err="1">
                <a:latin typeface="Arial" panose="020B0604020202020204" pitchFamily="34" charset="0"/>
                <a:cs typeface="Arial" panose="020B0604020202020204" pitchFamily="34" charset="0"/>
                <a:hlinkClick r:id="rId2"/>
              </a:rPr>
              <a:t>McCance</a:t>
            </a:r>
            <a:r>
              <a:rPr lang="en-GB" sz="1400" dirty="0">
                <a:latin typeface="Arial" panose="020B0604020202020204" pitchFamily="34" charset="0"/>
                <a:cs typeface="Arial" panose="020B0604020202020204" pitchFamily="34" charset="0"/>
                <a:hlinkClick r:id="rId2"/>
              </a:rPr>
              <a:t> and </a:t>
            </a:r>
            <a:r>
              <a:rPr lang="en-GB" sz="1400">
                <a:latin typeface="Arial" panose="020B0604020202020204" pitchFamily="34" charset="0"/>
                <a:cs typeface="Arial" panose="020B0604020202020204" pitchFamily="34" charset="0"/>
                <a:hlinkClick r:id="rId2"/>
              </a:rPr>
              <a:t>Widdowson’s</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77513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a:t>Mycoprotein</a:t>
            </a:r>
            <a:r>
              <a:rPr lang="en-US" dirty="0"/>
              <a:t> types</a:t>
            </a:r>
          </a:p>
        </p:txBody>
      </p:sp>
      <p:sp>
        <p:nvSpPr>
          <p:cNvPr id="3" name="Subtitle 2"/>
          <p:cNvSpPr>
            <a:spLocks noGrp="1"/>
          </p:cNvSpPr>
          <p:nvPr>
            <p:ph type="subTitle" idx="1"/>
          </p:nvPr>
        </p:nvSpPr>
        <p:spPr>
          <a:xfrm>
            <a:off x="1169277" y="2571092"/>
            <a:ext cx="3121370" cy="3600000"/>
          </a:xfrm>
        </p:spPr>
        <p:txBody>
          <a:bodyPr/>
          <a:lstStyle/>
          <a:p>
            <a:pPr marL="0" indent="0">
              <a:buNone/>
            </a:pPr>
            <a:r>
              <a:rPr lang="en-US" sz="2000" dirty="0"/>
              <a:t>There are a number of </a:t>
            </a:r>
            <a:r>
              <a:rPr lang="en-US" sz="2000" dirty="0" err="1"/>
              <a:t>mycoprotein</a:t>
            </a:r>
            <a:r>
              <a:rPr lang="en-US" sz="2000" dirty="0"/>
              <a:t> products that are sold including:</a:t>
            </a:r>
          </a:p>
          <a:p>
            <a:r>
              <a:rPr lang="en-GB" sz="2000" dirty="0"/>
              <a:t>mince;</a:t>
            </a:r>
          </a:p>
          <a:p>
            <a:r>
              <a:rPr lang="en-GB" sz="2000" dirty="0"/>
              <a:t>cutlets;</a:t>
            </a:r>
          </a:p>
          <a:p>
            <a:r>
              <a:rPr lang="en-GB" sz="2000" dirty="0"/>
              <a:t>nuggets;</a:t>
            </a:r>
          </a:p>
          <a:p>
            <a:r>
              <a:rPr lang="en-GB" sz="2000" dirty="0"/>
              <a:t>burgers;</a:t>
            </a:r>
          </a:p>
          <a:p>
            <a:r>
              <a:rPr lang="en-GB" sz="2000" dirty="0"/>
              <a:t>ready-meals.</a:t>
            </a:r>
            <a:endParaRPr lang="en-US" sz="2000" dirty="0"/>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685907" y="2219549"/>
            <a:ext cx="2402671" cy="2071095"/>
          </a:xfrm>
          <a:prstGeom prst="rect">
            <a:avLst/>
          </a:prstGeom>
        </p:spPr>
      </p:pic>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100987" y="2219548"/>
            <a:ext cx="2490557" cy="2071095"/>
          </a:xfrm>
          <a:prstGeom prst="rect">
            <a:avLst/>
          </a:prstGeom>
        </p:spPr>
      </p:pic>
      <p:pic>
        <p:nvPicPr>
          <p:cNvPr id="7" name="Picture 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103019" y="4371092"/>
            <a:ext cx="2490557" cy="1924200"/>
          </a:xfrm>
          <a:prstGeom prst="rect">
            <a:avLst/>
          </a:prstGeom>
        </p:spPr>
      </p:pic>
      <p:pic>
        <p:nvPicPr>
          <p:cNvPr id="8" name="Picture 2"/>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9687939" y="4371092"/>
            <a:ext cx="2402671" cy="19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4382976" y="2219549"/>
            <a:ext cx="2604283" cy="2071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4382976" y="4371092"/>
            <a:ext cx="2606316" cy="19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95352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Mycoprotein</a:t>
            </a:r>
            <a:endParaRPr lang="en-GB" dirty="0"/>
          </a:p>
        </p:txBody>
      </p:sp>
      <p:sp>
        <p:nvSpPr>
          <p:cNvPr id="3" name="Subtitle 2"/>
          <p:cNvSpPr>
            <a:spLocks noGrp="1"/>
          </p:cNvSpPr>
          <p:nvPr>
            <p:ph type="subTitle" idx="1"/>
          </p:nvPr>
        </p:nvSpPr>
        <p:spPr/>
        <p:txBody>
          <a:bodyPr/>
          <a:lstStyle/>
          <a:p>
            <a:pPr marL="0" indent="0" algn="ctr">
              <a:buNone/>
            </a:pPr>
            <a:r>
              <a:rPr lang="en-GB" sz="3600" dirty="0"/>
              <a:t>For further information, go to:</a:t>
            </a:r>
          </a:p>
          <a:p>
            <a:pPr marL="0" indent="0" algn="ctr">
              <a:buNone/>
            </a:pPr>
            <a:r>
              <a:rPr lang="en-GB" sz="3600" dirty="0"/>
              <a:t>www.foodafactoflife.org.uk</a:t>
            </a:r>
          </a:p>
        </p:txBody>
      </p:sp>
      <p:sp>
        <p:nvSpPr>
          <p:cNvPr id="4" name="TextBox 3">
            <a:extLst>
              <a:ext uri="{FF2B5EF4-FFF2-40B4-BE49-F238E27FC236}">
                <a16:creationId xmlns:a16="http://schemas.microsoft.com/office/drawing/2014/main" id="{DC6397EF-D63B-3226-6E15-76B17C15F03D}"/>
              </a:ext>
            </a:extLst>
          </p:cNvPr>
          <p:cNvSpPr txBox="1"/>
          <p:nvPr/>
        </p:nvSpPr>
        <p:spPr>
          <a:xfrm>
            <a:off x="393116" y="6175629"/>
            <a:ext cx="9904396"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This resource meets the</a:t>
            </a:r>
            <a:r>
              <a:rPr lang="en-GB" sz="1400" b="1" dirty="0">
                <a:latin typeface="Arial" panose="020B0604020202020204" pitchFamily="34" charset="0"/>
                <a:cs typeface="Arial" panose="020B0604020202020204" pitchFamily="34" charset="0"/>
              </a:rPr>
              <a:t> </a:t>
            </a:r>
            <a:r>
              <a:rPr lang="en-GB" sz="1400" b="1" i="1" u="sng" dirty="0">
                <a:latin typeface="Arial" panose="020B0604020202020204" pitchFamily="34" charset="0"/>
                <a:cs typeface="Arial" panose="020B0604020202020204" pitchFamily="34" charset="0"/>
                <a:hlinkClick r:id="rId2"/>
              </a:rPr>
              <a:t>Guidelines for producers and users of school education resources about food</a:t>
            </a:r>
            <a:r>
              <a:rPr lang="en-GB" sz="1400" b="1" i="1" dirty="0">
                <a:latin typeface="Arial" panose="020B0604020202020204" pitchFamily="34" charset="0"/>
                <a:cs typeface="Arial" panose="020B0604020202020204" pitchFamily="34" charset="0"/>
              </a:rPr>
              <a:t>.</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90042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TotalTime>
  <Words>547</Words>
  <Application>Microsoft Office PowerPoint</Application>
  <PresentationFormat>Widescreen</PresentationFormat>
  <Paragraphs>77</Paragraphs>
  <Slides>9</Slides>
  <Notes>4</Notes>
  <HiddenSlides>0</HiddenSlides>
  <MMClips>0</MMClips>
  <ScaleCrop>false</ScaleCrop>
  <HeadingPairs>
    <vt:vector size="6" baseType="variant">
      <vt:variant>
        <vt:lpstr>Fonts Used</vt:lpstr>
      </vt:variant>
      <vt:variant>
        <vt:i4>2</vt:i4>
      </vt:variant>
      <vt:variant>
        <vt:lpstr>Theme</vt:lpstr>
      </vt:variant>
      <vt:variant>
        <vt:i4>4</vt:i4>
      </vt:variant>
      <vt:variant>
        <vt:lpstr>Slide Titles</vt:lpstr>
      </vt:variant>
      <vt:variant>
        <vt:i4>9</vt:i4>
      </vt:variant>
    </vt:vector>
  </HeadingPairs>
  <TitlesOfParts>
    <vt:vector size="15" baseType="lpstr">
      <vt:lpstr>Aptos</vt:lpstr>
      <vt:lpstr>Arial</vt:lpstr>
      <vt:lpstr>Office Theme</vt:lpstr>
      <vt:lpstr>Custom Design</vt:lpstr>
      <vt:lpstr>1_Custom Design</vt:lpstr>
      <vt:lpstr>3_Custom Design</vt:lpstr>
      <vt:lpstr>Mycoprotein</vt:lpstr>
      <vt:lpstr>Mycoprotein</vt:lpstr>
      <vt:lpstr>History of mycoprotein</vt:lpstr>
      <vt:lpstr>The processing of mycoprotein</vt:lpstr>
      <vt:lpstr>The processing of mycoprotein</vt:lpstr>
      <vt:lpstr>Is mycoprotein suitable for vegans?</vt:lpstr>
      <vt:lpstr>Nutritional composition</vt:lpstr>
      <vt:lpstr>Mycoprotein types</vt:lpstr>
      <vt:lpstr>Mycoprotein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Glenn Carter</dc:creator>
  <cp:lastModifiedBy>Alex White</cp:lastModifiedBy>
  <cp:revision>61</cp:revision>
  <cp:lastPrinted>2019-09-04T09:48:18Z</cp:lastPrinted>
  <dcterms:created xsi:type="dcterms:W3CDTF">2018-10-10T09:22:08Z</dcterms:created>
  <dcterms:modified xsi:type="dcterms:W3CDTF">2024-06-04T15:52:16Z</dcterms:modified>
</cp:coreProperties>
</file>