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62" r:id="rId9"/>
    <p:sldId id="263" r:id="rId10"/>
    <p:sldId id="265" r:id="rId11"/>
    <p:sldId id="266" r:id="rId12"/>
    <p:sldId id="268" r:id="rId13"/>
    <p:sldId id="279" r:id="rId14"/>
    <p:sldId id="269" r:id="rId15"/>
    <p:sldId id="272" r:id="rId16"/>
    <p:sldId id="273" r:id="rId17"/>
    <p:sldId id="274" r:id="rId18"/>
    <p:sldId id="278" r:id="rId19"/>
    <p:sldId id="275" r:id="rId20"/>
    <p:sldId id="276" r:id="rId21"/>
    <p:sldId id="280" r:id="rId22"/>
    <p:sldId id="281" r:id="rId23"/>
    <p:sldId id="282" r:id="rId24"/>
    <p:sldId id="283"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275ECB7B-FADB-4BD1-A939-8645F69CAFB6}"/>
    <pc:docChg chg="modMainMaster">
      <pc:chgData name="Alexander White" userId="3da70261-e0e7-408d-aace-eb577feade9e" providerId="ADAL" clId="{275ECB7B-FADB-4BD1-A939-8645F69CAFB6}" dt="2023-08-14T13:00:25.442" v="3"/>
      <pc:docMkLst>
        <pc:docMk/>
      </pc:docMkLst>
      <pc:sldMasterChg chg="modSp mod">
        <pc:chgData name="Alexander White" userId="3da70261-e0e7-408d-aace-eb577feade9e" providerId="ADAL" clId="{275ECB7B-FADB-4BD1-A939-8645F69CAFB6}" dt="2023-08-14T13:00:14.052" v="0"/>
        <pc:sldMasterMkLst>
          <pc:docMk/>
          <pc:sldMasterMk cId="1328885048" sldId="2147483648"/>
        </pc:sldMasterMkLst>
        <pc:spChg chg="mod">
          <ac:chgData name="Alexander White" userId="3da70261-e0e7-408d-aace-eb577feade9e" providerId="ADAL" clId="{275ECB7B-FADB-4BD1-A939-8645F69CAFB6}" dt="2023-08-14T13:00:14.052" v="0"/>
          <ac:spMkLst>
            <pc:docMk/>
            <pc:sldMasterMk cId="1328885048" sldId="2147483648"/>
            <ac:spMk id="9" creationId="{00000000-0000-0000-0000-000000000000}"/>
          </ac:spMkLst>
        </pc:spChg>
      </pc:sldMasterChg>
      <pc:sldMasterChg chg="modSp mod">
        <pc:chgData name="Alexander White" userId="3da70261-e0e7-408d-aace-eb577feade9e" providerId="ADAL" clId="{275ECB7B-FADB-4BD1-A939-8645F69CAFB6}" dt="2023-08-14T13:00:18.081" v="1"/>
        <pc:sldMasterMkLst>
          <pc:docMk/>
          <pc:sldMasterMk cId="1498317190" sldId="2147483650"/>
        </pc:sldMasterMkLst>
        <pc:spChg chg="mod">
          <ac:chgData name="Alexander White" userId="3da70261-e0e7-408d-aace-eb577feade9e" providerId="ADAL" clId="{275ECB7B-FADB-4BD1-A939-8645F69CAFB6}" dt="2023-08-14T13:00:18.081" v="1"/>
          <ac:spMkLst>
            <pc:docMk/>
            <pc:sldMasterMk cId="1498317190" sldId="2147483650"/>
            <ac:spMk id="9" creationId="{00000000-0000-0000-0000-000000000000}"/>
          </ac:spMkLst>
        </pc:spChg>
      </pc:sldMasterChg>
      <pc:sldMasterChg chg="modSp mod">
        <pc:chgData name="Alexander White" userId="3da70261-e0e7-408d-aace-eb577feade9e" providerId="ADAL" clId="{275ECB7B-FADB-4BD1-A939-8645F69CAFB6}" dt="2023-08-14T13:00:21.652" v="2"/>
        <pc:sldMasterMkLst>
          <pc:docMk/>
          <pc:sldMasterMk cId="1822393236" sldId="2147483652"/>
        </pc:sldMasterMkLst>
        <pc:spChg chg="mod">
          <ac:chgData name="Alexander White" userId="3da70261-e0e7-408d-aace-eb577feade9e" providerId="ADAL" clId="{275ECB7B-FADB-4BD1-A939-8645F69CAFB6}" dt="2023-08-14T13:00:21.652" v="2"/>
          <ac:spMkLst>
            <pc:docMk/>
            <pc:sldMasterMk cId="1822393236" sldId="2147483652"/>
            <ac:spMk id="9" creationId="{00000000-0000-0000-0000-000000000000}"/>
          </ac:spMkLst>
        </pc:spChg>
      </pc:sldMasterChg>
      <pc:sldMasterChg chg="modSp mod">
        <pc:chgData name="Alexander White" userId="3da70261-e0e7-408d-aace-eb577feade9e" providerId="ADAL" clId="{275ECB7B-FADB-4BD1-A939-8645F69CAFB6}" dt="2023-08-14T13:00:25.442" v="3"/>
        <pc:sldMasterMkLst>
          <pc:docMk/>
          <pc:sldMasterMk cId="1788143608" sldId="2147483656"/>
        </pc:sldMasterMkLst>
        <pc:spChg chg="mod">
          <ac:chgData name="Alexander White" userId="3da70261-e0e7-408d-aace-eb577feade9e" providerId="ADAL" clId="{275ECB7B-FADB-4BD1-A939-8645F69CAFB6}" dt="2023-08-14T13:00:25.442" v="3"/>
          <ac:spMkLst>
            <pc:docMk/>
            <pc:sldMasterMk cId="1788143608" sldId="2147483656"/>
            <ac:spMk id="8"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670322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nutrition.org.uk/health-conditions/heart-disease-and-stroke/"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Diet and health</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Coronary heart disease</a:t>
            </a:r>
          </a:p>
        </p:txBody>
      </p:sp>
      <p:sp>
        <p:nvSpPr>
          <p:cNvPr id="3" name="Subtitle 2"/>
          <p:cNvSpPr>
            <a:spLocks noGrp="1"/>
          </p:cNvSpPr>
          <p:nvPr>
            <p:ph type="subTitle" idx="1"/>
          </p:nvPr>
        </p:nvSpPr>
        <p:spPr>
          <a:xfrm>
            <a:off x="1169276" y="2571092"/>
            <a:ext cx="6074672" cy="3600000"/>
          </a:xfrm>
        </p:spPr>
        <p:txBody>
          <a:bodyPr/>
          <a:lstStyle/>
          <a:p>
            <a:pPr marL="0" indent="0">
              <a:spcBef>
                <a:spcPct val="0"/>
              </a:spcBef>
              <a:buNone/>
            </a:pPr>
            <a:r>
              <a:rPr lang="en-GB" altLang="en-US" sz="2000" dirty="0"/>
              <a:t>Coronary heart disease (CHD) is caused by a narrowing of the blood vessels to the heart. This reduces the flow of blood to the heart.</a:t>
            </a:r>
          </a:p>
          <a:p>
            <a:pPr marL="0" indent="0">
              <a:spcBef>
                <a:spcPct val="0"/>
              </a:spcBef>
              <a:buNone/>
            </a:pPr>
            <a:endParaRPr lang="en-GB" altLang="en-US" sz="2000" dirty="0"/>
          </a:p>
          <a:p>
            <a:pPr marL="0" indent="0">
              <a:spcBef>
                <a:spcPct val="0"/>
              </a:spcBef>
              <a:buNone/>
            </a:pPr>
            <a:r>
              <a:rPr lang="en-GB" altLang="en-US" sz="2000" dirty="0"/>
              <a:t>If one of the blood vessels becomes completely blocked, the blood supply to part of the heart stops and that part is damaged. This is called a heart attack.</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4843" y="3525144"/>
            <a:ext cx="4812138" cy="2885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365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Coronary heart disease</a:t>
            </a:r>
          </a:p>
        </p:txBody>
      </p:sp>
      <p:sp>
        <p:nvSpPr>
          <p:cNvPr id="3" name="Subtitle 2"/>
          <p:cNvSpPr>
            <a:spLocks noGrp="1"/>
          </p:cNvSpPr>
          <p:nvPr>
            <p:ph type="subTitle" idx="1"/>
          </p:nvPr>
        </p:nvSpPr>
        <p:spPr>
          <a:xfrm>
            <a:off x="1169276" y="2571092"/>
            <a:ext cx="6407181" cy="3600000"/>
          </a:xfrm>
        </p:spPr>
        <p:txBody>
          <a:bodyPr/>
          <a:lstStyle/>
          <a:p>
            <a:pPr marL="0" indent="0">
              <a:buNone/>
            </a:pPr>
            <a:r>
              <a:rPr lang="en-GB" sz="2000" dirty="0"/>
              <a:t>It is estimated 7 million people in the UK are living with Coronary heart disease (CHD), which costs the NHS £6.8 billion a year. CHD is the leading cause of death in the UK, with around 1 person dying from CHD every 8 minutes. </a:t>
            </a:r>
          </a:p>
          <a:p>
            <a:pPr marL="0" indent="0">
              <a:buNone/>
            </a:pPr>
            <a:r>
              <a:rPr lang="en-GB" sz="2000" dirty="0"/>
              <a:t>However, it is believed 80% of CHD and strokes could be prevented by changes to lifestyle factors, such as diet, physical activity and smoking.</a:t>
            </a:r>
          </a:p>
          <a:p>
            <a:pPr marL="0" indent="0">
              <a:buNone/>
            </a:pPr>
            <a:endParaRPr lang="en-GB" dirty="0"/>
          </a:p>
        </p:txBody>
      </p:sp>
      <p:sp>
        <p:nvSpPr>
          <p:cNvPr id="6" name="TextBox 5">
            <a:extLst>
              <a:ext uri="{FF2B5EF4-FFF2-40B4-BE49-F238E27FC236}">
                <a16:creationId xmlns:a16="http://schemas.microsoft.com/office/drawing/2014/main" id="{BA2A7D90-BC9F-DDF1-ABFE-4AA3CDED3832}"/>
              </a:ext>
            </a:extLst>
          </p:cNvPr>
          <p:cNvSpPr txBox="1"/>
          <p:nvPr/>
        </p:nvSpPr>
        <p:spPr>
          <a:xfrm>
            <a:off x="223157" y="6203358"/>
            <a:ext cx="6096000"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2"/>
              </a:rPr>
              <a:t>Heart disease and stroke - British Nutrition Foundation</a:t>
            </a:r>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3C1EC8B-5600-4D2A-B3D8-8222E2CC7A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9999" y="2571092"/>
            <a:ext cx="4189513" cy="2512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222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pPr marL="0" indent="0">
              <a:spcBef>
                <a:spcPct val="0"/>
              </a:spcBef>
              <a:buNone/>
            </a:pPr>
            <a:r>
              <a:rPr lang="en-GB" altLang="en-US" sz="2000" dirty="0"/>
              <a:t>The chance of suffering from CHD is affected by many factors. These are called risk factors.</a:t>
            </a:r>
          </a:p>
          <a:p>
            <a:pPr marL="0" indent="0">
              <a:spcBef>
                <a:spcPct val="0"/>
              </a:spcBef>
              <a:buNone/>
            </a:pPr>
            <a:r>
              <a:rPr lang="en-GB" altLang="en-US" sz="2000" dirty="0"/>
              <a:t>Factors that increase the risk of CHD include being:</a:t>
            </a:r>
            <a:endParaRPr lang="en-GB" altLang="en-US" dirty="0"/>
          </a:p>
          <a:p>
            <a:r>
              <a:rPr lang="en-GB" altLang="en-US" sz="2000" dirty="0"/>
              <a:t>male;</a:t>
            </a:r>
          </a:p>
          <a:p>
            <a:r>
              <a:rPr lang="en-GB" altLang="en-US" sz="2000" dirty="0"/>
              <a:t>older;</a:t>
            </a:r>
          </a:p>
          <a:p>
            <a:r>
              <a:rPr lang="en-GB" altLang="en-US" sz="2000" dirty="0"/>
              <a:t>a cigarette smoker;</a:t>
            </a:r>
          </a:p>
          <a:p>
            <a:r>
              <a:rPr lang="en-GB" altLang="en-US" sz="2000" dirty="0"/>
              <a:t>overweight;</a:t>
            </a:r>
          </a:p>
          <a:p>
            <a:r>
              <a:rPr lang="en-GB" altLang="en-US" sz="2000" dirty="0"/>
              <a:t>inactive;</a:t>
            </a:r>
          </a:p>
          <a:p>
            <a:r>
              <a:rPr lang="en-GB" altLang="en-US" sz="2000" dirty="0"/>
              <a:t>stressed.</a:t>
            </a:r>
            <a:endParaRPr lang="en-US" altLang="en-US" sz="2000" dirty="0"/>
          </a:p>
        </p:txBody>
      </p:sp>
      <p:sp>
        <p:nvSpPr>
          <p:cNvPr id="3" name="Text Placeholder 2"/>
          <p:cNvSpPr>
            <a:spLocks noGrp="1"/>
          </p:cNvSpPr>
          <p:nvPr>
            <p:ph type="body" sz="quarter" idx="3"/>
          </p:nvPr>
        </p:nvSpPr>
        <p:spPr/>
        <p:txBody>
          <a:bodyPr>
            <a:normAutofit/>
          </a:bodyPr>
          <a:lstStyle/>
          <a:p>
            <a:pPr>
              <a:spcBef>
                <a:spcPct val="0"/>
              </a:spcBef>
            </a:pPr>
            <a:r>
              <a:rPr lang="en-GB" altLang="en-US" sz="2000" dirty="0"/>
              <a:t>Factors that increase the risk of CHD also include having:</a:t>
            </a:r>
          </a:p>
          <a:p>
            <a:pPr>
              <a:spcBef>
                <a:spcPct val="0"/>
              </a:spcBef>
            </a:pPr>
            <a:endParaRPr lang="en-GB" altLang="en-US" sz="2000" dirty="0"/>
          </a:p>
          <a:p>
            <a:pPr marL="342900" indent="-342900">
              <a:spcBef>
                <a:spcPct val="0"/>
              </a:spcBef>
              <a:buFont typeface="Arial" panose="020B0604020202020204" pitchFamily="34" charset="0"/>
              <a:buChar char="•"/>
            </a:pPr>
            <a:r>
              <a:rPr lang="en-GB" altLang="en-US" sz="2000" dirty="0"/>
              <a:t>a family history of CHD;</a:t>
            </a:r>
          </a:p>
          <a:p>
            <a:pPr marL="342900" indent="-342900">
              <a:spcBef>
                <a:spcPct val="0"/>
              </a:spcBef>
              <a:buFont typeface="Arial" panose="020B0604020202020204" pitchFamily="34" charset="0"/>
              <a:buChar char="•"/>
            </a:pPr>
            <a:r>
              <a:rPr lang="en-GB" altLang="en-US" sz="2000" dirty="0"/>
              <a:t>high blood cholesterol level;</a:t>
            </a:r>
          </a:p>
          <a:p>
            <a:pPr marL="342900" indent="-342900">
              <a:spcBef>
                <a:spcPct val="0"/>
              </a:spcBef>
              <a:buFont typeface="Arial" panose="020B0604020202020204" pitchFamily="34" charset="0"/>
              <a:buChar char="•"/>
            </a:pPr>
            <a:r>
              <a:rPr lang="en-GB" altLang="en-US" sz="2000" dirty="0"/>
              <a:t>high blood pressure;</a:t>
            </a:r>
          </a:p>
          <a:p>
            <a:pPr marL="342900" indent="-342900">
              <a:spcBef>
                <a:spcPct val="0"/>
              </a:spcBef>
              <a:buFont typeface="Arial" panose="020B0604020202020204" pitchFamily="34" charset="0"/>
              <a:buChar char="•"/>
            </a:pPr>
            <a:r>
              <a:rPr lang="en-GB" altLang="en-US" sz="2000" dirty="0"/>
              <a:t>high intake of saturated fats;</a:t>
            </a:r>
          </a:p>
          <a:p>
            <a:pPr marL="342900" indent="-342900">
              <a:spcBef>
                <a:spcPct val="0"/>
              </a:spcBef>
              <a:buFont typeface="Arial" panose="020B0604020202020204" pitchFamily="34" charset="0"/>
              <a:buChar char="•"/>
            </a:pPr>
            <a:r>
              <a:rPr lang="en-GB" altLang="en-US" sz="2000" dirty="0"/>
              <a:t>diabetes.</a:t>
            </a:r>
          </a:p>
          <a:p>
            <a:endParaRPr lang="en-GB" dirty="0"/>
          </a:p>
        </p:txBody>
      </p:sp>
      <p:sp>
        <p:nvSpPr>
          <p:cNvPr id="4" name="Title 3"/>
          <p:cNvSpPr>
            <a:spLocks noGrp="1"/>
          </p:cNvSpPr>
          <p:nvPr>
            <p:ph type="title"/>
          </p:nvPr>
        </p:nvSpPr>
        <p:spPr/>
        <p:txBody>
          <a:bodyPr/>
          <a:lstStyle/>
          <a:p>
            <a:r>
              <a:rPr lang="en-GB" dirty="0"/>
              <a:t>Body Mass Index (BMI) </a:t>
            </a:r>
          </a:p>
        </p:txBody>
      </p:sp>
    </p:spTree>
    <p:extLst>
      <p:ext uri="{BB962C8B-B14F-4D97-AF65-F5344CB8AC3E}">
        <p14:creationId xmlns:p14="http://schemas.microsoft.com/office/powerpoint/2010/main" val="4043997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Coronary heart disease</a:t>
            </a:r>
          </a:p>
        </p:txBody>
      </p:sp>
      <p:sp>
        <p:nvSpPr>
          <p:cNvPr id="3" name="Subtitle 2"/>
          <p:cNvSpPr>
            <a:spLocks noGrp="1"/>
          </p:cNvSpPr>
          <p:nvPr>
            <p:ph type="subTitle" idx="1"/>
          </p:nvPr>
        </p:nvSpPr>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Changes to the diet to reduce the risk of CHD include:</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a:lnSpc>
                <a:spcPct val="150000"/>
              </a:lnSpc>
              <a:spcBef>
                <a:spcPct val="0"/>
              </a:spcBef>
            </a:pPr>
            <a:r>
              <a:rPr lang="en-GB" altLang="en-US" sz="2000" dirty="0">
                <a:latin typeface="Arial" panose="020B0604020202020204" pitchFamily="34" charset="0"/>
                <a:cs typeface="Arial" panose="020B0604020202020204" pitchFamily="34" charset="0"/>
              </a:rPr>
              <a:t>increasing oily fish intake;</a:t>
            </a:r>
          </a:p>
          <a:p>
            <a:pPr>
              <a:lnSpc>
                <a:spcPct val="150000"/>
              </a:lnSpc>
              <a:spcBef>
                <a:spcPct val="0"/>
              </a:spcBef>
            </a:pPr>
            <a:r>
              <a:rPr lang="en-GB" altLang="en-US" sz="2000" dirty="0">
                <a:latin typeface="Arial" panose="020B0604020202020204" pitchFamily="34" charset="0"/>
                <a:cs typeface="Arial" panose="020B0604020202020204" pitchFamily="34" charset="0"/>
              </a:rPr>
              <a:t>reducing salt intake;</a:t>
            </a:r>
          </a:p>
          <a:p>
            <a:pPr>
              <a:lnSpc>
                <a:spcPct val="150000"/>
              </a:lnSpc>
              <a:spcBef>
                <a:spcPct val="0"/>
              </a:spcBef>
            </a:pPr>
            <a:r>
              <a:rPr lang="en-GB" altLang="en-US" sz="2000" dirty="0">
                <a:latin typeface="Arial" panose="020B0604020202020204" pitchFamily="34" charset="0"/>
                <a:cs typeface="Arial" panose="020B0604020202020204" pitchFamily="34" charset="0"/>
              </a:rPr>
              <a:t>increase fruit and vegetables;</a:t>
            </a:r>
          </a:p>
          <a:p>
            <a:pPr>
              <a:lnSpc>
                <a:spcPct val="150000"/>
              </a:lnSpc>
              <a:spcBef>
                <a:spcPct val="0"/>
              </a:spcBef>
            </a:pPr>
            <a:r>
              <a:rPr lang="en-GB" altLang="en-US" sz="2000" dirty="0">
                <a:latin typeface="Arial" panose="020B0604020202020204" pitchFamily="34" charset="0"/>
                <a:cs typeface="Arial" panose="020B0604020202020204" pitchFamily="34" charset="0"/>
              </a:rPr>
              <a:t>decreasing alcohol consumption.</a:t>
            </a:r>
          </a:p>
          <a:p>
            <a:endParaRPr lang="en-GB" dirty="0"/>
          </a:p>
        </p:txBody>
      </p:sp>
      <p:pic>
        <p:nvPicPr>
          <p:cNvPr id="1026" name="Picture 2" descr="C:\Users\AWhite\Downloads\shutterstock_1166273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966" y="2283798"/>
            <a:ext cx="4340482" cy="289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90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Physical activity</a:t>
            </a:r>
            <a:br>
              <a:rPr lang="en-GB" dirty="0"/>
            </a:br>
            <a:endParaRPr lang="en-GB" dirty="0"/>
          </a:p>
        </p:txBody>
      </p:sp>
      <p:sp>
        <p:nvSpPr>
          <p:cNvPr id="3" name="Subtitle 2"/>
          <p:cNvSpPr>
            <a:spLocks noGrp="1"/>
          </p:cNvSpPr>
          <p:nvPr>
            <p:ph type="subTitle" idx="1"/>
          </p:nvPr>
        </p:nvSpPr>
        <p:spPr/>
        <p:txBody>
          <a:bodyPr/>
          <a:lstStyle/>
          <a:p>
            <a:pPr marL="0" indent="0">
              <a:buNone/>
            </a:pPr>
            <a:r>
              <a:rPr lang="en-GB" sz="2000" dirty="0"/>
              <a:t>If a person regularly consumes more energy from food and drink than they need, they will start to gain weight, eventually becoming overweight. For example, energy in &gt; energy out.</a:t>
            </a:r>
          </a:p>
          <a:p>
            <a:pPr marL="0" indent="0">
              <a:buNone/>
            </a:pPr>
            <a:r>
              <a:rPr lang="en-GB" sz="2000" dirty="0"/>
              <a:t>Extra energy from food and drink is stored in the body as fat. There are a range of weights which are considered healthy for a given height. These can be calculated by calculating BMI (Body Mass Index).</a:t>
            </a:r>
          </a:p>
          <a:p>
            <a:pPr marL="0" indent="0">
              <a:buNone/>
            </a:pPr>
            <a:endParaRPr lang="en-GB" sz="2000" dirty="0"/>
          </a:p>
          <a:p>
            <a:pPr marL="0" indent="0">
              <a:buNone/>
            </a:pPr>
            <a:r>
              <a:rPr lang="en-GB" sz="2000" dirty="0"/>
              <a:t>BMI =</a:t>
            </a:r>
          </a:p>
          <a:p>
            <a:pPr marL="0" indent="0">
              <a:buNone/>
            </a:pPr>
            <a:endParaRPr lang="en-GB" dirty="0"/>
          </a:p>
        </p:txBody>
      </p:sp>
      <p:grpSp>
        <p:nvGrpSpPr>
          <p:cNvPr id="4" name="Group 9"/>
          <p:cNvGrpSpPr>
            <a:grpSpLocks/>
          </p:cNvGrpSpPr>
          <p:nvPr/>
        </p:nvGrpSpPr>
        <p:grpSpPr bwMode="auto">
          <a:xfrm>
            <a:off x="1740841" y="4743420"/>
            <a:ext cx="2759089" cy="975464"/>
            <a:chOff x="1547664" y="4005064"/>
            <a:chExt cx="4650570" cy="977003"/>
          </a:xfrm>
        </p:grpSpPr>
        <p:sp>
          <p:nvSpPr>
            <p:cNvPr id="5" name="Text Box 6"/>
            <p:cNvSpPr txBox="1">
              <a:spLocks noChangeArrowheads="1"/>
            </p:cNvSpPr>
            <p:nvPr/>
          </p:nvSpPr>
          <p:spPr bwMode="auto">
            <a:xfrm>
              <a:off x="2195364" y="4005064"/>
              <a:ext cx="2424175" cy="40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t>weight (kg)</a:t>
              </a:r>
            </a:p>
          </p:txBody>
        </p:sp>
        <p:sp>
          <p:nvSpPr>
            <p:cNvPr id="6" name="Text Box 7"/>
            <p:cNvSpPr txBox="1">
              <a:spLocks noChangeArrowheads="1"/>
            </p:cNvSpPr>
            <p:nvPr/>
          </p:nvSpPr>
          <p:spPr bwMode="auto">
            <a:xfrm>
              <a:off x="1547664" y="4581326"/>
              <a:ext cx="4650570" cy="40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GB" altLang="en-US" sz="2000" dirty="0"/>
                <a:t>height (m) x height (m)</a:t>
              </a:r>
            </a:p>
          </p:txBody>
        </p:sp>
        <p:sp>
          <p:nvSpPr>
            <p:cNvPr id="7" name="Line 8"/>
            <p:cNvSpPr>
              <a:spLocks noChangeShapeType="1"/>
            </p:cNvSpPr>
            <p:nvPr/>
          </p:nvSpPr>
          <p:spPr bwMode="auto">
            <a:xfrm>
              <a:off x="1619101" y="4521001"/>
              <a:ext cx="44640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aphicFrame>
        <p:nvGraphicFramePr>
          <p:cNvPr id="9" name="Table 8">
            <a:extLst>
              <a:ext uri="{FF2B5EF4-FFF2-40B4-BE49-F238E27FC236}">
                <a16:creationId xmlns:a16="http://schemas.microsoft.com/office/drawing/2014/main" id="{411757D7-8A2E-2B54-31D6-C8E4157367E7}"/>
              </a:ext>
            </a:extLst>
          </p:cNvPr>
          <p:cNvGraphicFramePr>
            <a:graphicFrameLocks noGrp="1"/>
          </p:cNvGraphicFramePr>
          <p:nvPr>
            <p:extLst>
              <p:ext uri="{D42A27DB-BD31-4B8C-83A1-F6EECF244321}">
                <p14:modId xmlns:p14="http://schemas.microsoft.com/office/powerpoint/2010/main" val="1043826606"/>
              </p:ext>
            </p:extLst>
          </p:nvPr>
        </p:nvGraphicFramePr>
        <p:xfrm>
          <a:off x="6487622" y="4233346"/>
          <a:ext cx="5382953" cy="2225040"/>
        </p:xfrm>
        <a:graphic>
          <a:graphicData uri="http://schemas.openxmlformats.org/drawingml/2006/table">
            <a:tbl>
              <a:tblPr firstRow="1" bandRow="1">
                <a:tableStyleId>{5C22544A-7EE6-4342-B048-85BDC9FD1C3A}</a:tableStyleId>
              </a:tblPr>
              <a:tblGrid>
                <a:gridCol w="2001480">
                  <a:extLst>
                    <a:ext uri="{9D8B030D-6E8A-4147-A177-3AD203B41FA5}">
                      <a16:colId xmlns:a16="http://schemas.microsoft.com/office/drawing/2014/main" val="3936102952"/>
                    </a:ext>
                  </a:extLst>
                </a:gridCol>
                <a:gridCol w="3381473">
                  <a:extLst>
                    <a:ext uri="{9D8B030D-6E8A-4147-A177-3AD203B41FA5}">
                      <a16:colId xmlns:a16="http://schemas.microsoft.com/office/drawing/2014/main" val="1832257363"/>
                    </a:ext>
                  </a:extLst>
                </a:gridCol>
              </a:tblGrid>
              <a:tr h="370840">
                <a:tc gridSpan="2">
                  <a:txBody>
                    <a:bodyPr/>
                    <a:lstStyle/>
                    <a:p>
                      <a:r>
                        <a:rPr lang="en-GB" dirty="0">
                          <a:latin typeface="Arial" panose="020B0604020202020204" pitchFamily="34" charset="0"/>
                          <a:cs typeface="Arial" panose="020B0604020202020204" pitchFamily="34" charset="0"/>
                        </a:rPr>
                        <a:t>Recommended BMI range</a:t>
                      </a:r>
                    </a:p>
                  </a:txBody>
                  <a:tcPr/>
                </a:tc>
                <a:tc hMerge="1">
                  <a:txBody>
                    <a:bodyPr/>
                    <a:lstStyle/>
                    <a:p>
                      <a:endParaRPr lang="en-GB" dirty="0"/>
                    </a:p>
                  </a:txBody>
                  <a:tcPr/>
                </a:tc>
                <a:extLst>
                  <a:ext uri="{0D108BD9-81ED-4DB2-BD59-A6C34878D82A}">
                    <a16:rowId xmlns:a16="http://schemas.microsoft.com/office/drawing/2014/main" val="2483291637"/>
                  </a:ext>
                </a:extLst>
              </a:tr>
              <a:tr h="370840">
                <a:tc>
                  <a:txBody>
                    <a:bodyPr/>
                    <a:lstStyle/>
                    <a:p>
                      <a:r>
                        <a:rPr lang="en-GB" dirty="0">
                          <a:latin typeface="Arial" panose="020B0604020202020204" pitchFamily="34" charset="0"/>
                          <a:cs typeface="Arial" panose="020B0604020202020204" pitchFamily="34" charset="0"/>
                        </a:rPr>
                        <a:t>Underweight</a:t>
                      </a:r>
                    </a:p>
                  </a:txBody>
                  <a:tcPr/>
                </a:tc>
                <a:tc>
                  <a:txBody>
                    <a:bodyPr/>
                    <a:lstStyle/>
                    <a:p>
                      <a:r>
                        <a:rPr lang="en-GB" dirty="0">
                          <a:latin typeface="Arial" panose="020B0604020202020204" pitchFamily="34" charset="0"/>
                          <a:cs typeface="Arial" panose="020B0604020202020204" pitchFamily="34" charset="0"/>
                        </a:rPr>
                        <a:t>Less</a:t>
                      </a:r>
                      <a:r>
                        <a:rPr lang="en-GB" baseline="0" dirty="0">
                          <a:latin typeface="Arial" panose="020B0604020202020204" pitchFamily="34" charset="0"/>
                          <a:cs typeface="Arial" panose="020B0604020202020204" pitchFamily="34" charset="0"/>
                        </a:rPr>
                        <a:t> than </a:t>
                      </a:r>
                      <a:r>
                        <a:rPr lang="en-GB" dirty="0">
                          <a:latin typeface="Arial" panose="020B0604020202020204" pitchFamily="34" charset="0"/>
                          <a:cs typeface="Arial" panose="020B0604020202020204" pitchFamily="34" charset="0"/>
                        </a:rPr>
                        <a:t>18.5</a:t>
                      </a:r>
                    </a:p>
                  </a:txBody>
                  <a:tcPr/>
                </a:tc>
                <a:extLst>
                  <a:ext uri="{0D108BD9-81ED-4DB2-BD59-A6C34878D82A}">
                    <a16:rowId xmlns:a16="http://schemas.microsoft.com/office/drawing/2014/main" val="4272585493"/>
                  </a:ext>
                </a:extLst>
              </a:tr>
              <a:tr h="370840">
                <a:tc>
                  <a:txBody>
                    <a:bodyPr/>
                    <a:lstStyle/>
                    <a:p>
                      <a:r>
                        <a:rPr lang="en-GB" dirty="0">
                          <a:latin typeface="Arial" panose="020B0604020202020204" pitchFamily="34" charset="0"/>
                          <a:cs typeface="Arial" panose="020B0604020202020204" pitchFamily="34" charset="0"/>
                        </a:rPr>
                        <a:t>Normal</a:t>
                      </a:r>
                    </a:p>
                  </a:txBody>
                  <a:tcPr/>
                </a:tc>
                <a:tc>
                  <a:txBody>
                    <a:bodyPr/>
                    <a:lstStyle/>
                    <a:p>
                      <a:r>
                        <a:rPr lang="en-GB" dirty="0">
                          <a:latin typeface="Arial" panose="020B0604020202020204" pitchFamily="34" charset="0"/>
                          <a:cs typeface="Arial" panose="020B0604020202020204" pitchFamily="34" charset="0"/>
                        </a:rPr>
                        <a:t>18.5</a:t>
                      </a:r>
                      <a:r>
                        <a:rPr lang="en-GB" baseline="0" dirty="0">
                          <a:latin typeface="Arial" panose="020B0604020202020204" pitchFamily="34" charset="0"/>
                          <a:cs typeface="Arial" panose="020B0604020202020204" pitchFamily="34" charset="0"/>
                        </a:rPr>
                        <a:t> – less than 25</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7240050"/>
                  </a:ext>
                </a:extLst>
              </a:tr>
              <a:tr h="370840">
                <a:tc>
                  <a:txBody>
                    <a:bodyPr/>
                    <a:lstStyle/>
                    <a:p>
                      <a:r>
                        <a:rPr lang="en-GB" dirty="0">
                          <a:latin typeface="Arial" panose="020B0604020202020204" pitchFamily="34" charset="0"/>
                          <a:cs typeface="Arial" panose="020B0604020202020204" pitchFamily="34" charset="0"/>
                        </a:rPr>
                        <a:t>Overweight</a:t>
                      </a:r>
                    </a:p>
                  </a:txBody>
                  <a:tcPr/>
                </a:tc>
                <a:tc>
                  <a:txBody>
                    <a:bodyPr/>
                    <a:lstStyle/>
                    <a:p>
                      <a:r>
                        <a:rPr lang="en-GB" dirty="0">
                          <a:latin typeface="Arial" panose="020B0604020202020204" pitchFamily="34" charset="0"/>
                          <a:cs typeface="Arial" panose="020B0604020202020204" pitchFamily="34" charset="0"/>
                        </a:rPr>
                        <a:t>25 – less than 30</a:t>
                      </a:r>
                    </a:p>
                  </a:txBody>
                  <a:tcPr/>
                </a:tc>
                <a:extLst>
                  <a:ext uri="{0D108BD9-81ED-4DB2-BD59-A6C34878D82A}">
                    <a16:rowId xmlns:a16="http://schemas.microsoft.com/office/drawing/2014/main" val="4013176876"/>
                  </a:ext>
                </a:extLst>
              </a:tr>
              <a:tr h="370840">
                <a:tc>
                  <a:txBody>
                    <a:bodyPr/>
                    <a:lstStyle/>
                    <a:p>
                      <a:r>
                        <a:rPr lang="en-GB" dirty="0">
                          <a:latin typeface="Arial" panose="020B0604020202020204" pitchFamily="34" charset="0"/>
                          <a:cs typeface="Arial" panose="020B0604020202020204" pitchFamily="34" charset="0"/>
                        </a:rPr>
                        <a:t>Obese</a:t>
                      </a:r>
                    </a:p>
                  </a:txBody>
                  <a:tcPr/>
                </a:tc>
                <a:tc>
                  <a:txBody>
                    <a:bodyPr/>
                    <a:lstStyle/>
                    <a:p>
                      <a:r>
                        <a:rPr lang="en-GB" dirty="0">
                          <a:latin typeface="Arial" panose="020B0604020202020204" pitchFamily="34" charset="0"/>
                          <a:cs typeface="Arial" panose="020B0604020202020204" pitchFamily="34" charset="0"/>
                        </a:rPr>
                        <a:t>30-40</a:t>
                      </a:r>
                    </a:p>
                  </a:txBody>
                  <a:tcPr/>
                </a:tc>
                <a:extLst>
                  <a:ext uri="{0D108BD9-81ED-4DB2-BD59-A6C34878D82A}">
                    <a16:rowId xmlns:a16="http://schemas.microsoft.com/office/drawing/2014/main" val="2719509673"/>
                  </a:ext>
                </a:extLst>
              </a:tr>
              <a:tr h="370840">
                <a:tc>
                  <a:txBody>
                    <a:bodyPr/>
                    <a:lstStyle/>
                    <a:p>
                      <a:r>
                        <a:rPr lang="en-GB" dirty="0">
                          <a:latin typeface="Arial" panose="020B0604020202020204" pitchFamily="34" charset="0"/>
                          <a:cs typeface="Arial" panose="020B0604020202020204" pitchFamily="34" charset="0"/>
                        </a:rPr>
                        <a:t>Very obese</a:t>
                      </a:r>
                    </a:p>
                  </a:txBody>
                  <a:tcPr/>
                </a:tc>
                <a:tc>
                  <a:txBody>
                    <a:bodyPr/>
                    <a:lstStyle/>
                    <a:p>
                      <a:r>
                        <a:rPr lang="en-GB" dirty="0">
                          <a:latin typeface="Arial" panose="020B0604020202020204" pitchFamily="34" charset="0"/>
                          <a:cs typeface="Arial" panose="020B0604020202020204" pitchFamily="34" charset="0"/>
                        </a:rPr>
                        <a:t>Over 40</a:t>
                      </a:r>
                    </a:p>
                  </a:txBody>
                  <a:tcPr/>
                </a:tc>
                <a:extLst>
                  <a:ext uri="{0D108BD9-81ED-4DB2-BD59-A6C34878D82A}">
                    <a16:rowId xmlns:a16="http://schemas.microsoft.com/office/drawing/2014/main" val="2356910049"/>
                  </a:ext>
                </a:extLst>
              </a:tr>
            </a:tbl>
          </a:graphicData>
        </a:graphic>
      </p:graphicFrame>
    </p:spTree>
    <p:extLst>
      <p:ext uri="{BB962C8B-B14F-4D97-AF65-F5344CB8AC3E}">
        <p14:creationId xmlns:p14="http://schemas.microsoft.com/office/powerpoint/2010/main" val="388692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Obesity</a:t>
            </a:r>
          </a:p>
        </p:txBody>
      </p:sp>
      <p:sp>
        <p:nvSpPr>
          <p:cNvPr id="3" name="Subtitle 2"/>
          <p:cNvSpPr>
            <a:spLocks noGrp="1"/>
          </p:cNvSpPr>
          <p:nvPr>
            <p:ph type="subTitle" idx="1"/>
          </p:nvPr>
        </p:nvSpPr>
        <p:spPr/>
        <p:txBody>
          <a:bodyPr/>
          <a:lstStyle/>
          <a:p>
            <a:pPr marL="0" indent="0">
              <a:buNone/>
            </a:pPr>
            <a:r>
              <a:rPr lang="en-GB" sz="2000" dirty="0"/>
              <a:t>People who are obese are more likely to suffer from:  </a:t>
            </a:r>
          </a:p>
          <a:p>
            <a:pPr marL="0" indent="0">
              <a:buNone/>
            </a:pPr>
            <a:endParaRPr lang="en-GB" sz="2000" dirty="0"/>
          </a:p>
          <a:p>
            <a:pPr marL="0" indent="0">
              <a:buNone/>
            </a:pPr>
            <a:r>
              <a:rPr lang="en-GB" sz="2000" dirty="0"/>
              <a:t>• coronary heart disease;</a:t>
            </a:r>
          </a:p>
          <a:p>
            <a:pPr marL="0" indent="0">
              <a:buNone/>
            </a:pPr>
            <a:r>
              <a:rPr lang="en-GB" sz="2000" dirty="0"/>
              <a:t>• type 2 diabetes;</a:t>
            </a:r>
          </a:p>
          <a:p>
            <a:pPr marL="0" indent="0">
              <a:buNone/>
            </a:pPr>
            <a:r>
              <a:rPr lang="en-GB" sz="2000" dirty="0"/>
              <a:t>• gall stones;</a:t>
            </a:r>
          </a:p>
          <a:p>
            <a:pPr marL="0" indent="0">
              <a:buNone/>
            </a:pPr>
            <a:r>
              <a:rPr lang="en-GB" sz="2000" dirty="0"/>
              <a:t>• arthritis;</a:t>
            </a:r>
          </a:p>
          <a:p>
            <a:pPr marL="0" indent="0">
              <a:buNone/>
            </a:pPr>
            <a:r>
              <a:rPr lang="en-GB" sz="2000" dirty="0"/>
              <a:t>• high blood pressure;</a:t>
            </a:r>
          </a:p>
          <a:p>
            <a:pPr marL="0" indent="0">
              <a:buNone/>
            </a:pPr>
            <a:r>
              <a:rPr lang="en-GB" sz="2000" dirty="0"/>
              <a:t>• some types of cancers, i.e. colon, breast, kidney and stomach.</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720" y="2477179"/>
            <a:ext cx="3313349" cy="3813478"/>
          </a:xfrm>
          <a:prstGeom prst="rect">
            <a:avLst/>
          </a:prstGeom>
        </p:spPr>
      </p:pic>
    </p:spTree>
    <p:extLst>
      <p:ext uri="{BB962C8B-B14F-4D97-AF65-F5344CB8AC3E}">
        <p14:creationId xmlns:p14="http://schemas.microsoft.com/office/powerpoint/2010/main" val="200406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Bone health</a:t>
            </a:r>
          </a:p>
        </p:txBody>
      </p:sp>
      <p:sp>
        <p:nvSpPr>
          <p:cNvPr id="3" name="Subtitle 2"/>
          <p:cNvSpPr>
            <a:spLocks noGrp="1"/>
          </p:cNvSpPr>
          <p:nvPr>
            <p:ph type="subTitle" idx="1"/>
          </p:nvPr>
        </p:nvSpPr>
        <p:spPr>
          <a:xfrm>
            <a:off x="1169276" y="2571092"/>
            <a:ext cx="6312179" cy="3600000"/>
          </a:xfrm>
        </p:spPr>
        <p:txBody>
          <a:bodyPr/>
          <a:lstStyle/>
          <a:p>
            <a:pPr marL="0" indent="0">
              <a:buNone/>
            </a:pPr>
            <a:r>
              <a:rPr lang="en-GB" sz="2000" dirty="0"/>
              <a:t>Calcium is important for strong bones. Vitamin D is needed for calcium to be absorbed from food.</a:t>
            </a:r>
          </a:p>
          <a:p>
            <a:pPr marL="0" indent="0">
              <a:buNone/>
            </a:pPr>
            <a:r>
              <a:rPr lang="en-GB" sz="2000" dirty="0"/>
              <a:t>Osteoporosis is a disease where bones become weak, brittle and break easily. It is caused by severe losses of calcium.</a:t>
            </a:r>
          </a:p>
          <a:p>
            <a:pPr marL="0" indent="0">
              <a:buNone/>
            </a:pPr>
            <a:r>
              <a:rPr lang="en-GB" sz="2000" dirty="0"/>
              <a:t>During childhood, adolescence and early adulthood, calcium and other substances are added to the bone. This makes it stronger.	</a:t>
            </a:r>
          </a:p>
          <a:p>
            <a:pPr marL="0" indent="0">
              <a:buNone/>
            </a:pPr>
            <a:r>
              <a:rPr lang="en-GB" sz="2000" dirty="0"/>
              <a:t>After the age of 30-35, bone loss begins. After the menopause women lose bone at an increased rate.</a:t>
            </a:r>
          </a:p>
          <a:p>
            <a:pPr marL="0" indent="0">
              <a:buNone/>
            </a:pPr>
            <a:endParaRPr lang="en-GB" dirty="0"/>
          </a:p>
        </p:txBody>
      </p:sp>
      <p:pic>
        <p:nvPicPr>
          <p:cNvPr id="2050" name="Picture 2" descr="C:\Users\AWhite\Downloads\shutterstock_6483559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455" y="3434305"/>
            <a:ext cx="4512623" cy="300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069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Bone health</a:t>
            </a:r>
          </a:p>
        </p:txBody>
      </p:sp>
      <p:sp>
        <p:nvSpPr>
          <p:cNvPr id="3" name="Subtitle 2"/>
          <p:cNvSpPr>
            <a:spLocks noGrp="1"/>
          </p:cNvSpPr>
          <p:nvPr>
            <p:ph type="subTitle" idx="1"/>
          </p:nvPr>
        </p:nvSpPr>
        <p:spPr>
          <a:xfrm>
            <a:off x="1169276" y="2571092"/>
            <a:ext cx="8129103" cy="3600000"/>
          </a:xfrm>
        </p:spPr>
        <p:txBody>
          <a:bodyPr/>
          <a:lstStyle/>
          <a:p>
            <a:pPr marL="0" indent="0">
              <a:buNone/>
            </a:pPr>
            <a:r>
              <a:rPr lang="en-GB" sz="2000" dirty="0"/>
              <a:t>Strong bones contain plenty of calcium and their strength is affected by:</a:t>
            </a:r>
          </a:p>
          <a:p>
            <a:r>
              <a:rPr lang="en-GB" sz="2000" dirty="0"/>
              <a:t>genetics;</a:t>
            </a:r>
          </a:p>
          <a:p>
            <a:r>
              <a:rPr lang="en-GB" sz="2000" dirty="0"/>
              <a:t>sex;</a:t>
            </a:r>
          </a:p>
          <a:p>
            <a:r>
              <a:rPr lang="en-GB" sz="2000" dirty="0"/>
              <a:t>diet;</a:t>
            </a:r>
          </a:p>
          <a:p>
            <a:r>
              <a:rPr lang="en-GB" sz="2000" dirty="0"/>
              <a:t>exercise;</a:t>
            </a:r>
          </a:p>
          <a:p>
            <a:r>
              <a:rPr lang="en-GB" sz="2000" dirty="0"/>
              <a:t>body weight;</a:t>
            </a:r>
          </a:p>
          <a:p>
            <a:r>
              <a:rPr lang="en-GB" sz="2000" dirty="0"/>
              <a:t>hormones.</a:t>
            </a:r>
          </a:p>
          <a:p>
            <a:pPr marL="0" indent="0">
              <a:buNone/>
            </a:pPr>
            <a:endParaRPr lang="en-GB" sz="2000" dirty="0"/>
          </a:p>
          <a:p>
            <a:pPr marL="0" indent="0">
              <a:buNone/>
            </a:pPr>
            <a:r>
              <a:rPr lang="en-GB" sz="2000" dirty="0"/>
              <a:t>Consuming adequate amounts of calcium and vitamin D throughout life will help with bone health and strength.</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6666" y="2861953"/>
            <a:ext cx="3025527" cy="2930555"/>
          </a:xfrm>
          <a:prstGeom prst="rect">
            <a:avLst/>
          </a:prstGeom>
        </p:spPr>
      </p:pic>
    </p:spTree>
    <p:extLst>
      <p:ext uri="{BB962C8B-B14F-4D97-AF65-F5344CB8AC3E}">
        <p14:creationId xmlns:p14="http://schemas.microsoft.com/office/powerpoint/2010/main" val="200406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Anaemia</a:t>
            </a:r>
          </a:p>
        </p:txBody>
      </p:sp>
      <p:sp>
        <p:nvSpPr>
          <p:cNvPr id="3" name="Subtitle 2"/>
          <p:cNvSpPr>
            <a:spLocks noGrp="1"/>
          </p:cNvSpPr>
          <p:nvPr>
            <p:ph type="subTitle" idx="1"/>
          </p:nvPr>
        </p:nvSpPr>
        <p:spPr>
          <a:xfrm>
            <a:off x="1169276" y="2571092"/>
            <a:ext cx="7119701" cy="3600000"/>
          </a:xfrm>
        </p:spPr>
        <p:txBody>
          <a:bodyPr/>
          <a:lstStyle/>
          <a:p>
            <a:pPr marL="0" indent="0">
              <a:buNone/>
            </a:pPr>
            <a:r>
              <a:rPr lang="en-GB" sz="2000" dirty="0"/>
              <a:t>The mineral iron is vital for making red blood cells. Iron from the diet forms haemoglobin, which carries oxygen in the blood.</a:t>
            </a:r>
          </a:p>
          <a:p>
            <a:pPr marL="0" indent="0">
              <a:buNone/>
            </a:pPr>
            <a:r>
              <a:rPr lang="en-GB" sz="2000" dirty="0"/>
              <a:t>	</a:t>
            </a:r>
          </a:p>
          <a:p>
            <a:pPr marL="0" indent="0">
              <a:buNone/>
            </a:pPr>
            <a:r>
              <a:rPr lang="en-GB" sz="2000" dirty="0"/>
              <a:t>If the body’s store of iron is low and there is too little iron in the diet, the symptoms of iron deficiency anaemia will start to develop. This is particularly common in young women who have higher iron requirements due to their menstrual cycle.</a:t>
            </a:r>
          </a:p>
          <a:p>
            <a:pPr marL="0" indent="0">
              <a:buNone/>
            </a:pPr>
            <a:endParaRPr lang="en-GB" sz="2000" dirty="0"/>
          </a:p>
          <a:p>
            <a:pPr marL="0" indent="0">
              <a:buNone/>
            </a:pPr>
            <a:r>
              <a:rPr lang="en-GB" sz="2000" dirty="0"/>
              <a:t>Iron from animal sources is generally more easily absorbed than iron from plant sources. Vitamin C increases absorption of iron from plant sources.</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5324" y="1796527"/>
            <a:ext cx="2722179" cy="20416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7316" y="4070890"/>
            <a:ext cx="3058194" cy="2039815"/>
          </a:xfrm>
          <a:prstGeom prst="rect">
            <a:avLst/>
          </a:prstGeom>
        </p:spPr>
      </p:pic>
    </p:spTree>
    <p:extLst>
      <p:ext uri="{BB962C8B-B14F-4D97-AF65-F5344CB8AC3E}">
        <p14:creationId xmlns:p14="http://schemas.microsoft.com/office/powerpoint/2010/main" val="200406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Diet and health</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CA05D840-97C0-9A82-D576-BB869CD1A0E4}"/>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A balanced diet </a:t>
            </a:r>
          </a:p>
        </p:txBody>
      </p:sp>
      <p:sp>
        <p:nvSpPr>
          <p:cNvPr id="3" name="Subtitle 2"/>
          <p:cNvSpPr>
            <a:spLocks noGrp="1"/>
          </p:cNvSpPr>
          <p:nvPr>
            <p:ph type="subTitle" idx="1"/>
          </p:nvPr>
        </p:nvSpPr>
        <p:spPr>
          <a:xfrm>
            <a:off x="1169277" y="2571092"/>
            <a:ext cx="4186494" cy="3600000"/>
          </a:xfrm>
        </p:spPr>
        <p:txBody>
          <a:bodyPr/>
          <a:lstStyle/>
          <a:p>
            <a:pPr marL="0" indent="0">
              <a:buNone/>
            </a:pPr>
            <a:r>
              <a:rPr lang="en-GB" sz="2000" dirty="0"/>
              <a:t>A balanced diet is based on the Eatwell Guide.</a:t>
            </a:r>
          </a:p>
          <a:p>
            <a:pPr marL="0" indent="0">
              <a:buNone/>
            </a:pPr>
            <a:r>
              <a:rPr lang="en-GB" sz="2000" dirty="0"/>
              <a:t>An unbalanced diet can lead to dietary related diseases.</a:t>
            </a:r>
          </a:p>
          <a:p>
            <a:pPr marL="0" indent="0">
              <a:buNone/>
            </a:pPr>
            <a:endParaRPr lang="en-GB" dirty="0"/>
          </a:p>
        </p:txBody>
      </p:sp>
      <p:pic>
        <p:nvPicPr>
          <p:cNvPr id="4" name="Picture 4" descr="Eatwell guide 2016 FINAL FEB-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4341" y="2283797"/>
            <a:ext cx="62642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89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Malnutrition</a:t>
            </a:r>
          </a:p>
        </p:txBody>
      </p:sp>
      <p:sp>
        <p:nvSpPr>
          <p:cNvPr id="3" name="Subtitle 2"/>
          <p:cNvSpPr>
            <a:spLocks noGrp="1"/>
          </p:cNvSpPr>
          <p:nvPr>
            <p:ph type="subTitle" idx="1"/>
          </p:nvPr>
        </p:nvSpPr>
        <p:spPr>
          <a:xfrm>
            <a:off x="1169276" y="2571092"/>
            <a:ext cx="7357207" cy="3600000"/>
          </a:xfrm>
        </p:spPr>
        <p:txBody>
          <a:bodyPr/>
          <a:lstStyle/>
          <a:p>
            <a:pPr marL="0" indent="0">
              <a:buNone/>
            </a:pPr>
            <a:r>
              <a:rPr lang="en-GB" sz="2000" dirty="0"/>
              <a:t>Having intakes of energy and/or nutrients below or in excess of needs for long periods of time can affect health. This is called malnutrition.</a:t>
            </a:r>
          </a:p>
          <a:p>
            <a:pPr marL="0" indent="0">
              <a:buNone/>
            </a:pPr>
            <a:r>
              <a:rPr lang="en-GB" sz="2000" dirty="0"/>
              <a:t>	</a:t>
            </a:r>
          </a:p>
          <a:p>
            <a:pPr marL="0" indent="0">
              <a:buNone/>
            </a:pPr>
            <a:r>
              <a:rPr lang="en-GB" sz="2000" dirty="0"/>
              <a:t>Severe under nutrition (having an intake of energy and/or nutrients below what is needed) is rare in the United Kingdom, but can be common in some developing countries. However, under nutrition does occur in the UK, e.g. micronutrient deficiencies. </a:t>
            </a:r>
          </a:p>
          <a:p>
            <a:pPr marL="0" indent="0">
              <a:buNone/>
            </a:pPr>
            <a:r>
              <a:rPr lang="en-GB" sz="2000" dirty="0"/>
              <a:t>	</a:t>
            </a:r>
          </a:p>
          <a:p>
            <a:pPr marL="0" indent="0">
              <a:buNone/>
            </a:pPr>
            <a:r>
              <a:rPr lang="en-GB" sz="2000" dirty="0"/>
              <a:t>Children suffer the effects of starvation (not enough food) more quickly than adults. </a:t>
            </a:r>
          </a:p>
          <a:p>
            <a:pPr marL="0" indent="0">
              <a:buNone/>
            </a:pP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190" y="1888176"/>
            <a:ext cx="3305026" cy="4559815"/>
          </a:xfrm>
          <a:prstGeom prst="rect">
            <a:avLst/>
          </a:prstGeom>
        </p:spPr>
      </p:pic>
    </p:spTree>
    <p:extLst>
      <p:ext uri="{BB962C8B-B14F-4D97-AF65-F5344CB8AC3E}">
        <p14:creationId xmlns:p14="http://schemas.microsoft.com/office/powerpoint/2010/main" val="224587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Undernutrition</a:t>
            </a:r>
          </a:p>
        </p:txBody>
      </p:sp>
      <p:sp>
        <p:nvSpPr>
          <p:cNvPr id="3" name="Subtitle 2"/>
          <p:cNvSpPr>
            <a:spLocks noGrp="1"/>
          </p:cNvSpPr>
          <p:nvPr>
            <p:ph type="subTitle" idx="1"/>
          </p:nvPr>
        </p:nvSpPr>
        <p:spPr>
          <a:xfrm>
            <a:off x="1169276" y="2571092"/>
            <a:ext cx="6727815"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Worldwide, Kwashiorkor and marasmus are two common diseases caused by a lack of protein and energy.</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Fat soluble vitamins (A, D, E and K) and minerals are stored in the body so it takes time for deficiency diseases to develop.</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Water soluble vitamins are not stored in the body so low intakes usually lead to signs of deficiency relatively quickly.</a:t>
            </a:r>
          </a:p>
          <a:p>
            <a:pPr marL="0" indent="0">
              <a:buNone/>
            </a:pPr>
            <a:endParaRPr lang="en-GB" dirty="0"/>
          </a:p>
        </p:txBody>
      </p:sp>
      <p:pic>
        <p:nvPicPr>
          <p:cNvPr id="4" name="Picture 2" descr="C:\Users\AWhite\Downloads\shutterstock_1222780093.jpg">
            <a:extLst>
              <a:ext uri="{FF2B5EF4-FFF2-40B4-BE49-F238E27FC236}">
                <a16:creationId xmlns:a16="http://schemas.microsoft.com/office/drawing/2014/main" id="{4942C65D-8D90-6639-38C1-5A3C7C7697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06" t="13799" r="23738" b="11783"/>
          <a:stretch/>
        </p:blipFill>
        <p:spPr bwMode="auto">
          <a:xfrm>
            <a:off x="8406444" y="1563797"/>
            <a:ext cx="3518856" cy="487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09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Over nutrition</a:t>
            </a:r>
          </a:p>
        </p:txBody>
      </p:sp>
      <p:sp>
        <p:nvSpPr>
          <p:cNvPr id="3" name="Subtitle 2"/>
          <p:cNvSpPr>
            <a:spLocks noGrp="1"/>
          </p:cNvSpPr>
          <p:nvPr>
            <p:ph type="subTitle" idx="1"/>
          </p:nvPr>
        </p:nvSpPr>
        <p:spPr>
          <a:xfrm>
            <a:off x="1169277" y="2535467"/>
            <a:ext cx="7060324" cy="1288389"/>
          </a:xfrm>
        </p:spPr>
        <p:txBody>
          <a:bodyPr/>
          <a:lstStyle/>
          <a:p>
            <a:pPr marL="0" indent="0">
              <a:buNone/>
            </a:pPr>
            <a:r>
              <a:rPr lang="en-GB" sz="2000" dirty="0"/>
              <a:t>Over nutrition is a problem usually associated with developed countries, such as the United Kingdom.</a:t>
            </a:r>
          </a:p>
          <a:p>
            <a:pPr marL="0" indent="0">
              <a:buNone/>
            </a:pPr>
            <a:endParaRPr lang="en-GB" sz="2000" dirty="0"/>
          </a:p>
          <a:p>
            <a:pPr marL="0" indent="0">
              <a:buNone/>
            </a:pPr>
            <a:r>
              <a:rPr lang="en-GB" sz="2000" dirty="0"/>
              <a:t>The most common over nutrition problem is obesity caused by too much energy being consumed, or high levels of inactivity.</a:t>
            </a:r>
          </a:p>
        </p:txBody>
      </p:sp>
      <p:pic>
        <p:nvPicPr>
          <p:cNvPr id="1026" name="Picture 2" descr="Free Chocolate Abundance photo and picture">
            <a:extLst>
              <a:ext uri="{FF2B5EF4-FFF2-40B4-BE49-F238E27FC236}">
                <a16:creationId xmlns:a16="http://schemas.microsoft.com/office/drawing/2014/main" id="{A51FE772-6FE8-ACCF-FDE2-CA571377F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522" y="1649186"/>
            <a:ext cx="3146606" cy="472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76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Malnutrition</a:t>
            </a:r>
          </a:p>
        </p:txBody>
      </p:sp>
      <p:sp>
        <p:nvSpPr>
          <p:cNvPr id="3" name="Subtitle 2"/>
          <p:cNvSpPr>
            <a:spLocks noGrp="1"/>
          </p:cNvSpPr>
          <p:nvPr>
            <p:ph type="subTitle" idx="1"/>
          </p:nvPr>
        </p:nvSpPr>
        <p:spPr>
          <a:xfrm>
            <a:off x="1169276" y="2571092"/>
            <a:ext cx="7922548"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The risk of malnutrition is increased by:</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Increased requirements for some nutrients;</a:t>
            </a:r>
          </a:p>
          <a:p>
            <a:pPr>
              <a:spcBef>
                <a:spcPct val="0"/>
              </a:spcBef>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Restricted range of foods;</a:t>
            </a:r>
          </a:p>
          <a:p>
            <a:pPr>
              <a:spcBef>
                <a:spcPct val="0"/>
              </a:spcBef>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Reduction in available income;</a:t>
            </a:r>
          </a:p>
          <a:p>
            <a:pPr>
              <a:spcBef>
                <a:spcPct val="0"/>
              </a:spcBef>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Very low income;</a:t>
            </a:r>
          </a:p>
          <a:p>
            <a:pPr>
              <a:spcBef>
                <a:spcPct val="0"/>
              </a:spcBef>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Medical conditions;</a:t>
            </a:r>
          </a:p>
          <a:p>
            <a:pPr>
              <a:spcBef>
                <a:spcPct val="0"/>
              </a:spcBef>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Psychological conditions.</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166" y="2368559"/>
            <a:ext cx="3825765" cy="2873150"/>
          </a:xfrm>
          <a:prstGeom prst="rect">
            <a:avLst/>
          </a:prstGeom>
        </p:spPr>
      </p:pic>
    </p:spTree>
    <p:extLst>
      <p:ext uri="{BB962C8B-B14F-4D97-AF65-F5344CB8AC3E}">
        <p14:creationId xmlns:p14="http://schemas.microsoft.com/office/powerpoint/2010/main" val="126781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GB" sz="2000" dirty="0"/>
              <a:t>Cancer is a complex disease which can take a long time to develop. </a:t>
            </a:r>
          </a:p>
          <a:p>
            <a:pPr marL="0" indent="0">
              <a:buNone/>
            </a:pPr>
            <a:endParaRPr lang="en-GB" dirty="0"/>
          </a:p>
        </p:txBody>
      </p:sp>
      <p:sp>
        <p:nvSpPr>
          <p:cNvPr id="3" name="Text Placeholder 2"/>
          <p:cNvSpPr>
            <a:spLocks noGrp="1"/>
          </p:cNvSpPr>
          <p:nvPr>
            <p:ph type="body" sz="quarter" idx="3"/>
          </p:nvPr>
        </p:nvSpPr>
        <p:spPr/>
        <p:txBody>
          <a:bodyPr>
            <a:normAutofit lnSpcReduction="10000"/>
          </a:bodyPr>
          <a:lstStyle/>
          <a:p>
            <a:pPr>
              <a:spcBef>
                <a:spcPct val="0"/>
              </a:spcBef>
            </a:pPr>
            <a:r>
              <a:rPr lang="en-GB" altLang="en-US" sz="2000" dirty="0">
                <a:latin typeface="Arial" panose="020B0604020202020204" pitchFamily="34" charset="0"/>
                <a:cs typeface="Arial" panose="020B0604020202020204" pitchFamily="34" charset="0"/>
              </a:rPr>
              <a:t>A wide variety of factors are involved in the development of cancer, including:</a:t>
            </a:r>
          </a:p>
          <a:p>
            <a:pPr>
              <a:spcBef>
                <a:spcPct val="0"/>
              </a:spcBef>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age;</a:t>
            </a:r>
          </a:p>
          <a:p>
            <a:pPr marL="342900" indent="-342900">
              <a:spcBef>
                <a:spcPct val="0"/>
              </a:spcBef>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genetics;</a:t>
            </a:r>
          </a:p>
          <a:p>
            <a:pPr marL="342900" indent="-342900">
              <a:spcBef>
                <a:spcPct val="0"/>
              </a:spcBef>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environment;</a:t>
            </a:r>
          </a:p>
          <a:p>
            <a:pPr marL="342900" indent="-342900">
              <a:spcBef>
                <a:spcPct val="0"/>
              </a:spcBef>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hormones;</a:t>
            </a:r>
          </a:p>
          <a:p>
            <a:pPr marL="342900" indent="-342900">
              <a:spcBef>
                <a:spcPct val="0"/>
              </a:spcBef>
              <a:buFont typeface="Arial" panose="020B0604020202020204" pitchFamily="34" charset="0"/>
              <a:buChar cha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infections.</a:t>
            </a:r>
            <a:endParaRPr lang="en-GB" dirty="0"/>
          </a:p>
        </p:txBody>
      </p:sp>
      <p:sp>
        <p:nvSpPr>
          <p:cNvPr id="4" name="Title 3"/>
          <p:cNvSpPr>
            <a:spLocks noGrp="1"/>
          </p:cNvSpPr>
          <p:nvPr>
            <p:ph type="title"/>
          </p:nvPr>
        </p:nvSpPr>
        <p:spPr/>
        <p:txBody>
          <a:bodyPr/>
          <a:lstStyle/>
          <a:p>
            <a:r>
              <a:rPr lang="en-GB" dirty="0"/>
              <a:t>Cancer</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9276" y="3198856"/>
            <a:ext cx="3962981" cy="29722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348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Cancer</a:t>
            </a:r>
          </a:p>
        </p:txBody>
      </p:sp>
      <p:sp>
        <p:nvSpPr>
          <p:cNvPr id="3" name="Subtitle 2"/>
          <p:cNvSpPr>
            <a:spLocks noGrp="1"/>
          </p:cNvSpPr>
          <p:nvPr>
            <p:ph type="subTitle" idx="1"/>
          </p:nvPr>
        </p:nvSpPr>
        <p:spPr>
          <a:xfrm>
            <a:off x="1169276" y="2571092"/>
            <a:ext cx="6502184" cy="3600000"/>
          </a:xfrm>
        </p:spPr>
        <p:txBody>
          <a:bodyPr/>
          <a:lstStyle/>
          <a:p>
            <a:pPr marL="0" indent="0">
              <a:buNone/>
            </a:pPr>
            <a:r>
              <a:rPr lang="en-GB" sz="2000" dirty="0"/>
              <a:t>Cancer occurs when abnormal cells in the body develop and increase rapidly. The abnormal cells can also spread to other parts of the body and multiply.</a:t>
            </a:r>
          </a:p>
          <a:p>
            <a:pPr marL="0" indent="0">
              <a:buNone/>
            </a:pPr>
            <a:endParaRPr lang="en-GB" sz="2000" dirty="0"/>
          </a:p>
          <a:p>
            <a:pPr marL="0" indent="0">
              <a:buNone/>
            </a:pPr>
            <a:r>
              <a:rPr lang="en-GB" sz="2000" dirty="0"/>
              <a:t>Cancer can occur in different parts of the body.</a:t>
            </a:r>
          </a:p>
          <a:p>
            <a:pPr marL="0" indent="0">
              <a:buNone/>
            </a:pPr>
            <a:endParaRPr lang="en-GB" sz="2000" dirty="0"/>
          </a:p>
          <a:p>
            <a:pPr marL="0" indent="0">
              <a:buNone/>
            </a:pPr>
            <a:r>
              <a:rPr lang="en-GB" sz="2000" dirty="0"/>
              <a:t>In the UK, the most common cancers in men are lung, prostate or bowel cancer. The most common cancers in women are lung, breast or bowel cancer.</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175" y="1754381"/>
            <a:ext cx="3017099" cy="4520318"/>
          </a:xfrm>
          <a:prstGeom prst="rect">
            <a:avLst/>
          </a:prstGeom>
        </p:spPr>
      </p:pic>
    </p:spTree>
    <p:extLst>
      <p:ext uri="{BB962C8B-B14F-4D97-AF65-F5344CB8AC3E}">
        <p14:creationId xmlns:p14="http://schemas.microsoft.com/office/powerpoint/2010/main" val="366833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Cancer prevention</a:t>
            </a:r>
          </a:p>
        </p:txBody>
      </p:sp>
      <p:sp>
        <p:nvSpPr>
          <p:cNvPr id="3" name="Subtitle 2"/>
          <p:cNvSpPr>
            <a:spLocks noGrp="1"/>
          </p:cNvSpPr>
          <p:nvPr>
            <p:ph type="subTitle" idx="1"/>
          </p:nvPr>
        </p:nvSpPr>
        <p:spPr/>
        <p:txBody>
          <a:bodyPr/>
          <a:lstStyle/>
          <a:p>
            <a:pPr marL="0" indent="0">
              <a:spcBef>
                <a:spcPct val="0"/>
              </a:spcBef>
              <a:buNone/>
            </a:pPr>
            <a:r>
              <a:rPr lang="en-GB" altLang="en-US" sz="2000" dirty="0"/>
              <a:t>The World Cancer Research Fund</a:t>
            </a:r>
          </a:p>
          <a:p>
            <a:pPr marL="0" indent="0">
              <a:spcBef>
                <a:spcPct val="0"/>
              </a:spcBef>
              <a:buNone/>
            </a:pPr>
            <a:r>
              <a:rPr lang="en-GB" altLang="en-US" sz="2000" dirty="0"/>
              <a:t>has released nine cancer prevention</a:t>
            </a:r>
          </a:p>
          <a:p>
            <a:pPr marL="0" indent="0">
              <a:spcBef>
                <a:spcPct val="0"/>
              </a:spcBef>
              <a:buNone/>
            </a:pPr>
            <a:r>
              <a:rPr lang="en-GB" altLang="en-US" sz="2000" dirty="0"/>
              <a:t>recommendations.</a:t>
            </a:r>
          </a:p>
          <a:p>
            <a:pPr marL="0" indent="0">
              <a:spcBef>
                <a:spcPct val="0"/>
              </a:spcBef>
              <a:buNone/>
            </a:pPr>
            <a:endParaRPr lang="en-GB" altLang="en-US" sz="2000" dirty="0"/>
          </a:p>
          <a:p>
            <a:pPr>
              <a:spcBef>
                <a:spcPct val="0"/>
              </a:spcBef>
            </a:pPr>
            <a:r>
              <a:rPr lang="en-GB" altLang="en-US" sz="2000" dirty="0"/>
              <a:t>Be a healthy weight.</a:t>
            </a:r>
          </a:p>
          <a:p>
            <a:pPr>
              <a:spcBef>
                <a:spcPct val="0"/>
              </a:spcBef>
            </a:pPr>
            <a:r>
              <a:rPr lang="en-GB" altLang="en-US" sz="2000" dirty="0"/>
              <a:t>Move more.</a:t>
            </a:r>
          </a:p>
          <a:p>
            <a:pPr>
              <a:spcBef>
                <a:spcPct val="0"/>
              </a:spcBef>
            </a:pPr>
            <a:r>
              <a:rPr lang="en-GB" altLang="en-US" sz="2000" dirty="0"/>
              <a:t>Avoid high-calorie foods and drinks.</a:t>
            </a:r>
          </a:p>
          <a:p>
            <a:pPr>
              <a:spcBef>
                <a:spcPct val="0"/>
              </a:spcBef>
            </a:pPr>
            <a:r>
              <a:rPr lang="en-GB" altLang="en-US" sz="2000" dirty="0"/>
              <a:t>Enjoy more grains, veg, fruit and barley.</a:t>
            </a:r>
          </a:p>
          <a:p>
            <a:pPr>
              <a:spcBef>
                <a:spcPct val="0"/>
              </a:spcBef>
            </a:pPr>
            <a:r>
              <a:rPr lang="en-GB" altLang="en-US" sz="2000" dirty="0"/>
              <a:t>Limit intake of red meat and avoid processed meat.</a:t>
            </a:r>
          </a:p>
          <a:p>
            <a:pPr>
              <a:spcBef>
                <a:spcPct val="0"/>
              </a:spcBef>
            </a:pPr>
            <a:r>
              <a:rPr lang="en-GB" altLang="en-US" sz="2000" dirty="0"/>
              <a:t>Don’t drink alcohol.</a:t>
            </a:r>
          </a:p>
          <a:p>
            <a:pPr>
              <a:spcBef>
                <a:spcPct val="0"/>
              </a:spcBef>
            </a:pPr>
            <a:r>
              <a:rPr lang="en-GB" altLang="en-US" sz="2000" dirty="0"/>
              <a:t>Eat less salt.</a:t>
            </a:r>
          </a:p>
          <a:p>
            <a:pPr>
              <a:spcBef>
                <a:spcPct val="0"/>
              </a:spcBef>
            </a:pPr>
            <a:r>
              <a:rPr lang="en-GB" altLang="en-US" sz="2000" dirty="0"/>
              <a:t>Don’t rely on supplements.</a:t>
            </a:r>
          </a:p>
          <a:p>
            <a:pPr>
              <a:spcBef>
                <a:spcPct val="0"/>
              </a:spcBef>
            </a:pPr>
            <a:r>
              <a:rPr lang="en-GB" altLang="en-US" sz="2000" dirty="0"/>
              <a:t>Breastfeed your baby.</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094" y="1890691"/>
            <a:ext cx="3051560" cy="4545106"/>
          </a:xfrm>
          <a:prstGeom prst="rect">
            <a:avLst/>
          </a:prstGeom>
        </p:spPr>
      </p:pic>
    </p:spTree>
    <p:extLst>
      <p:ext uri="{BB962C8B-B14F-4D97-AF65-F5344CB8AC3E}">
        <p14:creationId xmlns:p14="http://schemas.microsoft.com/office/powerpoint/2010/main" val="2692182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D5EB10-12AA-4F68-A353-A0E8BA3B4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A6F9D-B296-4C4C-A702-4C8B52D2F8B5}">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B50DC33B-5645-4EE4-9BC9-8A10A399D6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1152</Words>
  <Application>Microsoft Office PowerPoint</Application>
  <PresentationFormat>Widescreen</PresentationFormat>
  <Paragraphs>150</Paragraphs>
  <Slides>19</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19</vt:i4>
      </vt:variant>
    </vt:vector>
  </HeadingPairs>
  <TitlesOfParts>
    <vt:vector size="25" baseType="lpstr">
      <vt:lpstr>Arial</vt:lpstr>
      <vt:lpstr>Calibri</vt:lpstr>
      <vt:lpstr>Office Theme</vt:lpstr>
      <vt:lpstr>Custom Design</vt:lpstr>
      <vt:lpstr>1_Custom Design</vt:lpstr>
      <vt:lpstr>3_Custom Design</vt:lpstr>
      <vt:lpstr>Diet and health</vt:lpstr>
      <vt:lpstr>A balanced diet </vt:lpstr>
      <vt:lpstr>Malnutrition</vt:lpstr>
      <vt:lpstr>Undernutrition</vt:lpstr>
      <vt:lpstr>Over nutrition</vt:lpstr>
      <vt:lpstr>Malnutrition</vt:lpstr>
      <vt:lpstr>Cancer</vt:lpstr>
      <vt:lpstr>Cancer</vt:lpstr>
      <vt:lpstr>Cancer prevention</vt:lpstr>
      <vt:lpstr>Coronary heart disease</vt:lpstr>
      <vt:lpstr>Coronary heart disease</vt:lpstr>
      <vt:lpstr>Body Mass Index (BMI) </vt:lpstr>
      <vt:lpstr>Coronary heart disease</vt:lpstr>
      <vt:lpstr>Physical activity </vt:lpstr>
      <vt:lpstr>Obesity</vt:lpstr>
      <vt:lpstr>Bone health</vt:lpstr>
      <vt:lpstr>Bone health</vt:lpstr>
      <vt:lpstr>Anaemia</vt:lpstr>
      <vt:lpstr>Diet and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35</cp:revision>
  <dcterms:created xsi:type="dcterms:W3CDTF">2018-10-10T09:22:08Z</dcterms:created>
  <dcterms:modified xsi:type="dcterms:W3CDTF">2023-10-20T10:57:34Z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