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59"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94662" autoAdjust="0"/>
  </p:normalViewPr>
  <p:slideViewPr>
    <p:cSldViewPr snapToGrid="0" snapToObjects="1">
      <p:cViewPr varScale="1">
        <p:scale>
          <a:sx n="103" d="100"/>
          <a:sy n="103" d="100"/>
        </p:scale>
        <p:origin x="120"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www.egginfo.co.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food.gov.uk/safety-hygiene/lead-shot-game" TargetMode="Externa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is food grown, reared or caught?</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Rearing food – the next stage</a:t>
            </a:r>
          </a:p>
        </p:txBody>
      </p:sp>
      <p:sp>
        <p:nvSpPr>
          <p:cNvPr id="3" name="Subtitle 2"/>
          <p:cNvSpPr>
            <a:spLocks noGrp="1"/>
          </p:cNvSpPr>
          <p:nvPr>
            <p:ph type="subTitle" idx="1"/>
          </p:nvPr>
        </p:nvSpPr>
        <p:spPr>
          <a:xfrm>
            <a:off x="1169276" y="2571092"/>
            <a:ext cx="7422274" cy="3600000"/>
          </a:xfrm>
        </p:spPr>
        <p:txBody>
          <a:bodyPr/>
          <a:lstStyle/>
          <a:p>
            <a:pPr marL="0" lvl="0" indent="0">
              <a:buClr>
                <a:srgbClr val="90C226"/>
              </a:buClr>
              <a:buNone/>
            </a:pPr>
            <a:r>
              <a:rPr lang="en-GB" dirty="0">
                <a:latin typeface="Arial" panose="020B0604020202020204" pitchFamily="34" charset="0"/>
                <a:cs typeface="Arial" panose="020B0604020202020204" pitchFamily="34" charset="0"/>
              </a:rPr>
              <a:t>Animals are usually sent to market when they reach slaughter weight, are no longer suitable for breeding or to be sold for finishing or breeding. </a:t>
            </a:r>
          </a:p>
          <a:p>
            <a:pPr marL="0" lvl="0" indent="0">
              <a:buClr>
                <a:srgbClr val="90C226"/>
              </a:buClr>
              <a:buNone/>
            </a:pPr>
            <a:r>
              <a:rPr lang="en-GB" dirty="0">
                <a:latin typeface="Arial" panose="020B0604020202020204" pitchFamily="34" charset="0"/>
                <a:cs typeface="Arial" panose="020B0604020202020204" pitchFamily="34" charset="0"/>
              </a:rPr>
              <a:t>In the UK, the animals are protected by government legislation to ensure they are treated humanely. </a:t>
            </a:r>
          </a:p>
          <a:p>
            <a:pPr marL="0" lvl="0" indent="0">
              <a:buClr>
                <a:srgbClr val="90C226"/>
              </a:buClr>
              <a:buNone/>
            </a:pPr>
            <a:r>
              <a:rPr lang="en-GB" dirty="0">
                <a:latin typeface="Arial" panose="020B0604020202020204" pitchFamily="34" charset="0"/>
                <a:cs typeface="Arial" panose="020B0604020202020204" pitchFamily="34" charset="0"/>
              </a:rPr>
              <a:t>Some farmers transport their animals directly to the abattoir for slaughter or sell through virtual online auctions.</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29650" y="2571092"/>
            <a:ext cx="3147060" cy="2098040"/>
          </a:xfrm>
          <a:prstGeom prst="rect">
            <a:avLst/>
          </a:prstGeom>
        </p:spPr>
      </p:pic>
    </p:spTree>
    <p:extLst>
      <p:ext uri="{BB962C8B-B14F-4D97-AF65-F5344CB8AC3E}">
        <p14:creationId xmlns:p14="http://schemas.microsoft.com/office/powerpoint/2010/main" val="30201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Rearing food - slaughter</a:t>
            </a:r>
          </a:p>
        </p:txBody>
      </p:sp>
      <p:sp>
        <p:nvSpPr>
          <p:cNvPr id="3" name="Subtitle 2"/>
          <p:cNvSpPr>
            <a:spLocks noGrp="1"/>
          </p:cNvSpPr>
          <p:nvPr>
            <p:ph type="subTitle" idx="1"/>
          </p:nvPr>
        </p:nvSpPr>
        <p:spPr>
          <a:xfrm>
            <a:off x="1169276" y="2571092"/>
            <a:ext cx="7441324" cy="3600000"/>
          </a:xfrm>
        </p:spPr>
        <p:txBody>
          <a:bodyPr/>
          <a:lstStyle/>
          <a:p>
            <a:pPr marL="0" indent="0">
              <a:buNone/>
            </a:pPr>
            <a:r>
              <a:rPr lang="en-GB" dirty="0">
                <a:latin typeface="Arial" panose="020B0604020202020204" pitchFamily="34" charset="0"/>
                <a:cs typeface="Arial" panose="020B0604020202020204" pitchFamily="34" charset="0"/>
              </a:rPr>
              <a:t>Abattoirs are legally required to ensure that the animals have been well treated throughout the process. </a:t>
            </a:r>
          </a:p>
          <a:p>
            <a:pPr marL="0" indent="0">
              <a:buNone/>
            </a:pPr>
            <a:r>
              <a:rPr lang="en-GB" dirty="0">
                <a:latin typeface="Arial" panose="020B0604020202020204" pitchFamily="34" charset="0"/>
                <a:cs typeface="Arial" panose="020B0604020202020204" pitchFamily="34" charset="0"/>
              </a:rPr>
              <a:t>Humane slaughter is ensured by protecting animals from avoidable excitement, pain or suffering. </a:t>
            </a:r>
          </a:p>
          <a:p>
            <a:pPr marL="0" indent="0">
              <a:buNone/>
            </a:pPr>
            <a:r>
              <a:rPr lang="en-GB" dirty="0">
                <a:latin typeface="Arial" panose="020B0604020202020204" pitchFamily="34" charset="0"/>
                <a:cs typeface="Arial" panose="020B0604020202020204" pitchFamily="34" charset="0"/>
              </a:rPr>
              <a:t>Staff must be trained and the facilities provide adequate ventilation, light and shelter to protect from adverse weather conditions.</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799" y="2571092"/>
            <a:ext cx="3482841" cy="224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68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Rearing food – dairy farms</a:t>
            </a:r>
          </a:p>
        </p:txBody>
      </p:sp>
      <p:sp>
        <p:nvSpPr>
          <p:cNvPr id="3" name="Subtitle 2"/>
          <p:cNvSpPr>
            <a:spLocks noGrp="1"/>
          </p:cNvSpPr>
          <p:nvPr>
            <p:ph type="subTitle" idx="1"/>
          </p:nvPr>
        </p:nvSpPr>
        <p:spPr>
          <a:xfrm>
            <a:off x="1169276" y="2571092"/>
            <a:ext cx="7441324" cy="3600000"/>
          </a:xfrm>
        </p:spPr>
        <p:txBody>
          <a:bodyPr/>
          <a:lstStyle/>
          <a:p>
            <a:pPr marL="0" lvl="0" indent="0">
              <a:buClr>
                <a:srgbClr val="90C226"/>
              </a:buClr>
              <a:buNone/>
            </a:pPr>
            <a:r>
              <a:rPr lang="en-US" dirty="0">
                <a:solidFill>
                  <a:prstClr val="black">
                    <a:lumMod val="75000"/>
                    <a:lumOff val="25000"/>
                  </a:prstClr>
                </a:solidFill>
                <a:latin typeface="Arial" panose="020B0604020202020204" pitchFamily="34" charset="0"/>
                <a:cs typeface="Arial" panose="020B0604020202020204" pitchFamily="34" charset="0"/>
              </a:rPr>
              <a:t>Cows are reared on dairy farms to produce milk.</a:t>
            </a:r>
          </a:p>
          <a:p>
            <a:pPr marL="0" lvl="0" indent="0">
              <a:buClr>
                <a:srgbClr val="90C226"/>
              </a:buClr>
              <a:buNone/>
            </a:pPr>
            <a:r>
              <a:rPr lang="en-US" dirty="0">
                <a:solidFill>
                  <a:prstClr val="black">
                    <a:lumMod val="75000"/>
                    <a:lumOff val="25000"/>
                  </a:prstClr>
                </a:solidFill>
                <a:latin typeface="Arial" panose="020B0604020202020204" pitchFamily="34" charset="0"/>
                <a:cs typeface="Arial" panose="020B0604020202020204" pitchFamily="34" charset="0"/>
              </a:rPr>
              <a:t>Currently, 14.5 billion </a:t>
            </a:r>
            <a:r>
              <a:rPr lang="en-US" dirty="0" err="1">
                <a:solidFill>
                  <a:prstClr val="black">
                    <a:lumMod val="75000"/>
                    <a:lumOff val="25000"/>
                  </a:prstClr>
                </a:solidFill>
                <a:latin typeface="Arial" panose="020B0604020202020204" pitchFamily="34" charset="0"/>
                <a:cs typeface="Arial" panose="020B0604020202020204" pitchFamily="34" charset="0"/>
              </a:rPr>
              <a:t>litres</a:t>
            </a:r>
            <a:r>
              <a:rPr lang="en-US" dirty="0">
                <a:solidFill>
                  <a:prstClr val="black">
                    <a:lumMod val="75000"/>
                    <a:lumOff val="25000"/>
                  </a:prstClr>
                </a:solidFill>
                <a:latin typeface="Arial" panose="020B0604020202020204" pitchFamily="34" charset="0"/>
                <a:cs typeface="Arial" panose="020B0604020202020204" pitchFamily="34" charset="0"/>
              </a:rPr>
              <a:t> of milk each year are produced on dairy farms in the UK.  Around 6.5 billion </a:t>
            </a:r>
            <a:r>
              <a:rPr lang="en-US" dirty="0" err="1">
                <a:solidFill>
                  <a:prstClr val="black">
                    <a:lumMod val="75000"/>
                    <a:lumOff val="25000"/>
                  </a:prstClr>
                </a:solidFill>
                <a:latin typeface="Arial" panose="020B0604020202020204" pitchFamily="34" charset="0"/>
                <a:cs typeface="Arial" panose="020B0604020202020204" pitchFamily="34" charset="0"/>
              </a:rPr>
              <a:t>litres</a:t>
            </a:r>
            <a:r>
              <a:rPr lang="en-US" dirty="0">
                <a:solidFill>
                  <a:prstClr val="black">
                    <a:lumMod val="75000"/>
                    <a:lumOff val="25000"/>
                  </a:prstClr>
                </a:solidFill>
                <a:latin typeface="Arial" panose="020B0604020202020204" pitchFamily="34" charset="0"/>
                <a:cs typeface="Arial" panose="020B0604020202020204" pitchFamily="34" charset="0"/>
              </a:rPr>
              <a:t> of these are sold for drinking and some goes to the production of dairy products such as cheese or butter.</a:t>
            </a:r>
          </a:p>
          <a:p>
            <a:pPr marL="0" lvl="0" indent="0">
              <a:buClr>
                <a:srgbClr val="90C226"/>
              </a:buClr>
              <a:buNone/>
            </a:pPr>
            <a:r>
              <a:rPr lang="en-US" altLang="en-US" dirty="0">
                <a:latin typeface="Arial" panose="020B0604020202020204" pitchFamily="34" charset="0"/>
                <a:cs typeface="Arial" panose="020B0604020202020204" pitchFamily="34" charset="0"/>
              </a:rPr>
              <a:t>A dairy cow needs to give birth to a calf in order to produce milk. </a:t>
            </a:r>
          </a:p>
          <a:p>
            <a:pPr marL="0" indent="0">
              <a:buClr>
                <a:srgbClr val="90C226"/>
              </a:buClr>
              <a:buNone/>
            </a:pPr>
            <a:r>
              <a:rPr lang="en-US" altLang="en-US" dirty="0">
                <a:latin typeface="Arial" panose="020B0604020202020204" pitchFamily="34" charset="0"/>
                <a:cs typeface="Arial" panose="020B0604020202020204" pitchFamily="34" charset="0"/>
              </a:rPr>
              <a:t>Most British dairy cows eat grass during the summer and silage (dried grass or maize) in the winter. </a:t>
            </a:r>
            <a:endParaRPr lang="en-US" dirty="0">
              <a:solidFill>
                <a:prstClr val="black">
                  <a:lumMod val="75000"/>
                  <a:lumOff val="25000"/>
                </a:prstClr>
              </a:solidFill>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6324" b="6626"/>
          <a:stretch/>
        </p:blipFill>
        <p:spPr>
          <a:xfrm>
            <a:off x="9461120" y="2092474"/>
            <a:ext cx="1667282" cy="2177685"/>
          </a:xfrm>
          <a:prstGeom prst="rect">
            <a:avLst/>
          </a:prstGeom>
        </p:spPr>
      </p:pic>
      <p:pic>
        <p:nvPicPr>
          <p:cNvPr id="7" name="Picture 6" descr="Cows in a pen&#10;&#10;Description automatically generated">
            <a:extLst>
              <a:ext uri="{FF2B5EF4-FFF2-40B4-BE49-F238E27FC236}">
                <a16:creationId xmlns:a16="http://schemas.microsoft.com/office/drawing/2014/main" id="{07125D25-5411-C68E-0636-3CF603564352}"/>
              </a:ext>
            </a:extLst>
          </p:cNvPr>
          <p:cNvPicPr>
            <a:picLocks noChangeAspect="1"/>
          </p:cNvPicPr>
          <p:nvPr/>
        </p:nvPicPr>
        <p:blipFill>
          <a:blip r:embed="rId3"/>
          <a:stretch>
            <a:fillRect/>
          </a:stretch>
        </p:blipFill>
        <p:spPr>
          <a:xfrm>
            <a:off x="8959074" y="4451269"/>
            <a:ext cx="2529332" cy="1685866"/>
          </a:xfrm>
          <a:prstGeom prst="rect">
            <a:avLst/>
          </a:prstGeom>
        </p:spPr>
      </p:pic>
    </p:spTree>
    <p:extLst>
      <p:ext uri="{BB962C8B-B14F-4D97-AF65-F5344CB8AC3E}">
        <p14:creationId xmlns:p14="http://schemas.microsoft.com/office/powerpoint/2010/main" val="313872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Rearing food – egg production</a:t>
            </a:r>
          </a:p>
        </p:txBody>
      </p:sp>
      <p:sp>
        <p:nvSpPr>
          <p:cNvPr id="3" name="Subtitle 2"/>
          <p:cNvSpPr>
            <a:spLocks noGrp="1"/>
          </p:cNvSpPr>
          <p:nvPr>
            <p:ph type="subTitle" idx="1"/>
          </p:nvPr>
        </p:nvSpPr>
        <p:spPr>
          <a:xfrm>
            <a:off x="1169276" y="2475842"/>
            <a:ext cx="9719998" cy="3600000"/>
          </a:xfrm>
        </p:spPr>
        <p:txBody>
          <a:bodyPr/>
          <a:lstStyle/>
          <a:p>
            <a:pPr marL="0" lvl="0" indent="0">
              <a:buClr>
                <a:srgbClr val="90C226"/>
              </a:buClr>
              <a:buSzTx/>
              <a:buNone/>
            </a:pPr>
            <a:r>
              <a:rPr lang="en-US" dirty="0">
                <a:solidFill>
                  <a:prstClr val="black"/>
                </a:solidFill>
                <a:latin typeface="Arial" panose="020B0604020202020204" pitchFamily="34" charset="0"/>
                <a:ea typeface="+mn-ea"/>
                <a:cs typeface="Arial" panose="020B0604020202020204" pitchFamily="34" charset="0"/>
              </a:rPr>
              <a:t>There are different systems for producing eggs:</a:t>
            </a:r>
          </a:p>
          <a:p>
            <a:pPr marL="685800" lvl="1" indent="-228600" algn="l">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Laying cage - </a:t>
            </a:r>
            <a:r>
              <a:rPr lang="en-GB" dirty="0">
                <a:solidFill>
                  <a:prstClr val="black"/>
                </a:solidFill>
                <a:latin typeface="Arial" panose="020B0604020202020204" pitchFamily="34" charset="0"/>
                <a:cs typeface="Arial" panose="020B0604020202020204" pitchFamily="34" charset="0"/>
              </a:rPr>
              <a:t>across the EU conventional 'battery' cages have been banned. </a:t>
            </a:r>
            <a:br>
              <a:rPr lang="en-GB" dirty="0">
                <a:solidFill>
                  <a:prstClr val="black"/>
                </a:solidFill>
                <a:latin typeface="Arial" panose="020B0604020202020204" pitchFamily="34" charset="0"/>
                <a:cs typeface="Arial" panose="020B0604020202020204" pitchFamily="34" charset="0"/>
              </a:rPr>
            </a:br>
            <a:r>
              <a:rPr lang="en-GB" dirty="0">
                <a:solidFill>
                  <a:prstClr val="black"/>
                </a:solidFill>
                <a:latin typeface="Arial" panose="020B0604020202020204" pitchFamily="34" charset="0"/>
                <a:cs typeface="Arial" panose="020B0604020202020204" pitchFamily="34" charset="0"/>
              </a:rPr>
              <a:t>In the UK, they have been replaced by larger, ‘enriched’ colony cages; </a:t>
            </a:r>
          </a:p>
          <a:p>
            <a:pPr marL="685800" lvl="1" indent="-228600" algn="l">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Barn - hens are able to move freely around the barn. The number of hens is limited and they are given space to perch, scratch and dust bathe;</a:t>
            </a:r>
          </a:p>
          <a:p>
            <a:pPr marL="685800" lvl="1" indent="-228600" algn="l">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Free-range - hens must have continuous daytime access to runs which are mainly covered with vegetation and </a:t>
            </a:r>
            <a:r>
              <a:rPr lang="en-US" dirty="0">
                <a:solidFill>
                  <a:prstClr val="black"/>
                </a:solidFill>
                <a:latin typeface="Arial" panose="020B0604020202020204" pitchFamily="34" charset="0"/>
                <a:cs typeface="Arial" panose="020B0604020202020204" pitchFamily="34" charset="0"/>
              </a:rPr>
              <a:t>there is maximum number of hens in a flock;</a:t>
            </a:r>
          </a:p>
          <a:p>
            <a:pPr marL="685800" lvl="1" indent="-228600" algn="l">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Organic - </a:t>
            </a:r>
            <a:r>
              <a:rPr lang="en-GB" dirty="0">
                <a:solidFill>
                  <a:prstClr val="black"/>
                </a:solidFill>
                <a:latin typeface="Arial" panose="020B0604020202020204" pitchFamily="34" charset="0"/>
                <a:cs typeface="Arial" panose="020B0604020202020204" pitchFamily="34" charset="0"/>
              </a:rPr>
              <a:t>hens producing organic eggs are always free range. In addition, hens must be fed an organically produced diet and ranged on organic land.</a:t>
            </a:r>
            <a:endParaRPr lang="en-US" dirty="0">
              <a:solidFill>
                <a:prstClr val="black"/>
              </a:solidFill>
              <a:latin typeface="Arial" panose="020B0604020202020204" pitchFamily="34" charset="0"/>
              <a:cs typeface="Arial" panose="020B0604020202020204" pitchFamily="34" charset="0"/>
            </a:endParaRPr>
          </a:p>
          <a:p>
            <a:pPr marL="0" lvl="0" indent="0">
              <a:buSzTx/>
              <a:buNone/>
            </a:pPr>
            <a:r>
              <a:rPr lang="en-GB" dirty="0">
                <a:solidFill>
                  <a:prstClr val="black"/>
                </a:solidFill>
                <a:latin typeface="Arial" panose="020B0604020202020204" pitchFamily="34" charset="0"/>
                <a:ea typeface="+mn-ea"/>
                <a:cs typeface="Arial" panose="020B0604020202020204" pitchFamily="34" charset="0"/>
              </a:rPr>
              <a:t>The British Lion mark is the UK's food safety scheme that relates to eggs. All eggs that carry the British Lion mark have been produced under the stringent requirements of the British Lion Code of Practice which ensures the highest standards of food safety. </a:t>
            </a:r>
          </a:p>
          <a:p>
            <a:pPr marL="0" indent="0">
              <a:buNone/>
            </a:pPr>
            <a:endParaRPr lang="en-GB" dirty="0"/>
          </a:p>
        </p:txBody>
      </p:sp>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0739984" y="2799365"/>
            <a:ext cx="1207474" cy="1259270"/>
          </a:xfrm>
          <a:prstGeom prst="rect">
            <a:avLst/>
          </a:prstGeom>
          <a:ln>
            <a:noFill/>
          </a:ln>
          <a:effectLst/>
        </p:spPr>
      </p:pic>
      <p:sp>
        <p:nvSpPr>
          <p:cNvPr id="5" name="TextBox 4"/>
          <p:cNvSpPr txBox="1"/>
          <p:nvPr/>
        </p:nvSpPr>
        <p:spPr>
          <a:xfrm>
            <a:off x="1062399" y="6489541"/>
            <a:ext cx="315199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a:t>
            </a:r>
            <a:r>
              <a:rPr lang="en-US" sz="1200" dirty="0">
                <a:latin typeface="Arial" panose="020B0604020202020204" pitchFamily="34" charset="0"/>
                <a:cs typeface="Arial" panose="020B0604020202020204" pitchFamily="34" charset="0"/>
                <a:hlinkClick r:id="rId4"/>
              </a:rPr>
              <a:t>www.egginfo.co.uk</a:t>
            </a:r>
            <a:r>
              <a:rPr lang="en-US" sz="1200"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2090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Catching food</a:t>
            </a:r>
          </a:p>
        </p:txBody>
      </p:sp>
      <p:sp>
        <p:nvSpPr>
          <p:cNvPr id="3" name="Subtitle 2"/>
          <p:cNvSpPr>
            <a:spLocks noGrp="1"/>
          </p:cNvSpPr>
          <p:nvPr>
            <p:ph type="subTitle" idx="1"/>
          </p:nvPr>
        </p:nvSpPr>
        <p:spPr>
          <a:xfrm>
            <a:off x="1169276" y="2571092"/>
            <a:ext cx="7822324" cy="3600000"/>
          </a:xfrm>
        </p:spPr>
        <p:txBody>
          <a:bodyPr/>
          <a:lstStyle/>
          <a:p>
            <a:pPr marL="0" indent="0">
              <a:buNone/>
            </a:pPr>
            <a:r>
              <a:rPr lang="en-GB" dirty="0">
                <a:latin typeface="Arial" panose="020B0604020202020204" pitchFamily="34" charset="0"/>
                <a:cs typeface="Arial" panose="020B0604020202020204" pitchFamily="34" charset="0"/>
              </a:rPr>
              <a:t>Most of the fish we eat, we have to catch; we catch fish in the sea, such as crab and haddock as well fish in rivers and lakes, for example salmon and trout.</a:t>
            </a:r>
          </a:p>
          <a:p>
            <a:pPr marL="0" indent="0">
              <a:buNone/>
            </a:pPr>
            <a:r>
              <a:rPr lang="en-GB" dirty="0">
                <a:latin typeface="Arial" panose="020B0604020202020204" pitchFamily="34" charset="0"/>
                <a:cs typeface="Arial" panose="020B0604020202020204" pitchFamily="34" charset="0"/>
              </a:rPr>
              <a:t>Fishing boats go out to catch the fish on most days of the year and  some can stay out at sea for a long period of time. Larger fishing trawlers also prepare and deep freeze their catch whilst at sea.</a:t>
            </a:r>
          </a:p>
          <a:p>
            <a:pPr marL="0" indent="0">
              <a:buNone/>
            </a:pPr>
            <a:r>
              <a:rPr lang="en-GB" dirty="0">
                <a:latin typeface="Arial" panose="020B0604020202020204" pitchFamily="34" charset="0"/>
                <a:cs typeface="Arial" panose="020B0604020202020204" pitchFamily="34" charset="0"/>
              </a:rPr>
              <a:t>There are specific rules in place which must be followed to limit the number of fish that can be caught; for example, the Responsible Fishing Scheme is in place to raise standards in the fishing trade</a:t>
            </a:r>
          </a:p>
          <a:p>
            <a:pPr marL="0" indent="0">
              <a:buNone/>
            </a:pPr>
            <a:r>
              <a:rPr lang="en-GB" dirty="0">
                <a:latin typeface="Arial" panose="020B0604020202020204" pitchFamily="34" charset="0"/>
                <a:cs typeface="Arial" panose="020B0604020202020204" pitchFamily="34" charset="0"/>
              </a:rPr>
              <a:t>Some fish is also farmed in tanks either on land or in the sea for example sea bass, turbot, halibut and mussels.</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09192" y="1762574"/>
            <a:ext cx="2096555" cy="139126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4386" t="16433" r="24035" b="17134"/>
          <a:stretch/>
        </p:blipFill>
        <p:spPr>
          <a:xfrm>
            <a:off x="9725365" y="3249087"/>
            <a:ext cx="1550071" cy="1497348"/>
          </a:xfrm>
          <a:prstGeom prst="rect">
            <a:avLst/>
          </a:prstGeom>
        </p:spPr>
      </p:pic>
      <p:pic>
        <p:nvPicPr>
          <p:cNvPr id="6"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09193" y="4877133"/>
            <a:ext cx="2096554" cy="139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710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Catching food - game</a:t>
            </a:r>
          </a:p>
        </p:txBody>
      </p:sp>
      <p:sp>
        <p:nvSpPr>
          <p:cNvPr id="3" name="Subtitle 2"/>
          <p:cNvSpPr>
            <a:spLocks noGrp="1"/>
          </p:cNvSpPr>
          <p:nvPr>
            <p:ph type="subTitle" idx="1"/>
          </p:nvPr>
        </p:nvSpPr>
        <p:spPr>
          <a:xfrm>
            <a:off x="1169276" y="2571092"/>
            <a:ext cx="8127124" cy="3600000"/>
          </a:xfrm>
        </p:spPr>
        <p:txBody>
          <a:bodyPr/>
          <a:lstStyle/>
          <a:p>
            <a:pPr marL="0" lvl="0" indent="0">
              <a:buSzTx/>
              <a:buNone/>
            </a:pPr>
            <a:r>
              <a:rPr lang="en-US" dirty="0">
                <a:solidFill>
                  <a:prstClr val="black"/>
                </a:solidFill>
                <a:latin typeface="Arial" panose="020B0604020202020204" pitchFamily="34" charset="0"/>
                <a:ea typeface="+mn-ea"/>
                <a:cs typeface="Arial" panose="020B0604020202020204" pitchFamily="34" charset="0"/>
              </a:rPr>
              <a:t>Game can be caught in the wild or farmed:</a:t>
            </a:r>
          </a:p>
          <a:p>
            <a:pPr marL="228600" lvl="0" indent="-228600">
              <a:buSzTx/>
              <a:buFont typeface="Arial" panose="020B0604020202020204" pitchFamily="34" charset="0"/>
              <a:buChar char="•"/>
            </a:pPr>
            <a:r>
              <a:rPr lang="en-US" dirty="0">
                <a:solidFill>
                  <a:prstClr val="black"/>
                </a:solidFill>
                <a:latin typeface="Arial" panose="020B0604020202020204" pitchFamily="34" charset="0"/>
                <a:ea typeface="+mn-ea"/>
                <a:cs typeface="Arial" panose="020B0604020202020204" pitchFamily="34" charset="0"/>
              </a:rPr>
              <a:t>Wild game cannot be caught in the ‘closed season’ when breeding takes place.</a:t>
            </a:r>
          </a:p>
          <a:p>
            <a:pPr marL="228600" lvl="0" indent="-228600">
              <a:buSzTx/>
              <a:buFont typeface="Arial" panose="020B0604020202020204" pitchFamily="34" charset="0"/>
              <a:buChar char="•"/>
            </a:pPr>
            <a:r>
              <a:rPr lang="en-US" dirty="0">
                <a:solidFill>
                  <a:prstClr val="black"/>
                </a:solidFill>
                <a:latin typeface="Arial" panose="020B0604020202020204" pitchFamily="34" charset="0"/>
                <a:ea typeface="+mn-ea"/>
                <a:cs typeface="Arial" panose="020B0604020202020204" pitchFamily="34" charset="0"/>
              </a:rPr>
              <a:t>Game is usually classified into two categories:</a:t>
            </a:r>
          </a:p>
          <a:p>
            <a:pPr marL="685800" lvl="1" indent="-228600" algn="l">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small – birds (e.g. pheasant, grouse, partridge, duck), hares, rabbits and squirrel;</a:t>
            </a:r>
          </a:p>
          <a:p>
            <a:pPr marL="685800" lvl="1" indent="-228600" algn="l">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large -  venison and wild boar.</a:t>
            </a:r>
          </a:p>
          <a:p>
            <a:pPr marL="0" lvl="0" indent="0">
              <a:buSzTx/>
              <a:buNone/>
            </a:pPr>
            <a:r>
              <a:rPr lang="en-US" dirty="0">
                <a:solidFill>
                  <a:prstClr val="black"/>
                </a:solidFill>
                <a:latin typeface="Arial" panose="020B0604020202020204" pitchFamily="34" charset="0"/>
                <a:ea typeface="+mn-ea"/>
                <a:cs typeface="Arial" panose="020B0604020202020204" pitchFamily="34" charset="0"/>
              </a:rPr>
              <a:t>Wild game is sometimes shot using lead ammunition. The Food Standards Agency recommends that people who regularly eat lead-shot game reduce their consumption as consuming lead can be harmful. This is especially important for toddlers, children, pregnant women and women trying for a baby.  </a:t>
            </a:r>
            <a:r>
              <a:rPr lang="en-US" dirty="0">
                <a:solidFill>
                  <a:prstClr val="black"/>
                </a:solidFill>
                <a:latin typeface="Arial" panose="020B0604020202020204" pitchFamily="34" charset="0"/>
                <a:ea typeface="+mn-ea"/>
                <a:cs typeface="Arial" panose="020B0604020202020204" pitchFamily="34" charset="0"/>
                <a:hlinkClick r:id="rId2"/>
              </a:rPr>
              <a:t>www.food.gov.uk</a:t>
            </a:r>
            <a:endParaRPr lang="en-GB" dirty="0">
              <a:solidFill>
                <a:prstClr val="black"/>
              </a:solidFill>
              <a:latin typeface="Arial" panose="020B0604020202020204" pitchFamily="34" charset="0"/>
              <a:ea typeface="+mn-ea"/>
              <a:cs typeface="Arial" panose="020B0604020202020204" pitchFamily="34" charset="0"/>
            </a:endParaRPr>
          </a:p>
          <a:p>
            <a:pPr marL="0" indent="0">
              <a:buNone/>
            </a:pPr>
            <a:endParaRPr lang="en-GB" dirty="0"/>
          </a:p>
        </p:txBody>
      </p:sp>
      <p:pic>
        <p:nvPicPr>
          <p:cNvPr id="4" name="Picture 3"/>
          <p:cNvPicPr>
            <a:picLocks noChangeAspect="1"/>
          </p:cNvPicPr>
          <p:nvPr/>
        </p:nvPicPr>
        <p:blipFill>
          <a:blip r:embed="rId3"/>
          <a:stretch>
            <a:fillRect/>
          </a:stretch>
        </p:blipFill>
        <p:spPr>
          <a:xfrm>
            <a:off x="9131953" y="1823757"/>
            <a:ext cx="2581275" cy="1771650"/>
          </a:xfrm>
          <a:prstGeom prst="rect">
            <a:avLst/>
          </a:prstGeom>
        </p:spPr>
      </p:pic>
      <p:pic>
        <p:nvPicPr>
          <p:cNvPr id="5" name="Picture 6" descr="Image result for venis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486" y="3911039"/>
            <a:ext cx="1990725"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0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assurance scheme for British foods</a:t>
            </a:r>
          </a:p>
        </p:txBody>
      </p:sp>
      <p:sp>
        <p:nvSpPr>
          <p:cNvPr id="3" name="Subtitle 2"/>
          <p:cNvSpPr>
            <a:spLocks noGrp="1"/>
          </p:cNvSpPr>
          <p:nvPr>
            <p:ph type="subTitle" idx="1"/>
          </p:nvPr>
        </p:nvSpPr>
        <p:spPr>
          <a:xfrm>
            <a:off x="1169276" y="2571092"/>
            <a:ext cx="7765174" cy="3600000"/>
          </a:xfrm>
        </p:spPr>
        <p:txBody>
          <a:bodyPr/>
          <a:lstStyle/>
          <a:p>
            <a:pPr marL="0" indent="0">
              <a:buNone/>
            </a:pPr>
            <a:r>
              <a:rPr lang="en-US" dirty="0">
                <a:latin typeface="Arial" panose="020B0604020202020204" pitchFamily="34" charset="0"/>
                <a:cs typeface="Arial" panose="020B0604020202020204" pitchFamily="34" charset="0"/>
              </a:rPr>
              <a:t>Red Tractor producers are monitored and overseen by Assured Food Standards (AFS).</a:t>
            </a:r>
          </a:p>
          <a:p>
            <a:pPr marL="0" indent="0">
              <a:buNone/>
            </a:pPr>
            <a:r>
              <a:rPr lang="en-US" dirty="0">
                <a:latin typeface="Arial" panose="020B0604020202020204" pitchFamily="34" charset="0"/>
                <a:cs typeface="Arial" panose="020B0604020202020204" pitchFamily="34" charset="0"/>
              </a:rPr>
              <a:t>AFS carries out their own independent inspections to confirm that different businesses are meeting the standards.</a:t>
            </a:r>
          </a:p>
          <a:p>
            <a:pPr marL="0" indent="0">
              <a:buNone/>
            </a:pPr>
            <a:r>
              <a:rPr lang="en-US" dirty="0">
                <a:latin typeface="Arial" panose="020B0604020202020204" pitchFamily="34" charset="0"/>
                <a:cs typeface="Arial" panose="020B0604020202020204" pitchFamily="34" charset="0"/>
              </a:rPr>
              <a:t>These standards include food safety and animal welfare, but also aspects such as the environment and also the traceability of foods.</a:t>
            </a:r>
          </a:p>
          <a:p>
            <a:pPr marL="0" indent="0">
              <a:buNone/>
            </a:pPr>
            <a:r>
              <a:rPr lang="en-US" dirty="0">
                <a:latin typeface="Arial" panose="020B0604020202020204" pitchFamily="34" charset="0"/>
                <a:cs typeface="Arial" panose="020B0604020202020204" pitchFamily="34" charset="0"/>
              </a:rPr>
              <a:t>If you ever see the Red Tractor logo, you know the foods have been checked during every step of the way and that the foods can be traced back to the initial source on the farm.</a:t>
            </a:r>
          </a:p>
          <a:p>
            <a:pPr marL="0" indent="0">
              <a:buNone/>
            </a:pPr>
            <a:r>
              <a:rPr lang="en-US" dirty="0">
                <a:latin typeface="Arial" panose="020B0604020202020204" pitchFamily="34" charset="0"/>
                <a:cs typeface="Arial" panose="020B0604020202020204" pitchFamily="34" charset="0"/>
              </a:rPr>
              <a:t>This logo can be seen on many products such as meat, poultry, dairy products, flour and even fruits and vegetables.</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7905" y="2743200"/>
            <a:ext cx="1849831" cy="2466092"/>
          </a:xfrm>
          <a:prstGeom prst="rect">
            <a:avLst/>
          </a:prstGeom>
        </p:spPr>
      </p:pic>
    </p:spTree>
    <p:extLst>
      <p:ext uri="{BB962C8B-B14F-4D97-AF65-F5344CB8AC3E}">
        <p14:creationId xmlns:p14="http://schemas.microsoft.com/office/powerpoint/2010/main" val="1960266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How is food grown, reared or caught?</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A16BDEB1-4FFB-5A91-0E1C-4E80161F7B4D}"/>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Where does this food come from?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391" y="2269814"/>
            <a:ext cx="3623242" cy="271840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5131" y="2273171"/>
            <a:ext cx="4091569" cy="271504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5685" y="2269814"/>
            <a:ext cx="3887444" cy="2710029"/>
          </a:xfrm>
          <a:prstGeom prst="rect">
            <a:avLst/>
          </a:prstGeom>
        </p:spPr>
      </p:pic>
    </p:spTree>
    <p:extLst>
      <p:ext uri="{BB962C8B-B14F-4D97-AF65-F5344CB8AC3E}">
        <p14:creationId xmlns:p14="http://schemas.microsoft.com/office/powerpoint/2010/main" val="17407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Introduction</a:t>
            </a:r>
          </a:p>
        </p:txBody>
      </p:sp>
      <p:sp>
        <p:nvSpPr>
          <p:cNvPr id="3" name="Subtitle 2"/>
          <p:cNvSpPr>
            <a:spLocks noGrp="1"/>
          </p:cNvSpPr>
          <p:nvPr>
            <p:ph type="subTitle" idx="1"/>
          </p:nvPr>
        </p:nvSpPr>
        <p:spPr>
          <a:xfrm>
            <a:off x="1169276" y="2571092"/>
            <a:ext cx="5517274" cy="3600000"/>
          </a:xfrm>
        </p:spPr>
        <p:txBody>
          <a:bodyPr/>
          <a:lstStyle/>
          <a:p>
            <a:pPr marL="0" lvl="0" indent="0">
              <a:buClr>
                <a:srgbClr val="90C226"/>
              </a:buClr>
              <a:buNone/>
            </a:pPr>
            <a:r>
              <a:rPr lang="en-GB" sz="2000" dirty="0">
                <a:latin typeface="Arial" panose="020B0604020202020204" pitchFamily="34" charset="0"/>
                <a:cs typeface="Arial" panose="020B0604020202020204" pitchFamily="34" charset="0"/>
              </a:rPr>
              <a:t>Whilst we buy most of our food from supermarkets, smaller food shops or markets,  all of the food we eat must be grown, reared or caught.</a:t>
            </a:r>
          </a:p>
          <a:p>
            <a:pPr marL="0" lvl="0" indent="0">
              <a:buClr>
                <a:srgbClr val="90C226"/>
              </a:buClr>
              <a:buNone/>
            </a:pPr>
            <a:endParaRPr lang="en-GB" sz="2000" dirty="0">
              <a:latin typeface="Arial" panose="020B0604020202020204" pitchFamily="34" charset="0"/>
              <a:cs typeface="Arial" panose="020B0604020202020204" pitchFamily="34" charset="0"/>
            </a:endParaRPr>
          </a:p>
          <a:p>
            <a:pPr marL="0" lvl="0" indent="0">
              <a:buClr>
                <a:srgbClr val="90C226"/>
              </a:buClr>
              <a:buNone/>
            </a:pPr>
            <a:r>
              <a:rPr lang="en-US" sz="2000" dirty="0">
                <a:latin typeface="Arial" panose="020B0604020202020204" pitchFamily="34" charset="0"/>
                <a:cs typeface="Arial" panose="020B0604020202020204" pitchFamily="34" charset="0"/>
              </a:rPr>
              <a:t>Some people also grow or rear food at home or on allotments.</a:t>
            </a:r>
            <a:endParaRPr lang="en-GB" sz="2000" dirty="0">
              <a:latin typeface="Arial" panose="020B0604020202020204" pitchFamily="34" charset="0"/>
              <a:cs typeface="Arial" panose="020B0604020202020204" pitchFamily="34" charset="0"/>
            </a:endParaRPr>
          </a:p>
          <a:p>
            <a:pPr marL="0" indent="0">
              <a:buNone/>
            </a:pPr>
            <a:endParaRPr lang="en-GB" sz="20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16746"/>
          <a:stretch/>
        </p:blipFill>
        <p:spPr>
          <a:xfrm>
            <a:off x="9982948" y="1752507"/>
            <a:ext cx="1890118" cy="2282302"/>
          </a:xfrm>
          <a:prstGeom prst="rect">
            <a:avLst/>
          </a:prstGeom>
        </p:spPr>
      </p:pic>
      <p:pic>
        <p:nvPicPr>
          <p:cNvPr id="6" name="Picture 5" descr="Onions lots 2b(676 x 507) (338 x 2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78640" y="4144590"/>
            <a:ext cx="1522483" cy="20265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chickens at hom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2632" y="4177807"/>
            <a:ext cx="2951266" cy="1957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4506" y="1887021"/>
            <a:ext cx="2614916" cy="1744150"/>
          </a:xfrm>
          <a:prstGeom prst="rect">
            <a:avLst/>
          </a:prstGeom>
        </p:spPr>
      </p:pic>
    </p:spTree>
    <p:extLst>
      <p:ext uri="{BB962C8B-B14F-4D97-AF65-F5344CB8AC3E}">
        <p14:creationId xmlns:p14="http://schemas.microsoft.com/office/powerpoint/2010/main" val="3610662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Growing food</a:t>
            </a:r>
          </a:p>
        </p:txBody>
      </p:sp>
      <p:sp>
        <p:nvSpPr>
          <p:cNvPr id="3" name="Subtitle 2"/>
          <p:cNvSpPr>
            <a:spLocks noGrp="1"/>
          </p:cNvSpPr>
          <p:nvPr>
            <p:ph type="subTitle" idx="1"/>
          </p:nvPr>
        </p:nvSpPr>
        <p:spPr>
          <a:xfrm>
            <a:off x="1169276" y="2571092"/>
            <a:ext cx="7568324" cy="3600000"/>
          </a:xfrm>
        </p:spPr>
        <p:txBody>
          <a:bodyPr/>
          <a:lstStyle/>
          <a:p>
            <a:pPr marL="0" indent="0">
              <a:buNone/>
            </a:pPr>
            <a:r>
              <a:rPr lang="en-GB" dirty="0">
                <a:latin typeface="Arial" panose="020B0604020202020204" pitchFamily="34" charset="0"/>
                <a:cs typeface="Arial" panose="020B0604020202020204" pitchFamily="34" charset="0"/>
              </a:rPr>
              <a:t>Food is grown in an environment where light, food (soil) and water are available to them so they can grow and photosynthesise.</a:t>
            </a:r>
          </a:p>
          <a:p>
            <a:pPr marL="0" lvl="0" indent="0">
              <a:buClr>
                <a:srgbClr val="90C226"/>
              </a:buClr>
              <a:buNone/>
            </a:pPr>
            <a:r>
              <a:rPr lang="en-GB" dirty="0">
                <a:latin typeface="Arial" panose="020B0604020202020204" pitchFamily="34" charset="0"/>
                <a:cs typeface="Arial" panose="020B0604020202020204" pitchFamily="34" charset="0"/>
              </a:rPr>
              <a:t>Some farmers use large plastic tunnels to grow crops so that they are protected from the weather. Carrots and strawberries are often grown in </a:t>
            </a:r>
            <a:r>
              <a:rPr lang="en-GB" dirty="0" err="1">
                <a:latin typeface="Arial" panose="020B0604020202020204" pitchFamily="34" charset="0"/>
                <a:cs typeface="Arial" panose="020B0604020202020204" pitchFamily="34" charset="0"/>
              </a:rPr>
              <a:t>polytunnels</a:t>
            </a:r>
            <a:r>
              <a:rPr lang="en-GB" dirty="0">
                <a:latin typeface="Arial" panose="020B0604020202020204" pitchFamily="34" charset="0"/>
                <a:cs typeface="Arial" panose="020B0604020202020204" pitchFamily="34" charset="0"/>
              </a:rPr>
              <a:t>.</a:t>
            </a:r>
          </a:p>
          <a:p>
            <a:pPr marL="0" lvl="0" indent="0">
              <a:buClr>
                <a:srgbClr val="90C226"/>
              </a:buClr>
              <a:buNone/>
            </a:pPr>
            <a:r>
              <a:rPr lang="en-GB" dirty="0">
                <a:latin typeface="Arial" panose="020B0604020202020204" pitchFamily="34" charset="0"/>
                <a:cs typeface="Arial" panose="020B0604020202020204" pitchFamily="34" charset="0"/>
              </a:rPr>
              <a:t>Other farmers use hydroponics, where plants are grown without the use of soil and are instead grown in water. Tomatoes, peppers, cucumbers and lettuce are successfully grown this way.</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69290" y="1632458"/>
            <a:ext cx="1851696" cy="153562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69290" y="3387277"/>
            <a:ext cx="1851695" cy="139249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69290" y="5031587"/>
            <a:ext cx="1851695" cy="1139505"/>
          </a:xfrm>
          <a:prstGeom prst="rect">
            <a:avLst/>
          </a:prstGeom>
        </p:spPr>
      </p:pic>
    </p:spTree>
    <p:extLst>
      <p:ext uri="{BB962C8B-B14F-4D97-AF65-F5344CB8AC3E}">
        <p14:creationId xmlns:p14="http://schemas.microsoft.com/office/powerpoint/2010/main" val="301307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Growing food - wheat</a:t>
            </a:r>
          </a:p>
        </p:txBody>
      </p:sp>
      <p:sp>
        <p:nvSpPr>
          <p:cNvPr id="3" name="Subtitle 2"/>
          <p:cNvSpPr>
            <a:spLocks noGrp="1"/>
          </p:cNvSpPr>
          <p:nvPr>
            <p:ph type="subTitle" idx="1"/>
          </p:nvPr>
        </p:nvSpPr>
        <p:spPr>
          <a:xfrm>
            <a:off x="1169276" y="2571092"/>
            <a:ext cx="7479424" cy="3600000"/>
          </a:xfrm>
        </p:spPr>
        <p:txBody>
          <a:bodyPr/>
          <a:lstStyle/>
          <a:p>
            <a:pPr marL="0" indent="0" algn="just">
              <a:buNone/>
            </a:pPr>
            <a:r>
              <a:rPr lang="en-GB" dirty="0">
                <a:latin typeface="Arial" panose="020B0604020202020204" pitchFamily="34" charset="0"/>
                <a:cs typeface="Arial" panose="020B0604020202020204" pitchFamily="34" charset="0"/>
              </a:rPr>
              <a:t>Wheat is sown on two fifths of Britain’s arable land, resulting in a total harvest of 15-17 million tonnes per year.</a:t>
            </a:r>
          </a:p>
          <a:p>
            <a:pPr marL="0" indent="0" algn="just">
              <a:buNone/>
            </a:pPr>
            <a:r>
              <a:rPr lang="en-GB" dirty="0">
                <a:latin typeface="Arial" panose="020B0604020202020204" pitchFamily="34" charset="0"/>
                <a:cs typeface="Arial" panose="020B0604020202020204" pitchFamily="34" charset="0"/>
              </a:rPr>
              <a:t>In the UK, wheat is sown in September, October and November and harvested the following August or September. </a:t>
            </a:r>
          </a:p>
          <a:p>
            <a:pPr marL="0" indent="0" algn="just">
              <a:buNone/>
            </a:pPr>
            <a:r>
              <a:rPr lang="en-GB" dirty="0">
                <a:latin typeface="Arial" panose="020B0604020202020204" pitchFamily="34" charset="0"/>
                <a:cs typeface="Arial" panose="020B0604020202020204" pitchFamily="34" charset="0"/>
              </a:rPr>
              <a:t>The harvesting process removes the grains from the plant. </a:t>
            </a:r>
          </a:p>
          <a:p>
            <a:pPr marL="0" indent="0">
              <a:buNone/>
            </a:pPr>
            <a:r>
              <a:rPr lang="en-GB" dirty="0">
                <a:latin typeface="Arial" panose="020B0604020202020204" pitchFamily="34" charset="0"/>
                <a:cs typeface="Arial" panose="020B0604020202020204" pitchFamily="34" charset="0"/>
              </a:rPr>
              <a:t>The grain is stored and, when needed, transported to the mill where it is cleaned, ground and turned into flour.</a:t>
            </a:r>
          </a:p>
          <a:p>
            <a:pPr algn="just"/>
            <a:endParaRPr lang="en-GB" sz="2800" dirty="0">
              <a:latin typeface="Calibri" panose="020F0502020204030204" pitchFamily="34" charset="0"/>
              <a:cs typeface="Calibri" panose="020F0502020204030204" pitchFamily="34" charset="0"/>
            </a:endParaRPr>
          </a:p>
          <a:p>
            <a:pPr marL="0" indent="0" algn="just">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49275" y="1709636"/>
            <a:ext cx="1979314" cy="1538558"/>
          </a:xfrm>
          <a:prstGeom prst="rect">
            <a:avLst/>
          </a:prstGeom>
        </p:spPr>
      </p:pic>
      <p:pic>
        <p:nvPicPr>
          <p:cNvPr id="6" name="Picture 14" descr="combine unloading (640 x 480)"/>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9249275" y="4924511"/>
            <a:ext cx="1979314" cy="14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field of wheat under a blue sky&#10;&#10;Description automatically generated">
            <a:extLst>
              <a:ext uri="{FF2B5EF4-FFF2-40B4-BE49-F238E27FC236}">
                <a16:creationId xmlns:a16="http://schemas.microsoft.com/office/drawing/2014/main" id="{05F5E4DA-C170-C7DF-9615-821E51F4A529}"/>
              </a:ext>
            </a:extLst>
          </p:cNvPr>
          <p:cNvPicPr>
            <a:picLocks noChangeAspect="1"/>
          </p:cNvPicPr>
          <p:nvPr/>
        </p:nvPicPr>
        <p:blipFill>
          <a:blip r:embed="rId4"/>
          <a:stretch>
            <a:fillRect/>
          </a:stretch>
        </p:blipFill>
        <p:spPr>
          <a:xfrm>
            <a:off x="9249275" y="3334042"/>
            <a:ext cx="1979314" cy="1484270"/>
          </a:xfrm>
          <a:prstGeom prst="rect">
            <a:avLst/>
          </a:prstGeom>
        </p:spPr>
      </p:pic>
    </p:spTree>
    <p:extLst>
      <p:ext uri="{BB962C8B-B14F-4D97-AF65-F5344CB8AC3E}">
        <p14:creationId xmlns:p14="http://schemas.microsoft.com/office/powerpoint/2010/main" val="4040926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Growing food - potatoes</a:t>
            </a:r>
          </a:p>
        </p:txBody>
      </p:sp>
      <p:sp>
        <p:nvSpPr>
          <p:cNvPr id="3" name="Subtitle 2"/>
          <p:cNvSpPr>
            <a:spLocks noGrp="1"/>
          </p:cNvSpPr>
          <p:nvPr>
            <p:ph type="subTitle" idx="1"/>
          </p:nvPr>
        </p:nvSpPr>
        <p:spPr>
          <a:xfrm>
            <a:off x="1169276" y="2571092"/>
            <a:ext cx="7470227" cy="3600000"/>
          </a:xfrm>
        </p:spPr>
        <p:txBody>
          <a:bodyPr/>
          <a:lstStyle/>
          <a:p>
            <a:pPr marL="0" indent="0">
              <a:buNone/>
            </a:pPr>
            <a:r>
              <a:rPr lang="en-US" dirty="0">
                <a:latin typeface="Arial" panose="020B0604020202020204" pitchFamily="34" charset="0"/>
                <a:cs typeface="Arial" panose="020B0604020202020204" pitchFamily="34" charset="0"/>
              </a:rPr>
              <a:t>More than 5.4 million tones of potatoes are produced in the UK annually and there are around 2,500 specialist potato farms within the UK.</a:t>
            </a:r>
          </a:p>
          <a:p>
            <a:pPr marL="0" indent="0">
              <a:buNone/>
            </a:pPr>
            <a:r>
              <a:rPr lang="en-GB" dirty="0">
                <a:latin typeface="Arial" panose="020B0604020202020204" pitchFamily="34" charset="0"/>
                <a:cs typeface="Arial" panose="020B0604020202020204" pitchFamily="34" charset="0"/>
              </a:rPr>
              <a:t>Planting usually takes place in spring, but depends on the climate. For example, farmers in Cornwall can plant and harvest potatoes much earlier than farmers in Scotland. </a:t>
            </a:r>
          </a:p>
          <a:p>
            <a:pPr marL="0" indent="0">
              <a:buNone/>
            </a:pPr>
            <a:r>
              <a:rPr lang="en-GB" dirty="0">
                <a:latin typeface="Arial" panose="020B0604020202020204" pitchFamily="34" charset="0"/>
                <a:cs typeface="Arial" panose="020B0604020202020204" pitchFamily="34" charset="0"/>
              </a:rPr>
              <a:t>These differences make potatoes more sustainable as it means GB-grown potatoes are available all year round.</a:t>
            </a:r>
          </a:p>
          <a:p>
            <a:pPr marL="0" indent="0">
              <a:buNone/>
            </a:pPr>
            <a:r>
              <a:rPr lang="en-GB" dirty="0">
                <a:latin typeface="Arial" panose="020B0604020202020204" pitchFamily="34" charset="0"/>
                <a:cs typeface="Arial" panose="020B0604020202020204" pitchFamily="34" charset="0"/>
              </a:rPr>
              <a:t>Potatoes are grown for around 5 months before they are ready for harvesting. Harvesting can start as early as June and finish at the end of October.</a:t>
            </a:r>
            <a:endParaRPr lang="en-US" dirty="0">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59415" r="9725"/>
          <a:stretch/>
        </p:blipFill>
        <p:spPr>
          <a:xfrm>
            <a:off x="9569669" y="4528480"/>
            <a:ext cx="2065557" cy="1794598"/>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43902" t="24193"/>
          <a:stretch/>
        </p:blipFill>
        <p:spPr>
          <a:xfrm>
            <a:off x="9457701" y="2453863"/>
            <a:ext cx="2099945" cy="1950273"/>
          </a:xfrm>
          <a:prstGeom prst="rect">
            <a:avLst/>
          </a:prstGeom>
        </p:spPr>
      </p:pic>
    </p:spTree>
    <p:extLst>
      <p:ext uri="{BB962C8B-B14F-4D97-AF65-F5344CB8AC3E}">
        <p14:creationId xmlns:p14="http://schemas.microsoft.com/office/powerpoint/2010/main" val="140107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Growing food - potatoes</a:t>
            </a:r>
          </a:p>
        </p:txBody>
      </p:sp>
      <p:sp>
        <p:nvSpPr>
          <p:cNvPr id="3" name="Subtitle 2"/>
          <p:cNvSpPr>
            <a:spLocks noGrp="1"/>
          </p:cNvSpPr>
          <p:nvPr>
            <p:ph type="subTitle" idx="1"/>
          </p:nvPr>
        </p:nvSpPr>
        <p:spPr>
          <a:xfrm>
            <a:off x="1169276" y="2571092"/>
            <a:ext cx="7936624" cy="3600000"/>
          </a:xfrm>
        </p:spPr>
        <p:txBody>
          <a:bodyPr/>
          <a:lstStyle/>
          <a:p>
            <a:pPr marL="0" lvl="0" indent="0">
              <a:buSzTx/>
              <a:buNone/>
            </a:pPr>
            <a:r>
              <a:rPr lang="en-GB" dirty="0">
                <a:solidFill>
                  <a:prstClr val="black"/>
                </a:solidFill>
                <a:latin typeface="Arial" panose="020B0604020202020204" pitchFamily="34" charset="0"/>
                <a:ea typeface="+mn-ea"/>
                <a:cs typeface="Arial" panose="020B0604020202020204" pitchFamily="34" charset="0"/>
              </a:rPr>
              <a:t>Once harvested, the potatoes are placed in bulk storage or weighed and bagged ready for distribution. Potatoes can also be stored in boxes in an insulated potato store. Farmers will check the potatoes regularly throughout the storage season.</a:t>
            </a:r>
          </a:p>
          <a:p>
            <a:pPr marL="0" lvl="0" indent="0">
              <a:buSzTx/>
              <a:buNone/>
            </a:pPr>
            <a:r>
              <a:rPr lang="en-GB" dirty="0">
                <a:solidFill>
                  <a:prstClr val="black"/>
                </a:solidFill>
                <a:latin typeface="Arial" panose="020B0604020202020204" pitchFamily="34" charset="0"/>
                <a:ea typeface="+mn-ea"/>
                <a:cs typeface="Arial" panose="020B0604020202020204" pitchFamily="34" charset="0"/>
              </a:rPr>
              <a:t>However, not all potatoes are sent to supermarkets and other shops. Many are used for:</a:t>
            </a:r>
          </a:p>
          <a:p>
            <a:pPr marL="685800" lvl="1" indent="-228600" algn="l">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future crops – potatoes are reproduced from other potatoes;</a:t>
            </a:r>
          </a:p>
          <a:p>
            <a:pPr marL="685800" lvl="1" indent="-228600" algn="l">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manufacture of potato crisps;</a:t>
            </a:r>
          </a:p>
          <a:p>
            <a:pPr marL="685800" lvl="1" indent="-228600" algn="l">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ready prepared potato products – British manufacturers of frozen potato products such as frozen chips, are the largest purchasers of British potatoes.</a:t>
            </a:r>
          </a:p>
          <a:p>
            <a:pPr marL="0" indent="0">
              <a:buNone/>
            </a:pPr>
            <a:endParaRPr lang="en-GB" dirty="0"/>
          </a:p>
        </p:txBody>
      </p:sp>
      <p:pic>
        <p:nvPicPr>
          <p:cNvPr id="4" name="Picture 3"/>
          <p:cNvPicPr>
            <a:picLocks noChangeAspect="1"/>
          </p:cNvPicPr>
          <p:nvPr/>
        </p:nvPicPr>
        <p:blipFill rotWithShape="1">
          <a:blip r:embed="rId2"/>
          <a:srcRect l="15405"/>
          <a:stretch/>
        </p:blipFill>
        <p:spPr>
          <a:xfrm>
            <a:off x="9105900" y="2126342"/>
            <a:ext cx="2864168" cy="1836556"/>
          </a:xfrm>
          <a:prstGeom prst="rect">
            <a:avLst/>
          </a:prstGeom>
        </p:spPr>
      </p:pic>
      <p:pic>
        <p:nvPicPr>
          <p:cNvPr id="5" name="Picture 4"/>
          <p:cNvPicPr>
            <a:picLocks noChangeAspect="1"/>
          </p:cNvPicPr>
          <p:nvPr/>
        </p:nvPicPr>
        <p:blipFill>
          <a:blip r:embed="rId3"/>
          <a:stretch>
            <a:fillRect/>
          </a:stretch>
        </p:blipFill>
        <p:spPr>
          <a:xfrm>
            <a:off x="9273851" y="4174356"/>
            <a:ext cx="2349818" cy="1996736"/>
          </a:xfrm>
          <a:prstGeom prst="rect">
            <a:avLst/>
          </a:prstGeom>
        </p:spPr>
      </p:pic>
    </p:spTree>
    <p:extLst>
      <p:ext uri="{BB962C8B-B14F-4D97-AF65-F5344CB8AC3E}">
        <p14:creationId xmlns:p14="http://schemas.microsoft.com/office/powerpoint/2010/main" val="4067547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Rearing food </a:t>
            </a:r>
          </a:p>
        </p:txBody>
      </p:sp>
      <p:sp>
        <p:nvSpPr>
          <p:cNvPr id="3" name="Subtitle 2"/>
          <p:cNvSpPr>
            <a:spLocks noGrp="1"/>
          </p:cNvSpPr>
          <p:nvPr>
            <p:ph type="subTitle" idx="1"/>
          </p:nvPr>
        </p:nvSpPr>
        <p:spPr>
          <a:xfrm>
            <a:off x="1169276" y="2571092"/>
            <a:ext cx="7917574" cy="3600000"/>
          </a:xfrm>
        </p:spPr>
        <p:txBody>
          <a:bodyPr/>
          <a:lstStyle/>
          <a:p>
            <a:pPr marL="0" indent="0">
              <a:buNone/>
            </a:pPr>
            <a:r>
              <a:rPr lang="en-US" dirty="0">
                <a:latin typeface="Arial" panose="020B0604020202020204" pitchFamily="34" charset="0"/>
                <a:cs typeface="Arial" panose="020B0604020202020204" pitchFamily="34" charset="0"/>
              </a:rPr>
              <a:t>There are many different breeds of animals which are reared, each with their own features/qualities.</a:t>
            </a:r>
          </a:p>
          <a:p>
            <a:pPr marL="0" indent="0">
              <a:buNone/>
            </a:pPr>
            <a:r>
              <a:rPr lang="en-GB" dirty="0">
                <a:latin typeface="Arial" panose="020B0604020202020204" pitchFamily="34" charset="0"/>
                <a:cs typeface="Arial" panose="020B0604020202020204" pitchFamily="34" charset="0"/>
              </a:rPr>
              <a:t>Cattle - there are nearly 10 million cattle in the UK. Different breeds of beef cattle have evolved in different parts of the country, including Aberdeen Angus, Hereford, Shorthorn, Limousine, Charolaise, Simmental and Belgian Blue.</a:t>
            </a:r>
          </a:p>
          <a:p>
            <a:pPr marL="0" indent="0">
              <a:buNone/>
            </a:pPr>
            <a:r>
              <a:rPr lang="en-GB" dirty="0">
                <a:latin typeface="Arial" panose="020B0604020202020204" pitchFamily="34" charset="0"/>
                <a:cs typeface="Arial" panose="020B0604020202020204" pitchFamily="34" charset="0"/>
              </a:rPr>
              <a:t>Pigs - originally, pigs were bred to consume waste products, fertilise the land and provide essential meat. Both the Greeks and Romans ate pork and history books refer to ‘swine’ being kept as early as 800BC.  At one time most people in Britain would have kept a pig however this is very rare now and pigs are generally reared on specialised pig farms. Approximately </a:t>
            </a:r>
            <a:r>
              <a:rPr lang="en-GB" altLang="en-US" dirty="0">
                <a:latin typeface="Arial" panose="020B0604020202020204" pitchFamily="34" charset="0"/>
                <a:cs typeface="Arial" panose="020B0604020202020204" pitchFamily="34" charset="0"/>
              </a:rPr>
              <a:t>40% of UK pig production is outdoors.</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5450" y="4371092"/>
            <a:ext cx="2380183" cy="1739822"/>
          </a:xfrm>
          <a:prstGeom prst="rect">
            <a:avLst/>
          </a:prstGeom>
        </p:spPr>
      </p:pic>
      <p:pic>
        <p:nvPicPr>
          <p:cNvPr id="5" name="Picture 4" descr="Elm house cow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15450" y="2339316"/>
            <a:ext cx="2380183" cy="178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80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Rearing food</a:t>
            </a:r>
          </a:p>
        </p:txBody>
      </p:sp>
      <p:sp>
        <p:nvSpPr>
          <p:cNvPr id="3" name="Subtitle 2"/>
          <p:cNvSpPr>
            <a:spLocks noGrp="1"/>
          </p:cNvSpPr>
          <p:nvPr>
            <p:ph type="subTitle" idx="1"/>
          </p:nvPr>
        </p:nvSpPr>
        <p:spPr>
          <a:xfrm>
            <a:off x="1169276" y="2571092"/>
            <a:ext cx="7498474" cy="3600000"/>
          </a:xfrm>
        </p:spPr>
        <p:txBody>
          <a:bodyPr/>
          <a:lstStyle/>
          <a:p>
            <a:pPr marL="0" indent="0">
              <a:buNone/>
            </a:pPr>
            <a:r>
              <a:rPr lang="en-GB" dirty="0">
                <a:latin typeface="Arial" panose="020B0604020202020204" pitchFamily="34" charset="0"/>
                <a:cs typeface="Arial" panose="020B0604020202020204" pitchFamily="34" charset="0"/>
              </a:rPr>
              <a:t>Sheep - there are over 33 million sheep in the UK and there are 90 different breeds and crosses. </a:t>
            </a:r>
          </a:p>
          <a:p>
            <a:pPr marL="0" indent="0">
              <a:buNone/>
            </a:pPr>
            <a:r>
              <a:rPr lang="en-GB" dirty="0">
                <a:latin typeface="Arial" panose="020B0604020202020204" pitchFamily="34" charset="0"/>
                <a:cs typeface="Arial" panose="020B0604020202020204" pitchFamily="34" charset="0"/>
              </a:rPr>
              <a:t>Spring is when most ewes in the UK give birth to their lambs, but lambs can be born anytime between December and May, depending on the system and location. By the time they give birth, ewes will have been pregnant for five months.</a:t>
            </a:r>
          </a:p>
          <a:p>
            <a:pPr marL="0" indent="0">
              <a:buNone/>
            </a:pPr>
            <a:r>
              <a:rPr lang="en-US" dirty="0">
                <a:latin typeface="Arial" panose="020B0604020202020204" pitchFamily="34" charset="0"/>
                <a:cs typeface="Arial" panose="020B0604020202020204" pitchFamily="34" charset="0"/>
              </a:rPr>
              <a:t>Poultry - nearly a billion poultry birds are reared in the UK each year and 95% of these are grown indoors. Chickens are also reared on free-range and organic farms. </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36890" y="4310634"/>
            <a:ext cx="1692443" cy="1860458"/>
          </a:xfrm>
          <a:prstGeom prst="rect">
            <a:avLst/>
          </a:prstGeom>
        </p:spPr>
      </p:pic>
      <p:pic>
        <p:nvPicPr>
          <p:cNvPr id="7" name="Picture 6" descr="A group of sheep in a field&#10;&#10;Description automatically generated">
            <a:extLst>
              <a:ext uri="{FF2B5EF4-FFF2-40B4-BE49-F238E27FC236}">
                <a16:creationId xmlns:a16="http://schemas.microsoft.com/office/drawing/2014/main" id="{9B225E98-CA41-4612-2BBF-1021915C144F}"/>
              </a:ext>
            </a:extLst>
          </p:cNvPr>
          <p:cNvPicPr>
            <a:picLocks noChangeAspect="1"/>
          </p:cNvPicPr>
          <p:nvPr/>
        </p:nvPicPr>
        <p:blipFill>
          <a:blip r:embed="rId3"/>
          <a:stretch>
            <a:fillRect/>
          </a:stretch>
        </p:blipFill>
        <p:spPr>
          <a:xfrm>
            <a:off x="9069859" y="2571092"/>
            <a:ext cx="2626504" cy="1571525"/>
          </a:xfrm>
          <a:prstGeom prst="rect">
            <a:avLst/>
          </a:prstGeom>
        </p:spPr>
      </p:pic>
    </p:spTree>
    <p:extLst>
      <p:ext uri="{BB962C8B-B14F-4D97-AF65-F5344CB8AC3E}">
        <p14:creationId xmlns:p14="http://schemas.microsoft.com/office/powerpoint/2010/main" val="3125966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3" ma:contentTypeDescription="Create a new document." ma:contentTypeScope="" ma:versionID="e130adad84ea3ab2135b56c6c336c885">
  <xsd:schema xmlns:xsd="http://www.w3.org/2001/XMLSchema" xmlns:xs="http://www.w3.org/2001/XMLSchema" xmlns:p="http://schemas.microsoft.com/office/2006/metadata/properties" xmlns:ns3="8409cf61-8f5f-4421-9a3e-169c7d6c7b55" xmlns:ns4="3089966e-1c9a-40c5-9c65-11a87eb6eb54" targetNamespace="http://schemas.microsoft.com/office/2006/metadata/properties" ma:root="true" ma:fieldsID="77387c4e1bf2321a475d1827ccc9247f" ns3:_="" ns4:_="">
    <xsd:import namespace="8409cf61-8f5f-4421-9a3e-169c7d6c7b55"/>
    <xsd:import namespace="3089966e-1c9a-40c5-9c65-11a87eb6eb5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89966e-1c9a-40c5-9c65-11a87eb6eb5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36C783-A800-478C-85E8-C666ED99F684}">
  <ds:schemaRefs>
    <ds:schemaRef ds:uri="http://schemas.microsoft.com/sharepoint/v3/contenttype/forms"/>
  </ds:schemaRefs>
</ds:datastoreItem>
</file>

<file path=customXml/itemProps2.xml><?xml version="1.0" encoding="utf-8"?>
<ds:datastoreItem xmlns:ds="http://schemas.openxmlformats.org/officeDocument/2006/customXml" ds:itemID="{D332B670-A9B0-4BD5-AE36-C1F897F53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3089966e-1c9a-40c5-9c65-11a87eb6e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D5AE6C-8D05-4FBC-B3D7-27A2B0C145D5}">
  <ds:schemaRefs>
    <ds:schemaRef ds:uri="http://purl.org/dc/elements/1.1/"/>
    <ds:schemaRef ds:uri="http://schemas.microsoft.com/office/2006/metadata/properties"/>
    <ds:schemaRef ds:uri="8409cf61-8f5f-4421-9a3e-169c7d6c7b55"/>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3089966e-1c9a-40c5-9c65-11a87eb6eb5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206</TotalTime>
  <Words>1523</Words>
  <Application>Microsoft Office PowerPoint</Application>
  <PresentationFormat>Widescreen</PresentationFormat>
  <Paragraphs>77</Paragraphs>
  <Slides>17</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17</vt:i4>
      </vt:variant>
    </vt:vector>
  </HeadingPairs>
  <TitlesOfParts>
    <vt:vector size="23" baseType="lpstr">
      <vt:lpstr>Arial</vt:lpstr>
      <vt:lpstr>Calibri</vt:lpstr>
      <vt:lpstr>Office Theme</vt:lpstr>
      <vt:lpstr>Custom Design</vt:lpstr>
      <vt:lpstr>1_Custom Design</vt:lpstr>
      <vt:lpstr>3_Custom Design</vt:lpstr>
      <vt:lpstr>How is food grown, reared or caught?</vt:lpstr>
      <vt:lpstr>Where does this food come from? </vt:lpstr>
      <vt:lpstr>Introduction</vt:lpstr>
      <vt:lpstr>Growing food</vt:lpstr>
      <vt:lpstr>Growing food - wheat</vt:lpstr>
      <vt:lpstr>Growing food - potatoes</vt:lpstr>
      <vt:lpstr>Growing food - potatoes</vt:lpstr>
      <vt:lpstr>Rearing food </vt:lpstr>
      <vt:lpstr>Rearing food</vt:lpstr>
      <vt:lpstr>Rearing food – the next stage</vt:lpstr>
      <vt:lpstr>Rearing food - slaughter</vt:lpstr>
      <vt:lpstr>Rearing food – dairy farms</vt:lpstr>
      <vt:lpstr>Rearing food – egg production</vt:lpstr>
      <vt:lpstr>Catching food</vt:lpstr>
      <vt:lpstr>Catching food - game</vt:lpstr>
      <vt:lpstr>Food assurance scheme for British foods</vt:lpstr>
      <vt:lpstr>How is food grown, reared or caught?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39</cp:revision>
  <dcterms:created xsi:type="dcterms:W3CDTF">2018-10-10T09:22:08Z</dcterms:created>
  <dcterms:modified xsi:type="dcterms:W3CDTF">2023-12-03T19:15:33Z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