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5" r:id="rId8"/>
    <p:sldId id="266" r:id="rId9"/>
    <p:sldId id="268" r:id="rId10"/>
    <p:sldId id="269" r:id="rId11"/>
    <p:sldId id="275" r:id="rId12"/>
    <p:sldId id="276" r:id="rId13"/>
    <p:sldId id="277" r:id="rId14"/>
    <p:sldId id="278" r:id="rId15"/>
    <p:sldId id="279" r:id="rId16"/>
    <p:sldId id="281" r:id="rId17"/>
    <p:sldId id="28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2" d="100"/>
          <a:sy n="82" d="100"/>
        </p:scale>
        <p:origin x="7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67032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digestion process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Duodenum</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In the duodenum, food is mixed with pancreatic juice from the pancreas which decreases the acidity of the stomach juices.</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Pancreatic enzymes in the small intestine are also released from the pancreas, which include proteases, amylase and lipases.</a:t>
            </a:r>
          </a:p>
        </p:txBody>
      </p:sp>
    </p:spTree>
    <p:extLst>
      <p:ext uri="{BB962C8B-B14F-4D97-AF65-F5344CB8AC3E}">
        <p14:creationId xmlns:p14="http://schemas.microsoft.com/office/powerpoint/2010/main" val="9748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Absorption</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After the chyme has passed into the duodenum some of the nutrients can pass through the wall of the villi into the bloodstream or lymphatic system.</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These nutrients can be used by body cells for energy, growth and development.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 small intestine absorbs most of the nutrients. Undigested food continues to move along the small intestine into the large intestine.</a:t>
            </a:r>
          </a:p>
          <a:p>
            <a:endParaRPr lang="en-GB" dirty="0"/>
          </a:p>
        </p:txBody>
      </p:sp>
      <p:pic>
        <p:nvPicPr>
          <p:cNvPr id="5"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205849" y="1757548"/>
            <a:ext cx="3369118" cy="4413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8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Elimination</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US" altLang="en-US" sz="2000" b="1" dirty="0">
                <a:latin typeface="Arial" panose="020B0604020202020204" pitchFamily="34" charset="0"/>
                <a:cs typeface="Arial" panose="020B0604020202020204" pitchFamily="34" charset="0"/>
              </a:rPr>
              <a:t>The colon</a:t>
            </a:r>
          </a:p>
          <a:p>
            <a:pPr marL="0" indent="0">
              <a:spcBef>
                <a:spcPct val="0"/>
              </a:spcBef>
              <a:buNone/>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colon is shorter than the small intestine.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main function of the colon is to remove water.</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Bacteria ferment the remaining food and produce some molecules and gases.</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Faeces are formed and are stored in the rectum until these are excreted through the anus.</a:t>
            </a:r>
          </a:p>
        </p:txBody>
      </p:sp>
    </p:spTree>
    <p:extLst>
      <p:ext uri="{BB962C8B-B14F-4D97-AF65-F5344CB8AC3E}">
        <p14:creationId xmlns:p14="http://schemas.microsoft.com/office/powerpoint/2010/main" val="9748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Bacteria in digestion</a:t>
            </a:r>
          </a:p>
        </p:txBody>
      </p:sp>
      <p:sp>
        <p:nvSpPr>
          <p:cNvPr id="3" name="Subtitle 2"/>
          <p:cNvSpPr>
            <a:spLocks noGrp="1"/>
          </p:cNvSpPr>
          <p:nvPr>
            <p:ph type="subTitle" idx="1"/>
          </p:nvPr>
        </p:nvSpPr>
        <p:spPr>
          <a:xfrm>
            <a:off x="1169276" y="2571092"/>
            <a:ext cx="8877249" cy="3600000"/>
          </a:xfrm>
        </p:spPr>
        <p:txBody>
          <a:bodyPr/>
          <a:lstStyle/>
          <a:p>
            <a:pPr marL="0" indent="0">
              <a:buNone/>
            </a:pPr>
            <a:r>
              <a:rPr lang="en-GB" sz="2000" dirty="0">
                <a:latin typeface="Arial" panose="020B0604020202020204" pitchFamily="34" charset="0"/>
                <a:cs typeface="Arial" panose="020B0604020202020204" pitchFamily="34" charset="0"/>
              </a:rPr>
              <a:t>The digestive system contains trillions of bacteria which have many important jobs in the digestive system.</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Bacteria can produce some vitamins that humans need (e.g. B vitamins and vitamin K).</a:t>
            </a:r>
          </a:p>
          <a:p>
            <a:r>
              <a:rPr lang="en-GB" sz="2000" dirty="0">
                <a:latin typeface="Arial" panose="020B0604020202020204" pitchFamily="34" charset="0"/>
                <a:cs typeface="Arial" panose="020B0604020202020204" pitchFamily="34" charset="0"/>
              </a:rPr>
              <a:t>They can digest certain carbohydrates and fibre that humans cannot.</a:t>
            </a:r>
          </a:p>
          <a:p>
            <a:r>
              <a:rPr lang="en-GB" sz="2000" dirty="0">
                <a:latin typeface="Arial" panose="020B0604020202020204" pitchFamily="34" charset="0"/>
                <a:cs typeface="Arial" panose="020B0604020202020204" pitchFamily="34" charset="0"/>
              </a:rPr>
              <a:t>They can control the growth of harmful bacteria which can cause disease.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Probiotics are live microorganisms which can help your gut stay healthy. They are known as ‘good’ bacteria and can be found in certain dairy products (specifically yogurts).</a:t>
            </a:r>
          </a:p>
        </p:txBody>
      </p:sp>
    </p:spTree>
    <p:extLst>
      <p:ext uri="{BB962C8B-B14F-4D97-AF65-F5344CB8AC3E}">
        <p14:creationId xmlns:p14="http://schemas.microsoft.com/office/powerpoint/2010/main" val="316169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Phases of digestion</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US" altLang="en-US" sz="2000" b="1" dirty="0">
                <a:latin typeface="Arial" panose="020B0604020202020204" pitchFamily="34" charset="0"/>
                <a:cs typeface="Arial" panose="020B0604020202020204" pitchFamily="34" charset="0"/>
              </a:rPr>
              <a:t>Ingestion </a:t>
            </a:r>
            <a:r>
              <a:rPr lang="en-US" altLang="en-US" sz="2000" dirty="0">
                <a:latin typeface="Arial" panose="020B0604020202020204" pitchFamily="34" charset="0"/>
                <a:cs typeface="Arial" panose="020B0604020202020204" pitchFamily="34" charset="0"/>
              </a:rPr>
              <a:t>– </a:t>
            </a:r>
          </a:p>
          <a:p>
            <a:pPr marL="0" indent="0">
              <a:spcBef>
                <a:spcPct val="0"/>
              </a:spcBef>
              <a:buNone/>
            </a:pPr>
            <a:r>
              <a:rPr lang="en-US" altLang="en-US" sz="2000" dirty="0">
                <a:latin typeface="Arial" panose="020B0604020202020204" pitchFamily="34" charset="0"/>
                <a:cs typeface="Arial" panose="020B0604020202020204" pitchFamily="34" charset="0"/>
              </a:rPr>
              <a:t>food is taken into the mouth.</a:t>
            </a:r>
          </a:p>
          <a:p>
            <a:pPr marL="0" indent="0">
              <a:spcBef>
                <a:spcPct val="0"/>
              </a:spcBef>
              <a:buNone/>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Digestion </a:t>
            </a:r>
            <a:r>
              <a:rPr lang="en-US" altLang="en-US" sz="2000" dirty="0">
                <a:latin typeface="Arial" panose="020B0604020202020204" pitchFamily="34" charset="0"/>
                <a:cs typeface="Arial" panose="020B0604020202020204" pitchFamily="34" charset="0"/>
              </a:rPr>
              <a:t>– </a:t>
            </a:r>
          </a:p>
          <a:p>
            <a:pPr marL="0" indent="0">
              <a:spcBef>
                <a:spcPct val="0"/>
              </a:spcBef>
              <a:buNone/>
            </a:pPr>
            <a:r>
              <a:rPr lang="en-US" altLang="en-US" sz="2000" dirty="0">
                <a:latin typeface="Arial" panose="020B0604020202020204" pitchFamily="34" charset="0"/>
                <a:cs typeface="Arial" panose="020B0604020202020204" pitchFamily="34" charset="0"/>
              </a:rPr>
              <a:t>physical and chemical processes that start in the mouth and continue in the stomach and small intestine.</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Absorption –</a:t>
            </a:r>
            <a:r>
              <a:rPr lang="en-US" altLang="en-US" sz="2000" dirty="0">
                <a:latin typeface="Arial" panose="020B0604020202020204" pitchFamily="34" charset="0"/>
                <a:cs typeface="Arial" panose="020B0604020202020204" pitchFamily="34" charset="0"/>
              </a:rPr>
              <a:t> </a:t>
            </a:r>
          </a:p>
          <a:p>
            <a:pPr marL="0" indent="0">
              <a:spcBef>
                <a:spcPct val="0"/>
              </a:spcBef>
              <a:buNone/>
            </a:pPr>
            <a:r>
              <a:rPr lang="en-US" altLang="en-US" sz="2000" dirty="0">
                <a:latin typeface="Arial" panose="020B0604020202020204" pitchFamily="34" charset="0"/>
                <a:cs typeface="Arial" panose="020B0604020202020204" pitchFamily="34" charset="0"/>
              </a:rPr>
              <a:t>the movement of nutrients across the gastro-intestinal lining into the blood and lymphatic system for the body to use.</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Elimination –</a:t>
            </a:r>
            <a:r>
              <a:rPr lang="en-US" altLang="en-US" sz="2000" dirty="0">
                <a:latin typeface="Arial" panose="020B0604020202020204" pitchFamily="34" charset="0"/>
                <a:cs typeface="Arial" panose="020B0604020202020204" pitchFamily="34" charset="0"/>
              </a:rPr>
              <a:t>  </a:t>
            </a:r>
          </a:p>
          <a:p>
            <a:pPr marL="0" indent="0">
              <a:spcBef>
                <a:spcPct val="0"/>
              </a:spcBef>
              <a:buNone/>
            </a:pPr>
            <a:r>
              <a:rPr lang="en-US" altLang="en-US" sz="2000" dirty="0">
                <a:latin typeface="Arial" panose="020B0604020202020204" pitchFamily="34" charset="0"/>
                <a:cs typeface="Arial" panose="020B0604020202020204" pitchFamily="34" charset="0"/>
              </a:rPr>
              <a:t>excretion of undigested food and waste substances as faeces.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2178" y="1699120"/>
            <a:ext cx="2759887" cy="4824536"/>
          </a:xfrm>
          <a:prstGeom prst="rect">
            <a:avLst/>
          </a:prstGeom>
          <a:ln>
            <a:noFill/>
          </a:ln>
          <a:effectLst>
            <a:softEdge rad="112500"/>
          </a:effectLst>
        </p:spPr>
      </p:pic>
    </p:spTree>
    <p:extLst>
      <p:ext uri="{BB962C8B-B14F-4D97-AF65-F5344CB8AC3E}">
        <p14:creationId xmlns:p14="http://schemas.microsoft.com/office/powerpoint/2010/main" val="316169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digestion process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FF18E71C-3803-9942-1A05-E0BC38B771F9}"/>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as a fuel</a:t>
            </a:r>
          </a:p>
        </p:txBody>
      </p:sp>
      <p:sp>
        <p:nvSpPr>
          <p:cNvPr id="3" name="Subtitle 2"/>
          <p:cNvSpPr>
            <a:spLocks noGrp="1"/>
          </p:cNvSpPr>
          <p:nvPr>
            <p:ph type="subTitle" idx="1"/>
          </p:nvPr>
        </p:nvSpPr>
        <p:spPr>
          <a:xfrm>
            <a:off x="1169276" y="2571092"/>
            <a:ext cx="6276553" cy="3600000"/>
          </a:xfrm>
        </p:spPr>
        <p:txBody>
          <a:bodyPr/>
          <a:lstStyle/>
          <a:p>
            <a:pPr marL="0" indent="0">
              <a:buNone/>
            </a:pPr>
            <a:r>
              <a:rPr lang="en-GB" sz="2000" dirty="0"/>
              <a:t>The body requires energy from food.</a:t>
            </a:r>
          </a:p>
          <a:p>
            <a:pPr marL="0" indent="0">
              <a:buNone/>
            </a:pPr>
            <a:endParaRPr lang="en-GB" sz="2000" dirty="0"/>
          </a:p>
          <a:p>
            <a:pPr marL="0" indent="0">
              <a:buNone/>
            </a:pPr>
            <a:r>
              <a:rPr lang="en-GB" sz="2000" dirty="0"/>
              <a:t>Our bodies act as a converter, releasing energy and nutrients from food.</a:t>
            </a:r>
          </a:p>
          <a:p>
            <a:pPr marL="0" indent="0">
              <a:buNone/>
            </a:pPr>
            <a:endParaRPr lang="en-GB" sz="2000" dirty="0"/>
          </a:p>
          <a:p>
            <a:pPr marL="0" indent="0">
              <a:buNone/>
            </a:pPr>
            <a:r>
              <a:rPr lang="en-GB" sz="2000" dirty="0"/>
              <a:t>Sometimes food can take 2 or 3 days to be fully digested and absorbed by the body.</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2842" y="2843668"/>
            <a:ext cx="3960498" cy="3327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8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digestion process</a:t>
            </a:r>
          </a:p>
        </p:txBody>
      </p:sp>
      <p:sp>
        <p:nvSpPr>
          <p:cNvPr id="3" name="Subtitle 2"/>
          <p:cNvSpPr>
            <a:spLocks noGrp="1"/>
          </p:cNvSpPr>
          <p:nvPr>
            <p:ph type="subTitle" idx="1"/>
          </p:nvPr>
        </p:nvSpPr>
        <p:spPr/>
        <p:txBody>
          <a:bodyPr/>
          <a:lstStyle/>
          <a:p>
            <a:pPr marL="0" indent="0">
              <a:buNone/>
            </a:pPr>
            <a:r>
              <a:rPr lang="en-GB" sz="2000" dirty="0"/>
              <a:t>The body parts  involved in the digestion process are:</a:t>
            </a:r>
          </a:p>
          <a:p>
            <a:pPr marL="0" indent="0">
              <a:buNone/>
            </a:pPr>
            <a:endParaRPr lang="en-GB" sz="2000" dirty="0"/>
          </a:p>
          <a:p>
            <a:r>
              <a:rPr lang="en-GB" sz="2000" dirty="0"/>
              <a:t>the mouth;</a:t>
            </a:r>
          </a:p>
          <a:p>
            <a:r>
              <a:rPr lang="en-GB" sz="2000" dirty="0"/>
              <a:t>oesophagus;</a:t>
            </a:r>
          </a:p>
          <a:p>
            <a:r>
              <a:rPr lang="en-GB" sz="2000" dirty="0"/>
              <a:t>stomach;</a:t>
            </a:r>
          </a:p>
          <a:p>
            <a:r>
              <a:rPr lang="en-GB" sz="2000" dirty="0"/>
              <a:t>small intestine;</a:t>
            </a:r>
          </a:p>
          <a:p>
            <a:r>
              <a:rPr lang="en-GB" sz="2000" dirty="0"/>
              <a:t>colon;</a:t>
            </a:r>
          </a:p>
          <a:p>
            <a:r>
              <a:rPr lang="en-GB" sz="2000" dirty="0"/>
              <a:t>anus.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8401" y="1563798"/>
            <a:ext cx="2759887" cy="4824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58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563798"/>
            <a:ext cx="9057520" cy="720000"/>
          </a:xfrm>
        </p:spPr>
        <p:txBody>
          <a:bodyPr/>
          <a:lstStyle/>
          <a:p>
            <a:r>
              <a:rPr lang="en-GB" altLang="en-US" dirty="0">
                <a:latin typeface="Arial" panose="020B0604020202020204" pitchFamily="34" charset="0"/>
                <a:cs typeface="Arial" panose="020B0604020202020204" pitchFamily="34" charset="0"/>
              </a:rPr>
              <a:t>The body parts used in the digestion process </a:t>
            </a:r>
          </a:p>
        </p:txBody>
      </p:sp>
      <p:grpSp>
        <p:nvGrpSpPr>
          <p:cNvPr id="7" name="Group 6"/>
          <p:cNvGrpSpPr/>
          <p:nvPr/>
        </p:nvGrpSpPr>
        <p:grpSpPr>
          <a:xfrm>
            <a:off x="3495938" y="2172376"/>
            <a:ext cx="6939878" cy="4322618"/>
            <a:chOff x="1992313" y="1230314"/>
            <a:chExt cx="6480175" cy="4859337"/>
          </a:xfrm>
        </p:grpSpPr>
        <p:pic>
          <p:nvPicPr>
            <p:cNvPr id="8" name="Picture 17" descr="C:\Documents and Settings\TEMP.NUTRITION.010\Desktop\iStock_00001556386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230314"/>
              <a:ext cx="27813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p:nvSpPr>
          <p:spPr bwMode="auto">
            <a:xfrm flipH="1" flipV="1">
              <a:off x="3432175" y="1773239"/>
              <a:ext cx="935038" cy="407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6"/>
            <p:cNvSpPr>
              <a:spLocks noChangeShapeType="1"/>
            </p:cNvSpPr>
            <p:nvPr/>
          </p:nvSpPr>
          <p:spPr bwMode="auto">
            <a:xfrm flipH="1" flipV="1">
              <a:off x="3549651" y="3789364"/>
              <a:ext cx="1825625" cy="287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7"/>
            <p:cNvSpPr>
              <a:spLocks noChangeShapeType="1"/>
            </p:cNvSpPr>
            <p:nvPr/>
          </p:nvSpPr>
          <p:spPr bwMode="auto">
            <a:xfrm flipV="1">
              <a:off x="5232400" y="3789363"/>
              <a:ext cx="935038" cy="12239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8"/>
            <p:cNvSpPr>
              <a:spLocks noChangeShapeType="1"/>
            </p:cNvSpPr>
            <p:nvPr/>
          </p:nvSpPr>
          <p:spPr bwMode="auto">
            <a:xfrm>
              <a:off x="5232400" y="4772025"/>
              <a:ext cx="1150938" cy="241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 Box 11"/>
            <p:cNvSpPr txBox="1">
              <a:spLocks noChangeArrowheads="1"/>
            </p:cNvSpPr>
            <p:nvPr/>
          </p:nvSpPr>
          <p:spPr bwMode="auto">
            <a:xfrm>
              <a:off x="2136775" y="1557338"/>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Mouth</a:t>
              </a:r>
              <a:endParaRPr lang="en-US" altLang="en-US" sz="2400" dirty="0"/>
            </a:p>
          </p:txBody>
        </p:sp>
        <p:sp>
          <p:nvSpPr>
            <p:cNvPr id="14" name="Text Box 12"/>
            <p:cNvSpPr txBox="1">
              <a:spLocks noChangeArrowheads="1"/>
            </p:cNvSpPr>
            <p:nvPr/>
          </p:nvSpPr>
          <p:spPr bwMode="auto">
            <a:xfrm>
              <a:off x="1992313" y="3500438"/>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Stomach</a:t>
              </a:r>
              <a:endParaRPr lang="en-US" altLang="en-US" sz="2400" dirty="0"/>
            </a:p>
          </p:txBody>
        </p:sp>
        <p:sp>
          <p:nvSpPr>
            <p:cNvPr id="15" name="Text Box 13"/>
            <p:cNvSpPr txBox="1">
              <a:spLocks noChangeArrowheads="1"/>
            </p:cNvSpPr>
            <p:nvPr/>
          </p:nvSpPr>
          <p:spPr bwMode="auto">
            <a:xfrm>
              <a:off x="6096001" y="1844675"/>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Oesophagus</a:t>
              </a:r>
              <a:endParaRPr lang="en-US" altLang="en-US" sz="2400" dirty="0"/>
            </a:p>
          </p:txBody>
        </p:sp>
        <p:sp>
          <p:nvSpPr>
            <p:cNvPr id="16" name="Text Box 14"/>
            <p:cNvSpPr txBox="1">
              <a:spLocks noChangeArrowheads="1"/>
            </p:cNvSpPr>
            <p:nvPr/>
          </p:nvSpPr>
          <p:spPr bwMode="auto">
            <a:xfrm>
              <a:off x="6167438" y="3429001"/>
              <a:ext cx="2305050" cy="44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Small intestine</a:t>
              </a:r>
              <a:endParaRPr lang="en-US" altLang="en-US" sz="2400" dirty="0"/>
            </a:p>
          </p:txBody>
        </p:sp>
        <p:sp>
          <p:nvSpPr>
            <p:cNvPr id="17" name="Text Box 15"/>
            <p:cNvSpPr txBox="1">
              <a:spLocks noChangeArrowheads="1"/>
            </p:cNvSpPr>
            <p:nvPr/>
          </p:nvSpPr>
          <p:spPr bwMode="auto">
            <a:xfrm>
              <a:off x="6461126" y="4772025"/>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Colon</a:t>
              </a:r>
              <a:endParaRPr lang="en-US" altLang="en-US" sz="2400" dirty="0"/>
            </a:p>
          </p:txBody>
        </p:sp>
        <p:sp>
          <p:nvSpPr>
            <p:cNvPr id="18" name="Line 16"/>
            <p:cNvSpPr>
              <a:spLocks noChangeShapeType="1"/>
            </p:cNvSpPr>
            <p:nvPr/>
          </p:nvSpPr>
          <p:spPr bwMode="auto">
            <a:xfrm>
              <a:off x="3359151" y="5373689"/>
              <a:ext cx="1655763" cy="3587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17"/>
            <p:cNvSpPr txBox="1">
              <a:spLocks noChangeArrowheads="1"/>
            </p:cNvSpPr>
            <p:nvPr/>
          </p:nvSpPr>
          <p:spPr bwMode="auto">
            <a:xfrm>
              <a:off x="2351089" y="5132388"/>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t>Anus</a:t>
              </a:r>
            </a:p>
          </p:txBody>
        </p:sp>
      </p:grpSp>
      <p:sp>
        <p:nvSpPr>
          <p:cNvPr id="20" name="Line 7"/>
          <p:cNvSpPr>
            <a:spLocks noChangeShapeType="1"/>
          </p:cNvSpPr>
          <p:nvPr/>
        </p:nvSpPr>
        <p:spPr bwMode="auto">
          <a:xfrm flipV="1">
            <a:off x="6916271" y="3170771"/>
            <a:ext cx="1282189" cy="8649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25009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Ingestion</a:t>
            </a:r>
          </a:p>
        </p:txBody>
      </p:sp>
      <p:sp>
        <p:nvSpPr>
          <p:cNvPr id="3" name="Subtitle 2"/>
          <p:cNvSpPr>
            <a:spLocks noGrp="1"/>
          </p:cNvSpPr>
          <p:nvPr>
            <p:ph type="subTitle" idx="1"/>
          </p:nvPr>
        </p:nvSpPr>
        <p:spPr>
          <a:xfrm>
            <a:off x="1169276" y="2535467"/>
            <a:ext cx="6751566" cy="3414071"/>
          </a:xfrm>
        </p:spPr>
        <p:txBody>
          <a:bodyPr/>
          <a:lstStyle/>
          <a:p>
            <a:pPr marL="0" indent="0">
              <a:buNone/>
            </a:pPr>
            <a:r>
              <a:rPr lang="en-GB" sz="2000" b="1" dirty="0"/>
              <a:t>The mouth</a:t>
            </a:r>
          </a:p>
          <a:p>
            <a:pPr marL="0" indent="0">
              <a:buNone/>
            </a:pPr>
            <a:endParaRPr lang="en-GB" sz="2000" dirty="0"/>
          </a:p>
          <a:p>
            <a:pPr marL="0" indent="0">
              <a:buNone/>
            </a:pPr>
            <a:r>
              <a:rPr lang="en-GB" sz="2000" dirty="0"/>
              <a:t>When we eat, the teeth mechanically break down food into smaller pieces.</a:t>
            </a:r>
          </a:p>
          <a:p>
            <a:pPr marL="0" indent="0">
              <a:buNone/>
            </a:pPr>
            <a:r>
              <a:rPr lang="en-GB" sz="2000" dirty="0"/>
              <a:t>Teeth of different shape tear, chop and grind the food.</a:t>
            </a:r>
          </a:p>
          <a:p>
            <a:pPr marL="0" indent="0">
              <a:buNone/>
            </a:pPr>
            <a:r>
              <a:rPr lang="en-GB" sz="2000" dirty="0"/>
              <a:t>The cheeks and tongue help to push the food towards the teeth.</a:t>
            </a:r>
          </a:p>
          <a:p>
            <a:pPr marL="0" indent="0">
              <a:buNone/>
            </a:pPr>
            <a:r>
              <a:rPr lang="en-GB" sz="2000" dirty="0"/>
              <a:t>The food is then rolled into a ball and swallowed down the oesophagus.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7982" y="1828129"/>
            <a:ext cx="3924012" cy="4477062"/>
          </a:xfrm>
          <a:prstGeom prst="rect">
            <a:avLst/>
          </a:prstGeom>
          <a:ln>
            <a:noFill/>
          </a:ln>
          <a:effectLst>
            <a:softEdge rad="112500"/>
          </a:effectLst>
        </p:spPr>
      </p:pic>
    </p:spTree>
    <p:extLst>
      <p:ext uri="{BB962C8B-B14F-4D97-AF65-F5344CB8AC3E}">
        <p14:creationId xmlns:p14="http://schemas.microsoft.com/office/powerpoint/2010/main" val="307076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Saliva</a:t>
            </a:r>
          </a:p>
        </p:txBody>
      </p:sp>
      <p:sp>
        <p:nvSpPr>
          <p:cNvPr id="3" name="Subtitle 2"/>
          <p:cNvSpPr>
            <a:spLocks noGrp="1"/>
          </p:cNvSpPr>
          <p:nvPr>
            <p:ph type="subTitle" idx="1"/>
          </p:nvPr>
        </p:nvSpPr>
        <p:spPr>
          <a:xfrm>
            <a:off x="1169277" y="2571092"/>
            <a:ext cx="5670910" cy="3600000"/>
          </a:xfrm>
        </p:spPr>
        <p:txBody>
          <a:bodyPr/>
          <a:lstStyle/>
          <a:p>
            <a:pPr marL="0" indent="0">
              <a:spcBef>
                <a:spcPct val="50000"/>
              </a:spcBef>
              <a:buNone/>
            </a:pPr>
            <a:r>
              <a:rPr lang="en-GB" altLang="en-US" sz="2000" dirty="0"/>
              <a:t>Saliva is released into the mouth at the sight, smell, taste or even the thought of food.</a:t>
            </a:r>
          </a:p>
          <a:p>
            <a:pPr marL="0" indent="0">
              <a:spcBef>
                <a:spcPct val="50000"/>
              </a:spcBef>
              <a:buNone/>
            </a:pPr>
            <a:r>
              <a:rPr lang="en-GB" altLang="en-US" sz="2000" dirty="0"/>
              <a:t>Saliva is secreted from salivary glands in the mouth. It contains the enzyme amylase which helps break down starch into simple sugars.</a:t>
            </a:r>
          </a:p>
          <a:p>
            <a:pPr marL="0" indent="0">
              <a:spcBef>
                <a:spcPct val="50000"/>
              </a:spcBef>
              <a:buNone/>
            </a:pPr>
            <a:r>
              <a:rPr lang="en-GB" altLang="en-US" sz="2000" dirty="0"/>
              <a:t>Saliva also moistens the food making it easier to chew and swallow.</a:t>
            </a:r>
          </a:p>
          <a:p>
            <a:pPr marL="0" indent="0">
              <a:buNone/>
            </a:pPr>
            <a:endParaRPr lang="en-GB" dirty="0"/>
          </a:p>
        </p:txBody>
      </p:sp>
      <p:pic>
        <p:nvPicPr>
          <p:cNvPr id="7" name="Picture 1"/>
          <p:cNvPicPr>
            <a:picLocks noChangeAspect="1"/>
          </p:cNvPicPr>
          <p:nvPr/>
        </p:nvPicPr>
        <p:blipFill rotWithShape="1">
          <a:blip r:embed="rId2" cstate="screen">
            <a:extLst>
              <a:ext uri="{28A0092B-C50C-407E-A947-70E740481C1C}">
                <a14:useLocalDpi xmlns:a14="http://schemas.microsoft.com/office/drawing/2010/main"/>
              </a:ext>
            </a:extLst>
          </a:blip>
          <a:srcRect l="4176" t="7007" r="4309" b="11648"/>
          <a:stretch/>
        </p:blipFill>
        <p:spPr bwMode="auto">
          <a:xfrm>
            <a:off x="6840187" y="2878369"/>
            <a:ext cx="4845132" cy="3435883"/>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8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Oesophagus</a:t>
            </a:r>
          </a:p>
        </p:txBody>
      </p:sp>
      <p:sp>
        <p:nvSpPr>
          <p:cNvPr id="3" name="Subtitle 2"/>
          <p:cNvSpPr>
            <a:spLocks noGrp="1"/>
          </p:cNvSpPr>
          <p:nvPr>
            <p:ph type="subTitle" idx="1"/>
          </p:nvPr>
        </p:nvSpPr>
        <p:spPr>
          <a:xfrm>
            <a:off x="1169273" y="2571092"/>
            <a:ext cx="7036575" cy="3600000"/>
          </a:xfrm>
        </p:spPr>
        <p:txBody>
          <a:bodyPr/>
          <a:lstStyle/>
          <a:p>
            <a:pPr marL="0" indent="0">
              <a:buNone/>
            </a:pPr>
            <a:r>
              <a:rPr lang="en-GB" sz="2000" dirty="0"/>
              <a:t>When food is swallowed, the muscles in the  oesophagus contract and relax, helping to push the food down into the stomach. These waves of muscular contractions which move food along the digestive system are called peristalsis.</a:t>
            </a:r>
          </a:p>
          <a:p>
            <a:pPr marL="0" indent="0">
              <a:buNone/>
            </a:pPr>
            <a:endParaRPr lang="en-GB" sz="2000" b="1" dirty="0"/>
          </a:p>
          <a:p>
            <a:pPr marL="0" indent="0">
              <a:buNone/>
            </a:pPr>
            <a:r>
              <a:rPr lang="en-GB" sz="2000" b="1" dirty="0"/>
              <a:t>Did you know?</a:t>
            </a:r>
          </a:p>
          <a:p>
            <a:pPr marL="0" indent="0">
              <a:buNone/>
            </a:pPr>
            <a:r>
              <a:rPr lang="en-GB" sz="2000" dirty="0"/>
              <a:t>Each mouthful of food takes about six seconds to reach the stomach once it is swallowed.</a:t>
            </a:r>
          </a:p>
          <a:p>
            <a:pPr marL="0" indent="0">
              <a:buNone/>
            </a:pPr>
            <a:r>
              <a:rPr lang="en-GB" sz="2000" dirty="0"/>
              <a:t>Even when the body is upside down, the food will still pass from the mouth to the stomach.</a:t>
            </a:r>
          </a:p>
          <a:p>
            <a:pPr marL="0" indent="0">
              <a:buNone/>
            </a:pPr>
            <a:endParaRPr lang="en-GB" dirty="0"/>
          </a:p>
        </p:txBody>
      </p:sp>
      <p:pic>
        <p:nvPicPr>
          <p:cNvPr id="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649059" y="1959744"/>
            <a:ext cx="2573121" cy="4211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33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Digestion</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US" altLang="en-US" sz="2000" b="1" dirty="0">
                <a:latin typeface="Arial" panose="020B0604020202020204" pitchFamily="34" charset="0"/>
                <a:cs typeface="Arial" panose="020B0604020202020204" pitchFamily="34" charset="0"/>
              </a:rPr>
              <a:t>The stomach</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 stomach is a sac made of muscles that contract and churn food, breaking it down even further.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 acid and enzymes in the stomach also help to break down the food.</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When the food has been churned into a creamy mixture known as chyme, it passes gradually into the small intestine.</a:t>
            </a:r>
          </a:p>
          <a:p>
            <a:pPr marL="0" indent="0">
              <a:spcBef>
                <a:spcPct val="0"/>
              </a:spcBef>
              <a:buNone/>
            </a:pPr>
            <a:endParaRPr lang="en-US" altLang="en-US" sz="2000" b="1" dirty="0">
              <a:latin typeface="Arial" panose="020B0604020202020204" pitchFamily="34" charset="0"/>
              <a:cs typeface="Arial" panose="020B0604020202020204" pitchFamily="34" charset="0"/>
            </a:endParaRPr>
          </a:p>
          <a:p>
            <a:pPr marL="0" indent="0">
              <a:spcBef>
                <a:spcPct val="0"/>
              </a:spcBef>
              <a:buNone/>
            </a:pPr>
            <a:r>
              <a:rPr lang="en-US" altLang="en-US" sz="2000" b="1" dirty="0">
                <a:latin typeface="Arial" panose="020B0604020202020204" pitchFamily="34" charset="0"/>
                <a:cs typeface="Arial" panose="020B0604020202020204" pitchFamily="34" charset="0"/>
              </a:rPr>
              <a:t>Did you know?</a:t>
            </a:r>
          </a:p>
          <a:p>
            <a:pPr marL="0" indent="0">
              <a:spcBef>
                <a:spcPct val="0"/>
              </a:spcBef>
              <a:buNone/>
            </a:pPr>
            <a:r>
              <a:rPr lang="en-US" altLang="en-US" sz="2000" dirty="0">
                <a:latin typeface="Arial" panose="020B0604020202020204" pitchFamily="34" charset="0"/>
                <a:cs typeface="Arial" panose="020B0604020202020204" pitchFamily="34" charset="0"/>
              </a:rPr>
              <a:t>Food can spend up to 2 to 3 hours in the stomach.</a:t>
            </a:r>
          </a:p>
          <a:p>
            <a:endParaRPr lang="en-GB" dirty="0"/>
          </a:p>
        </p:txBody>
      </p:sp>
      <p:pic>
        <p:nvPicPr>
          <p:cNvPr id="1026" name="Picture 2" descr="https://www.foodafactoflife.org.uk/media/3761/digestive-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l="19639" t="10683" r="59462" b="50000"/>
          <a:stretch/>
        </p:blipFill>
        <p:spPr bwMode="auto">
          <a:xfrm>
            <a:off x="8429784" y="2005894"/>
            <a:ext cx="3432268" cy="431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0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Small intestine</a:t>
            </a:r>
          </a:p>
        </p:txBody>
      </p:sp>
      <p:sp>
        <p:nvSpPr>
          <p:cNvPr id="3" name="Subtitle 2"/>
          <p:cNvSpPr>
            <a:spLocks noGrp="1"/>
          </p:cNvSpPr>
          <p:nvPr>
            <p:ph type="subTitle" idx="1"/>
          </p:nvPr>
        </p:nvSpPr>
        <p:spPr>
          <a:xfrm>
            <a:off x="1169276" y="2571092"/>
            <a:ext cx="7036573" cy="3600000"/>
          </a:xfrm>
        </p:spPr>
        <p:txBody>
          <a:bodyPr/>
          <a:lstStyle/>
          <a:p>
            <a:pPr marL="0" indent="0">
              <a:spcBef>
                <a:spcPct val="0"/>
              </a:spcBef>
              <a:buNone/>
            </a:pPr>
            <a:r>
              <a:rPr lang="en-US" altLang="en-US" sz="2000" dirty="0">
                <a:latin typeface="Arial" panose="020B0604020202020204" pitchFamily="34" charset="0"/>
                <a:cs typeface="Arial" panose="020B0604020202020204" pitchFamily="34" charset="0"/>
              </a:rPr>
              <a:t>The small intestine is a tube about 6 metres long.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 first section of the small intestine is called the duodenum, followed by jejunum and ileum. </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The inner surface of the small intestine is folded into numerous tiny finger-like structures called villi to increase the surface area for absorption.</a:t>
            </a:r>
          </a:p>
          <a:p>
            <a:pPr marL="0" indent="0">
              <a:spcBef>
                <a:spcPct val="0"/>
              </a:spcBef>
              <a:buNone/>
            </a:pPr>
            <a:endParaRPr lang="en-US" altLang="en-US" sz="2000" dirty="0">
              <a:latin typeface="Arial" panose="020B0604020202020204" pitchFamily="34" charset="0"/>
              <a:cs typeface="Arial" panose="020B0604020202020204" pitchFamily="34" charset="0"/>
            </a:endParaRPr>
          </a:p>
          <a:p>
            <a:pPr marL="0" indent="0">
              <a:spcBef>
                <a:spcPct val="0"/>
              </a:spcBef>
              <a:buNone/>
            </a:pPr>
            <a:endParaRPr lang="en-US" altLang="en-US" sz="2000" dirty="0"/>
          </a:p>
        </p:txBody>
      </p:sp>
      <p:pic>
        <p:nvPicPr>
          <p:cNvPr id="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12727" y="3330083"/>
            <a:ext cx="3633850" cy="2841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8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774</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15</vt:i4>
      </vt:variant>
    </vt:vector>
  </HeadingPairs>
  <TitlesOfParts>
    <vt:vector size="21" baseType="lpstr">
      <vt:lpstr>Arial</vt:lpstr>
      <vt:lpstr>Calibri</vt:lpstr>
      <vt:lpstr>Office Theme</vt:lpstr>
      <vt:lpstr>Custom Design</vt:lpstr>
      <vt:lpstr>1_Custom Design</vt:lpstr>
      <vt:lpstr>3_Custom Design</vt:lpstr>
      <vt:lpstr>The digestion process</vt:lpstr>
      <vt:lpstr>Food as a fuel</vt:lpstr>
      <vt:lpstr>The digestion process</vt:lpstr>
      <vt:lpstr>The body parts used in the digestion process </vt:lpstr>
      <vt:lpstr>Ingestion</vt:lpstr>
      <vt:lpstr>Saliva</vt:lpstr>
      <vt:lpstr>Oesophagus</vt:lpstr>
      <vt:lpstr>Digestion</vt:lpstr>
      <vt:lpstr>Small intestine</vt:lpstr>
      <vt:lpstr>Duodenum</vt:lpstr>
      <vt:lpstr>Absorption</vt:lpstr>
      <vt:lpstr>Elimination</vt:lpstr>
      <vt:lpstr>Bacteria in digestion</vt:lpstr>
      <vt:lpstr>Phases of digestion</vt:lpstr>
      <vt:lpstr>The digestion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39</cp:revision>
  <dcterms:created xsi:type="dcterms:W3CDTF">2018-10-10T09:22:08Z</dcterms:created>
  <dcterms:modified xsi:type="dcterms:W3CDTF">2023-11-03T12:44:52Z</dcterms:modified>
</cp:coreProperties>
</file>