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75"/>
  </p:notesMasterIdLst>
  <p:sldIdLst>
    <p:sldId id="256" r:id="rId8"/>
    <p:sldId id="320" r:id="rId9"/>
    <p:sldId id="386" r:id="rId10"/>
    <p:sldId id="322" r:id="rId11"/>
    <p:sldId id="363" r:id="rId12"/>
    <p:sldId id="260" r:id="rId13"/>
    <p:sldId id="265" r:id="rId14"/>
    <p:sldId id="273" r:id="rId15"/>
    <p:sldId id="368" r:id="rId16"/>
    <p:sldId id="357" r:id="rId17"/>
    <p:sldId id="283" r:id="rId18"/>
    <p:sldId id="279" r:id="rId19"/>
    <p:sldId id="262" r:id="rId20"/>
    <p:sldId id="377" r:id="rId21"/>
    <p:sldId id="378" r:id="rId22"/>
    <p:sldId id="379" r:id="rId23"/>
    <p:sldId id="268" r:id="rId24"/>
    <p:sldId id="269" r:id="rId25"/>
    <p:sldId id="380" r:id="rId26"/>
    <p:sldId id="381" r:id="rId27"/>
    <p:sldId id="382" r:id="rId28"/>
    <p:sldId id="358" r:id="rId29"/>
    <p:sldId id="275" r:id="rId30"/>
    <p:sldId id="371" r:id="rId31"/>
    <p:sldId id="372" r:id="rId32"/>
    <p:sldId id="287" r:id="rId33"/>
    <p:sldId id="284" r:id="rId34"/>
    <p:sldId id="285" r:id="rId35"/>
    <p:sldId id="286" r:id="rId36"/>
    <p:sldId id="373" r:id="rId37"/>
    <p:sldId id="374" r:id="rId38"/>
    <p:sldId id="375" r:id="rId39"/>
    <p:sldId id="290" r:id="rId40"/>
    <p:sldId id="356" r:id="rId41"/>
    <p:sldId id="362" r:id="rId42"/>
    <p:sldId id="267" r:id="rId43"/>
    <p:sldId id="271" r:id="rId44"/>
    <p:sldId id="272" r:id="rId45"/>
    <p:sldId id="276" r:id="rId46"/>
    <p:sldId id="277" r:id="rId47"/>
    <p:sldId id="278" r:id="rId48"/>
    <p:sldId id="280" r:id="rId49"/>
    <p:sldId id="281" r:id="rId50"/>
    <p:sldId id="282" r:id="rId51"/>
    <p:sldId id="359" r:id="rId52"/>
    <p:sldId id="266" r:id="rId53"/>
    <p:sldId id="263" r:id="rId54"/>
    <p:sldId id="264" r:id="rId55"/>
    <p:sldId id="369" r:id="rId56"/>
    <p:sldId id="331" r:id="rId57"/>
    <p:sldId id="383" r:id="rId58"/>
    <p:sldId id="384" r:id="rId59"/>
    <p:sldId id="385" r:id="rId60"/>
    <p:sldId id="397" r:id="rId61"/>
    <p:sldId id="329" r:id="rId62"/>
    <p:sldId id="274" r:id="rId63"/>
    <p:sldId id="387" r:id="rId64"/>
    <p:sldId id="388" r:id="rId65"/>
    <p:sldId id="389" r:id="rId66"/>
    <p:sldId id="390" r:id="rId67"/>
    <p:sldId id="391" r:id="rId68"/>
    <p:sldId id="392" r:id="rId69"/>
    <p:sldId id="395" r:id="rId70"/>
    <p:sldId id="396" r:id="rId71"/>
    <p:sldId id="360" r:id="rId72"/>
    <p:sldId id="361" r:id="rId73"/>
    <p:sldId id="261" r:id="rId74"/>
  </p:sldIdLst>
  <p:sldSz cx="12192000" cy="6858000"/>
  <p:notesSz cx="6858000" cy="9144000"/>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D7DD1ED-1B11-4F1F-86A0-2669F363A1CD}">
          <p14:sldIdLst>
            <p14:sldId id="256"/>
            <p14:sldId id="320"/>
            <p14:sldId id="386"/>
          </p14:sldIdLst>
        </p14:section>
        <p14:section name="Energy and energy balance" id="{85CB9DA9-D60B-4208-B973-5C1D5CDD13C0}">
          <p14:sldIdLst>
            <p14:sldId id="322"/>
            <p14:sldId id="363"/>
            <p14:sldId id="260"/>
            <p14:sldId id="265"/>
            <p14:sldId id="273"/>
            <p14:sldId id="368"/>
            <p14:sldId id="357"/>
            <p14:sldId id="283"/>
          </p14:sldIdLst>
        </p14:section>
        <p14:section name="Macronutrients" id="{5CBF4B09-F71F-4DA2-86DA-4DDE1D7F6D73}">
          <p14:sldIdLst>
            <p14:sldId id="279"/>
            <p14:sldId id="262"/>
            <p14:sldId id="377"/>
            <p14:sldId id="378"/>
            <p14:sldId id="379"/>
            <p14:sldId id="268"/>
            <p14:sldId id="269"/>
            <p14:sldId id="380"/>
            <p14:sldId id="381"/>
            <p14:sldId id="382"/>
          </p14:sldIdLst>
        </p14:section>
        <p14:section name="Micronutrients" id="{865BC9D5-A63B-4F70-97D9-9EC24276D704}">
          <p14:sldIdLst>
            <p14:sldId id="358"/>
            <p14:sldId id="275"/>
            <p14:sldId id="371"/>
            <p14:sldId id="372"/>
            <p14:sldId id="287"/>
            <p14:sldId id="284"/>
            <p14:sldId id="285"/>
            <p14:sldId id="286"/>
            <p14:sldId id="373"/>
            <p14:sldId id="374"/>
            <p14:sldId id="375"/>
            <p14:sldId id="290"/>
          </p14:sldIdLst>
        </p14:section>
        <p14:section name="The Eatwell Guide" id="{8ED1B0DC-038E-4F23-AAF0-8A118E427043}">
          <p14:sldIdLst>
            <p14:sldId id="356"/>
            <p14:sldId id="362"/>
            <p14:sldId id="267"/>
            <p14:sldId id="271"/>
            <p14:sldId id="272"/>
            <p14:sldId id="276"/>
            <p14:sldId id="277"/>
            <p14:sldId id="278"/>
            <p14:sldId id="280"/>
            <p14:sldId id="281"/>
            <p14:sldId id="282"/>
          </p14:sldIdLst>
        </p14:section>
        <p14:section name="Hydration" id="{75641E72-40E9-461D-A97B-06A4D2309647}">
          <p14:sldIdLst>
            <p14:sldId id="359"/>
            <p14:sldId id="266"/>
            <p14:sldId id="263"/>
            <p14:sldId id="264"/>
            <p14:sldId id="369"/>
          </p14:sldIdLst>
        </p14:section>
        <p14:section name="Key words" id="{0AF0945C-FCD9-4DE1-8737-D3442894C533}">
          <p14:sldIdLst>
            <p14:sldId id="331"/>
            <p14:sldId id="383"/>
            <p14:sldId id="384"/>
            <p14:sldId id="385"/>
            <p14:sldId id="397"/>
          </p14:sldIdLst>
        </p14:section>
        <p14:section name="Teacher's guide and resources" id="{8D3E8E60-0283-4CD6-915E-B2BCF6C18119}">
          <p14:sldIdLst>
            <p14:sldId id="329"/>
            <p14:sldId id="274"/>
            <p14:sldId id="387"/>
            <p14:sldId id="388"/>
            <p14:sldId id="389"/>
            <p14:sldId id="390"/>
            <p14:sldId id="391"/>
            <p14:sldId id="392"/>
            <p14:sldId id="395"/>
            <p14:sldId id="396"/>
            <p14:sldId id="360"/>
            <p14:sldId id="361"/>
            <p14:sldId id="2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F1E6144C-14BA-4EF9-61ED-859BA2598D84}" name="Frances Meek" initials="FM" userId="S::F.Meek@nutrition.org.uk::f3af35cc-3229-46e1-af36-3525661cfbd3" providerId="AD"/>
  <p188:author id="{EC8C4E90-CF91-D356-6453-89C7340D26BA}" name="Ewen Trafford" initials="ET" userId="S::e.trafford@nutrition.org.uk::e520b4bf-a196-48b7-bc10-b1590a457daa"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DDA631"/>
    <a:srgbClr val="C0E3F2"/>
    <a:srgbClr val="97D0E9"/>
    <a:srgbClr val="FCE3C2"/>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BC597-F678-40FF-B59F-C62745F09EAC}" v="1" dt="2022-09-02T12:28:18.253"/>
    <p1510:client id="{F3AB67A1-A416-4C0C-A40E-92329696DC1B}" v="3402" dt="2022-09-02T15:45:08.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5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microsoft.com/office/2018/10/relationships/authors" Target="author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notesMaster" Target="notesMasters/notesMaster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ags" Target="tags/tag1.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wen Trafford" userId="e520b4bf-a196-48b7-bc10-b1590a457daa" providerId="ADAL" clId="{F3AB67A1-A416-4C0C-A40E-92329696DC1B}"/>
    <pc:docChg chg="undo custSel addSld delSld modSld modSection">
      <pc:chgData name="Ewen Trafford" userId="e520b4bf-a196-48b7-bc10-b1590a457daa" providerId="ADAL" clId="{F3AB67A1-A416-4C0C-A40E-92329696DC1B}" dt="2022-09-02T15:43:49.388" v="4199" actId="14100"/>
      <pc:docMkLst>
        <pc:docMk/>
      </pc:docMkLst>
      <pc:sldChg chg="modSp mod">
        <pc:chgData name="Ewen Trafford" userId="e520b4bf-a196-48b7-bc10-b1590a457daa" providerId="ADAL" clId="{F3AB67A1-A416-4C0C-A40E-92329696DC1B}" dt="2022-09-01T14:59:53.580" v="2046" actId="20577"/>
        <pc:sldMkLst>
          <pc:docMk/>
          <pc:sldMk cId="1833689877" sldId="260"/>
        </pc:sldMkLst>
        <pc:spChg chg="mod">
          <ac:chgData name="Ewen Trafford" userId="e520b4bf-a196-48b7-bc10-b1590a457daa" providerId="ADAL" clId="{F3AB67A1-A416-4C0C-A40E-92329696DC1B}" dt="2022-09-01T14:59:53.580" v="2046" actId="20577"/>
          <ac:spMkLst>
            <pc:docMk/>
            <pc:sldMk cId="1833689877" sldId="260"/>
            <ac:spMk id="2" creationId="{00000000-0000-0000-0000-000000000000}"/>
          </ac:spMkLst>
        </pc:spChg>
      </pc:sldChg>
      <pc:sldChg chg="modSp mod delCm">
        <pc:chgData name="Ewen Trafford" userId="e520b4bf-a196-48b7-bc10-b1590a457daa" providerId="ADAL" clId="{F3AB67A1-A416-4C0C-A40E-92329696DC1B}" dt="2022-09-02T15:35:54.246" v="4144"/>
        <pc:sldMkLst>
          <pc:docMk/>
          <pc:sldMk cId="2302005153" sldId="261"/>
        </pc:sldMkLst>
        <pc:spChg chg="mod">
          <ac:chgData name="Ewen Trafford" userId="e520b4bf-a196-48b7-bc10-b1590a457daa" providerId="ADAL" clId="{F3AB67A1-A416-4C0C-A40E-92329696DC1B}" dt="2022-08-30T15:29:59.075" v="169" actId="20577"/>
          <ac:spMkLst>
            <pc:docMk/>
            <pc:sldMk cId="2302005153" sldId="261"/>
            <ac:spMk id="2" creationId="{00000000-0000-0000-0000-000000000000}"/>
          </ac:spMkLst>
        </pc:spChg>
        <pc:spChg chg="mod">
          <ac:chgData name="Ewen Trafford" userId="e520b4bf-a196-48b7-bc10-b1590a457daa" providerId="ADAL" clId="{F3AB67A1-A416-4C0C-A40E-92329696DC1B}" dt="2022-09-02T15:35:51.904" v="4143" actId="14100"/>
          <ac:spMkLst>
            <pc:docMk/>
            <pc:sldMk cId="2302005153" sldId="261"/>
            <ac:spMk id="3" creationId="{00000000-0000-0000-0000-000000000000}"/>
          </ac:spMkLst>
        </pc:spChg>
      </pc:sldChg>
      <pc:sldChg chg="addSp modSp mod delCm">
        <pc:chgData name="Ewen Trafford" userId="e520b4bf-a196-48b7-bc10-b1590a457daa" providerId="ADAL" clId="{F3AB67A1-A416-4C0C-A40E-92329696DC1B}" dt="2022-08-31T15:19:52.378" v="626" actId="1076"/>
        <pc:sldMkLst>
          <pc:docMk/>
          <pc:sldMk cId="2282890655" sldId="262"/>
        </pc:sldMkLst>
        <pc:spChg chg="mod">
          <ac:chgData name="Ewen Trafford" userId="e520b4bf-a196-48b7-bc10-b1590a457daa" providerId="ADAL" clId="{F3AB67A1-A416-4C0C-A40E-92329696DC1B}" dt="2022-08-31T14:41:50.537" v="618" actId="20577"/>
          <ac:spMkLst>
            <pc:docMk/>
            <pc:sldMk cId="2282890655" sldId="262"/>
            <ac:spMk id="3" creationId="{00000000-0000-0000-0000-000000000000}"/>
          </ac:spMkLst>
        </pc:spChg>
        <pc:picChg chg="add mod">
          <ac:chgData name="Ewen Trafford" userId="e520b4bf-a196-48b7-bc10-b1590a457daa" providerId="ADAL" clId="{F3AB67A1-A416-4C0C-A40E-92329696DC1B}" dt="2022-08-31T15:19:52.378" v="626" actId="1076"/>
          <ac:picMkLst>
            <pc:docMk/>
            <pc:sldMk cId="2282890655" sldId="262"/>
            <ac:picMk id="5" creationId="{034BF9B5-F2CB-47E8-F818-D835EFFEEC25}"/>
          </ac:picMkLst>
        </pc:picChg>
      </pc:sldChg>
      <pc:sldChg chg="addSp delSp modSp mod delCm modCm">
        <pc:chgData name="Ewen Trafford" userId="e520b4bf-a196-48b7-bc10-b1590a457daa" providerId="ADAL" clId="{F3AB67A1-A416-4C0C-A40E-92329696DC1B}" dt="2022-09-02T15:43:49.388" v="4199" actId="14100"/>
        <pc:sldMkLst>
          <pc:docMk/>
          <pc:sldMk cId="588607129" sldId="263"/>
        </pc:sldMkLst>
        <pc:picChg chg="add mod">
          <ac:chgData name="Ewen Trafford" userId="e520b4bf-a196-48b7-bc10-b1590a457daa" providerId="ADAL" clId="{F3AB67A1-A416-4C0C-A40E-92329696DC1B}" dt="2022-09-02T15:43:49.388" v="4199" actId="14100"/>
          <ac:picMkLst>
            <pc:docMk/>
            <pc:sldMk cId="588607129" sldId="263"/>
            <ac:picMk id="5" creationId="{C0CC1E14-0E79-307B-C676-FD500902E73A}"/>
          </ac:picMkLst>
        </pc:picChg>
        <pc:picChg chg="del mod">
          <ac:chgData name="Ewen Trafford" userId="e520b4bf-a196-48b7-bc10-b1590a457daa" providerId="ADAL" clId="{F3AB67A1-A416-4C0C-A40E-92329696DC1B}" dt="2022-09-02T15:42:13.581" v="4190" actId="478"/>
          <ac:picMkLst>
            <pc:docMk/>
            <pc:sldMk cId="588607129" sldId="263"/>
            <ac:picMk id="6" creationId="{009A49D8-0CE9-B530-4909-52D771F0408D}"/>
          </ac:picMkLst>
        </pc:picChg>
      </pc:sldChg>
      <pc:sldChg chg="modSp mod">
        <pc:chgData name="Ewen Trafford" userId="e520b4bf-a196-48b7-bc10-b1590a457daa" providerId="ADAL" clId="{F3AB67A1-A416-4C0C-A40E-92329696DC1B}" dt="2022-09-01T08:57:16.469" v="652" actId="1582"/>
        <pc:sldMkLst>
          <pc:docMk/>
          <pc:sldMk cId="962244624" sldId="264"/>
        </pc:sldMkLst>
        <pc:picChg chg="mod">
          <ac:chgData name="Ewen Trafford" userId="e520b4bf-a196-48b7-bc10-b1590a457daa" providerId="ADAL" clId="{F3AB67A1-A416-4C0C-A40E-92329696DC1B}" dt="2022-09-01T08:57:16.469" v="652" actId="1582"/>
          <ac:picMkLst>
            <pc:docMk/>
            <pc:sldMk cId="962244624" sldId="264"/>
            <ac:picMk id="11" creationId="{19F2B887-936F-F3B1-DF05-F8FB9EEF0DBA}"/>
          </ac:picMkLst>
        </pc:picChg>
      </pc:sldChg>
      <pc:sldChg chg="modSp mod">
        <pc:chgData name="Ewen Trafford" userId="e520b4bf-a196-48b7-bc10-b1590a457daa" providerId="ADAL" clId="{F3AB67A1-A416-4C0C-A40E-92329696DC1B}" dt="2022-09-01T08:57:05.786" v="648" actId="1582"/>
        <pc:sldMkLst>
          <pc:docMk/>
          <pc:sldMk cId="464406181" sldId="266"/>
        </pc:sldMkLst>
        <pc:picChg chg="mod">
          <ac:chgData name="Ewen Trafford" userId="e520b4bf-a196-48b7-bc10-b1590a457daa" providerId="ADAL" clId="{F3AB67A1-A416-4C0C-A40E-92329696DC1B}" dt="2022-09-01T08:57:05.786" v="648" actId="1582"/>
          <ac:picMkLst>
            <pc:docMk/>
            <pc:sldMk cId="464406181" sldId="266"/>
            <ac:picMk id="8" creationId="{6B091AA9-51BB-34F8-39D2-B75F523C9593}"/>
          </ac:picMkLst>
        </pc:picChg>
      </pc:sldChg>
      <pc:sldChg chg="addSp modSp mod">
        <pc:chgData name="Ewen Trafford" userId="e520b4bf-a196-48b7-bc10-b1590a457daa" providerId="ADAL" clId="{F3AB67A1-A416-4C0C-A40E-92329696DC1B}" dt="2022-08-31T15:21:56.010" v="644" actId="1582"/>
        <pc:sldMkLst>
          <pc:docMk/>
          <pc:sldMk cId="1267815011" sldId="268"/>
        </pc:sldMkLst>
        <pc:spChg chg="mod">
          <ac:chgData name="Ewen Trafford" userId="e520b4bf-a196-48b7-bc10-b1590a457daa" providerId="ADAL" clId="{F3AB67A1-A416-4C0C-A40E-92329696DC1B}" dt="2022-08-31T15:21:18.593" v="637" actId="14100"/>
          <ac:spMkLst>
            <pc:docMk/>
            <pc:sldMk cId="1267815011" sldId="268"/>
            <ac:spMk id="3" creationId="{00000000-0000-0000-0000-000000000000}"/>
          </ac:spMkLst>
        </pc:spChg>
        <pc:picChg chg="add mod">
          <ac:chgData name="Ewen Trafford" userId="e520b4bf-a196-48b7-bc10-b1590a457daa" providerId="ADAL" clId="{F3AB67A1-A416-4C0C-A40E-92329696DC1B}" dt="2022-08-31T15:21:56.010" v="644" actId="1582"/>
          <ac:picMkLst>
            <pc:docMk/>
            <pc:sldMk cId="1267815011" sldId="268"/>
            <ac:picMk id="5" creationId="{17CED2AE-8832-791D-DA3E-9AA47F68A211}"/>
          </ac:picMkLst>
        </pc:picChg>
      </pc:sldChg>
      <pc:sldChg chg="addSp modSp mod">
        <pc:chgData name="Ewen Trafford" userId="e520b4bf-a196-48b7-bc10-b1590a457daa" providerId="ADAL" clId="{F3AB67A1-A416-4C0C-A40E-92329696DC1B}" dt="2022-09-01T08:59:54.191" v="679" actId="1076"/>
        <pc:sldMkLst>
          <pc:docMk/>
          <pc:sldMk cId="3668335961" sldId="269"/>
        </pc:sldMkLst>
        <pc:picChg chg="add mod">
          <ac:chgData name="Ewen Trafford" userId="e520b4bf-a196-48b7-bc10-b1590a457daa" providerId="ADAL" clId="{F3AB67A1-A416-4C0C-A40E-92329696DC1B}" dt="2022-09-01T08:59:54.191" v="679" actId="1076"/>
          <ac:picMkLst>
            <pc:docMk/>
            <pc:sldMk cId="3668335961" sldId="269"/>
            <ac:picMk id="5" creationId="{67CE6D97-556D-3C1F-CDE6-F08312FF5402}"/>
          </ac:picMkLst>
        </pc:picChg>
      </pc:sldChg>
      <pc:sldChg chg="modSp mod">
        <pc:chgData name="Ewen Trafford" userId="e520b4bf-a196-48b7-bc10-b1590a457daa" providerId="ADAL" clId="{F3AB67A1-A416-4C0C-A40E-92329696DC1B}" dt="2022-09-01T13:17:38.162" v="1054" actId="20577"/>
        <pc:sldMkLst>
          <pc:docMk/>
          <pc:sldMk cId="3993973292" sldId="274"/>
        </pc:sldMkLst>
        <pc:spChg chg="mod">
          <ac:chgData name="Ewen Trafford" userId="e520b4bf-a196-48b7-bc10-b1590a457daa" providerId="ADAL" clId="{F3AB67A1-A416-4C0C-A40E-92329696DC1B}" dt="2022-09-01T13:17:38.162" v="1054" actId="20577"/>
          <ac:spMkLst>
            <pc:docMk/>
            <pc:sldMk cId="3993973292" sldId="274"/>
            <ac:spMk id="6" creationId="{A705A842-B67A-1091-B43C-016955CEB56E}"/>
          </ac:spMkLst>
        </pc:spChg>
      </pc:sldChg>
      <pc:sldChg chg="modSp mod">
        <pc:chgData name="Ewen Trafford" userId="e520b4bf-a196-48b7-bc10-b1590a457daa" providerId="ADAL" clId="{F3AB67A1-A416-4C0C-A40E-92329696DC1B}" dt="2022-09-01T14:10:49.751" v="1079" actId="14100"/>
        <pc:sldMkLst>
          <pc:docMk/>
          <pc:sldMk cId="3634908671" sldId="275"/>
        </pc:sldMkLst>
        <pc:spChg chg="mod">
          <ac:chgData name="Ewen Trafford" userId="e520b4bf-a196-48b7-bc10-b1590a457daa" providerId="ADAL" clId="{F3AB67A1-A416-4C0C-A40E-92329696DC1B}" dt="2022-09-01T14:10:49.751" v="1079" actId="14100"/>
          <ac:spMkLst>
            <pc:docMk/>
            <pc:sldMk cId="3634908671" sldId="275"/>
            <ac:spMk id="3" creationId="{00000000-0000-0000-0000-000000000000}"/>
          </ac:spMkLst>
        </pc:spChg>
      </pc:sldChg>
      <pc:sldChg chg="addSp modSp mod">
        <pc:chgData name="Ewen Trafford" userId="e520b4bf-a196-48b7-bc10-b1590a457daa" providerId="ADAL" clId="{F3AB67A1-A416-4C0C-A40E-92329696DC1B}" dt="2022-08-31T14:36:08.145" v="599" actId="1076"/>
        <pc:sldMkLst>
          <pc:docMk/>
          <pc:sldMk cId="3691342598" sldId="279"/>
        </pc:sldMkLst>
        <pc:spChg chg="mod">
          <ac:chgData name="Ewen Trafford" userId="e520b4bf-a196-48b7-bc10-b1590a457daa" providerId="ADAL" clId="{F3AB67A1-A416-4C0C-A40E-92329696DC1B}" dt="2022-08-31T14:35:59.604" v="593" actId="14100"/>
          <ac:spMkLst>
            <pc:docMk/>
            <pc:sldMk cId="3691342598" sldId="279"/>
            <ac:spMk id="2" creationId="{00000000-0000-0000-0000-000000000000}"/>
          </ac:spMkLst>
        </pc:spChg>
        <pc:picChg chg="add mod">
          <ac:chgData name="Ewen Trafford" userId="e520b4bf-a196-48b7-bc10-b1590a457daa" providerId="ADAL" clId="{F3AB67A1-A416-4C0C-A40E-92329696DC1B}" dt="2022-08-31T14:36:08.145" v="599" actId="1076"/>
          <ac:picMkLst>
            <pc:docMk/>
            <pc:sldMk cId="3691342598" sldId="279"/>
            <ac:picMk id="5" creationId="{B226CE4F-928B-A80E-AD9F-287B3FE0C362}"/>
          </ac:picMkLst>
        </pc:picChg>
      </pc:sldChg>
      <pc:sldChg chg="modSp mod">
        <pc:chgData name="Ewen Trafford" userId="e520b4bf-a196-48b7-bc10-b1590a457daa" providerId="ADAL" clId="{F3AB67A1-A416-4C0C-A40E-92329696DC1B}" dt="2022-09-02T15:31:20.648" v="4079" actId="20577"/>
        <pc:sldMkLst>
          <pc:docMk/>
          <pc:sldMk cId="985307937" sldId="284"/>
        </pc:sldMkLst>
        <pc:spChg chg="mod">
          <ac:chgData name="Ewen Trafford" userId="e520b4bf-a196-48b7-bc10-b1590a457daa" providerId="ADAL" clId="{F3AB67A1-A416-4C0C-A40E-92329696DC1B}" dt="2022-09-02T15:31:20.648" v="4079" actId="20577"/>
          <ac:spMkLst>
            <pc:docMk/>
            <pc:sldMk cId="985307937" sldId="284"/>
            <ac:spMk id="3" creationId="{00000000-0000-0000-0000-000000000000}"/>
          </ac:spMkLst>
        </pc:spChg>
      </pc:sldChg>
      <pc:sldChg chg="modSp mod">
        <pc:chgData name="Ewen Trafford" userId="e520b4bf-a196-48b7-bc10-b1590a457daa" providerId="ADAL" clId="{F3AB67A1-A416-4C0C-A40E-92329696DC1B}" dt="2022-09-02T15:31:54.104" v="4133" actId="20577"/>
        <pc:sldMkLst>
          <pc:docMk/>
          <pc:sldMk cId="3666167529" sldId="285"/>
        </pc:sldMkLst>
        <pc:spChg chg="mod">
          <ac:chgData name="Ewen Trafford" userId="e520b4bf-a196-48b7-bc10-b1590a457daa" providerId="ADAL" clId="{F3AB67A1-A416-4C0C-A40E-92329696DC1B}" dt="2022-09-02T15:31:54.104" v="4133" actId="20577"/>
          <ac:spMkLst>
            <pc:docMk/>
            <pc:sldMk cId="3666167529" sldId="285"/>
            <ac:spMk id="3" creationId="{00000000-0000-0000-0000-000000000000}"/>
          </ac:spMkLst>
        </pc:spChg>
      </pc:sldChg>
      <pc:sldChg chg="modSp mod">
        <pc:chgData name="Ewen Trafford" userId="e520b4bf-a196-48b7-bc10-b1590a457daa" providerId="ADAL" clId="{F3AB67A1-A416-4C0C-A40E-92329696DC1B}" dt="2022-09-02T15:32:20.260" v="4136" actId="27636"/>
        <pc:sldMkLst>
          <pc:docMk/>
          <pc:sldMk cId="3843077742" sldId="286"/>
        </pc:sldMkLst>
        <pc:spChg chg="mod">
          <ac:chgData name="Ewen Trafford" userId="e520b4bf-a196-48b7-bc10-b1590a457daa" providerId="ADAL" clId="{F3AB67A1-A416-4C0C-A40E-92329696DC1B}" dt="2022-09-02T15:32:20.260" v="4136" actId="27636"/>
          <ac:spMkLst>
            <pc:docMk/>
            <pc:sldMk cId="3843077742" sldId="286"/>
            <ac:spMk id="3" creationId="{00000000-0000-0000-0000-000000000000}"/>
          </ac:spMkLst>
        </pc:spChg>
      </pc:sldChg>
      <pc:sldChg chg="modSp mod delCm modCm">
        <pc:chgData name="Ewen Trafford" userId="e520b4bf-a196-48b7-bc10-b1590a457daa" providerId="ADAL" clId="{F3AB67A1-A416-4C0C-A40E-92329696DC1B}" dt="2022-09-02T15:31:00.292" v="4075"/>
        <pc:sldMkLst>
          <pc:docMk/>
          <pc:sldMk cId="1028998905" sldId="287"/>
        </pc:sldMkLst>
        <pc:spChg chg="mod">
          <ac:chgData name="Ewen Trafford" userId="e520b4bf-a196-48b7-bc10-b1590a457daa" providerId="ADAL" clId="{F3AB67A1-A416-4C0C-A40E-92329696DC1B}" dt="2022-09-02T15:30:57.981" v="4074" actId="20577"/>
          <ac:spMkLst>
            <pc:docMk/>
            <pc:sldMk cId="1028998905" sldId="287"/>
            <ac:spMk id="3" creationId="{00000000-0000-0000-0000-000000000000}"/>
          </ac:spMkLst>
        </pc:spChg>
      </pc:sldChg>
      <pc:sldChg chg="addSp delSp modSp mod">
        <pc:chgData name="Ewen Trafford" userId="e520b4bf-a196-48b7-bc10-b1590a457daa" providerId="ADAL" clId="{F3AB67A1-A416-4C0C-A40E-92329696DC1B}" dt="2022-09-01T08:59:16.931" v="671" actId="1076"/>
        <pc:sldMkLst>
          <pc:docMk/>
          <pc:sldMk cId="4182174287" sldId="290"/>
        </pc:sldMkLst>
        <pc:picChg chg="del">
          <ac:chgData name="Ewen Trafford" userId="e520b4bf-a196-48b7-bc10-b1590a457daa" providerId="ADAL" clId="{F3AB67A1-A416-4C0C-A40E-92329696DC1B}" dt="2022-08-31T14:33:20.751" v="587" actId="478"/>
          <ac:picMkLst>
            <pc:docMk/>
            <pc:sldMk cId="4182174287" sldId="290"/>
            <ac:picMk id="4" creationId="{00000000-0000-0000-0000-000000000000}"/>
          </ac:picMkLst>
        </pc:picChg>
        <pc:picChg chg="add mod">
          <ac:chgData name="Ewen Trafford" userId="e520b4bf-a196-48b7-bc10-b1590a457daa" providerId="ADAL" clId="{F3AB67A1-A416-4C0C-A40E-92329696DC1B}" dt="2022-09-01T08:59:16.931" v="671" actId="1076"/>
          <ac:picMkLst>
            <pc:docMk/>
            <pc:sldMk cId="4182174287" sldId="290"/>
            <ac:picMk id="5" creationId="{9180A93D-8723-D135-1215-509645F99EE8}"/>
          </ac:picMkLst>
        </pc:picChg>
      </pc:sldChg>
      <pc:sldChg chg="modSp mod">
        <pc:chgData name="Ewen Trafford" userId="e520b4bf-a196-48b7-bc10-b1590a457daa" providerId="ADAL" clId="{F3AB67A1-A416-4C0C-A40E-92329696DC1B}" dt="2022-08-30T15:33:22.083" v="177" actId="1582"/>
        <pc:sldMkLst>
          <pc:docMk/>
          <pc:sldMk cId="2831772784" sldId="320"/>
        </pc:sldMkLst>
        <pc:picChg chg="mod">
          <ac:chgData name="Ewen Trafford" userId="e520b4bf-a196-48b7-bc10-b1590a457daa" providerId="ADAL" clId="{F3AB67A1-A416-4C0C-A40E-92329696DC1B}" dt="2022-08-30T15:33:22.083" v="177" actId="1582"/>
          <ac:picMkLst>
            <pc:docMk/>
            <pc:sldMk cId="2831772784" sldId="320"/>
            <ac:picMk id="6" creationId="{43B119C2-2F2B-7472-5625-6DDC3B81A9D4}"/>
          </ac:picMkLst>
        </pc:picChg>
      </pc:sldChg>
      <pc:sldChg chg="addSp delSp modSp mod delCm modCm">
        <pc:chgData name="Ewen Trafford" userId="e520b4bf-a196-48b7-bc10-b1590a457daa" providerId="ADAL" clId="{F3AB67A1-A416-4C0C-A40E-92329696DC1B}" dt="2022-09-02T15:37:42.893" v="4156"/>
        <pc:sldMkLst>
          <pc:docMk/>
          <pc:sldMk cId="2939149858" sldId="322"/>
        </pc:sldMkLst>
        <pc:picChg chg="add mod">
          <ac:chgData name="Ewen Trafford" userId="e520b4bf-a196-48b7-bc10-b1590a457daa" providerId="ADAL" clId="{F3AB67A1-A416-4C0C-A40E-92329696DC1B}" dt="2022-09-02T15:37:41.208" v="4155" actId="1582"/>
          <ac:picMkLst>
            <pc:docMk/>
            <pc:sldMk cId="2939149858" sldId="322"/>
            <ac:picMk id="5" creationId="{46A46163-09BF-9942-EB9C-2B508FA08DAD}"/>
          </ac:picMkLst>
        </pc:picChg>
        <pc:picChg chg="del mod">
          <ac:chgData name="Ewen Trafford" userId="e520b4bf-a196-48b7-bc10-b1590a457daa" providerId="ADAL" clId="{F3AB67A1-A416-4C0C-A40E-92329696DC1B}" dt="2022-09-02T15:36:02.854" v="4145" actId="478"/>
          <ac:picMkLst>
            <pc:docMk/>
            <pc:sldMk cId="2939149858" sldId="322"/>
            <ac:picMk id="6" creationId="{425CE07F-7EC0-50C3-7328-9A1B67F19393}"/>
          </ac:picMkLst>
        </pc:picChg>
      </pc:sldChg>
      <pc:sldChg chg="modSp mod">
        <pc:chgData name="Ewen Trafford" userId="e520b4bf-a196-48b7-bc10-b1590a457daa" providerId="ADAL" clId="{F3AB67A1-A416-4C0C-A40E-92329696DC1B}" dt="2022-08-30T15:30:23.189" v="174" actId="1076"/>
        <pc:sldMkLst>
          <pc:docMk/>
          <pc:sldMk cId="3594171061" sldId="331"/>
        </pc:sldMkLst>
        <pc:graphicFrameChg chg="mod modGraphic">
          <ac:chgData name="Ewen Trafford" userId="e520b4bf-a196-48b7-bc10-b1590a457daa" providerId="ADAL" clId="{F3AB67A1-A416-4C0C-A40E-92329696DC1B}" dt="2022-08-30T15:30:23.189" v="174" actId="1076"/>
          <ac:graphicFrameMkLst>
            <pc:docMk/>
            <pc:sldMk cId="3594171061" sldId="331"/>
            <ac:graphicFrameMk id="4" creationId="{852C40F4-3A0C-2C57-5C1A-53EF072895F3}"/>
          </ac:graphicFrameMkLst>
        </pc:graphicFrameChg>
      </pc:sldChg>
      <pc:sldChg chg="addSp delSp modSp mod delCm modCm">
        <pc:chgData name="Ewen Trafford" userId="e520b4bf-a196-48b7-bc10-b1590a457daa" providerId="ADAL" clId="{F3AB67A1-A416-4C0C-A40E-92329696DC1B}" dt="2022-09-02T15:39:14.384" v="4169"/>
        <pc:sldMkLst>
          <pc:docMk/>
          <pc:sldMk cId="2721701984" sldId="357"/>
        </pc:sldMkLst>
        <pc:grpChg chg="add mod">
          <ac:chgData name="Ewen Trafford" userId="e520b4bf-a196-48b7-bc10-b1590a457daa" providerId="ADAL" clId="{F3AB67A1-A416-4C0C-A40E-92329696DC1B}" dt="2022-09-02T15:39:11.954" v="4168" actId="1076"/>
          <ac:grpSpMkLst>
            <pc:docMk/>
            <pc:sldMk cId="2721701984" sldId="357"/>
            <ac:grpSpMk id="5" creationId="{CB2CC4F9-70BD-318E-D362-E54634040EC8}"/>
          </ac:grpSpMkLst>
        </pc:grpChg>
        <pc:picChg chg="add mod">
          <ac:chgData name="Ewen Trafford" userId="e520b4bf-a196-48b7-bc10-b1590a457daa" providerId="ADAL" clId="{F3AB67A1-A416-4C0C-A40E-92329696DC1B}" dt="2022-09-02T15:39:04.318" v="4164" actId="164"/>
          <ac:picMkLst>
            <pc:docMk/>
            <pc:sldMk cId="2721701984" sldId="357"/>
            <ac:picMk id="3" creationId="{AC8BEF71-B22B-4158-91F2-8D3224439CDB}"/>
          </ac:picMkLst>
        </pc:picChg>
        <pc:picChg chg="add mod">
          <ac:chgData name="Ewen Trafford" userId="e520b4bf-a196-48b7-bc10-b1590a457daa" providerId="ADAL" clId="{F3AB67A1-A416-4C0C-A40E-92329696DC1B}" dt="2022-09-02T15:39:04.318" v="4164" actId="164"/>
          <ac:picMkLst>
            <pc:docMk/>
            <pc:sldMk cId="2721701984" sldId="357"/>
            <ac:picMk id="4" creationId="{912DD9EC-AD99-CC73-0DBB-876EBC08E2EA}"/>
          </ac:picMkLst>
        </pc:picChg>
        <pc:picChg chg="del">
          <ac:chgData name="Ewen Trafford" userId="e520b4bf-a196-48b7-bc10-b1590a457daa" providerId="ADAL" clId="{F3AB67A1-A416-4C0C-A40E-92329696DC1B}" dt="2022-09-02T15:38:48.426" v="4157" actId="478"/>
          <ac:picMkLst>
            <pc:docMk/>
            <pc:sldMk cId="2721701984" sldId="357"/>
            <ac:picMk id="63" creationId="{245C9E7F-AB3A-D4B6-7416-63399316C1CC}"/>
          </ac:picMkLst>
        </pc:picChg>
      </pc:sldChg>
      <pc:sldChg chg="addSp modSp mod">
        <pc:chgData name="Ewen Trafford" userId="e520b4bf-a196-48b7-bc10-b1590a457daa" providerId="ADAL" clId="{F3AB67A1-A416-4C0C-A40E-92329696DC1B}" dt="2022-09-01T14:10:45.460" v="1078" actId="1582"/>
        <pc:sldMkLst>
          <pc:docMk/>
          <pc:sldMk cId="2499852602" sldId="358"/>
        </pc:sldMkLst>
        <pc:picChg chg="add mod">
          <ac:chgData name="Ewen Trafford" userId="e520b4bf-a196-48b7-bc10-b1590a457daa" providerId="ADAL" clId="{F3AB67A1-A416-4C0C-A40E-92329696DC1B}" dt="2022-09-01T14:10:45.460" v="1078" actId="1582"/>
          <ac:picMkLst>
            <pc:docMk/>
            <pc:sldMk cId="2499852602" sldId="358"/>
            <ac:picMk id="4" creationId="{1304218A-6D5D-8E65-05CB-E67474CC5175}"/>
          </ac:picMkLst>
        </pc:picChg>
      </pc:sldChg>
      <pc:sldChg chg="modSp mod">
        <pc:chgData name="Ewen Trafford" userId="e520b4bf-a196-48b7-bc10-b1590a457daa" providerId="ADAL" clId="{F3AB67A1-A416-4C0C-A40E-92329696DC1B}" dt="2022-09-01T08:57:01.513" v="646" actId="1582"/>
        <pc:sldMkLst>
          <pc:docMk/>
          <pc:sldMk cId="4177393134" sldId="359"/>
        </pc:sldMkLst>
        <pc:picChg chg="mod">
          <ac:chgData name="Ewen Trafford" userId="e520b4bf-a196-48b7-bc10-b1590a457daa" providerId="ADAL" clId="{F3AB67A1-A416-4C0C-A40E-92329696DC1B}" dt="2022-09-01T08:57:01.513" v="646" actId="1582"/>
          <ac:picMkLst>
            <pc:docMk/>
            <pc:sldMk cId="4177393134" sldId="359"/>
            <ac:picMk id="16" creationId="{E0074591-678F-9C8F-1D1A-1AADFC672B62}"/>
          </ac:picMkLst>
        </pc:picChg>
      </pc:sldChg>
      <pc:sldChg chg="modSp mod">
        <pc:chgData name="Ewen Trafford" userId="e520b4bf-a196-48b7-bc10-b1590a457daa" providerId="ADAL" clId="{F3AB67A1-A416-4C0C-A40E-92329696DC1B}" dt="2022-08-30T15:33:32.576" v="181" actId="1582"/>
        <pc:sldMkLst>
          <pc:docMk/>
          <pc:sldMk cId="3446790268" sldId="363"/>
        </pc:sldMkLst>
        <pc:picChg chg="mod">
          <ac:chgData name="Ewen Trafford" userId="e520b4bf-a196-48b7-bc10-b1590a457daa" providerId="ADAL" clId="{F3AB67A1-A416-4C0C-A40E-92329696DC1B}" dt="2022-08-30T15:33:32.576" v="181" actId="1582"/>
          <ac:picMkLst>
            <pc:docMk/>
            <pc:sldMk cId="3446790268" sldId="363"/>
            <ac:picMk id="5" creationId="{A49856DB-8758-620E-EE60-786C9A0CBBB6}"/>
          </ac:picMkLst>
        </pc:picChg>
      </pc:sldChg>
      <pc:sldChg chg="modSp mod">
        <pc:chgData name="Ewen Trafford" userId="e520b4bf-a196-48b7-bc10-b1590a457daa" providerId="ADAL" clId="{F3AB67A1-A416-4C0C-A40E-92329696DC1B}" dt="2022-09-01T08:57:21.732" v="654" actId="1582"/>
        <pc:sldMkLst>
          <pc:docMk/>
          <pc:sldMk cId="1316463920" sldId="369"/>
        </pc:sldMkLst>
        <pc:picChg chg="mod">
          <ac:chgData name="Ewen Trafford" userId="e520b4bf-a196-48b7-bc10-b1590a457daa" providerId="ADAL" clId="{F3AB67A1-A416-4C0C-A40E-92329696DC1B}" dt="2022-09-01T08:57:21.732" v="654" actId="1582"/>
          <ac:picMkLst>
            <pc:docMk/>
            <pc:sldMk cId="1316463920" sldId="369"/>
            <ac:picMk id="14" creationId="{2039F330-2D45-48B7-5B7D-3D24FEEADE3B}"/>
          </ac:picMkLst>
        </pc:picChg>
      </pc:sldChg>
      <pc:sldChg chg="modSp mod delCm">
        <pc:chgData name="Ewen Trafford" userId="e520b4bf-a196-48b7-bc10-b1590a457daa" providerId="ADAL" clId="{F3AB67A1-A416-4C0C-A40E-92329696DC1B}" dt="2022-09-02T15:30:12.050" v="4049" actId="20577"/>
        <pc:sldMkLst>
          <pc:docMk/>
          <pc:sldMk cId="4043997700" sldId="371"/>
        </pc:sldMkLst>
        <pc:spChg chg="mod">
          <ac:chgData name="Ewen Trafford" userId="e520b4bf-a196-48b7-bc10-b1590a457daa" providerId="ADAL" clId="{F3AB67A1-A416-4C0C-A40E-92329696DC1B}" dt="2022-08-31T14:32:32.190" v="464" actId="20577"/>
          <ac:spMkLst>
            <pc:docMk/>
            <pc:sldMk cId="4043997700" sldId="371"/>
            <ac:spMk id="2" creationId="{00000000-0000-0000-0000-000000000000}"/>
          </ac:spMkLst>
        </pc:spChg>
        <pc:spChg chg="mod">
          <ac:chgData name="Ewen Trafford" userId="e520b4bf-a196-48b7-bc10-b1590a457daa" providerId="ADAL" clId="{F3AB67A1-A416-4C0C-A40E-92329696DC1B}" dt="2022-09-02T15:30:12.050" v="4049" actId="20577"/>
          <ac:spMkLst>
            <pc:docMk/>
            <pc:sldMk cId="4043997700" sldId="371"/>
            <ac:spMk id="3" creationId="{00000000-0000-0000-0000-000000000000}"/>
          </ac:spMkLst>
        </pc:spChg>
      </pc:sldChg>
      <pc:sldChg chg="modSp mod">
        <pc:chgData name="Ewen Trafford" userId="e520b4bf-a196-48b7-bc10-b1590a457daa" providerId="ADAL" clId="{F3AB67A1-A416-4C0C-A40E-92329696DC1B}" dt="2022-09-01T14:11:03.463" v="1080" actId="14100"/>
        <pc:sldMkLst>
          <pc:docMk/>
          <pc:sldMk cId="1345775818" sldId="373"/>
        </pc:sldMkLst>
        <pc:spChg chg="mod">
          <ac:chgData name="Ewen Trafford" userId="e520b4bf-a196-48b7-bc10-b1590a457daa" providerId="ADAL" clId="{F3AB67A1-A416-4C0C-A40E-92329696DC1B}" dt="2022-09-01T14:11:03.463" v="1080" actId="14100"/>
          <ac:spMkLst>
            <pc:docMk/>
            <pc:sldMk cId="1345775818" sldId="373"/>
            <ac:spMk id="3" creationId="{00000000-0000-0000-0000-000000000000}"/>
          </ac:spMkLst>
        </pc:spChg>
      </pc:sldChg>
      <pc:sldChg chg="modSp mod">
        <pc:chgData name="Ewen Trafford" userId="e520b4bf-a196-48b7-bc10-b1590a457daa" providerId="ADAL" clId="{F3AB67A1-A416-4C0C-A40E-92329696DC1B}" dt="2022-09-01T08:59:24.521" v="673" actId="1076"/>
        <pc:sldMkLst>
          <pc:docMk/>
          <pc:sldMk cId="2336770731" sldId="374"/>
        </pc:sldMkLst>
        <pc:picChg chg="mod">
          <ac:chgData name="Ewen Trafford" userId="e520b4bf-a196-48b7-bc10-b1590a457daa" providerId="ADAL" clId="{F3AB67A1-A416-4C0C-A40E-92329696DC1B}" dt="2022-09-01T08:59:24.521" v="673" actId="1076"/>
          <ac:picMkLst>
            <pc:docMk/>
            <pc:sldMk cId="2336770731" sldId="374"/>
            <ac:picMk id="4" creationId="{00000000-0000-0000-0000-000000000000}"/>
          </ac:picMkLst>
        </pc:picChg>
      </pc:sldChg>
      <pc:sldChg chg="addSp delSp modSp mod">
        <pc:chgData name="Ewen Trafford" userId="e520b4bf-a196-48b7-bc10-b1590a457daa" providerId="ADAL" clId="{F3AB67A1-A416-4C0C-A40E-92329696DC1B}" dt="2022-09-01T08:58:27.871" v="662" actId="1076"/>
        <pc:sldMkLst>
          <pc:docMk/>
          <pc:sldMk cId="192292350" sldId="375"/>
        </pc:sldMkLst>
        <pc:picChg chg="del">
          <ac:chgData name="Ewen Trafford" userId="e520b4bf-a196-48b7-bc10-b1590a457daa" providerId="ADAL" clId="{F3AB67A1-A416-4C0C-A40E-92329696DC1B}" dt="2022-08-31T14:33:19.375" v="586" actId="478"/>
          <ac:picMkLst>
            <pc:docMk/>
            <pc:sldMk cId="192292350" sldId="375"/>
            <ac:picMk id="5" creationId="{00000000-0000-0000-0000-000000000000}"/>
          </ac:picMkLst>
        </pc:picChg>
        <pc:picChg chg="add mod">
          <ac:chgData name="Ewen Trafford" userId="e520b4bf-a196-48b7-bc10-b1590a457daa" providerId="ADAL" clId="{F3AB67A1-A416-4C0C-A40E-92329696DC1B}" dt="2022-09-01T08:58:27.871" v="662" actId="1076"/>
          <ac:picMkLst>
            <pc:docMk/>
            <pc:sldMk cId="192292350" sldId="375"/>
            <ac:picMk id="5" creationId="{C59BA53D-92E5-90CB-297B-2484102B7BF4}"/>
          </ac:picMkLst>
        </pc:picChg>
        <pc:picChg chg="add mod">
          <ac:chgData name="Ewen Trafford" userId="e520b4bf-a196-48b7-bc10-b1590a457daa" providerId="ADAL" clId="{F3AB67A1-A416-4C0C-A40E-92329696DC1B}" dt="2022-09-01T08:58:26.888" v="661" actId="1076"/>
          <ac:picMkLst>
            <pc:docMk/>
            <pc:sldMk cId="192292350" sldId="375"/>
            <ac:picMk id="7" creationId="{5150B18B-33CD-66C2-828A-4956D3D3BAC1}"/>
          </ac:picMkLst>
        </pc:picChg>
      </pc:sldChg>
      <pc:sldChg chg="addSp modSp mod">
        <pc:chgData name="Ewen Trafford" userId="e520b4bf-a196-48b7-bc10-b1590a457daa" providerId="ADAL" clId="{F3AB67A1-A416-4C0C-A40E-92329696DC1B}" dt="2022-08-31T15:20:36.874" v="634" actId="1582"/>
        <pc:sldMkLst>
          <pc:docMk/>
          <pc:sldMk cId="2245876687" sldId="377"/>
        </pc:sldMkLst>
        <pc:spChg chg="mod">
          <ac:chgData name="Ewen Trafford" userId="e520b4bf-a196-48b7-bc10-b1590a457daa" providerId="ADAL" clId="{F3AB67A1-A416-4C0C-A40E-92329696DC1B}" dt="2022-08-31T15:20:29.821" v="630" actId="14100"/>
          <ac:spMkLst>
            <pc:docMk/>
            <pc:sldMk cId="2245876687" sldId="377"/>
            <ac:spMk id="3" creationId="{00000000-0000-0000-0000-000000000000}"/>
          </ac:spMkLst>
        </pc:spChg>
        <pc:picChg chg="add mod">
          <ac:chgData name="Ewen Trafford" userId="e520b4bf-a196-48b7-bc10-b1590a457daa" providerId="ADAL" clId="{F3AB67A1-A416-4C0C-A40E-92329696DC1B}" dt="2022-08-31T15:20:36.874" v="634" actId="1582"/>
          <ac:picMkLst>
            <pc:docMk/>
            <pc:sldMk cId="2245876687" sldId="377"/>
            <ac:picMk id="5" creationId="{769050A4-6FCC-45F9-A116-7A11E89FC08F}"/>
          </ac:picMkLst>
        </pc:picChg>
      </pc:sldChg>
      <pc:sldChg chg="addSp delSp modSp mod delCm">
        <pc:chgData name="Ewen Trafford" userId="e520b4bf-a196-48b7-bc10-b1590a457daa" providerId="ADAL" clId="{F3AB67A1-A416-4C0C-A40E-92329696DC1B}" dt="2022-09-02T15:42:06.655" v="4189"/>
        <pc:sldMkLst>
          <pc:docMk/>
          <pc:sldMk cId="775299468" sldId="378"/>
        </pc:sldMkLst>
        <pc:spChg chg="mod">
          <ac:chgData name="Ewen Trafford" userId="e520b4bf-a196-48b7-bc10-b1590a457daa" providerId="ADAL" clId="{F3AB67A1-A416-4C0C-A40E-92329696DC1B}" dt="2022-09-02T15:39:38.014" v="4174" actId="14100"/>
          <ac:spMkLst>
            <pc:docMk/>
            <pc:sldMk cId="775299468" sldId="378"/>
            <ac:spMk id="3" creationId="{00000000-0000-0000-0000-000000000000}"/>
          </ac:spMkLst>
        </pc:spChg>
        <pc:picChg chg="add del mod">
          <ac:chgData name="Ewen Trafford" userId="e520b4bf-a196-48b7-bc10-b1590a457daa" providerId="ADAL" clId="{F3AB67A1-A416-4C0C-A40E-92329696DC1B}" dt="2022-09-02T15:41:47.079" v="4181" actId="478"/>
          <ac:picMkLst>
            <pc:docMk/>
            <pc:sldMk cId="775299468" sldId="378"/>
            <ac:picMk id="5" creationId="{71E3FA57-F41D-BD5D-94FA-2ED81AB920A7}"/>
          </ac:picMkLst>
        </pc:picChg>
        <pc:picChg chg="add mod modCrop">
          <ac:chgData name="Ewen Trafford" userId="e520b4bf-a196-48b7-bc10-b1590a457daa" providerId="ADAL" clId="{F3AB67A1-A416-4C0C-A40E-92329696DC1B}" dt="2022-09-02T15:42:03.232" v="4188" actId="732"/>
          <ac:picMkLst>
            <pc:docMk/>
            <pc:sldMk cId="775299468" sldId="378"/>
            <ac:picMk id="7" creationId="{CF9B4BD0-CD0C-B56D-49B6-74F641126A2A}"/>
          </ac:picMkLst>
        </pc:picChg>
      </pc:sldChg>
      <pc:sldChg chg="addSp modSp mod">
        <pc:chgData name="Ewen Trafford" userId="e520b4bf-a196-48b7-bc10-b1590a457daa" providerId="ADAL" clId="{F3AB67A1-A416-4C0C-A40E-92329696DC1B}" dt="2022-09-01T13:27:47.971" v="1060" actId="1582"/>
        <pc:sldMkLst>
          <pc:docMk/>
          <pc:sldMk cId="1495018693" sldId="380"/>
        </pc:sldMkLst>
        <pc:spChg chg="mod">
          <ac:chgData name="Ewen Trafford" userId="e520b4bf-a196-48b7-bc10-b1590a457daa" providerId="ADAL" clId="{F3AB67A1-A416-4C0C-A40E-92329696DC1B}" dt="2022-09-01T09:00:01.781" v="680" actId="1076"/>
          <ac:spMkLst>
            <pc:docMk/>
            <pc:sldMk cId="1495018693" sldId="380"/>
            <ac:spMk id="3" creationId="{00000000-0000-0000-0000-000000000000}"/>
          </ac:spMkLst>
        </pc:spChg>
        <pc:picChg chg="add mod">
          <ac:chgData name="Ewen Trafford" userId="e520b4bf-a196-48b7-bc10-b1590a457daa" providerId="ADAL" clId="{F3AB67A1-A416-4C0C-A40E-92329696DC1B}" dt="2022-09-01T13:27:47.971" v="1060" actId="1582"/>
          <ac:picMkLst>
            <pc:docMk/>
            <pc:sldMk cId="1495018693" sldId="380"/>
            <ac:picMk id="6" creationId="{473C967D-277C-34C3-0B78-6E40618E7D70}"/>
          </ac:picMkLst>
        </pc:picChg>
      </pc:sldChg>
      <pc:sldChg chg="addSp modSp mod">
        <pc:chgData name="Ewen Trafford" userId="e520b4bf-a196-48b7-bc10-b1590a457daa" providerId="ADAL" clId="{F3AB67A1-A416-4C0C-A40E-92329696DC1B}" dt="2022-09-01T14:09:52.072" v="1069" actId="1076"/>
        <pc:sldMkLst>
          <pc:docMk/>
          <pc:sldMk cId="748122812" sldId="381"/>
        </pc:sldMkLst>
        <pc:spChg chg="mod">
          <ac:chgData name="Ewen Trafford" userId="e520b4bf-a196-48b7-bc10-b1590a457daa" providerId="ADAL" clId="{F3AB67A1-A416-4C0C-A40E-92329696DC1B}" dt="2022-09-01T13:27:54.144" v="1061" actId="14100"/>
          <ac:spMkLst>
            <pc:docMk/>
            <pc:sldMk cId="748122812" sldId="381"/>
            <ac:spMk id="3" creationId="{00000000-0000-0000-0000-000000000000}"/>
          </ac:spMkLst>
        </pc:spChg>
        <pc:picChg chg="add mod">
          <ac:chgData name="Ewen Trafford" userId="e520b4bf-a196-48b7-bc10-b1590a457daa" providerId="ADAL" clId="{F3AB67A1-A416-4C0C-A40E-92329696DC1B}" dt="2022-09-01T14:09:52.072" v="1069" actId="1076"/>
          <ac:picMkLst>
            <pc:docMk/>
            <pc:sldMk cId="748122812" sldId="381"/>
            <ac:picMk id="5" creationId="{2AA99FB5-9B51-9178-9FBB-D68E060D3F26}"/>
          </ac:picMkLst>
        </pc:picChg>
      </pc:sldChg>
      <pc:sldChg chg="modSp mod">
        <pc:chgData name="Ewen Trafford" userId="e520b4bf-a196-48b7-bc10-b1590a457daa" providerId="ADAL" clId="{F3AB67A1-A416-4C0C-A40E-92329696DC1B}" dt="2022-08-30T15:30:27.938" v="175" actId="1076"/>
        <pc:sldMkLst>
          <pc:docMk/>
          <pc:sldMk cId="3220201710" sldId="383"/>
        </pc:sldMkLst>
        <pc:graphicFrameChg chg="mod modGraphic">
          <ac:chgData name="Ewen Trafford" userId="e520b4bf-a196-48b7-bc10-b1590a457daa" providerId="ADAL" clId="{F3AB67A1-A416-4C0C-A40E-92329696DC1B}" dt="2022-08-30T15:30:27.938" v="175" actId="1076"/>
          <ac:graphicFrameMkLst>
            <pc:docMk/>
            <pc:sldMk cId="3220201710" sldId="383"/>
            <ac:graphicFrameMk id="4" creationId="{852C40F4-3A0C-2C57-5C1A-53EF072895F3}"/>
          </ac:graphicFrameMkLst>
        </pc:graphicFrameChg>
      </pc:sldChg>
      <pc:sldChg chg="modSp mod">
        <pc:chgData name="Ewen Trafford" userId="e520b4bf-a196-48b7-bc10-b1590a457daa" providerId="ADAL" clId="{F3AB67A1-A416-4C0C-A40E-92329696DC1B}" dt="2022-08-30T15:30:07.927" v="170" actId="14100"/>
        <pc:sldMkLst>
          <pc:docMk/>
          <pc:sldMk cId="590084099" sldId="384"/>
        </pc:sldMkLst>
        <pc:graphicFrameChg chg="mod modGraphic">
          <ac:chgData name="Ewen Trafford" userId="e520b4bf-a196-48b7-bc10-b1590a457daa" providerId="ADAL" clId="{F3AB67A1-A416-4C0C-A40E-92329696DC1B}" dt="2022-08-30T15:30:07.927" v="170" actId="14100"/>
          <ac:graphicFrameMkLst>
            <pc:docMk/>
            <pc:sldMk cId="590084099" sldId="384"/>
            <ac:graphicFrameMk id="4" creationId="{852C40F4-3A0C-2C57-5C1A-53EF072895F3}"/>
          </ac:graphicFrameMkLst>
        </pc:graphicFrameChg>
      </pc:sldChg>
      <pc:sldChg chg="modSp mod">
        <pc:chgData name="Ewen Trafford" userId="e520b4bf-a196-48b7-bc10-b1590a457daa" providerId="ADAL" clId="{F3AB67A1-A416-4C0C-A40E-92329696DC1B}" dt="2022-08-30T15:26:42.867" v="129" actId="403"/>
        <pc:sldMkLst>
          <pc:docMk/>
          <pc:sldMk cId="2267304321" sldId="385"/>
        </pc:sldMkLst>
        <pc:graphicFrameChg chg="mod modGraphic">
          <ac:chgData name="Ewen Trafford" userId="e520b4bf-a196-48b7-bc10-b1590a457daa" providerId="ADAL" clId="{F3AB67A1-A416-4C0C-A40E-92329696DC1B}" dt="2022-08-30T15:26:42.867" v="129" actId="403"/>
          <ac:graphicFrameMkLst>
            <pc:docMk/>
            <pc:sldMk cId="2267304321" sldId="385"/>
            <ac:graphicFrameMk id="4" creationId="{852C40F4-3A0C-2C57-5C1A-53EF072895F3}"/>
          </ac:graphicFrameMkLst>
        </pc:graphicFrameChg>
      </pc:sldChg>
      <pc:sldChg chg="addSp modSp new mod">
        <pc:chgData name="Ewen Trafford" userId="e520b4bf-a196-48b7-bc10-b1590a457daa" providerId="ADAL" clId="{F3AB67A1-A416-4C0C-A40E-92329696DC1B}" dt="2022-08-31T07:21:09.649" v="407" actId="1076"/>
        <pc:sldMkLst>
          <pc:docMk/>
          <pc:sldMk cId="4170176981" sldId="386"/>
        </pc:sldMkLst>
        <pc:spChg chg="mod">
          <ac:chgData name="Ewen Trafford" userId="e520b4bf-a196-48b7-bc10-b1590a457daa" providerId="ADAL" clId="{F3AB67A1-A416-4C0C-A40E-92329696DC1B}" dt="2022-08-31T07:19:30.066" v="397" actId="14100"/>
          <ac:spMkLst>
            <pc:docMk/>
            <pc:sldMk cId="4170176981" sldId="386"/>
            <ac:spMk id="2" creationId="{BE5EA51A-8246-5FE9-1D59-781B175785E6}"/>
          </ac:spMkLst>
        </pc:spChg>
        <pc:spChg chg="mod">
          <ac:chgData name="Ewen Trafford" userId="e520b4bf-a196-48b7-bc10-b1590a457daa" providerId="ADAL" clId="{F3AB67A1-A416-4C0C-A40E-92329696DC1B}" dt="2022-08-31T07:19:09.716" v="396" actId="14100"/>
          <ac:spMkLst>
            <pc:docMk/>
            <pc:sldMk cId="4170176981" sldId="386"/>
            <ac:spMk id="3" creationId="{983A9647-6617-737B-DD4C-EB2DC13161BE}"/>
          </ac:spMkLst>
        </pc:spChg>
        <pc:spChg chg="mod">
          <ac:chgData name="Ewen Trafford" userId="e520b4bf-a196-48b7-bc10-b1590a457daa" providerId="ADAL" clId="{F3AB67A1-A416-4C0C-A40E-92329696DC1B}" dt="2022-08-31T07:15:28.888" v="192" actId="20577"/>
          <ac:spMkLst>
            <pc:docMk/>
            <pc:sldMk cId="4170176981" sldId="386"/>
            <ac:spMk id="4" creationId="{0E832FBE-F2C3-E8EA-585D-6717BBFA167B}"/>
          </ac:spMkLst>
        </pc:spChg>
        <pc:picChg chg="add mod">
          <ac:chgData name="Ewen Trafford" userId="e520b4bf-a196-48b7-bc10-b1590a457daa" providerId="ADAL" clId="{F3AB67A1-A416-4C0C-A40E-92329696DC1B}" dt="2022-08-31T07:21:09.649" v="407" actId="1076"/>
          <ac:picMkLst>
            <pc:docMk/>
            <pc:sldMk cId="4170176981" sldId="386"/>
            <ac:picMk id="6" creationId="{3B141F48-57EE-2B37-4B39-6600D6B65DC0}"/>
          </ac:picMkLst>
        </pc:picChg>
      </pc:sldChg>
      <pc:sldChg chg="addSp modSp add mod">
        <pc:chgData name="Ewen Trafford" userId="e520b4bf-a196-48b7-bc10-b1590a457daa" providerId="ADAL" clId="{F3AB67A1-A416-4C0C-A40E-92329696DC1B}" dt="2022-09-01T15:38:27.802" v="3236" actId="20577"/>
        <pc:sldMkLst>
          <pc:docMk/>
          <pc:sldMk cId="1541036195" sldId="387"/>
        </pc:sldMkLst>
        <pc:spChg chg="mod">
          <ac:chgData name="Ewen Trafford" userId="e520b4bf-a196-48b7-bc10-b1590a457daa" providerId="ADAL" clId="{F3AB67A1-A416-4C0C-A40E-92329696DC1B}" dt="2022-09-01T14:50:37.080" v="1787" actId="20577"/>
          <ac:spMkLst>
            <pc:docMk/>
            <pc:sldMk cId="1541036195" sldId="387"/>
            <ac:spMk id="2" creationId="{00000000-0000-0000-0000-000000000000}"/>
          </ac:spMkLst>
        </pc:spChg>
        <pc:spChg chg="mod">
          <ac:chgData name="Ewen Trafford" userId="e520b4bf-a196-48b7-bc10-b1590a457daa" providerId="ADAL" clId="{F3AB67A1-A416-4C0C-A40E-92329696DC1B}" dt="2022-09-01T15:38:27.802" v="3236" actId="20577"/>
          <ac:spMkLst>
            <pc:docMk/>
            <pc:sldMk cId="1541036195" sldId="387"/>
            <ac:spMk id="6" creationId="{A705A842-B67A-1091-B43C-016955CEB56E}"/>
          </ac:spMkLst>
        </pc:spChg>
        <pc:picChg chg="add mod">
          <ac:chgData name="Ewen Trafford" userId="e520b4bf-a196-48b7-bc10-b1590a457daa" providerId="ADAL" clId="{F3AB67A1-A416-4C0C-A40E-92329696DC1B}" dt="2022-09-01T14:14:06.146" v="1331" actId="1076"/>
          <ac:picMkLst>
            <pc:docMk/>
            <pc:sldMk cId="1541036195" sldId="387"/>
            <ac:picMk id="7" creationId="{95023B38-043F-4848-E8E4-32DBF28E9B51}"/>
          </ac:picMkLst>
        </pc:picChg>
      </pc:sldChg>
      <pc:sldChg chg="addSp modSp add mod">
        <pc:chgData name="Ewen Trafford" userId="e520b4bf-a196-48b7-bc10-b1590a457daa" providerId="ADAL" clId="{F3AB67A1-A416-4C0C-A40E-92329696DC1B}" dt="2022-09-01T14:56:33.169" v="2031" actId="14100"/>
        <pc:sldMkLst>
          <pc:docMk/>
          <pc:sldMk cId="238340085" sldId="388"/>
        </pc:sldMkLst>
        <pc:spChg chg="mod">
          <ac:chgData name="Ewen Trafford" userId="e520b4bf-a196-48b7-bc10-b1590a457daa" providerId="ADAL" clId="{F3AB67A1-A416-4C0C-A40E-92329696DC1B}" dt="2022-09-01T14:12:06.228" v="1157" actId="20577"/>
          <ac:spMkLst>
            <pc:docMk/>
            <pc:sldMk cId="238340085" sldId="388"/>
            <ac:spMk id="2" creationId="{00000000-0000-0000-0000-000000000000}"/>
          </ac:spMkLst>
        </pc:spChg>
        <pc:spChg chg="mod">
          <ac:chgData name="Ewen Trafford" userId="e520b4bf-a196-48b7-bc10-b1590a457daa" providerId="ADAL" clId="{F3AB67A1-A416-4C0C-A40E-92329696DC1B}" dt="2022-09-01T14:56:33.169" v="2031" actId="14100"/>
          <ac:spMkLst>
            <pc:docMk/>
            <pc:sldMk cId="238340085" sldId="388"/>
            <ac:spMk id="6" creationId="{A705A842-B67A-1091-B43C-016955CEB56E}"/>
          </ac:spMkLst>
        </pc:spChg>
        <pc:picChg chg="add mod">
          <ac:chgData name="Ewen Trafford" userId="e520b4bf-a196-48b7-bc10-b1590a457daa" providerId="ADAL" clId="{F3AB67A1-A416-4C0C-A40E-92329696DC1B}" dt="2022-09-01T14:53:16.422" v="1855" actId="1076"/>
          <ac:picMkLst>
            <pc:docMk/>
            <pc:sldMk cId="238340085" sldId="388"/>
            <ac:picMk id="1026" creationId="{DE80041D-D287-D4C7-0BF9-621B3954FC4B}"/>
          </ac:picMkLst>
        </pc:picChg>
      </pc:sldChg>
      <pc:sldChg chg="addSp delSp modSp add mod delCm modCm">
        <pc:chgData name="Ewen Trafford" userId="e520b4bf-a196-48b7-bc10-b1590a457daa" providerId="ADAL" clId="{F3AB67A1-A416-4C0C-A40E-92329696DC1B}" dt="2022-09-02T15:39:30.835" v="4173"/>
        <pc:sldMkLst>
          <pc:docMk/>
          <pc:sldMk cId="2871291091" sldId="389"/>
        </pc:sldMkLst>
        <pc:spChg chg="mod">
          <ac:chgData name="Ewen Trafford" userId="e520b4bf-a196-48b7-bc10-b1590a457daa" providerId="ADAL" clId="{F3AB67A1-A416-4C0C-A40E-92329696DC1B}" dt="2022-09-01T14:52:39.070" v="1849" actId="20577"/>
          <ac:spMkLst>
            <pc:docMk/>
            <pc:sldMk cId="2871291091" sldId="389"/>
            <ac:spMk id="2" creationId="{00000000-0000-0000-0000-000000000000}"/>
          </ac:spMkLst>
        </pc:spChg>
        <pc:spChg chg="mod">
          <ac:chgData name="Ewen Trafford" userId="e520b4bf-a196-48b7-bc10-b1590a457daa" providerId="ADAL" clId="{F3AB67A1-A416-4C0C-A40E-92329696DC1B}" dt="2022-09-01T15:00:51.365" v="2072" actId="404"/>
          <ac:spMkLst>
            <pc:docMk/>
            <pc:sldMk cId="2871291091" sldId="389"/>
            <ac:spMk id="3" creationId="{00000000-0000-0000-0000-000000000000}"/>
          </ac:spMkLst>
        </pc:spChg>
        <pc:spChg chg="mod">
          <ac:chgData name="Ewen Trafford" userId="e520b4bf-a196-48b7-bc10-b1590a457daa" providerId="ADAL" clId="{F3AB67A1-A416-4C0C-A40E-92329696DC1B}" dt="2022-09-01T15:02:32.133" v="2102" actId="14100"/>
          <ac:spMkLst>
            <pc:docMk/>
            <pc:sldMk cId="2871291091" sldId="389"/>
            <ac:spMk id="6" creationId="{A705A842-B67A-1091-B43C-016955CEB56E}"/>
          </ac:spMkLst>
        </pc:spChg>
        <pc:grpChg chg="add mod">
          <ac:chgData name="Ewen Trafford" userId="e520b4bf-a196-48b7-bc10-b1590a457daa" providerId="ADAL" clId="{F3AB67A1-A416-4C0C-A40E-92329696DC1B}" dt="2022-09-02T15:39:28.464" v="4172"/>
          <ac:grpSpMkLst>
            <pc:docMk/>
            <pc:sldMk cId="2871291091" sldId="389"/>
            <ac:grpSpMk id="4" creationId="{36886CCE-EF32-754E-D4F6-633B3221CAD0}"/>
          </ac:grpSpMkLst>
        </pc:grpChg>
        <pc:picChg chg="add del mod ord">
          <ac:chgData name="Ewen Trafford" userId="e520b4bf-a196-48b7-bc10-b1590a457daa" providerId="ADAL" clId="{F3AB67A1-A416-4C0C-A40E-92329696DC1B}" dt="2022-09-02T15:39:27.594" v="4170" actId="478"/>
          <ac:picMkLst>
            <pc:docMk/>
            <pc:sldMk cId="2871291091" sldId="389"/>
            <ac:picMk id="7" creationId="{DF51FE81-17D2-D089-A8C6-02D4FDF9A335}"/>
          </ac:picMkLst>
        </pc:picChg>
        <pc:picChg chg="mod">
          <ac:chgData name="Ewen Trafford" userId="e520b4bf-a196-48b7-bc10-b1590a457daa" providerId="ADAL" clId="{F3AB67A1-A416-4C0C-A40E-92329696DC1B}" dt="2022-09-02T15:39:28.464" v="4172"/>
          <ac:picMkLst>
            <pc:docMk/>
            <pc:sldMk cId="2871291091" sldId="389"/>
            <ac:picMk id="8" creationId="{14213308-1988-D5E9-B85C-5D447900F7DC}"/>
          </ac:picMkLst>
        </pc:picChg>
        <pc:picChg chg="mod">
          <ac:chgData name="Ewen Trafford" userId="e520b4bf-a196-48b7-bc10-b1590a457daa" providerId="ADAL" clId="{F3AB67A1-A416-4C0C-A40E-92329696DC1B}" dt="2022-09-02T15:39:28.464" v="4172"/>
          <ac:picMkLst>
            <pc:docMk/>
            <pc:sldMk cId="2871291091" sldId="389"/>
            <ac:picMk id="9" creationId="{8A84E2A0-CDA0-F591-D430-11618CAEFBB9}"/>
          </ac:picMkLst>
        </pc:picChg>
      </pc:sldChg>
      <pc:sldChg chg="addSp modSp add mod">
        <pc:chgData name="Ewen Trafford" userId="e520b4bf-a196-48b7-bc10-b1590a457daa" providerId="ADAL" clId="{F3AB67A1-A416-4C0C-A40E-92329696DC1B}" dt="2022-09-01T15:52:15.994" v="4004" actId="1076"/>
        <pc:sldMkLst>
          <pc:docMk/>
          <pc:sldMk cId="2490010088" sldId="390"/>
        </pc:sldMkLst>
        <pc:spChg chg="mod">
          <ac:chgData name="Ewen Trafford" userId="e520b4bf-a196-48b7-bc10-b1590a457daa" providerId="ADAL" clId="{F3AB67A1-A416-4C0C-A40E-92329696DC1B}" dt="2022-09-01T14:12:24.868" v="1194" actId="20577"/>
          <ac:spMkLst>
            <pc:docMk/>
            <pc:sldMk cId="2490010088" sldId="390"/>
            <ac:spMk id="2" creationId="{00000000-0000-0000-0000-000000000000}"/>
          </ac:spMkLst>
        </pc:spChg>
        <pc:spChg chg="mod">
          <ac:chgData name="Ewen Trafford" userId="e520b4bf-a196-48b7-bc10-b1590a457daa" providerId="ADAL" clId="{F3AB67A1-A416-4C0C-A40E-92329696DC1B}" dt="2022-09-01T15:36:45.001" v="2778" actId="14100"/>
          <ac:spMkLst>
            <pc:docMk/>
            <pc:sldMk cId="2490010088" sldId="390"/>
            <ac:spMk id="3" creationId="{00000000-0000-0000-0000-000000000000}"/>
          </ac:spMkLst>
        </pc:spChg>
        <pc:spChg chg="mod">
          <ac:chgData name="Ewen Trafford" userId="e520b4bf-a196-48b7-bc10-b1590a457daa" providerId="ADAL" clId="{F3AB67A1-A416-4C0C-A40E-92329696DC1B}" dt="2022-09-01T15:36:38.503" v="2777" actId="20577"/>
          <ac:spMkLst>
            <pc:docMk/>
            <pc:sldMk cId="2490010088" sldId="390"/>
            <ac:spMk id="6" creationId="{A705A842-B67A-1091-B43C-016955CEB56E}"/>
          </ac:spMkLst>
        </pc:spChg>
        <pc:picChg chg="add mod">
          <ac:chgData name="Ewen Trafford" userId="e520b4bf-a196-48b7-bc10-b1590a457daa" providerId="ADAL" clId="{F3AB67A1-A416-4C0C-A40E-92329696DC1B}" dt="2022-09-01T15:52:15.994" v="4004" actId="1076"/>
          <ac:picMkLst>
            <pc:docMk/>
            <pc:sldMk cId="2490010088" sldId="390"/>
            <ac:picMk id="7" creationId="{3936B33E-AF9A-B2DC-3BB1-4CCEF0A189F0}"/>
          </ac:picMkLst>
        </pc:picChg>
      </pc:sldChg>
      <pc:sldChg chg="addSp modSp add mod">
        <pc:chgData name="Ewen Trafford" userId="e520b4bf-a196-48b7-bc10-b1590a457daa" providerId="ADAL" clId="{F3AB67A1-A416-4C0C-A40E-92329696DC1B}" dt="2022-09-01T15:52:45.567" v="4012" actId="1076"/>
        <pc:sldMkLst>
          <pc:docMk/>
          <pc:sldMk cId="3294897343" sldId="391"/>
        </pc:sldMkLst>
        <pc:spChg chg="mod">
          <ac:chgData name="Ewen Trafford" userId="e520b4bf-a196-48b7-bc10-b1590a457daa" providerId="ADAL" clId="{F3AB67A1-A416-4C0C-A40E-92329696DC1B}" dt="2022-09-01T15:25:35.310" v="2165" actId="20577"/>
          <ac:spMkLst>
            <pc:docMk/>
            <pc:sldMk cId="3294897343" sldId="391"/>
            <ac:spMk id="2" creationId="{00000000-0000-0000-0000-000000000000}"/>
          </ac:spMkLst>
        </pc:spChg>
        <pc:spChg chg="mod">
          <ac:chgData name="Ewen Trafford" userId="e520b4bf-a196-48b7-bc10-b1590a457daa" providerId="ADAL" clId="{F3AB67A1-A416-4C0C-A40E-92329696DC1B}" dt="2022-09-01T15:14:36.404" v="2142" actId="14100"/>
          <ac:spMkLst>
            <pc:docMk/>
            <pc:sldMk cId="3294897343" sldId="391"/>
            <ac:spMk id="6" creationId="{A705A842-B67A-1091-B43C-016955CEB56E}"/>
          </ac:spMkLst>
        </pc:spChg>
        <pc:picChg chg="add mod">
          <ac:chgData name="Ewen Trafford" userId="e520b4bf-a196-48b7-bc10-b1590a457daa" providerId="ADAL" clId="{F3AB67A1-A416-4C0C-A40E-92329696DC1B}" dt="2022-09-01T15:52:45.567" v="4012" actId="1076"/>
          <ac:picMkLst>
            <pc:docMk/>
            <pc:sldMk cId="3294897343" sldId="391"/>
            <ac:picMk id="7" creationId="{AF405A13-2DAA-D8AB-0B74-BD70097631C9}"/>
          </ac:picMkLst>
        </pc:picChg>
      </pc:sldChg>
      <pc:sldChg chg="modSp add mod">
        <pc:chgData name="Ewen Trafford" userId="e520b4bf-a196-48b7-bc10-b1590a457daa" providerId="ADAL" clId="{F3AB67A1-A416-4C0C-A40E-92329696DC1B}" dt="2022-09-01T15:47:22.644" v="3332" actId="20577"/>
        <pc:sldMkLst>
          <pc:docMk/>
          <pc:sldMk cId="1351395960" sldId="392"/>
        </pc:sldMkLst>
        <pc:spChg chg="mod">
          <ac:chgData name="Ewen Trafford" userId="e520b4bf-a196-48b7-bc10-b1590a457daa" providerId="ADAL" clId="{F3AB67A1-A416-4C0C-A40E-92329696DC1B}" dt="2022-09-01T15:05:09.069" v="2131" actId="20577"/>
          <ac:spMkLst>
            <pc:docMk/>
            <pc:sldMk cId="1351395960" sldId="392"/>
            <ac:spMk id="2" creationId="{00000000-0000-0000-0000-000000000000}"/>
          </ac:spMkLst>
        </pc:spChg>
        <pc:spChg chg="mod">
          <ac:chgData name="Ewen Trafford" userId="e520b4bf-a196-48b7-bc10-b1590a457daa" providerId="ADAL" clId="{F3AB67A1-A416-4C0C-A40E-92329696DC1B}" dt="2022-09-01T15:47:22.644" v="3332" actId="20577"/>
          <ac:spMkLst>
            <pc:docMk/>
            <pc:sldMk cId="1351395960" sldId="392"/>
            <ac:spMk id="6" creationId="{A705A842-B67A-1091-B43C-016955CEB56E}"/>
          </ac:spMkLst>
        </pc:spChg>
      </pc:sldChg>
      <pc:sldChg chg="modSp add del mod">
        <pc:chgData name="Ewen Trafford" userId="e520b4bf-a196-48b7-bc10-b1590a457daa" providerId="ADAL" clId="{F3AB67A1-A416-4C0C-A40E-92329696DC1B}" dt="2022-09-01T15:05:14.257" v="2132" actId="47"/>
        <pc:sldMkLst>
          <pc:docMk/>
          <pc:sldMk cId="1898060278" sldId="393"/>
        </pc:sldMkLst>
        <pc:spChg chg="mod">
          <ac:chgData name="Ewen Trafford" userId="e520b4bf-a196-48b7-bc10-b1590a457daa" providerId="ADAL" clId="{F3AB67A1-A416-4C0C-A40E-92329696DC1B}" dt="2022-09-01T14:12:47.497" v="1255" actId="20577"/>
          <ac:spMkLst>
            <pc:docMk/>
            <pc:sldMk cId="1898060278" sldId="393"/>
            <ac:spMk id="2" creationId="{00000000-0000-0000-0000-000000000000}"/>
          </ac:spMkLst>
        </pc:spChg>
      </pc:sldChg>
      <pc:sldChg chg="modSp add del mod">
        <pc:chgData name="Ewen Trafford" userId="e520b4bf-a196-48b7-bc10-b1590a457daa" providerId="ADAL" clId="{F3AB67A1-A416-4C0C-A40E-92329696DC1B}" dt="2022-09-01T15:05:14.257" v="2132" actId="47"/>
        <pc:sldMkLst>
          <pc:docMk/>
          <pc:sldMk cId="749878110" sldId="394"/>
        </pc:sldMkLst>
        <pc:spChg chg="mod">
          <ac:chgData name="Ewen Trafford" userId="e520b4bf-a196-48b7-bc10-b1590a457daa" providerId="ADAL" clId="{F3AB67A1-A416-4C0C-A40E-92329696DC1B}" dt="2022-09-01T14:12:56.171" v="1286" actId="20577"/>
          <ac:spMkLst>
            <pc:docMk/>
            <pc:sldMk cId="749878110" sldId="394"/>
            <ac:spMk id="2" creationId="{00000000-0000-0000-0000-000000000000}"/>
          </ac:spMkLst>
        </pc:spChg>
      </pc:sldChg>
      <pc:sldChg chg="addSp delSp modSp add mod">
        <pc:chgData name="Ewen Trafford" userId="e520b4bf-a196-48b7-bc10-b1590a457daa" providerId="ADAL" clId="{F3AB67A1-A416-4C0C-A40E-92329696DC1B}" dt="2022-09-01T15:51:44.827" v="3999" actId="1076"/>
        <pc:sldMkLst>
          <pc:docMk/>
          <pc:sldMk cId="4077828096" sldId="395"/>
        </pc:sldMkLst>
        <pc:spChg chg="mod">
          <ac:chgData name="Ewen Trafford" userId="e520b4bf-a196-48b7-bc10-b1590a457daa" providerId="ADAL" clId="{F3AB67A1-A416-4C0C-A40E-92329696DC1B}" dt="2022-09-01T15:25:40.020" v="2175" actId="20577"/>
          <ac:spMkLst>
            <pc:docMk/>
            <pc:sldMk cId="4077828096" sldId="395"/>
            <ac:spMk id="2" creationId="{00000000-0000-0000-0000-000000000000}"/>
          </ac:spMkLst>
        </pc:spChg>
        <pc:spChg chg="mod">
          <ac:chgData name="Ewen Trafford" userId="e520b4bf-a196-48b7-bc10-b1590a457daa" providerId="ADAL" clId="{F3AB67A1-A416-4C0C-A40E-92329696DC1B}" dt="2022-09-01T15:25:26.767" v="2155"/>
          <ac:spMkLst>
            <pc:docMk/>
            <pc:sldMk cId="4077828096" sldId="395"/>
            <ac:spMk id="6" creationId="{A705A842-B67A-1091-B43C-016955CEB56E}"/>
          </ac:spMkLst>
        </pc:spChg>
        <pc:picChg chg="add del mod">
          <ac:chgData name="Ewen Trafford" userId="e520b4bf-a196-48b7-bc10-b1590a457daa" providerId="ADAL" clId="{F3AB67A1-A416-4C0C-A40E-92329696DC1B}" dt="2022-09-01T15:51:06.794" v="3988" actId="21"/>
          <ac:picMkLst>
            <pc:docMk/>
            <pc:sldMk cId="4077828096" sldId="395"/>
            <ac:picMk id="7" creationId="{75320D50-EAB6-C9DE-4099-3E86C084C59F}"/>
          </ac:picMkLst>
        </pc:picChg>
        <pc:picChg chg="add mod">
          <ac:chgData name="Ewen Trafford" userId="e520b4bf-a196-48b7-bc10-b1590a457daa" providerId="ADAL" clId="{F3AB67A1-A416-4C0C-A40E-92329696DC1B}" dt="2022-09-01T15:51:44.827" v="3999" actId="1076"/>
          <ac:picMkLst>
            <pc:docMk/>
            <pc:sldMk cId="4077828096" sldId="395"/>
            <ac:picMk id="9" creationId="{7B749AF0-040F-497D-2BB2-4D9BD6EEFE26}"/>
          </ac:picMkLst>
        </pc:picChg>
      </pc:sldChg>
      <pc:sldChg chg="addSp modSp add mod">
        <pc:chgData name="Ewen Trafford" userId="e520b4bf-a196-48b7-bc10-b1590a457daa" providerId="ADAL" clId="{F3AB67A1-A416-4C0C-A40E-92329696DC1B}" dt="2022-09-01T15:51:08.056" v="3989" actId="22"/>
        <pc:sldMkLst>
          <pc:docMk/>
          <pc:sldMk cId="533473648" sldId="396"/>
        </pc:sldMkLst>
        <pc:spChg chg="mod">
          <ac:chgData name="Ewen Trafford" userId="e520b4bf-a196-48b7-bc10-b1590a457daa" providerId="ADAL" clId="{F3AB67A1-A416-4C0C-A40E-92329696DC1B}" dt="2022-09-01T14:13:39.810" v="1329" actId="20577"/>
          <ac:spMkLst>
            <pc:docMk/>
            <pc:sldMk cId="533473648" sldId="396"/>
            <ac:spMk id="2" creationId="{00000000-0000-0000-0000-000000000000}"/>
          </ac:spMkLst>
        </pc:spChg>
        <pc:spChg chg="mod">
          <ac:chgData name="Ewen Trafford" userId="e520b4bf-a196-48b7-bc10-b1590a457daa" providerId="ADAL" clId="{F3AB67A1-A416-4C0C-A40E-92329696DC1B}" dt="2022-09-01T15:50:46.644" v="3985" actId="14100"/>
          <ac:spMkLst>
            <pc:docMk/>
            <pc:sldMk cId="533473648" sldId="396"/>
            <ac:spMk id="6" creationId="{A705A842-B67A-1091-B43C-016955CEB56E}"/>
          </ac:spMkLst>
        </pc:spChg>
        <pc:picChg chg="add">
          <ac:chgData name="Ewen Trafford" userId="e520b4bf-a196-48b7-bc10-b1590a457daa" providerId="ADAL" clId="{F3AB67A1-A416-4C0C-A40E-92329696DC1B}" dt="2022-09-01T15:51:08.056" v="3989" actId="22"/>
          <ac:picMkLst>
            <pc:docMk/>
            <pc:sldMk cId="533473648" sldId="396"/>
            <ac:picMk id="7" creationId="{A5176E89-CB23-F939-0C85-A56CC90AB092}"/>
          </ac:picMkLst>
        </pc:picChg>
      </pc:sldChg>
    </pc:docChg>
  </pc:docChgLst>
  <pc:docChgLst>
    <pc:chgData name="Frances Meek" userId="f3af35cc-3229-46e1-af36-3525661cfbd3" providerId="ADAL" clId="{1ABBC597-F678-40FF-B59F-C62745F09EAC}"/>
    <pc:docChg chg="undo custSel addSld modSld modSection">
      <pc:chgData name="Frances Meek" userId="f3af35cc-3229-46e1-af36-3525661cfbd3" providerId="ADAL" clId="{1ABBC597-F678-40FF-B59F-C62745F09EAC}" dt="2022-09-02T12:32:02.558" v="266"/>
      <pc:docMkLst>
        <pc:docMk/>
      </pc:docMkLst>
      <pc:sldChg chg="addCm">
        <pc:chgData name="Frances Meek" userId="f3af35cc-3229-46e1-af36-3525661cfbd3" providerId="ADAL" clId="{1ABBC597-F678-40FF-B59F-C62745F09EAC}" dt="2022-09-02T12:32:02.558" v="266"/>
        <pc:sldMkLst>
          <pc:docMk/>
          <pc:sldMk cId="2302005153" sldId="261"/>
        </pc:sldMkLst>
      </pc:sldChg>
      <pc:sldChg chg="addCm">
        <pc:chgData name="Frances Meek" userId="f3af35cc-3229-46e1-af36-3525661cfbd3" providerId="ADAL" clId="{1ABBC597-F678-40FF-B59F-C62745F09EAC}" dt="2022-09-02T12:22:38.882" v="41"/>
        <pc:sldMkLst>
          <pc:docMk/>
          <pc:sldMk cId="588607129" sldId="263"/>
        </pc:sldMkLst>
      </pc:sldChg>
      <pc:sldChg chg="modSp mod">
        <pc:chgData name="Frances Meek" userId="f3af35cc-3229-46e1-af36-3525661cfbd3" providerId="ADAL" clId="{1ABBC597-F678-40FF-B59F-C62745F09EAC}" dt="2022-09-02T12:18:45.881" v="40" actId="20577"/>
        <pc:sldMkLst>
          <pc:docMk/>
          <pc:sldMk cId="261591300" sldId="272"/>
        </pc:sldMkLst>
        <pc:spChg chg="mod">
          <ac:chgData name="Frances Meek" userId="f3af35cc-3229-46e1-af36-3525661cfbd3" providerId="ADAL" clId="{1ABBC597-F678-40FF-B59F-C62745F09EAC}" dt="2022-09-02T12:18:45.881" v="40" actId="20577"/>
          <ac:spMkLst>
            <pc:docMk/>
            <pc:sldMk cId="261591300" sldId="272"/>
            <ac:spMk id="2" creationId="{00000000-0000-0000-0000-000000000000}"/>
          </ac:spMkLst>
        </pc:spChg>
      </pc:sldChg>
      <pc:sldChg chg="modSp mod">
        <pc:chgData name="Frances Meek" userId="f3af35cc-3229-46e1-af36-3525661cfbd3" providerId="ADAL" clId="{1ABBC597-F678-40FF-B59F-C62745F09EAC}" dt="2022-09-02T12:25:21.380" v="64" actId="5793"/>
        <pc:sldMkLst>
          <pc:docMk/>
          <pc:sldMk cId="3993973292" sldId="274"/>
        </pc:sldMkLst>
        <pc:spChg chg="mod">
          <ac:chgData name="Frances Meek" userId="f3af35cc-3229-46e1-af36-3525661cfbd3" providerId="ADAL" clId="{1ABBC597-F678-40FF-B59F-C62745F09EAC}" dt="2022-09-02T12:25:21.380" v="64" actId="5793"/>
          <ac:spMkLst>
            <pc:docMk/>
            <pc:sldMk cId="3993973292" sldId="274"/>
            <ac:spMk id="6" creationId="{A705A842-B67A-1091-B43C-016955CEB56E}"/>
          </ac:spMkLst>
        </pc:spChg>
      </pc:sldChg>
      <pc:sldChg chg="modSp mod">
        <pc:chgData name="Frances Meek" userId="f3af35cc-3229-46e1-af36-3525661cfbd3" providerId="ADAL" clId="{1ABBC597-F678-40FF-B59F-C62745F09EAC}" dt="2022-09-02T12:14:53.352" v="23" actId="20577"/>
        <pc:sldMkLst>
          <pc:docMk/>
          <pc:sldMk cId="3634908671" sldId="275"/>
        </pc:sldMkLst>
        <pc:spChg chg="mod">
          <ac:chgData name="Frances Meek" userId="f3af35cc-3229-46e1-af36-3525661cfbd3" providerId="ADAL" clId="{1ABBC597-F678-40FF-B59F-C62745F09EAC}" dt="2022-09-02T12:14:53.352" v="23" actId="20577"/>
          <ac:spMkLst>
            <pc:docMk/>
            <pc:sldMk cId="3634908671" sldId="275"/>
            <ac:spMk id="3" creationId="{00000000-0000-0000-0000-000000000000}"/>
          </ac:spMkLst>
        </pc:spChg>
      </pc:sldChg>
      <pc:sldChg chg="addCm">
        <pc:chgData name="Frances Meek" userId="f3af35cc-3229-46e1-af36-3525661cfbd3" providerId="ADAL" clId="{1ABBC597-F678-40FF-B59F-C62745F09EAC}" dt="2022-09-02T12:16:47.079" v="25"/>
        <pc:sldMkLst>
          <pc:docMk/>
          <pc:sldMk cId="1028998905" sldId="287"/>
        </pc:sldMkLst>
      </pc:sldChg>
      <pc:sldChg chg="addCm">
        <pc:chgData name="Frances Meek" userId="f3af35cc-3229-46e1-af36-3525661cfbd3" providerId="ADAL" clId="{1ABBC597-F678-40FF-B59F-C62745F09EAC}" dt="2022-09-02T07:14:54.518" v="0"/>
        <pc:sldMkLst>
          <pc:docMk/>
          <pc:sldMk cId="2939149858" sldId="322"/>
        </pc:sldMkLst>
      </pc:sldChg>
      <pc:sldChg chg="modSp mod">
        <pc:chgData name="Frances Meek" userId="f3af35cc-3229-46e1-af36-3525661cfbd3" providerId="ADAL" clId="{1ABBC597-F678-40FF-B59F-C62745F09EAC}" dt="2022-09-02T12:25:14.179" v="63" actId="313"/>
        <pc:sldMkLst>
          <pc:docMk/>
          <pc:sldMk cId="482496951" sldId="329"/>
        </pc:sldMkLst>
        <pc:spChg chg="mod">
          <ac:chgData name="Frances Meek" userId="f3af35cc-3229-46e1-af36-3525661cfbd3" providerId="ADAL" clId="{1ABBC597-F678-40FF-B59F-C62745F09EAC}" dt="2022-09-02T12:25:14.179" v="63" actId="313"/>
          <ac:spMkLst>
            <pc:docMk/>
            <pc:sldMk cId="482496951" sldId="329"/>
            <ac:spMk id="2" creationId="{AB7EBE14-55C0-C423-6860-80CFB347D346}"/>
          </ac:spMkLst>
        </pc:spChg>
      </pc:sldChg>
      <pc:sldChg chg="modSp mod">
        <pc:chgData name="Frances Meek" userId="f3af35cc-3229-46e1-af36-3525661cfbd3" providerId="ADAL" clId="{1ABBC597-F678-40FF-B59F-C62745F09EAC}" dt="2022-09-02T12:23:26.153" v="44" actId="1076"/>
        <pc:sldMkLst>
          <pc:docMk/>
          <pc:sldMk cId="3594171061" sldId="331"/>
        </pc:sldMkLst>
        <pc:graphicFrameChg chg="mod modGraphic">
          <ac:chgData name="Frances Meek" userId="f3af35cc-3229-46e1-af36-3525661cfbd3" providerId="ADAL" clId="{1ABBC597-F678-40FF-B59F-C62745F09EAC}" dt="2022-09-02T12:23:26.153" v="44" actId="1076"/>
          <ac:graphicFrameMkLst>
            <pc:docMk/>
            <pc:sldMk cId="3594171061" sldId="331"/>
            <ac:graphicFrameMk id="4" creationId="{852C40F4-3A0C-2C57-5C1A-53EF072895F3}"/>
          </ac:graphicFrameMkLst>
        </pc:graphicFrameChg>
      </pc:sldChg>
      <pc:sldChg chg="addCm">
        <pc:chgData name="Frances Meek" userId="f3af35cc-3229-46e1-af36-3525661cfbd3" providerId="ADAL" clId="{1ABBC597-F678-40FF-B59F-C62745F09EAC}" dt="2022-09-02T07:16:29.916" v="1"/>
        <pc:sldMkLst>
          <pc:docMk/>
          <pc:sldMk cId="2721701984" sldId="357"/>
        </pc:sldMkLst>
      </pc:sldChg>
      <pc:sldChg chg="modSp mod">
        <pc:chgData name="Frances Meek" userId="f3af35cc-3229-46e1-af36-3525661cfbd3" providerId="ADAL" clId="{1ABBC597-F678-40FF-B59F-C62745F09EAC}" dt="2022-09-02T12:31:21.786" v="265" actId="20577"/>
        <pc:sldMkLst>
          <pc:docMk/>
          <pc:sldMk cId="3405680043" sldId="360"/>
        </pc:sldMkLst>
        <pc:spChg chg="mod">
          <ac:chgData name="Frances Meek" userId="f3af35cc-3229-46e1-af36-3525661cfbd3" providerId="ADAL" clId="{1ABBC597-F678-40FF-B59F-C62745F09EAC}" dt="2022-09-02T12:31:21.786" v="265" actId="20577"/>
          <ac:spMkLst>
            <pc:docMk/>
            <pc:sldMk cId="3405680043" sldId="360"/>
            <ac:spMk id="3" creationId="{5204CA75-A31A-AD47-DC3C-C19E15F38F87}"/>
          </ac:spMkLst>
        </pc:spChg>
        <pc:spChg chg="mod">
          <ac:chgData name="Frances Meek" userId="f3af35cc-3229-46e1-af36-3525661cfbd3" providerId="ADAL" clId="{1ABBC597-F678-40FF-B59F-C62745F09EAC}" dt="2022-09-02T12:30:48.915" v="214" actId="113"/>
          <ac:spMkLst>
            <pc:docMk/>
            <pc:sldMk cId="3405680043" sldId="360"/>
            <ac:spMk id="4" creationId="{2AF696FD-84A8-0678-A447-40CC3FEB6D04}"/>
          </ac:spMkLst>
        </pc:spChg>
      </pc:sldChg>
      <pc:sldChg chg="addCm">
        <pc:chgData name="Frances Meek" userId="f3af35cc-3229-46e1-af36-3525661cfbd3" providerId="ADAL" clId="{1ABBC597-F678-40FF-B59F-C62745F09EAC}" dt="2022-09-02T12:15:40.945" v="24"/>
        <pc:sldMkLst>
          <pc:docMk/>
          <pc:sldMk cId="4043997700" sldId="371"/>
        </pc:sldMkLst>
      </pc:sldChg>
      <pc:sldChg chg="addCm">
        <pc:chgData name="Frances Meek" userId="f3af35cc-3229-46e1-af36-3525661cfbd3" providerId="ADAL" clId="{1ABBC597-F678-40FF-B59F-C62745F09EAC}" dt="2022-09-02T07:18:20.636" v="2"/>
        <pc:sldMkLst>
          <pc:docMk/>
          <pc:sldMk cId="775299468" sldId="378"/>
        </pc:sldMkLst>
      </pc:sldChg>
      <pc:sldChg chg="modSp mod">
        <pc:chgData name="Frances Meek" userId="f3af35cc-3229-46e1-af36-3525661cfbd3" providerId="ADAL" clId="{1ABBC597-F678-40FF-B59F-C62745F09EAC}" dt="2022-09-02T12:07:23.370" v="14" actId="20577"/>
        <pc:sldMkLst>
          <pc:docMk/>
          <pc:sldMk cId="3070769125" sldId="379"/>
        </pc:sldMkLst>
        <pc:spChg chg="mod">
          <ac:chgData name="Frances Meek" userId="f3af35cc-3229-46e1-af36-3525661cfbd3" providerId="ADAL" clId="{1ABBC597-F678-40FF-B59F-C62745F09EAC}" dt="2022-09-02T12:07:23.370" v="14" actId="20577"/>
          <ac:spMkLst>
            <pc:docMk/>
            <pc:sldMk cId="3070769125" sldId="379"/>
            <ac:spMk id="5" creationId="{00000000-0000-0000-0000-000000000000}"/>
          </ac:spMkLst>
        </pc:spChg>
      </pc:sldChg>
      <pc:sldChg chg="modSp mod">
        <pc:chgData name="Frances Meek" userId="f3af35cc-3229-46e1-af36-3525661cfbd3" providerId="ADAL" clId="{1ABBC597-F678-40FF-B59F-C62745F09EAC}" dt="2022-09-02T12:23:59.915" v="51" actId="255"/>
        <pc:sldMkLst>
          <pc:docMk/>
          <pc:sldMk cId="3220201710" sldId="383"/>
        </pc:sldMkLst>
        <pc:spChg chg="mod">
          <ac:chgData name="Frances Meek" userId="f3af35cc-3229-46e1-af36-3525661cfbd3" providerId="ADAL" clId="{1ABBC597-F678-40FF-B59F-C62745F09EAC}" dt="2022-09-02T12:23:49.167" v="49" actId="1076"/>
          <ac:spMkLst>
            <pc:docMk/>
            <pc:sldMk cId="3220201710" sldId="383"/>
            <ac:spMk id="2" creationId="{40E4CF2D-5446-4052-C13D-0EF8C7175385}"/>
          </ac:spMkLst>
        </pc:spChg>
        <pc:graphicFrameChg chg="mod modGraphic">
          <ac:chgData name="Frances Meek" userId="f3af35cc-3229-46e1-af36-3525661cfbd3" providerId="ADAL" clId="{1ABBC597-F678-40FF-B59F-C62745F09EAC}" dt="2022-09-02T12:23:59.915" v="51" actId="255"/>
          <ac:graphicFrameMkLst>
            <pc:docMk/>
            <pc:sldMk cId="3220201710" sldId="383"/>
            <ac:graphicFrameMk id="4" creationId="{852C40F4-3A0C-2C57-5C1A-53EF072895F3}"/>
          </ac:graphicFrameMkLst>
        </pc:graphicFrameChg>
      </pc:sldChg>
      <pc:sldChg chg="modSp mod">
        <pc:chgData name="Frances Meek" userId="f3af35cc-3229-46e1-af36-3525661cfbd3" providerId="ADAL" clId="{1ABBC597-F678-40FF-B59F-C62745F09EAC}" dt="2022-09-02T12:24:23.971" v="55" actId="255"/>
        <pc:sldMkLst>
          <pc:docMk/>
          <pc:sldMk cId="590084099" sldId="384"/>
        </pc:sldMkLst>
        <pc:spChg chg="mod">
          <ac:chgData name="Frances Meek" userId="f3af35cc-3229-46e1-af36-3525661cfbd3" providerId="ADAL" clId="{1ABBC597-F678-40FF-B59F-C62745F09EAC}" dt="2022-09-02T12:24:14.898" v="53" actId="1076"/>
          <ac:spMkLst>
            <pc:docMk/>
            <pc:sldMk cId="590084099" sldId="384"/>
            <ac:spMk id="2" creationId="{40E4CF2D-5446-4052-C13D-0EF8C7175385}"/>
          </ac:spMkLst>
        </pc:spChg>
        <pc:graphicFrameChg chg="mod modGraphic">
          <ac:chgData name="Frances Meek" userId="f3af35cc-3229-46e1-af36-3525661cfbd3" providerId="ADAL" clId="{1ABBC597-F678-40FF-B59F-C62745F09EAC}" dt="2022-09-02T12:24:23.971" v="55" actId="255"/>
          <ac:graphicFrameMkLst>
            <pc:docMk/>
            <pc:sldMk cId="590084099" sldId="384"/>
            <ac:graphicFrameMk id="4" creationId="{852C40F4-3A0C-2C57-5C1A-53EF072895F3}"/>
          </ac:graphicFrameMkLst>
        </pc:graphicFrameChg>
      </pc:sldChg>
      <pc:sldChg chg="modSp mod">
        <pc:chgData name="Frances Meek" userId="f3af35cc-3229-46e1-af36-3525661cfbd3" providerId="ADAL" clId="{1ABBC597-F678-40FF-B59F-C62745F09EAC}" dt="2022-09-02T12:24:48.918" v="58" actId="255"/>
        <pc:sldMkLst>
          <pc:docMk/>
          <pc:sldMk cId="2267304321" sldId="385"/>
        </pc:sldMkLst>
        <pc:graphicFrameChg chg="modGraphic">
          <ac:chgData name="Frances Meek" userId="f3af35cc-3229-46e1-af36-3525661cfbd3" providerId="ADAL" clId="{1ABBC597-F678-40FF-B59F-C62745F09EAC}" dt="2022-09-02T12:24:48.918" v="58" actId="255"/>
          <ac:graphicFrameMkLst>
            <pc:docMk/>
            <pc:sldMk cId="2267304321" sldId="385"/>
            <ac:graphicFrameMk id="4" creationId="{852C40F4-3A0C-2C57-5C1A-53EF072895F3}"/>
          </ac:graphicFrameMkLst>
        </pc:graphicFrameChg>
      </pc:sldChg>
      <pc:sldChg chg="addCm">
        <pc:chgData name="Frances Meek" userId="f3af35cc-3229-46e1-af36-3525661cfbd3" providerId="ADAL" clId="{1ABBC597-F678-40FF-B59F-C62745F09EAC}" dt="2022-09-02T12:26:15.222" v="65"/>
        <pc:sldMkLst>
          <pc:docMk/>
          <pc:sldMk cId="2871291091" sldId="389"/>
        </pc:sldMkLst>
      </pc:sldChg>
      <pc:sldChg chg="addSp modSp mod">
        <pc:chgData name="Frances Meek" userId="f3af35cc-3229-46e1-af36-3525661cfbd3" providerId="ADAL" clId="{1ABBC597-F678-40FF-B59F-C62745F09EAC}" dt="2022-09-02T12:28:26.008" v="71" actId="962"/>
        <pc:sldMkLst>
          <pc:docMk/>
          <pc:sldMk cId="1351395960" sldId="392"/>
        </pc:sldMkLst>
        <pc:spChg chg="mod">
          <ac:chgData name="Frances Meek" userId="f3af35cc-3229-46e1-af36-3525661cfbd3" providerId="ADAL" clId="{1ABBC597-F678-40FF-B59F-C62745F09EAC}" dt="2022-09-02T12:28:26.008" v="71" actId="962"/>
          <ac:spMkLst>
            <pc:docMk/>
            <pc:sldMk cId="1351395960" sldId="392"/>
            <ac:spMk id="6" creationId="{A705A842-B67A-1091-B43C-016955CEB56E}"/>
          </ac:spMkLst>
        </pc:spChg>
        <pc:picChg chg="add mod">
          <ac:chgData name="Frances Meek" userId="f3af35cc-3229-46e1-af36-3525661cfbd3" providerId="ADAL" clId="{1ABBC597-F678-40FF-B59F-C62745F09EAC}" dt="2022-09-02T12:28:26.008" v="70" actId="27614"/>
          <ac:picMkLst>
            <pc:docMk/>
            <pc:sldMk cId="1351395960" sldId="392"/>
            <ac:picMk id="7" creationId="{CB5AAC5E-67C5-F8F6-8FB6-9B746075A325}"/>
          </ac:picMkLst>
        </pc:picChg>
      </pc:sldChg>
      <pc:sldChg chg="modSp add mod">
        <pc:chgData name="Frances Meek" userId="f3af35cc-3229-46e1-af36-3525661cfbd3" providerId="ADAL" clId="{1ABBC597-F678-40FF-B59F-C62745F09EAC}" dt="2022-09-02T12:25:04.808" v="60" actId="255"/>
        <pc:sldMkLst>
          <pc:docMk/>
          <pc:sldMk cId="2257165704" sldId="397"/>
        </pc:sldMkLst>
        <pc:graphicFrameChg chg="modGraphic">
          <ac:chgData name="Frances Meek" userId="f3af35cc-3229-46e1-af36-3525661cfbd3" providerId="ADAL" clId="{1ABBC597-F678-40FF-B59F-C62745F09EAC}" dt="2022-09-02T12:25:04.808" v="60" actId="255"/>
          <ac:graphicFrameMkLst>
            <pc:docMk/>
            <pc:sldMk cId="2257165704" sldId="397"/>
            <ac:graphicFrameMk id="4" creationId="{852C40F4-3A0C-2C57-5C1A-53EF072895F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02/09/2022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56</a:t>
            </a:fld>
            <a:endParaRPr lang="en-GB"/>
          </a:p>
        </p:txBody>
      </p:sp>
    </p:spTree>
    <p:extLst>
      <p:ext uri="{BB962C8B-B14F-4D97-AF65-F5344CB8AC3E}">
        <p14:creationId xmlns:p14="http://schemas.microsoft.com/office/powerpoint/2010/main" val="2162652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65</a:t>
            </a:fld>
            <a:endParaRPr lang="en-GB"/>
          </a:p>
        </p:txBody>
      </p:sp>
    </p:spTree>
    <p:extLst>
      <p:ext uri="{BB962C8B-B14F-4D97-AF65-F5344CB8AC3E}">
        <p14:creationId xmlns:p14="http://schemas.microsoft.com/office/powerpoint/2010/main" val="216969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57</a:t>
            </a:fld>
            <a:endParaRPr lang="en-GB"/>
          </a:p>
        </p:txBody>
      </p:sp>
    </p:spTree>
    <p:extLst>
      <p:ext uri="{BB962C8B-B14F-4D97-AF65-F5344CB8AC3E}">
        <p14:creationId xmlns:p14="http://schemas.microsoft.com/office/powerpoint/2010/main" val="417716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58</a:t>
            </a:fld>
            <a:endParaRPr lang="en-GB"/>
          </a:p>
        </p:txBody>
      </p:sp>
    </p:spTree>
    <p:extLst>
      <p:ext uri="{BB962C8B-B14F-4D97-AF65-F5344CB8AC3E}">
        <p14:creationId xmlns:p14="http://schemas.microsoft.com/office/powerpoint/2010/main" val="2641770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59</a:t>
            </a:fld>
            <a:endParaRPr lang="en-GB"/>
          </a:p>
        </p:txBody>
      </p:sp>
    </p:spTree>
    <p:extLst>
      <p:ext uri="{BB962C8B-B14F-4D97-AF65-F5344CB8AC3E}">
        <p14:creationId xmlns:p14="http://schemas.microsoft.com/office/powerpoint/2010/main" val="623851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60</a:t>
            </a:fld>
            <a:endParaRPr lang="en-GB"/>
          </a:p>
        </p:txBody>
      </p:sp>
    </p:spTree>
    <p:extLst>
      <p:ext uri="{BB962C8B-B14F-4D97-AF65-F5344CB8AC3E}">
        <p14:creationId xmlns:p14="http://schemas.microsoft.com/office/powerpoint/2010/main" val="52284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61</a:t>
            </a:fld>
            <a:endParaRPr lang="en-GB"/>
          </a:p>
        </p:txBody>
      </p:sp>
    </p:spTree>
    <p:extLst>
      <p:ext uri="{BB962C8B-B14F-4D97-AF65-F5344CB8AC3E}">
        <p14:creationId xmlns:p14="http://schemas.microsoft.com/office/powerpoint/2010/main" val="2786464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62</a:t>
            </a:fld>
            <a:endParaRPr lang="en-GB"/>
          </a:p>
        </p:txBody>
      </p:sp>
    </p:spTree>
    <p:extLst>
      <p:ext uri="{BB962C8B-B14F-4D97-AF65-F5344CB8AC3E}">
        <p14:creationId xmlns:p14="http://schemas.microsoft.com/office/powerpoint/2010/main" val="58645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63</a:t>
            </a:fld>
            <a:endParaRPr lang="en-GB"/>
          </a:p>
        </p:txBody>
      </p:sp>
    </p:spTree>
    <p:extLst>
      <p:ext uri="{BB962C8B-B14F-4D97-AF65-F5344CB8AC3E}">
        <p14:creationId xmlns:p14="http://schemas.microsoft.com/office/powerpoint/2010/main" val="1035645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64</a:t>
            </a:fld>
            <a:endParaRPr lang="en-GB"/>
          </a:p>
        </p:txBody>
      </p:sp>
    </p:spTree>
    <p:extLst>
      <p:ext uri="{BB962C8B-B14F-4D97-AF65-F5344CB8AC3E}">
        <p14:creationId xmlns:p14="http://schemas.microsoft.com/office/powerpoint/2010/main" val="3402805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359341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heme" Target="../theme/theme3.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a:p>
            <a:pPr algn="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4"/>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6" imgH="403" progId="TCLayout.ActiveDocument.1">
                  <p:embed/>
                </p:oleObj>
              </mc:Choice>
              <mc:Fallback>
                <p:oleObj name="think-cell Slide" r:id="rId5"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12.xml"/><Relationship Id="rId7" Type="http://schemas.openxmlformats.org/officeDocument/2006/relationships/slide" Target="slide50.xml"/><Relationship Id="rId2" Type="http://schemas.openxmlformats.org/officeDocument/2006/relationships/slide" Target="slide4.xml"/><Relationship Id="rId1" Type="http://schemas.openxmlformats.org/officeDocument/2006/relationships/slideLayout" Target="../slideLayouts/slideLayout4.xml"/><Relationship Id="rId6" Type="http://schemas.openxmlformats.org/officeDocument/2006/relationships/slide" Target="slide45.xml"/><Relationship Id="rId5" Type="http://schemas.openxmlformats.org/officeDocument/2006/relationships/slide" Target="slide34.xml"/><Relationship Id="rId10" Type="http://schemas.openxmlformats.org/officeDocument/2006/relationships/image" Target="../media/image8.svg"/><Relationship Id="rId4" Type="http://schemas.openxmlformats.org/officeDocument/2006/relationships/slide" Target="slide22.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hyperlink" Target="https://www.foodafactoflife.org.uk/" TargetMode="External"/><Relationship Id="rId5" Type="http://schemas.openxmlformats.org/officeDocument/2006/relationships/image" Target="../media/image1.emf"/><Relationship Id="rId4" Type="http://schemas.openxmlformats.org/officeDocument/2006/relationships/oleObject" Target="../embeddings/oleObject6.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33.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57.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58.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59.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60.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44.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5.xml.rels><?xml version="1.0" encoding="UTF-8" standalone="yes"?>
<Relationships xmlns="http://schemas.openxmlformats.org/package/2006/relationships"><Relationship Id="rId8" Type="http://schemas.openxmlformats.org/officeDocument/2006/relationships/hyperlink" Target="https://www.foodafactoflife.org.uk/media/1757/8-tips-for-healthy-eating-ppt-1114he1.pptx" TargetMode="External"/><Relationship Id="rId13" Type="http://schemas.openxmlformats.org/officeDocument/2006/relationships/hyperlink" Target="https://www.foodafactoflife.org.uk/media/1784/nutrients-ppt-1114he2.pptx" TargetMode="External"/><Relationship Id="rId3" Type="http://schemas.openxmlformats.org/officeDocument/2006/relationships/hyperlink" Target="https://www.foodafactoflife.org.uk/media/1771/the-eatwell-guide-ppt-1114he1.pptx" TargetMode="External"/><Relationship Id="rId7" Type="http://schemas.openxmlformats.org/officeDocument/2006/relationships/hyperlink" Target="https://www.foodafactoflife.org.uk/media/6207/the-eatwell-guide-kq-1114he1.docx" TargetMode="External"/><Relationship Id="rId12" Type="http://schemas.openxmlformats.org/officeDocument/2006/relationships/hyperlink" Target="https://www.foodafactoflife.org.uk/media/1782/energy-ppt-1114he2.ppt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foodafactoflife.org.uk/media/1774/eatwell-guide-food-cards-c-316.docx" TargetMode="External"/><Relationship Id="rId11" Type="http://schemas.openxmlformats.org/officeDocument/2006/relationships/hyperlink" Target="https://www.foodafactoflife.org.uk/media/1765/hydration-ppt-1114he1.pptx" TargetMode="External"/><Relationship Id="rId5" Type="http://schemas.openxmlformats.org/officeDocument/2006/relationships/hyperlink" Target="https://www.foodafactoflife.org.uk/media/1769/the-eatwell-guide-blank-ws-1114he1.docx" TargetMode="External"/><Relationship Id="rId10" Type="http://schemas.openxmlformats.org/officeDocument/2006/relationships/hyperlink" Target="https://www.foodafactoflife.org.uk/media/1756/5-a-day-ppt-1114he1.pptx" TargetMode="External"/><Relationship Id="rId4" Type="http://schemas.openxmlformats.org/officeDocument/2006/relationships/hyperlink" Target="https://www.foodafactoflife.org.uk/media/1772/the-eatwell-guide-ws-1114he1.docx" TargetMode="External"/><Relationship Id="rId9" Type="http://schemas.openxmlformats.org/officeDocument/2006/relationships/hyperlink" Target="https://www.foodafactoflife.org.uk/media/1754/the-8-tips-for-healthy-eating-ws-1114he1.docx" TargetMode="External"/><Relationship Id="rId14" Type="http://schemas.openxmlformats.org/officeDocument/2006/relationships/hyperlink" Target="https://www.foodafactoflife.org.uk/11-14-years/healthy-eating/"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www.youtube.com/watch?v=jagLUAJOLpM" TargetMode="External"/><Relationship Id="rId3" Type="http://schemas.openxmlformats.org/officeDocument/2006/relationships/hyperlink" Target="https://www.youtube.com/watch?v=PByM12M1n3A" TargetMode="External"/><Relationship Id="rId7" Type="http://schemas.openxmlformats.org/officeDocument/2006/relationships/hyperlink" Target="https://www.youtube.com/watch?v=gficVLrGhS0" TargetMode="External"/><Relationship Id="rId2" Type="http://schemas.openxmlformats.org/officeDocument/2006/relationships/hyperlink" Target="https://www.youtube.com/watch?v=xtFx55a-j0Y&amp;t=5s" TargetMode="External"/><Relationship Id="rId1" Type="http://schemas.openxmlformats.org/officeDocument/2006/relationships/slideLayout" Target="../slideLayouts/slideLayout3.xml"/><Relationship Id="rId6" Type="http://schemas.openxmlformats.org/officeDocument/2006/relationships/hyperlink" Target="https://www.youtube.com/watch?v=Y5t0YSlZoWg" TargetMode="External"/><Relationship Id="rId5" Type="http://schemas.openxmlformats.org/officeDocument/2006/relationships/hyperlink" Target="https://www.youtube.com/watch?v=nqvgy7MeZpc" TargetMode="External"/><Relationship Id="rId4" Type="http://schemas.openxmlformats.org/officeDocument/2006/relationships/hyperlink" Target="https://www.youtube.com/watch?v=K5pW7rpMTQw" TargetMode="Externa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s://www.foodafactoflife.org.uk/whole-school/whole-school-approach/guidelines-for-school-education-resources-about-food/" TargetMode="External"/><Relationship Id="rId5" Type="http://schemas.openxmlformats.org/officeDocument/2006/relationships/hyperlink" Target="http://www.foodafactoflife.org.uk/" TargetMode="Externa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286992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GB"/>
              <a:t>Introduction to Nutrition</a:t>
            </a:r>
            <a:endParaRPr lang="en-US" sz="320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7EE5-0E3D-D184-B65F-84EC76213A72}"/>
              </a:ext>
            </a:extLst>
          </p:cNvPr>
          <p:cNvSpPr>
            <a:spLocks noGrp="1"/>
          </p:cNvSpPr>
          <p:nvPr>
            <p:ph type="ctrTitle"/>
          </p:nvPr>
        </p:nvSpPr>
        <p:spPr/>
        <p:txBody>
          <a:bodyPr/>
          <a:lstStyle/>
          <a:p>
            <a:r>
              <a:rPr lang="en-GB"/>
              <a:t>Energy balance</a:t>
            </a:r>
          </a:p>
        </p:txBody>
      </p:sp>
      <p:sp>
        <p:nvSpPr>
          <p:cNvPr id="74" name="Subtitle 2">
            <a:extLst>
              <a:ext uri="{FF2B5EF4-FFF2-40B4-BE49-F238E27FC236}">
                <a16:creationId xmlns:a16="http://schemas.microsoft.com/office/drawing/2014/main" id="{E686E7B3-08FC-88A4-8008-7F7C8CF37507}"/>
              </a:ext>
            </a:extLst>
          </p:cNvPr>
          <p:cNvSpPr txBox="1">
            <a:spLocks/>
          </p:cNvSpPr>
          <p:nvPr/>
        </p:nvSpPr>
        <p:spPr>
          <a:xfrm>
            <a:off x="1169274" y="2460375"/>
            <a:ext cx="7100966" cy="2833827"/>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spcBef>
                <a:spcPct val="0"/>
              </a:spcBef>
              <a:buNone/>
            </a:pPr>
            <a:r>
              <a:rPr lang="en-GB" altLang="en-US" sz="2000"/>
              <a:t>To maintain body weight it is necessary to balance energy intake (from food and drink) with energy expenditure (from activity).</a:t>
            </a:r>
          </a:p>
          <a:p>
            <a:pPr marL="0" indent="0">
              <a:spcBef>
                <a:spcPct val="0"/>
              </a:spcBef>
              <a:buNone/>
            </a:pPr>
            <a:endParaRPr lang="en-GB" altLang="en-US" sz="2000"/>
          </a:p>
          <a:p>
            <a:pPr marL="0" indent="0">
              <a:spcBef>
                <a:spcPct val="0"/>
              </a:spcBef>
              <a:buNone/>
            </a:pPr>
            <a:r>
              <a:rPr lang="en-GB" altLang="en-US" sz="2000"/>
              <a:t>This is called energy balance.</a:t>
            </a:r>
          </a:p>
          <a:p>
            <a:pPr marL="0" indent="0">
              <a:spcBef>
                <a:spcPct val="0"/>
              </a:spcBef>
              <a:buNone/>
            </a:pPr>
            <a:endParaRPr lang="en-GB" altLang="en-US" sz="2000" b="1"/>
          </a:p>
          <a:p>
            <a:pPr marL="0" indent="0">
              <a:spcBef>
                <a:spcPct val="0"/>
              </a:spcBef>
              <a:buNone/>
            </a:pPr>
            <a:r>
              <a:rPr lang="en-GB" altLang="en-US" sz="2000"/>
              <a:t>When energy intake is higher than energy output, over time this will lead to weight gain (positive energy balance).</a:t>
            </a:r>
          </a:p>
          <a:p>
            <a:pPr marL="0" indent="0">
              <a:spcBef>
                <a:spcPct val="0"/>
              </a:spcBef>
              <a:buNone/>
            </a:pPr>
            <a:endParaRPr lang="en-GB" altLang="en-US" sz="2000"/>
          </a:p>
          <a:p>
            <a:pPr marL="0" indent="0">
              <a:spcBef>
                <a:spcPct val="0"/>
              </a:spcBef>
              <a:buNone/>
            </a:pPr>
            <a:r>
              <a:rPr lang="en-GB" altLang="en-US" sz="2000"/>
              <a:t>When energy intake is lower than energy output, over time this will lead to weight loss (negative energy balance).</a:t>
            </a:r>
          </a:p>
          <a:p>
            <a:pPr marL="0" indent="0">
              <a:spcBef>
                <a:spcPct val="0"/>
              </a:spcBef>
              <a:buNone/>
            </a:pPr>
            <a:endParaRPr lang="en-GB" altLang="en-US" sz="2000"/>
          </a:p>
          <a:p>
            <a:pPr marL="0" indent="0">
              <a:spcBef>
                <a:spcPct val="0"/>
              </a:spcBef>
              <a:buNone/>
            </a:pPr>
            <a:r>
              <a:rPr lang="en-GB" altLang="en-US" sz="2000"/>
              <a:t>Energy balance can be maintained by regulating energy intake through the diet and adjusting physical activity levels.</a:t>
            </a:r>
          </a:p>
        </p:txBody>
      </p:sp>
      <p:grpSp>
        <p:nvGrpSpPr>
          <p:cNvPr id="5" name="Group 4">
            <a:extLst>
              <a:ext uri="{FF2B5EF4-FFF2-40B4-BE49-F238E27FC236}">
                <a16:creationId xmlns:a16="http://schemas.microsoft.com/office/drawing/2014/main" id="{CB2CC4F9-70BD-318E-D362-E54634040EC8}"/>
              </a:ext>
            </a:extLst>
          </p:cNvPr>
          <p:cNvGrpSpPr/>
          <p:nvPr/>
        </p:nvGrpSpPr>
        <p:grpSpPr>
          <a:xfrm>
            <a:off x="8984975" y="2548723"/>
            <a:ext cx="2724246" cy="3023775"/>
            <a:chOff x="9250638" y="2734525"/>
            <a:chExt cx="2334895" cy="2559677"/>
          </a:xfrm>
        </p:grpSpPr>
        <p:pic>
          <p:nvPicPr>
            <p:cNvPr id="3" name="Picture 2">
              <a:extLst>
                <a:ext uri="{FF2B5EF4-FFF2-40B4-BE49-F238E27FC236}">
                  <a16:creationId xmlns:a16="http://schemas.microsoft.com/office/drawing/2014/main" id="{AC8BEF71-B22B-4158-91F2-8D3224439CD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9250638" y="2734525"/>
              <a:ext cx="2136775" cy="1252855"/>
            </a:xfrm>
            <a:prstGeom prst="rect">
              <a:avLst/>
            </a:prstGeom>
            <a:noFill/>
            <a:ln>
              <a:noFill/>
            </a:ln>
          </p:spPr>
        </p:pic>
        <p:pic>
          <p:nvPicPr>
            <p:cNvPr id="4" name="Picture 3">
              <a:extLst>
                <a:ext uri="{FF2B5EF4-FFF2-40B4-BE49-F238E27FC236}">
                  <a16:creationId xmlns:a16="http://schemas.microsoft.com/office/drawing/2014/main" id="{912DD9EC-AD99-CC73-0DBB-876EBC08E2EA}"/>
                </a:ext>
              </a:extLst>
            </p:cNvPr>
            <p:cNvPicPr>
              <a:picLocks noChangeAspect="1"/>
            </p:cNvPicPr>
            <p:nvPr/>
          </p:nvPicPr>
          <p:blipFill>
            <a:blip r:embed="rId3"/>
            <a:stretch>
              <a:fillRect/>
            </a:stretch>
          </p:blipFill>
          <p:spPr>
            <a:xfrm>
              <a:off x="9250638" y="4061032"/>
              <a:ext cx="2334895" cy="1233170"/>
            </a:xfrm>
            <a:prstGeom prst="rect">
              <a:avLst/>
            </a:prstGeom>
          </p:spPr>
        </p:pic>
      </p:grpSp>
    </p:spTree>
    <p:extLst>
      <p:ext uri="{BB962C8B-B14F-4D97-AF65-F5344CB8AC3E}">
        <p14:creationId xmlns:p14="http://schemas.microsoft.com/office/powerpoint/2010/main" val="2721701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Energy balance</a:t>
            </a:r>
            <a:br>
              <a:rPr lang="en-GB"/>
            </a:br>
            <a:endParaRPr lang="en-GB"/>
          </a:p>
        </p:txBody>
      </p:sp>
      <p:sp>
        <p:nvSpPr>
          <p:cNvPr id="3" name="Subtitle 2"/>
          <p:cNvSpPr>
            <a:spLocks noGrp="1"/>
          </p:cNvSpPr>
          <p:nvPr>
            <p:ph type="subTitle" idx="1"/>
          </p:nvPr>
        </p:nvSpPr>
        <p:spPr>
          <a:xfrm>
            <a:off x="1169276" y="2571092"/>
            <a:ext cx="6561560" cy="3600000"/>
          </a:xfrm>
        </p:spPr>
        <p:txBody>
          <a:bodyPr/>
          <a:lstStyle/>
          <a:p>
            <a:pPr marL="0" indent="0">
              <a:spcBef>
                <a:spcPct val="0"/>
              </a:spcBef>
              <a:buNone/>
            </a:pPr>
            <a:r>
              <a:rPr lang="en-GB" altLang="en-US" sz="2000"/>
              <a:t>In the UK and many other developed countries, overweight and obesity rates in adults and children have been increasing over the years.</a:t>
            </a:r>
          </a:p>
          <a:p>
            <a:pPr marL="0" indent="0">
              <a:spcBef>
                <a:spcPct val="0"/>
              </a:spcBef>
              <a:buNone/>
            </a:pPr>
            <a:endParaRPr lang="en-GB" altLang="en-US" sz="2000"/>
          </a:p>
          <a:p>
            <a:pPr marL="0" indent="0">
              <a:spcBef>
                <a:spcPct val="0"/>
              </a:spcBef>
              <a:buNone/>
            </a:pPr>
            <a:r>
              <a:rPr lang="en-GB" altLang="en-US" sz="2000"/>
              <a:t>According to Statistics on Healthy Survey for England, published in 2019, </a:t>
            </a:r>
            <a:r>
              <a:rPr lang="en-GB" altLang="en-US"/>
              <a:t>60</a:t>
            </a:r>
            <a:r>
              <a:rPr lang="en-GB" altLang="en-US" sz="2000"/>
              <a:t>% of adult women and 68% of adult men are overweight or obese.</a:t>
            </a:r>
          </a:p>
          <a:p>
            <a:pPr marL="0" indent="0">
              <a:spcBef>
                <a:spcPct val="0"/>
              </a:spcBef>
              <a:buNone/>
            </a:pPr>
            <a:endParaRPr lang="en-GB" altLang="en-US" sz="2000"/>
          </a:p>
          <a:p>
            <a:pPr marL="0" indent="0">
              <a:spcBef>
                <a:spcPct val="0"/>
              </a:spcBef>
              <a:buNone/>
            </a:pPr>
            <a:r>
              <a:rPr lang="en-GB" altLang="en-US" sz="2000"/>
              <a:t>It is important to lead an active lifestyle and make healthier food choices.</a:t>
            </a:r>
          </a:p>
          <a:p>
            <a:endParaRPr lang="en-GB"/>
          </a:p>
        </p:txBody>
      </p:sp>
      <p:pic>
        <p:nvPicPr>
          <p:cNvPr id="7" name="Picture 6" descr="A person and person jogging&#10;&#10;Description automatically generated with low confidence">
            <a:extLst>
              <a:ext uri="{FF2B5EF4-FFF2-40B4-BE49-F238E27FC236}">
                <a16:creationId xmlns:a16="http://schemas.microsoft.com/office/drawing/2014/main" id="{8652AB3C-C1A1-9754-5B3F-772DE13E9BC9}"/>
              </a:ext>
            </a:extLst>
          </p:cNvPr>
          <p:cNvPicPr>
            <a:picLocks noChangeAspect="1"/>
          </p:cNvPicPr>
          <p:nvPr/>
        </p:nvPicPr>
        <p:blipFill>
          <a:blip r:embed="rId2"/>
          <a:stretch>
            <a:fillRect/>
          </a:stretch>
        </p:blipFill>
        <p:spPr>
          <a:xfrm>
            <a:off x="8832273" y="2201750"/>
            <a:ext cx="2298517" cy="3455489"/>
          </a:xfrm>
          <a:prstGeom prst="rect">
            <a:avLst/>
          </a:prstGeom>
        </p:spPr>
      </p:pic>
    </p:spTree>
    <p:extLst>
      <p:ext uri="{BB962C8B-B14F-4D97-AF65-F5344CB8AC3E}">
        <p14:creationId xmlns:p14="http://schemas.microsoft.com/office/powerpoint/2010/main" val="65799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69276" y="2283798"/>
            <a:ext cx="6096719" cy="3920243"/>
          </a:xfrm>
        </p:spPr>
        <p:txBody>
          <a:bodyPr>
            <a:noAutofit/>
          </a:bodyPr>
          <a:lstStyle/>
          <a:p>
            <a:pPr marL="0" indent="0">
              <a:lnSpc>
                <a:spcPct val="100000"/>
              </a:lnSpc>
              <a:spcBef>
                <a:spcPct val="0"/>
              </a:spcBef>
              <a:buNone/>
            </a:pPr>
            <a:r>
              <a:rPr lang="en-GB" altLang="en-US" sz="2000">
                <a:latin typeface="Arial" panose="020B0604020202020204" pitchFamily="34" charset="0"/>
                <a:cs typeface="Arial" panose="020B0604020202020204" pitchFamily="34" charset="0"/>
              </a:rPr>
              <a:t>Food is eaten and digested in the body to allow the absorption of energy and nutrients.</a:t>
            </a:r>
          </a:p>
          <a:p>
            <a:pPr marL="0" indent="0">
              <a:lnSpc>
                <a:spcPct val="100000"/>
              </a:lnSpc>
              <a:spcBef>
                <a:spcPct val="0"/>
              </a:spcBef>
              <a:buNone/>
            </a:pPr>
            <a:endParaRPr lang="en-GB" altLang="en-US" sz="2000">
              <a:latin typeface="Arial" panose="020B0604020202020204" pitchFamily="34" charset="0"/>
              <a:cs typeface="Arial" panose="020B0604020202020204" pitchFamily="34" charset="0"/>
            </a:endParaRPr>
          </a:p>
          <a:p>
            <a:pPr marL="0" indent="0">
              <a:lnSpc>
                <a:spcPct val="100000"/>
              </a:lnSpc>
              <a:spcBef>
                <a:spcPct val="0"/>
              </a:spcBef>
              <a:buNone/>
            </a:pPr>
            <a:r>
              <a:rPr lang="en-GB" altLang="en-US" sz="2000">
                <a:latin typeface="Arial" panose="020B0604020202020204" pitchFamily="34" charset="0"/>
                <a:cs typeface="Arial" panose="020B0604020202020204" pitchFamily="34" charset="0"/>
              </a:rPr>
              <a:t>There are two different types of nutrients:</a:t>
            </a:r>
          </a:p>
          <a:p>
            <a:pPr>
              <a:lnSpc>
                <a:spcPct val="100000"/>
              </a:lnSpc>
              <a:spcBef>
                <a:spcPct val="0"/>
              </a:spcBef>
            </a:pPr>
            <a:r>
              <a:rPr lang="en-GB" altLang="en-US" sz="2000">
                <a:latin typeface="Arial" panose="020B0604020202020204" pitchFamily="34" charset="0"/>
                <a:cs typeface="Arial" panose="020B0604020202020204" pitchFamily="34" charset="0"/>
              </a:rPr>
              <a:t>macronutrients;</a:t>
            </a:r>
          </a:p>
          <a:p>
            <a:pPr>
              <a:lnSpc>
                <a:spcPct val="100000"/>
              </a:lnSpc>
              <a:spcBef>
                <a:spcPct val="0"/>
              </a:spcBef>
            </a:pPr>
            <a:r>
              <a:rPr lang="en-GB" altLang="en-US" sz="2000">
                <a:latin typeface="Arial" panose="020B0604020202020204" pitchFamily="34" charset="0"/>
                <a:cs typeface="Arial" panose="020B0604020202020204" pitchFamily="34" charset="0"/>
              </a:rPr>
              <a:t>micronutrients.</a:t>
            </a:r>
          </a:p>
          <a:p>
            <a:pPr>
              <a:lnSpc>
                <a:spcPct val="100000"/>
              </a:lnSpc>
              <a:spcBef>
                <a:spcPct val="0"/>
              </a:spcBef>
            </a:pPr>
            <a:endParaRPr lang="en-GB" altLang="en-US" sz="2000">
              <a:latin typeface="Arial" panose="020B0604020202020204" pitchFamily="34" charset="0"/>
              <a:cs typeface="Arial" panose="020B0604020202020204" pitchFamily="34" charset="0"/>
            </a:endParaRPr>
          </a:p>
          <a:p>
            <a:pPr marL="0" indent="0">
              <a:lnSpc>
                <a:spcPct val="100000"/>
              </a:lnSpc>
              <a:spcBef>
                <a:spcPct val="0"/>
              </a:spcBef>
              <a:buNone/>
            </a:pPr>
            <a:r>
              <a:rPr lang="en-GB" altLang="en-US" sz="2000">
                <a:latin typeface="Arial" panose="020B0604020202020204" pitchFamily="34" charset="0"/>
                <a:cs typeface="Arial" panose="020B0604020202020204" pitchFamily="34" charset="0"/>
              </a:rPr>
              <a:t>There are three macronutrients that are essential for health:</a:t>
            </a:r>
          </a:p>
          <a:p>
            <a:pPr marL="342900" indent="-342900">
              <a:lnSpc>
                <a:spcPct val="100000"/>
              </a:lnSpc>
              <a:spcBef>
                <a:spcPct val="0"/>
              </a:spcBef>
              <a:buFont typeface="Arial" panose="020B0604020202020204" pitchFamily="34" charset="0"/>
              <a:buChar char="•"/>
            </a:pPr>
            <a:r>
              <a:rPr lang="en-GB" altLang="en-US" sz="2000">
                <a:latin typeface="Arial" panose="020B0604020202020204" pitchFamily="34" charset="0"/>
                <a:cs typeface="Arial" panose="020B0604020202020204" pitchFamily="34" charset="0"/>
              </a:rPr>
              <a:t>carbohydrate;</a:t>
            </a:r>
          </a:p>
          <a:p>
            <a:pPr marL="342900" indent="-342900">
              <a:lnSpc>
                <a:spcPct val="100000"/>
              </a:lnSpc>
              <a:spcBef>
                <a:spcPct val="0"/>
              </a:spcBef>
              <a:buFont typeface="Arial" panose="020B0604020202020204" pitchFamily="34" charset="0"/>
              <a:buChar char="•"/>
            </a:pPr>
            <a:r>
              <a:rPr lang="en-GB" altLang="en-US" sz="2000">
                <a:latin typeface="Arial" panose="020B0604020202020204" pitchFamily="34" charset="0"/>
                <a:cs typeface="Arial" panose="020B0604020202020204" pitchFamily="34" charset="0"/>
              </a:rPr>
              <a:t>protein;</a:t>
            </a:r>
          </a:p>
          <a:p>
            <a:pPr marL="342900" indent="-342900">
              <a:lnSpc>
                <a:spcPct val="100000"/>
              </a:lnSpc>
              <a:spcBef>
                <a:spcPct val="0"/>
              </a:spcBef>
              <a:buFont typeface="Arial" panose="020B0604020202020204" pitchFamily="34" charset="0"/>
              <a:buChar char="•"/>
            </a:pPr>
            <a:r>
              <a:rPr lang="en-GB" altLang="en-US" sz="2000">
                <a:latin typeface="Arial" panose="020B0604020202020204" pitchFamily="34" charset="0"/>
                <a:cs typeface="Arial" panose="020B0604020202020204" pitchFamily="34" charset="0"/>
              </a:rPr>
              <a:t>fat.</a:t>
            </a:r>
          </a:p>
          <a:p>
            <a:pPr marL="342900" indent="-342900">
              <a:lnSpc>
                <a:spcPct val="100000"/>
              </a:lnSpc>
              <a:spcBef>
                <a:spcPct val="0"/>
              </a:spcBef>
              <a:buFont typeface="Arial" panose="020B0604020202020204" pitchFamily="34" charset="0"/>
              <a:buChar char="•"/>
            </a:pPr>
            <a:endParaRPr lang="en-GB" altLang="en-US" sz="2000">
              <a:latin typeface="Arial" panose="020B0604020202020204" pitchFamily="34" charset="0"/>
              <a:cs typeface="Arial" panose="020B0604020202020204" pitchFamily="34" charset="0"/>
            </a:endParaRPr>
          </a:p>
          <a:p>
            <a:pPr marL="0" indent="0">
              <a:lnSpc>
                <a:spcPct val="100000"/>
              </a:lnSpc>
              <a:spcBef>
                <a:spcPct val="0"/>
              </a:spcBef>
              <a:buNone/>
            </a:pPr>
            <a:r>
              <a:rPr lang="en-GB" sz="2000"/>
              <a:t>Macronutrients are measured in grams (g).</a:t>
            </a:r>
          </a:p>
          <a:p>
            <a:pPr>
              <a:lnSpc>
                <a:spcPct val="100000"/>
              </a:lnSpc>
              <a:spcBef>
                <a:spcPct val="0"/>
              </a:spcBef>
            </a:pPr>
            <a:endParaRPr lang="en-GB" altLang="en-US" sz="200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GB"/>
              <a:t>Nutrients</a:t>
            </a:r>
            <a:endParaRPr lang="en-US"/>
          </a:p>
        </p:txBody>
      </p:sp>
      <p:pic>
        <p:nvPicPr>
          <p:cNvPr id="5" name="Picture 4" descr="A picture containing food, fruit, fresh, arranged&#10;&#10;Description automatically generated">
            <a:extLst>
              <a:ext uri="{FF2B5EF4-FFF2-40B4-BE49-F238E27FC236}">
                <a16:creationId xmlns:a16="http://schemas.microsoft.com/office/drawing/2014/main" id="{B226CE4F-928B-A80E-AD9F-287B3FE0C36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66250" y="2843039"/>
            <a:ext cx="3870845" cy="2581854"/>
          </a:xfrm>
          <a:prstGeom prst="rect">
            <a:avLst/>
          </a:prstGeom>
          <a:ln w="28575">
            <a:solidFill>
              <a:srgbClr val="EF9F3F"/>
            </a:solidFill>
          </a:ln>
        </p:spPr>
      </p:pic>
    </p:spTree>
    <p:extLst>
      <p:ext uri="{BB962C8B-B14F-4D97-AF65-F5344CB8AC3E}">
        <p14:creationId xmlns:p14="http://schemas.microsoft.com/office/powerpoint/2010/main" val="3691342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a:latin typeface="Arial" panose="020B0604020202020204" pitchFamily="34" charset="0"/>
                <a:cs typeface="Arial" panose="020B0604020202020204" pitchFamily="34" charset="0"/>
              </a:rPr>
              <a:t>Carbohydrate</a:t>
            </a:r>
          </a:p>
        </p:txBody>
      </p:sp>
      <p:sp>
        <p:nvSpPr>
          <p:cNvPr id="3" name="Subtitle 2"/>
          <p:cNvSpPr>
            <a:spLocks noGrp="1"/>
          </p:cNvSpPr>
          <p:nvPr>
            <p:ph type="subTitle" idx="1"/>
          </p:nvPr>
        </p:nvSpPr>
        <p:spPr>
          <a:xfrm>
            <a:off x="1169276" y="2571092"/>
            <a:ext cx="6680314" cy="3600000"/>
          </a:xfrm>
        </p:spPr>
        <p:txBody>
          <a:bodyPr/>
          <a:lstStyle/>
          <a:p>
            <a:pPr marL="0" indent="0">
              <a:buNone/>
            </a:pPr>
            <a:r>
              <a:rPr lang="en-GB" sz="2000"/>
              <a:t>The two types of carbohydrate that provide dietary energy are starch and sugars. Dietary fibre is also a type of carbohydrate which is not digested by the human body to provide energy.</a:t>
            </a:r>
          </a:p>
          <a:p>
            <a:pPr marL="0" indent="0">
              <a:buNone/>
            </a:pPr>
            <a:endParaRPr lang="en-GB" sz="2000"/>
          </a:p>
          <a:p>
            <a:pPr marL="0" indent="0">
              <a:buNone/>
            </a:pPr>
            <a:r>
              <a:rPr lang="en-GB" sz="2000"/>
              <a:t>Starchy carbohydrate is an important source of energy.</a:t>
            </a:r>
          </a:p>
          <a:p>
            <a:pPr marL="0" indent="0">
              <a:buNone/>
            </a:pPr>
            <a:endParaRPr lang="en-GB" sz="2000"/>
          </a:p>
          <a:p>
            <a:pPr marL="0" indent="0">
              <a:buNone/>
            </a:pPr>
            <a:r>
              <a:rPr lang="en-GB" sz="2000"/>
              <a:t>1 gram of carbohydrate provides 4kcal (17kJ).</a:t>
            </a:r>
          </a:p>
          <a:p>
            <a:pPr marL="0" indent="0">
              <a:buNone/>
            </a:pPr>
            <a:endParaRPr lang="en-GB"/>
          </a:p>
        </p:txBody>
      </p:sp>
      <p:pic>
        <p:nvPicPr>
          <p:cNvPr id="5" name="Picture 4" descr="A picture containing food, spice&#10;&#10;Description automatically generated">
            <a:extLst>
              <a:ext uri="{FF2B5EF4-FFF2-40B4-BE49-F238E27FC236}">
                <a16:creationId xmlns:a16="http://schemas.microsoft.com/office/drawing/2014/main" id="{034BF9B5-F2CB-47E8-F818-D835EFFEEC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83497" y="2897045"/>
            <a:ext cx="3396431" cy="2265419"/>
          </a:xfrm>
          <a:prstGeom prst="rect">
            <a:avLst/>
          </a:prstGeom>
          <a:ln w="28575">
            <a:solidFill>
              <a:srgbClr val="EF9F3F"/>
            </a:solidFill>
          </a:ln>
        </p:spPr>
      </p:pic>
    </p:spTree>
    <p:extLst>
      <p:ext uri="{BB962C8B-B14F-4D97-AF65-F5344CB8AC3E}">
        <p14:creationId xmlns:p14="http://schemas.microsoft.com/office/powerpoint/2010/main" val="228289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Structure of carbohydrate</a:t>
            </a:r>
            <a:br>
              <a:rPr lang="en-GB"/>
            </a:br>
            <a:br>
              <a:rPr lang="en-GB"/>
            </a:br>
            <a:endParaRPr lang="en-GB"/>
          </a:p>
        </p:txBody>
      </p:sp>
      <p:sp>
        <p:nvSpPr>
          <p:cNvPr id="3" name="Subtitle 2"/>
          <p:cNvSpPr>
            <a:spLocks noGrp="1"/>
          </p:cNvSpPr>
          <p:nvPr>
            <p:ph type="subTitle" idx="1"/>
          </p:nvPr>
        </p:nvSpPr>
        <p:spPr>
          <a:xfrm>
            <a:off x="1169276" y="2571092"/>
            <a:ext cx="7080826" cy="3600000"/>
          </a:xfrm>
        </p:spPr>
        <p:txBody>
          <a:bodyPr/>
          <a:lstStyle/>
          <a:p>
            <a:pPr marL="0" indent="0">
              <a:buNone/>
            </a:pPr>
            <a:r>
              <a:rPr lang="en-GB" sz="2000"/>
              <a:t>All types of carbohydrate are compounds of carbon, hydrogen and oxygen. </a:t>
            </a:r>
          </a:p>
          <a:p>
            <a:pPr marL="0" indent="0">
              <a:buNone/>
            </a:pPr>
            <a:r>
              <a:rPr lang="en-GB" sz="2000"/>
              <a:t>They can be classified in many different ways. One common way is according to their structure.</a:t>
            </a:r>
          </a:p>
          <a:p>
            <a:pPr marL="0" indent="0">
              <a:buNone/>
            </a:pPr>
            <a:endParaRPr lang="en-GB" sz="2000"/>
          </a:p>
          <a:p>
            <a:pPr marL="0" indent="0">
              <a:buNone/>
            </a:pPr>
            <a:r>
              <a:rPr lang="en-GB" sz="2000" b="1"/>
              <a:t>Sugars</a:t>
            </a:r>
          </a:p>
          <a:p>
            <a:pPr marL="0" indent="0">
              <a:buNone/>
            </a:pPr>
            <a:r>
              <a:rPr lang="en-GB" sz="2000"/>
              <a:t>Sugars come from a variety of foods. Some are within the cellular structure of the food, e.g. in fruit or vegetables. </a:t>
            </a:r>
          </a:p>
          <a:p>
            <a:pPr marL="0" indent="0">
              <a:buNone/>
            </a:pPr>
            <a:r>
              <a:rPr lang="en-GB" sz="2000"/>
              <a:t>Other sugars are not bound into the cellular structure of the food, e.g. in milk or honey. </a:t>
            </a:r>
          </a:p>
          <a:p>
            <a:pPr marL="0" indent="0">
              <a:buNone/>
            </a:pPr>
            <a:endParaRPr lang="en-GB" sz="2000"/>
          </a:p>
        </p:txBody>
      </p:sp>
      <p:pic>
        <p:nvPicPr>
          <p:cNvPr id="5" name="Picture 4">
            <a:extLst>
              <a:ext uri="{FF2B5EF4-FFF2-40B4-BE49-F238E27FC236}">
                <a16:creationId xmlns:a16="http://schemas.microsoft.com/office/drawing/2014/main" id="{769050A4-6FCC-45F9-A116-7A11E89FC08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15635" y="3179976"/>
            <a:ext cx="3058194" cy="2039815"/>
          </a:xfrm>
          <a:prstGeom prst="rect">
            <a:avLst/>
          </a:prstGeom>
          <a:ln w="28575">
            <a:solidFill>
              <a:srgbClr val="EF9F3F"/>
            </a:solidFill>
          </a:ln>
        </p:spPr>
      </p:pic>
    </p:spTree>
    <p:extLst>
      <p:ext uri="{BB962C8B-B14F-4D97-AF65-F5344CB8AC3E}">
        <p14:creationId xmlns:p14="http://schemas.microsoft.com/office/powerpoint/2010/main" val="2245876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a:latin typeface="Arial" panose="020B0604020202020204" pitchFamily="34" charset="0"/>
                <a:cs typeface="Arial" panose="020B0604020202020204" pitchFamily="34" charset="0"/>
              </a:rPr>
              <a:t>Free sugars</a:t>
            </a:r>
            <a:br>
              <a:rPr lang="en-US" altLang="en-US">
                <a:latin typeface="Arial" panose="020B0604020202020204" pitchFamily="34" charset="0"/>
                <a:cs typeface="Arial" panose="020B0604020202020204" pitchFamily="34" charset="0"/>
              </a:rPr>
            </a:br>
            <a:endParaRPr lang="en-GB"/>
          </a:p>
        </p:txBody>
      </p:sp>
      <p:sp>
        <p:nvSpPr>
          <p:cNvPr id="3" name="Subtitle 2"/>
          <p:cNvSpPr>
            <a:spLocks noGrp="1"/>
          </p:cNvSpPr>
          <p:nvPr>
            <p:ph type="subTitle" idx="1"/>
          </p:nvPr>
        </p:nvSpPr>
        <p:spPr>
          <a:xfrm>
            <a:off x="1169277" y="2571092"/>
            <a:ext cx="6954306"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Free sugars include all sugars added to foods plus sugars naturally present in honey, syrups and unsweetened fruit juice.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The term does not include lactose (the sugar in milk) when naturally present in milk and dairy products and the sugars contained within the cellular structure of foods (e.g. fruit and vegetables).</a:t>
            </a:r>
          </a:p>
          <a:p>
            <a:pPr marL="0" indent="0">
              <a:spcBef>
                <a:spcPct val="0"/>
              </a:spcBef>
              <a:buNone/>
            </a:pPr>
            <a:endParaRPr lang="en-GB" altLang="en-US" sz="2000" dirty="0"/>
          </a:p>
          <a:p>
            <a:pPr marL="0" indent="0">
              <a:spcBef>
                <a:spcPct val="0"/>
              </a:spcBef>
              <a:buNone/>
            </a:pPr>
            <a:r>
              <a:rPr lang="en-GB" altLang="en-US" sz="2000" dirty="0">
                <a:latin typeface="Arial" panose="020B0604020202020204" pitchFamily="34" charset="0"/>
                <a:cs typeface="Arial" panose="020B0604020202020204" pitchFamily="34" charset="0"/>
              </a:rPr>
              <a:t>The recommendations state that </a:t>
            </a:r>
            <a:r>
              <a:rPr lang="en-GB" altLang="en-US" sz="2000" b="1" dirty="0">
                <a:latin typeface="Arial" panose="020B0604020202020204" pitchFamily="34" charset="0"/>
                <a:cs typeface="Arial" panose="020B0604020202020204" pitchFamily="34" charset="0"/>
              </a:rPr>
              <a:t>less than 5% of total energy</a:t>
            </a:r>
            <a:r>
              <a:rPr lang="en-GB" altLang="en-US" sz="2000" dirty="0">
                <a:latin typeface="Arial" panose="020B0604020202020204" pitchFamily="34" charset="0"/>
                <a:cs typeface="Arial" panose="020B0604020202020204" pitchFamily="34" charset="0"/>
              </a:rPr>
              <a:t> intake should come from free sugars.</a:t>
            </a:r>
          </a:p>
        </p:txBody>
      </p:sp>
      <p:pic>
        <p:nvPicPr>
          <p:cNvPr id="7" name="Picture 6" descr="A glass of orange juice with a slice of orange on top&#10;&#10;Description automatically generated with low confidence">
            <a:extLst>
              <a:ext uri="{FF2B5EF4-FFF2-40B4-BE49-F238E27FC236}">
                <a16:creationId xmlns:a16="http://schemas.microsoft.com/office/drawing/2014/main" id="{CF9B4BD0-CD0C-B56D-49B6-74F641126A2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928537" y="2489793"/>
            <a:ext cx="3728960" cy="3230727"/>
          </a:xfrm>
          <a:prstGeom prst="rect">
            <a:avLst/>
          </a:prstGeom>
        </p:spPr>
      </p:pic>
    </p:spTree>
    <p:extLst>
      <p:ext uri="{BB962C8B-B14F-4D97-AF65-F5344CB8AC3E}">
        <p14:creationId xmlns:p14="http://schemas.microsoft.com/office/powerpoint/2010/main" val="77529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Starchy carbohydrate</a:t>
            </a:r>
          </a:p>
        </p:txBody>
      </p:sp>
      <p:sp>
        <p:nvSpPr>
          <p:cNvPr id="3" name="Subtitle 2"/>
          <p:cNvSpPr>
            <a:spLocks noGrp="1"/>
          </p:cNvSpPr>
          <p:nvPr>
            <p:ph type="subTitle" idx="1"/>
          </p:nvPr>
        </p:nvSpPr>
        <p:spPr>
          <a:xfrm>
            <a:off x="1169276" y="2535467"/>
            <a:ext cx="9839150" cy="1288389"/>
          </a:xfrm>
        </p:spPr>
        <p:txBody>
          <a:bodyPr/>
          <a:lstStyle/>
          <a:p>
            <a:pPr marL="0" indent="0">
              <a:buNone/>
            </a:pPr>
            <a:r>
              <a:rPr lang="en-GB" sz="2000"/>
              <a:t>Starch is found in a variety of foods. It is made up of many sugar molecules.</a:t>
            </a:r>
          </a:p>
          <a:p>
            <a:pPr marL="0" indent="0">
              <a:buNone/>
            </a:pPr>
            <a:endParaRPr lang="en-GB" sz="2000"/>
          </a:p>
          <a:p>
            <a:pPr marL="0" indent="0">
              <a:buNone/>
            </a:pPr>
            <a:r>
              <a:rPr lang="en-GB"/>
              <a:t>Examples of starchy foods include:</a:t>
            </a:r>
            <a:endParaRPr lang="en-GB" sz="2000"/>
          </a:p>
        </p:txBody>
      </p:sp>
      <p:sp>
        <p:nvSpPr>
          <p:cNvPr id="5" name="Subtitle 2"/>
          <p:cNvSpPr txBox="1">
            <a:spLocks/>
          </p:cNvSpPr>
          <p:nvPr/>
        </p:nvSpPr>
        <p:spPr>
          <a:xfrm>
            <a:off x="1169274" y="3976256"/>
            <a:ext cx="9839150" cy="1288389"/>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potatoes;</a:t>
            </a:r>
            <a:endParaRPr lang="en-GB" sz="2000">
              <a:latin typeface="Arial" panose="020B0604020202020204" pitchFamily="34" charset="0"/>
              <a:cs typeface="Arial" panose="020B0604020202020204" pitchFamily="34" charset="0"/>
            </a:endParaRPr>
          </a:p>
          <a:p>
            <a:pPr>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bread;</a:t>
            </a:r>
            <a:endParaRPr lang="en-GB" sz="2000">
              <a:latin typeface="Arial" panose="020B0604020202020204" pitchFamily="34" charset="0"/>
              <a:cs typeface="Arial" panose="020B0604020202020204" pitchFamily="34" charset="0"/>
            </a:endParaRPr>
          </a:p>
          <a:p>
            <a:pPr>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rice;</a:t>
            </a:r>
            <a:endParaRPr lang="en-GB" sz="2000">
              <a:latin typeface="Arial" panose="020B0604020202020204" pitchFamily="34" charset="0"/>
              <a:cs typeface="Arial" panose="020B0604020202020204" pitchFamily="34" charset="0"/>
            </a:endParaRPr>
          </a:p>
          <a:p>
            <a:pPr>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pasta.</a:t>
            </a:r>
            <a:endParaRPr lang="en-GB" sz="2000">
              <a:latin typeface="Arial" panose="020B0604020202020204" pitchFamily="34" charset="0"/>
              <a:cs typeface="Arial" panose="020B0604020202020204" pitchFamily="34" charset="0"/>
            </a:endParaRPr>
          </a:p>
          <a:p>
            <a:pPr>
              <a:spcBef>
                <a:spcPct val="0"/>
              </a:spcBef>
              <a:buNone/>
              <a:defRPr/>
            </a:pPr>
            <a:endParaRPr lang="en-GB" sz="2000">
              <a:latin typeface="Arial" panose="020B0604020202020204" pitchFamily="34" charset="0"/>
              <a:cs typeface="Arial" panose="020B0604020202020204" pitchFamily="34" charset="0"/>
            </a:endParaRPr>
          </a:p>
          <a:p>
            <a:pPr>
              <a:spcBef>
                <a:spcPct val="0"/>
              </a:spcBef>
              <a:buNone/>
              <a:defRPr/>
            </a:pPr>
            <a:r>
              <a:rPr lang="en-GB" sz="2000">
                <a:latin typeface="Arial" panose="020B0604020202020204" pitchFamily="34" charset="0"/>
                <a:cs typeface="Arial" panose="020B0604020202020204" pitchFamily="34" charset="0"/>
              </a:rPr>
              <a:t>Cereal and cereal products are the main source of carbohydrate for adults in the UK.</a:t>
            </a:r>
            <a:endParaRPr lang="en-US" sz="2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076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a:latin typeface="Arial" panose="020B0604020202020204" pitchFamily="34" charset="0"/>
                <a:cs typeface="Arial" panose="020B0604020202020204" pitchFamily="34" charset="0"/>
              </a:rPr>
              <a:t>Protein</a:t>
            </a:r>
          </a:p>
        </p:txBody>
      </p:sp>
      <p:sp>
        <p:nvSpPr>
          <p:cNvPr id="3" name="Subtitle 2"/>
          <p:cNvSpPr>
            <a:spLocks noGrp="1"/>
          </p:cNvSpPr>
          <p:nvPr>
            <p:ph type="subTitle" idx="1"/>
          </p:nvPr>
        </p:nvSpPr>
        <p:spPr>
          <a:xfrm>
            <a:off x="1169277" y="2571092"/>
            <a:ext cx="5854792" cy="3600000"/>
          </a:xfrm>
        </p:spPr>
        <p:txBody>
          <a:bodyPr/>
          <a:lstStyle/>
          <a:p>
            <a:pPr marL="0" indent="0">
              <a:spcBef>
                <a:spcPct val="0"/>
              </a:spcBef>
              <a:buNone/>
            </a:pPr>
            <a:r>
              <a:rPr lang="en-GB" altLang="en-US" sz="2000">
                <a:latin typeface="Arial" panose="020B0604020202020204" pitchFamily="34" charset="0"/>
                <a:cs typeface="Arial" panose="020B0604020202020204" pitchFamily="34" charset="0"/>
              </a:rPr>
              <a:t>Protein is essential for growth and repair and keeping cells healthy.</a:t>
            </a:r>
          </a:p>
          <a:p>
            <a:pPr marL="0" indent="0">
              <a:spcBef>
                <a:spcPct val="0"/>
              </a:spcBef>
              <a:buNone/>
            </a:pPr>
            <a:endParaRPr lang="en-GB" altLang="en-US" sz="2000">
              <a:latin typeface="Arial" panose="020B0604020202020204" pitchFamily="34" charset="0"/>
              <a:cs typeface="Arial" panose="020B0604020202020204" pitchFamily="34" charset="0"/>
            </a:endParaRPr>
          </a:p>
          <a:p>
            <a:pPr marL="0" indent="0">
              <a:spcBef>
                <a:spcPct val="0"/>
              </a:spcBef>
              <a:buNone/>
            </a:pPr>
            <a:r>
              <a:rPr lang="en-GB" altLang="en-US" sz="2000">
                <a:latin typeface="Arial" panose="020B0604020202020204" pitchFamily="34" charset="0"/>
                <a:cs typeface="Arial" panose="020B0604020202020204" pitchFamily="34" charset="0"/>
              </a:rPr>
              <a:t>Protein also provides energy:</a:t>
            </a:r>
          </a:p>
          <a:p>
            <a:pPr marL="0" indent="0">
              <a:spcBef>
                <a:spcPct val="0"/>
              </a:spcBef>
              <a:buNone/>
            </a:pPr>
            <a:r>
              <a:rPr lang="en-GB" altLang="en-US" sz="2000">
                <a:latin typeface="Arial" panose="020B0604020202020204" pitchFamily="34" charset="0"/>
                <a:cs typeface="Arial" panose="020B0604020202020204" pitchFamily="34" charset="0"/>
              </a:rPr>
              <a:t>1 gram of protein provides 4 kcal (17 kJ).</a:t>
            </a:r>
          </a:p>
          <a:p>
            <a:pPr marL="0" indent="0">
              <a:buNone/>
            </a:pPr>
            <a:endParaRPr lang="en-GB"/>
          </a:p>
        </p:txBody>
      </p:sp>
      <p:pic>
        <p:nvPicPr>
          <p:cNvPr id="5" name="Picture 4" descr="A picture containing food, table, plate, bowl&#10;&#10;Description automatically generated">
            <a:extLst>
              <a:ext uri="{FF2B5EF4-FFF2-40B4-BE49-F238E27FC236}">
                <a16:creationId xmlns:a16="http://schemas.microsoft.com/office/drawing/2014/main" id="{17CED2AE-8832-791D-DA3E-9AA47F68A21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28349" y="2626416"/>
            <a:ext cx="3564286" cy="2377378"/>
          </a:xfrm>
          <a:prstGeom prst="rect">
            <a:avLst/>
          </a:prstGeom>
          <a:ln w="28575">
            <a:solidFill>
              <a:srgbClr val="EF9F3F"/>
            </a:solidFill>
          </a:ln>
        </p:spPr>
      </p:pic>
    </p:spTree>
    <p:extLst>
      <p:ext uri="{BB962C8B-B14F-4D97-AF65-F5344CB8AC3E}">
        <p14:creationId xmlns:p14="http://schemas.microsoft.com/office/powerpoint/2010/main" val="1267815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Structure of protein</a:t>
            </a:r>
          </a:p>
        </p:txBody>
      </p:sp>
      <p:sp>
        <p:nvSpPr>
          <p:cNvPr id="3" name="Subtitle 2"/>
          <p:cNvSpPr>
            <a:spLocks noGrp="1"/>
          </p:cNvSpPr>
          <p:nvPr>
            <p:ph type="subTitle" idx="1"/>
          </p:nvPr>
        </p:nvSpPr>
        <p:spPr>
          <a:xfrm>
            <a:off x="1169276" y="2571092"/>
            <a:ext cx="6704064" cy="3600000"/>
          </a:xfrm>
        </p:spPr>
        <p:txBody>
          <a:bodyPr/>
          <a:lstStyle/>
          <a:p>
            <a:pPr marL="0" indent="0">
              <a:buNone/>
            </a:pPr>
            <a:r>
              <a:rPr lang="en-GB" sz="2000"/>
              <a:t>Protein is made up of building blocks called amino acids. Different foods contain different amounts and different combinations of amino acids.</a:t>
            </a:r>
          </a:p>
          <a:p>
            <a:pPr marL="0" indent="0">
              <a:buNone/>
            </a:pPr>
            <a:endParaRPr lang="en-GB" sz="2000"/>
          </a:p>
          <a:p>
            <a:pPr marL="0" indent="0">
              <a:buNone/>
            </a:pPr>
            <a:r>
              <a:rPr lang="en-GB" sz="2000"/>
              <a:t>Protein from animal sources (e.g. meat, fish, eggs and dairy products) contains the full range of essential amino acids needed by the body.</a:t>
            </a:r>
          </a:p>
          <a:p>
            <a:pPr marL="0" indent="0">
              <a:buNone/>
            </a:pPr>
            <a:endParaRPr lang="en-GB" sz="2000"/>
          </a:p>
          <a:p>
            <a:pPr marL="0" indent="0">
              <a:buNone/>
            </a:pPr>
            <a:r>
              <a:rPr lang="en-GB" sz="2000"/>
              <a:t>Protein from plant sources (e.g. pulses and cereals) typically contain fewer essential amino acids.</a:t>
            </a:r>
          </a:p>
          <a:p>
            <a:pPr marL="0" indent="0">
              <a:buNone/>
            </a:pPr>
            <a:endParaRPr lang="en-GB"/>
          </a:p>
        </p:txBody>
      </p:sp>
      <p:pic>
        <p:nvPicPr>
          <p:cNvPr id="5" name="Picture 4" descr="Diagram&#10;&#10;Description automatically generated">
            <a:extLst>
              <a:ext uri="{FF2B5EF4-FFF2-40B4-BE49-F238E27FC236}">
                <a16:creationId xmlns:a16="http://schemas.microsoft.com/office/drawing/2014/main" id="{67CE6D97-556D-3C1F-CDE6-F08312FF5402}"/>
              </a:ext>
            </a:extLst>
          </p:cNvPr>
          <p:cNvPicPr>
            <a:picLocks noChangeAspect="1"/>
          </p:cNvPicPr>
          <p:nvPr/>
        </p:nvPicPr>
        <p:blipFill>
          <a:blip r:embed="rId2"/>
          <a:stretch>
            <a:fillRect/>
          </a:stretch>
        </p:blipFill>
        <p:spPr>
          <a:xfrm>
            <a:off x="8438374" y="3050769"/>
            <a:ext cx="3188193" cy="2147835"/>
          </a:xfrm>
          <a:prstGeom prst="rect">
            <a:avLst/>
          </a:prstGeom>
        </p:spPr>
      </p:pic>
    </p:spTree>
    <p:extLst>
      <p:ext uri="{BB962C8B-B14F-4D97-AF65-F5344CB8AC3E}">
        <p14:creationId xmlns:p14="http://schemas.microsoft.com/office/powerpoint/2010/main" val="3668335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pPr>
            <a:r>
              <a:rPr lang="en-GB" sz="2000" b="1"/>
              <a:t>Animal:</a:t>
            </a:r>
          </a:p>
          <a:p>
            <a:r>
              <a:rPr lang="en-GB" sz="2000"/>
              <a:t> meat;</a:t>
            </a:r>
          </a:p>
          <a:p>
            <a:r>
              <a:rPr lang="en-GB" sz="2000"/>
              <a:t> fish; </a:t>
            </a:r>
          </a:p>
          <a:p>
            <a:r>
              <a:rPr lang="en-GB" sz="2000"/>
              <a:t> eggs; </a:t>
            </a:r>
          </a:p>
          <a:p>
            <a:r>
              <a:rPr lang="en-GB" sz="2000"/>
              <a:t> milk; </a:t>
            </a:r>
          </a:p>
          <a:p>
            <a:r>
              <a:rPr lang="en-GB" sz="2000"/>
              <a:t> cheese.</a:t>
            </a:r>
          </a:p>
          <a:p>
            <a:endParaRPr lang="en-GB"/>
          </a:p>
        </p:txBody>
      </p:sp>
      <p:sp>
        <p:nvSpPr>
          <p:cNvPr id="3" name="Text Placeholder 2"/>
          <p:cNvSpPr>
            <a:spLocks noGrp="1"/>
          </p:cNvSpPr>
          <p:nvPr>
            <p:ph type="body" sz="quarter" idx="3"/>
          </p:nvPr>
        </p:nvSpPr>
        <p:spPr>
          <a:xfrm>
            <a:off x="4004395" y="2571092"/>
            <a:ext cx="4320000" cy="3240000"/>
          </a:xfrm>
        </p:spPr>
        <p:txBody>
          <a:bodyPr>
            <a:normAutofit/>
          </a:bodyPr>
          <a:lstStyle/>
          <a:p>
            <a:pPr>
              <a:spcBef>
                <a:spcPct val="0"/>
              </a:spcBef>
            </a:pPr>
            <a:r>
              <a:rPr lang="en-GB" altLang="en-US" sz="2000" b="1">
                <a:latin typeface="Arial" panose="020B0604020202020204" pitchFamily="34" charset="0"/>
                <a:cs typeface="Arial" panose="020B0604020202020204" pitchFamily="34" charset="0"/>
              </a:rPr>
              <a:t>Plant:</a:t>
            </a:r>
          </a:p>
          <a:p>
            <a:pPr>
              <a:lnSpc>
                <a:spcPct val="150000"/>
              </a:lnSpc>
              <a:spcBef>
                <a:spcPct val="0"/>
              </a:spcBef>
              <a:buFont typeface="Arial" panose="020B0604020202020204" pitchFamily="34" charset="0"/>
              <a:buChar char="•"/>
            </a:pPr>
            <a:r>
              <a:rPr lang="en-GB" altLang="en-US" sz="2000">
                <a:latin typeface="Arial" panose="020B0604020202020204" pitchFamily="34" charset="0"/>
                <a:cs typeface="Arial" panose="020B0604020202020204" pitchFamily="34" charset="0"/>
              </a:rPr>
              <a:t> nuts;</a:t>
            </a:r>
          </a:p>
          <a:p>
            <a:pPr>
              <a:lnSpc>
                <a:spcPct val="150000"/>
              </a:lnSpc>
              <a:spcBef>
                <a:spcPct val="0"/>
              </a:spcBef>
              <a:buFont typeface="Arial" panose="020B0604020202020204" pitchFamily="34" charset="0"/>
              <a:buChar char="•"/>
            </a:pPr>
            <a:r>
              <a:rPr lang="en-GB" altLang="en-US" sz="2000">
                <a:latin typeface="Arial" panose="020B0604020202020204" pitchFamily="34" charset="0"/>
                <a:cs typeface="Arial" panose="020B0604020202020204" pitchFamily="34" charset="0"/>
              </a:rPr>
              <a:t> seeds;</a:t>
            </a:r>
          </a:p>
          <a:p>
            <a:pPr>
              <a:lnSpc>
                <a:spcPct val="150000"/>
              </a:lnSpc>
              <a:spcBef>
                <a:spcPct val="0"/>
              </a:spcBef>
              <a:buFont typeface="Arial" panose="020B0604020202020204" pitchFamily="34" charset="0"/>
              <a:buChar char="•"/>
            </a:pPr>
            <a:r>
              <a:rPr lang="en-GB" altLang="en-US" sz="2000">
                <a:latin typeface="Arial" panose="020B0604020202020204" pitchFamily="34" charset="0"/>
                <a:cs typeface="Arial" panose="020B0604020202020204" pitchFamily="34" charset="0"/>
              </a:rPr>
              <a:t> pulses, e.g., beans, lentils;</a:t>
            </a:r>
          </a:p>
          <a:p>
            <a:pPr>
              <a:lnSpc>
                <a:spcPct val="150000"/>
              </a:lnSpc>
              <a:spcBef>
                <a:spcPct val="0"/>
              </a:spcBef>
              <a:buFont typeface="Arial" panose="020B0604020202020204" pitchFamily="34" charset="0"/>
              <a:buChar char="•"/>
            </a:pPr>
            <a:r>
              <a:rPr lang="en-GB" altLang="en-US" sz="2000">
                <a:latin typeface="Arial" panose="020B0604020202020204" pitchFamily="34" charset="0"/>
                <a:cs typeface="Arial" panose="020B0604020202020204" pitchFamily="34" charset="0"/>
              </a:rPr>
              <a:t> mycoprotein;  </a:t>
            </a:r>
          </a:p>
          <a:p>
            <a:pPr>
              <a:lnSpc>
                <a:spcPct val="150000"/>
              </a:lnSpc>
              <a:spcBef>
                <a:spcPct val="0"/>
              </a:spcBef>
              <a:buFont typeface="Arial" panose="020B0604020202020204" pitchFamily="34" charset="0"/>
              <a:buChar char="•"/>
            </a:pPr>
            <a:r>
              <a:rPr lang="en-GB" altLang="en-US" sz="2000">
                <a:latin typeface="Arial" panose="020B0604020202020204" pitchFamily="34" charset="0"/>
                <a:cs typeface="Arial" panose="020B0604020202020204" pitchFamily="34" charset="0"/>
              </a:rPr>
              <a:t> soya products.</a:t>
            </a:r>
            <a:endParaRPr lang="en-US" altLang="en-US" sz="2000">
              <a:latin typeface="Arial" panose="020B0604020202020204" pitchFamily="34" charset="0"/>
              <a:cs typeface="Arial" panose="020B0604020202020204" pitchFamily="34" charset="0"/>
            </a:endParaRPr>
          </a:p>
          <a:p>
            <a:endParaRPr lang="en-GB"/>
          </a:p>
        </p:txBody>
      </p:sp>
      <p:sp>
        <p:nvSpPr>
          <p:cNvPr id="4" name="Title 3"/>
          <p:cNvSpPr>
            <a:spLocks noGrp="1"/>
          </p:cNvSpPr>
          <p:nvPr>
            <p:ph type="title"/>
          </p:nvPr>
        </p:nvSpPr>
        <p:spPr/>
        <p:txBody>
          <a:bodyPr/>
          <a:lstStyle/>
          <a:p>
            <a:r>
              <a:rPr lang="en-GB"/>
              <a:t>Sources of protein</a:t>
            </a:r>
          </a:p>
        </p:txBody>
      </p:sp>
      <p:pic>
        <p:nvPicPr>
          <p:cNvPr id="6" name="Picture 5" descr="A table full of food&#10;&#10;Description automatically generated with low confidence">
            <a:extLst>
              <a:ext uri="{FF2B5EF4-FFF2-40B4-BE49-F238E27FC236}">
                <a16:creationId xmlns:a16="http://schemas.microsoft.com/office/drawing/2014/main" id="{473C967D-277C-34C3-0B78-6E40618E7D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74724" y="2898787"/>
            <a:ext cx="3048000" cy="2033016"/>
          </a:xfrm>
          <a:prstGeom prst="rect">
            <a:avLst/>
          </a:prstGeom>
          <a:ln w="28575">
            <a:solidFill>
              <a:srgbClr val="EF9F3F"/>
            </a:solidFill>
          </a:ln>
        </p:spPr>
      </p:pic>
    </p:spTree>
    <p:extLst>
      <p:ext uri="{BB962C8B-B14F-4D97-AF65-F5344CB8AC3E}">
        <p14:creationId xmlns:p14="http://schemas.microsoft.com/office/powerpoint/2010/main" val="149501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Introduction</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6" y="2571092"/>
            <a:ext cx="5756625" cy="3600000"/>
          </a:xfrm>
        </p:spPr>
        <p:txBody>
          <a:bodyPr/>
          <a:lstStyle/>
          <a:p>
            <a:pPr marL="0" indent="0">
              <a:buNone/>
            </a:pPr>
            <a:r>
              <a:rPr lang="en-US"/>
              <a:t>Our bodies need a wide variety of different nutrients to function properly.</a:t>
            </a:r>
          </a:p>
          <a:p>
            <a:pPr marL="0" indent="0">
              <a:buNone/>
            </a:pPr>
            <a:r>
              <a:rPr lang="en-US"/>
              <a:t>We need energy to keep us active and alert, but we also need water to keep us hydrated and many other nutrients to keep us healthy.</a:t>
            </a:r>
          </a:p>
          <a:p>
            <a:pPr marL="0" indent="0">
              <a:buNone/>
            </a:pPr>
            <a:r>
              <a:rPr lang="en-US"/>
              <a:t>Consuming the right kind of foods and in the right amounts is important.</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6" name="Picture 5" descr="A family eating watermelon&#10;&#10;Description automatically generated with medium confidence">
            <a:extLst>
              <a:ext uri="{FF2B5EF4-FFF2-40B4-BE49-F238E27FC236}">
                <a16:creationId xmlns:a16="http://schemas.microsoft.com/office/drawing/2014/main" id="{43B119C2-2F2B-7472-5625-6DDC3B81A9D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58349" y="2722418"/>
            <a:ext cx="3958935" cy="2639290"/>
          </a:xfrm>
          <a:prstGeom prst="rect">
            <a:avLst/>
          </a:prstGeom>
          <a:ln w="28575">
            <a:solidFill>
              <a:srgbClr val="DDA631"/>
            </a:solidFill>
          </a:ln>
        </p:spPr>
      </p:pic>
    </p:spTree>
    <p:extLst>
      <p:ext uri="{BB962C8B-B14F-4D97-AF65-F5344CB8AC3E}">
        <p14:creationId xmlns:p14="http://schemas.microsoft.com/office/powerpoint/2010/main" val="2831772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a:t>Fat</a:t>
            </a:r>
          </a:p>
        </p:txBody>
      </p:sp>
      <p:sp>
        <p:nvSpPr>
          <p:cNvPr id="3" name="Subtitle 2"/>
          <p:cNvSpPr>
            <a:spLocks noGrp="1"/>
          </p:cNvSpPr>
          <p:nvPr>
            <p:ph type="subTitle" idx="1"/>
          </p:nvPr>
        </p:nvSpPr>
        <p:spPr>
          <a:xfrm>
            <a:off x="1169277" y="2571092"/>
            <a:ext cx="6943946" cy="3600000"/>
          </a:xfrm>
        </p:spPr>
        <p:txBody>
          <a:bodyPr/>
          <a:lstStyle/>
          <a:p>
            <a:pPr marL="0" indent="0">
              <a:spcBef>
                <a:spcPct val="0"/>
              </a:spcBef>
              <a:buNone/>
            </a:pPr>
            <a:r>
              <a:rPr lang="en-GB" altLang="en-US" sz="2000"/>
              <a:t>Fat provides fat-soluble vitamins A, D, E and K, and is necessary for their absorption. It is also important for essential fatty acids the body cannot make.</a:t>
            </a:r>
          </a:p>
          <a:p>
            <a:pPr marL="0" indent="0">
              <a:spcBef>
                <a:spcPct val="0"/>
              </a:spcBef>
              <a:buNone/>
            </a:pPr>
            <a:endParaRPr lang="en-GB" altLang="en-US" sz="2000"/>
          </a:p>
          <a:p>
            <a:pPr marL="0" indent="0">
              <a:spcBef>
                <a:spcPct val="0"/>
              </a:spcBef>
              <a:buNone/>
            </a:pPr>
            <a:r>
              <a:rPr lang="en-GB" altLang="en-US" sz="2000"/>
              <a:t>Fat provides a concentrated source of energy:</a:t>
            </a:r>
          </a:p>
          <a:p>
            <a:pPr marL="0" indent="0">
              <a:spcBef>
                <a:spcPct val="0"/>
              </a:spcBef>
              <a:buNone/>
            </a:pPr>
            <a:r>
              <a:rPr lang="en-GB" altLang="en-US" sz="2000"/>
              <a:t>1 gram of fat provides 9 kcal (37 kJ) of energy.</a:t>
            </a:r>
          </a:p>
          <a:p>
            <a:pPr marL="0" indent="0">
              <a:spcBef>
                <a:spcPct val="0"/>
              </a:spcBef>
              <a:buNone/>
            </a:pPr>
            <a:endParaRPr lang="en-GB" altLang="en-US" sz="2000"/>
          </a:p>
          <a:p>
            <a:pPr marL="0" indent="0">
              <a:spcBef>
                <a:spcPct val="0"/>
              </a:spcBef>
              <a:buNone/>
            </a:pPr>
            <a:r>
              <a:rPr lang="en-GB" altLang="en-US" sz="2000"/>
              <a:t>Foods that contain a lot of fat provide a lot of energy (calories). </a:t>
            </a:r>
          </a:p>
          <a:p>
            <a:pPr marL="0" indent="0">
              <a:buNone/>
            </a:pPr>
            <a:endParaRPr lang="en-GB"/>
          </a:p>
        </p:txBody>
      </p:sp>
      <p:pic>
        <p:nvPicPr>
          <p:cNvPr id="5" name="Picture 4" descr="A picture containing several&#10;&#10;Description automatically generated">
            <a:extLst>
              <a:ext uri="{FF2B5EF4-FFF2-40B4-BE49-F238E27FC236}">
                <a16:creationId xmlns:a16="http://schemas.microsoft.com/office/drawing/2014/main" id="{2AA99FB5-9B51-9178-9FBB-D68E060D3F2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76061" y="2677095"/>
            <a:ext cx="3574733" cy="2273134"/>
          </a:xfrm>
          <a:prstGeom prst="rect">
            <a:avLst/>
          </a:prstGeom>
          <a:ln w="28575">
            <a:solidFill>
              <a:srgbClr val="EF9F3F"/>
            </a:solidFill>
          </a:ln>
        </p:spPr>
      </p:pic>
    </p:spTree>
    <p:extLst>
      <p:ext uri="{BB962C8B-B14F-4D97-AF65-F5344CB8AC3E}">
        <p14:creationId xmlns:p14="http://schemas.microsoft.com/office/powerpoint/2010/main" val="748122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Structure of fat</a:t>
            </a:r>
          </a:p>
        </p:txBody>
      </p:sp>
      <p:sp>
        <p:nvSpPr>
          <p:cNvPr id="3" name="Subtitle 2"/>
          <p:cNvSpPr>
            <a:spLocks noGrp="1"/>
          </p:cNvSpPr>
          <p:nvPr>
            <p:ph type="subTitle" idx="1"/>
          </p:nvPr>
        </p:nvSpPr>
        <p:spPr/>
        <p:txBody>
          <a:bodyPr/>
          <a:lstStyle/>
          <a:p>
            <a:pPr marL="0" indent="0">
              <a:spcBef>
                <a:spcPct val="0"/>
              </a:spcBef>
              <a:buNone/>
            </a:pPr>
            <a:r>
              <a:rPr lang="en-GB" altLang="en-US" sz="2000"/>
              <a:t>Fat is made up of different types of fatty acids and glycerol.</a:t>
            </a:r>
          </a:p>
          <a:p>
            <a:pPr marL="0" indent="0">
              <a:spcBef>
                <a:spcPct val="0"/>
              </a:spcBef>
              <a:buNone/>
            </a:pPr>
            <a:endParaRPr lang="en-GB" altLang="en-US" sz="2000"/>
          </a:p>
          <a:p>
            <a:pPr marL="0" indent="0">
              <a:spcBef>
                <a:spcPct val="0"/>
              </a:spcBef>
              <a:buNone/>
            </a:pPr>
            <a:r>
              <a:rPr lang="en-GB" altLang="en-US" sz="2000"/>
              <a:t>The structure of the fatty acids determines:</a:t>
            </a:r>
          </a:p>
          <a:p>
            <a:pPr marL="0" indent="0">
              <a:spcBef>
                <a:spcPct val="0"/>
              </a:spcBef>
              <a:buNone/>
            </a:pPr>
            <a:endParaRPr lang="en-GB" altLang="en-US" sz="2000"/>
          </a:p>
          <a:p>
            <a:pPr>
              <a:spcBef>
                <a:spcPct val="0"/>
              </a:spcBef>
            </a:pPr>
            <a:r>
              <a:rPr lang="en-GB" altLang="en-US" sz="2000"/>
              <a:t>their effect on our health;</a:t>
            </a:r>
          </a:p>
          <a:p>
            <a:pPr>
              <a:spcBef>
                <a:spcPct val="0"/>
              </a:spcBef>
            </a:pPr>
            <a:r>
              <a:rPr lang="en-GB" altLang="en-US" sz="2000"/>
              <a:t>their characteristics, e.g. melting point.</a:t>
            </a:r>
          </a:p>
          <a:p>
            <a:pPr marL="0" indent="0">
              <a:spcBef>
                <a:spcPct val="0"/>
              </a:spcBef>
              <a:buNone/>
            </a:pPr>
            <a:endParaRPr lang="en-GB" altLang="en-US" sz="2000"/>
          </a:p>
          <a:p>
            <a:pPr marL="0" indent="0">
              <a:spcBef>
                <a:spcPct val="0"/>
              </a:spcBef>
              <a:buNone/>
            </a:pPr>
            <a:r>
              <a:rPr lang="en-GB" altLang="en-US" sz="2000"/>
              <a:t>Depending on their chemical structure, fatty acids are usually classified as:</a:t>
            </a:r>
          </a:p>
          <a:p>
            <a:pPr marL="0" indent="0">
              <a:spcBef>
                <a:spcPct val="0"/>
              </a:spcBef>
              <a:buNone/>
            </a:pPr>
            <a:endParaRPr lang="en-GB" altLang="en-US" sz="2000"/>
          </a:p>
          <a:p>
            <a:pPr>
              <a:spcBef>
                <a:spcPct val="0"/>
              </a:spcBef>
            </a:pPr>
            <a:r>
              <a:rPr lang="en-GB" altLang="en-US" sz="2000"/>
              <a:t>saturated;</a:t>
            </a:r>
          </a:p>
          <a:p>
            <a:pPr>
              <a:spcBef>
                <a:spcPct val="0"/>
              </a:spcBef>
            </a:pPr>
            <a:r>
              <a:rPr lang="en-GB" altLang="en-US" sz="2000"/>
              <a:t>monounsaturated; </a:t>
            </a:r>
          </a:p>
          <a:p>
            <a:pPr>
              <a:spcBef>
                <a:spcPct val="0"/>
              </a:spcBef>
            </a:pPr>
            <a:r>
              <a:rPr lang="en-GB" altLang="en-US" sz="2000"/>
              <a:t>polyunsaturated. </a:t>
            </a:r>
          </a:p>
          <a:p>
            <a:pPr marL="0" indent="0">
              <a:buNone/>
            </a:pPr>
            <a:endParaRPr lang="en-GB"/>
          </a:p>
        </p:txBody>
      </p:sp>
    </p:spTree>
    <p:extLst>
      <p:ext uri="{BB962C8B-B14F-4D97-AF65-F5344CB8AC3E}">
        <p14:creationId xmlns:p14="http://schemas.microsoft.com/office/powerpoint/2010/main" val="2190044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7EE5-0E3D-D184-B65F-84EC76213A72}"/>
              </a:ext>
            </a:extLst>
          </p:cNvPr>
          <p:cNvSpPr>
            <a:spLocks noGrp="1"/>
          </p:cNvSpPr>
          <p:nvPr>
            <p:ph type="ctrTitle"/>
          </p:nvPr>
        </p:nvSpPr>
        <p:spPr/>
        <p:txBody>
          <a:bodyPr/>
          <a:lstStyle/>
          <a:p>
            <a:r>
              <a:rPr lang="en-GB"/>
              <a:t>Micronutrients</a:t>
            </a:r>
          </a:p>
        </p:txBody>
      </p:sp>
      <p:sp>
        <p:nvSpPr>
          <p:cNvPr id="74" name="Subtitle 2">
            <a:extLst>
              <a:ext uri="{FF2B5EF4-FFF2-40B4-BE49-F238E27FC236}">
                <a16:creationId xmlns:a16="http://schemas.microsoft.com/office/drawing/2014/main" id="{E686E7B3-08FC-88A4-8008-7F7C8CF37507}"/>
              </a:ext>
            </a:extLst>
          </p:cNvPr>
          <p:cNvSpPr txBox="1">
            <a:spLocks/>
          </p:cNvSpPr>
          <p:nvPr/>
        </p:nvSpPr>
        <p:spPr>
          <a:xfrm>
            <a:off x="1169274" y="2545289"/>
            <a:ext cx="6141290" cy="3375677"/>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a:t>Micronutrients are nutrients that the body needs in smaller amounts.</a:t>
            </a:r>
          </a:p>
          <a:p>
            <a:pPr marL="0" indent="0">
              <a:buFont typeface="Arial" charset="0"/>
              <a:buNone/>
            </a:pPr>
            <a:r>
              <a:rPr lang="en-GB"/>
              <a:t>There are two types of micronutrients:</a:t>
            </a:r>
          </a:p>
          <a:p>
            <a:r>
              <a:rPr lang="en-GB"/>
              <a:t>vitamins;</a:t>
            </a:r>
          </a:p>
          <a:p>
            <a:r>
              <a:rPr lang="en-GB"/>
              <a:t>minerals.</a:t>
            </a:r>
          </a:p>
          <a:p>
            <a:pPr marL="0" indent="0">
              <a:buFont typeface="Arial" charset="0"/>
              <a:buNone/>
            </a:pPr>
            <a:endParaRPr lang="en-GB"/>
          </a:p>
          <a:p>
            <a:pPr marL="0" indent="0">
              <a:buFont typeface="Arial" charset="0"/>
              <a:buNone/>
            </a:pPr>
            <a:r>
              <a:rPr lang="en-GB"/>
              <a:t>Vitamins and minerals are needed in much smaller amounts than macronutrients. Their amounts are measured in milligrams (mg) and micrograms (</a:t>
            </a:r>
            <a:r>
              <a:rPr lang="en-GB" err="1"/>
              <a:t>μg</a:t>
            </a:r>
            <a:r>
              <a:rPr lang="en-GB"/>
              <a:t>). </a:t>
            </a:r>
          </a:p>
          <a:p>
            <a:pPr marL="0" indent="0">
              <a:buFont typeface="Arial" charset="0"/>
              <a:buNone/>
            </a:pPr>
            <a:r>
              <a:rPr lang="en-GB"/>
              <a:t>(1mg = 0.001g)</a:t>
            </a:r>
          </a:p>
          <a:p>
            <a:pPr marL="0" indent="0">
              <a:buFont typeface="Arial" charset="0"/>
              <a:buNone/>
            </a:pPr>
            <a:r>
              <a:rPr lang="en-GB"/>
              <a:t>(1μg = 0.001mg).</a:t>
            </a:r>
          </a:p>
        </p:txBody>
      </p:sp>
      <p:pic>
        <p:nvPicPr>
          <p:cNvPr id="4" name="Picture 3" descr="A picture containing several&#10;&#10;Description automatically generated">
            <a:extLst>
              <a:ext uri="{FF2B5EF4-FFF2-40B4-BE49-F238E27FC236}">
                <a16:creationId xmlns:a16="http://schemas.microsoft.com/office/drawing/2014/main" id="{1304218A-6D5D-8E65-05CB-E67474CC517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83435" y="2924331"/>
            <a:ext cx="3678942" cy="2453854"/>
          </a:xfrm>
          <a:prstGeom prst="rect">
            <a:avLst/>
          </a:prstGeom>
          <a:ln w="28575">
            <a:solidFill>
              <a:srgbClr val="EF9F3F"/>
            </a:solidFill>
          </a:ln>
        </p:spPr>
      </p:pic>
    </p:spTree>
    <p:extLst>
      <p:ext uri="{BB962C8B-B14F-4D97-AF65-F5344CB8AC3E}">
        <p14:creationId xmlns:p14="http://schemas.microsoft.com/office/powerpoint/2010/main" val="2499852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Vitamins</a:t>
            </a:r>
          </a:p>
        </p:txBody>
      </p:sp>
      <p:sp>
        <p:nvSpPr>
          <p:cNvPr id="3" name="Subtitle 2"/>
          <p:cNvSpPr>
            <a:spLocks noGrp="1"/>
          </p:cNvSpPr>
          <p:nvPr>
            <p:ph type="subTitle" idx="1"/>
          </p:nvPr>
        </p:nvSpPr>
        <p:spPr>
          <a:xfrm>
            <a:off x="1169277" y="2571092"/>
            <a:ext cx="6353742" cy="3600000"/>
          </a:xfrm>
        </p:spPr>
        <p:txBody>
          <a:bodyPr/>
          <a:lstStyle/>
          <a:p>
            <a:pPr marL="0" indent="0">
              <a:spcBef>
                <a:spcPct val="0"/>
              </a:spcBef>
              <a:buNone/>
            </a:pPr>
            <a:r>
              <a:rPr lang="en-GB" altLang="en-US" sz="2000">
                <a:latin typeface="Arial" panose="020B0604020202020204" pitchFamily="34" charset="0"/>
                <a:cs typeface="Arial" panose="020B0604020202020204" pitchFamily="34" charset="0"/>
              </a:rPr>
              <a:t>There are two groups of vitamins:</a:t>
            </a:r>
          </a:p>
          <a:p>
            <a:pPr marL="0" indent="0">
              <a:spcBef>
                <a:spcPct val="0"/>
              </a:spcBef>
              <a:buNone/>
            </a:pPr>
            <a:endParaRPr lang="en-GB" altLang="en-US" sz="2000">
              <a:latin typeface="Arial" panose="020B0604020202020204" pitchFamily="34" charset="0"/>
              <a:cs typeface="Arial" panose="020B0604020202020204" pitchFamily="34" charset="0"/>
            </a:endParaRPr>
          </a:p>
          <a:p>
            <a:pPr>
              <a:spcBef>
                <a:spcPct val="0"/>
              </a:spcBef>
            </a:pPr>
            <a:r>
              <a:rPr lang="en-GB" altLang="en-US" sz="2000">
                <a:latin typeface="Arial" panose="020B0604020202020204" pitchFamily="34" charset="0"/>
                <a:cs typeface="Arial" panose="020B0604020202020204" pitchFamily="34" charset="0"/>
              </a:rPr>
              <a:t>fat-soluble vitamins</a:t>
            </a:r>
            <a:r>
              <a:rPr lang="en-GB" altLang="en-US">
                <a:latin typeface="Arial" panose="020B0604020202020204" pitchFamily="34" charset="0"/>
                <a:cs typeface="Arial" panose="020B0604020202020204" pitchFamily="34" charset="0"/>
              </a:rPr>
              <a:t>:</a:t>
            </a:r>
            <a:endParaRPr lang="en-GB" altLang="en-US" dirty="0">
              <a:latin typeface="Arial" panose="020B0604020202020204" pitchFamily="34" charset="0"/>
              <a:cs typeface="Arial" panose="020B0604020202020204" pitchFamily="34" charset="0"/>
            </a:endParaRPr>
          </a:p>
          <a:p>
            <a:pPr marL="742950" lvl="1" indent="-285750">
              <a:spcBef>
                <a:spcPct val="0"/>
              </a:spcBef>
              <a:buFont typeface="Courier New" panose="02070309020205020404" pitchFamily="49" charset="0"/>
              <a:buChar char="o"/>
            </a:pPr>
            <a:r>
              <a:rPr lang="en-GB" altLang="en-US" sz="1800">
                <a:latin typeface="Arial" panose="020B0604020202020204" pitchFamily="34" charset="0"/>
                <a:cs typeface="Arial" panose="020B0604020202020204" pitchFamily="34" charset="0"/>
              </a:rPr>
              <a:t>can be stored in the body (vitamins A, D, E and K).</a:t>
            </a:r>
            <a:endParaRPr lang="en-GB" altLang="en-US" sz="1800" dirty="0">
              <a:latin typeface="Arial" panose="020B0604020202020204" pitchFamily="34" charset="0"/>
              <a:cs typeface="Arial" panose="020B0604020202020204" pitchFamily="34" charset="0"/>
            </a:endParaRPr>
          </a:p>
          <a:p>
            <a:pPr marL="0" indent="0">
              <a:spcBef>
                <a:spcPct val="0"/>
              </a:spcBef>
              <a:buNone/>
            </a:pPr>
            <a:r>
              <a:rPr lang="en-GB" altLang="en-US" sz="2000">
                <a:latin typeface="Arial" panose="020B0604020202020204" pitchFamily="34" charset="0"/>
                <a:cs typeface="Arial" panose="020B0604020202020204" pitchFamily="34" charset="0"/>
              </a:rPr>
              <a:t>	</a:t>
            </a:r>
          </a:p>
          <a:p>
            <a:pPr>
              <a:spcBef>
                <a:spcPct val="0"/>
              </a:spcBef>
              <a:buFont typeface="Arial" panose="020B0604020202020204" pitchFamily="34" charset="0"/>
              <a:buChar char="•"/>
            </a:pPr>
            <a:r>
              <a:rPr lang="en-GB" altLang="en-US" sz="2000">
                <a:latin typeface="Arial" panose="020B0604020202020204" pitchFamily="34" charset="0"/>
                <a:cs typeface="Arial" panose="020B0604020202020204" pitchFamily="34" charset="0"/>
              </a:rPr>
              <a:t>water-soluble vitamins: </a:t>
            </a:r>
            <a:endParaRPr lang="en-GB" altLang="en-US" sz="2000" dirty="0">
              <a:latin typeface="Arial" panose="020B0604020202020204" pitchFamily="34" charset="0"/>
              <a:cs typeface="Arial" panose="020B0604020202020204" pitchFamily="34" charset="0"/>
            </a:endParaRPr>
          </a:p>
          <a:p>
            <a:pPr marL="571500">
              <a:spcBef>
                <a:spcPct val="0"/>
              </a:spcBef>
              <a:buFont typeface="Courier New" panose="02070309020205020404" pitchFamily="49" charset="0"/>
              <a:buChar char="o"/>
            </a:pPr>
            <a:r>
              <a:rPr lang="en-GB" altLang="en-US" sz="1800">
                <a:latin typeface="Arial" panose="020B0604020202020204" pitchFamily="34" charset="0"/>
                <a:cs typeface="Arial" panose="020B0604020202020204" pitchFamily="34" charset="0"/>
              </a:rPr>
              <a:t>cannot be stored in the body and are therefore required daily, (e.g. B vitamins and vitamin C).</a:t>
            </a:r>
            <a:endParaRPr lang="en-GB" altLang="en-US" sz="1800" dirty="0">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3634908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80799" y="2286123"/>
            <a:ext cx="5620823" cy="3600000"/>
          </a:xfrm>
        </p:spPr>
        <p:txBody>
          <a:bodyPr/>
          <a:lstStyle/>
          <a:p>
            <a:pPr marL="0" indent="0">
              <a:spcBef>
                <a:spcPct val="0"/>
              </a:spcBef>
              <a:buNone/>
            </a:pPr>
            <a:r>
              <a:rPr lang="en-GB" altLang="en-US" sz="2000" b="1"/>
              <a:t>Vitamin A</a:t>
            </a:r>
          </a:p>
          <a:p>
            <a:pPr marL="0" indent="0">
              <a:spcBef>
                <a:spcPct val="0"/>
              </a:spcBef>
              <a:buNone/>
            </a:pPr>
            <a:endParaRPr lang="en-GB" altLang="en-US" sz="2000" b="1"/>
          </a:p>
          <a:p>
            <a:pPr marL="0" indent="0">
              <a:spcBef>
                <a:spcPct val="0"/>
              </a:spcBef>
              <a:buNone/>
            </a:pPr>
            <a:r>
              <a:rPr lang="en-GB" altLang="en-US" sz="2000"/>
              <a:t>Vitamin A is needed for:</a:t>
            </a:r>
          </a:p>
          <a:p>
            <a:pPr>
              <a:spcBef>
                <a:spcPct val="0"/>
              </a:spcBef>
            </a:pPr>
            <a:r>
              <a:rPr lang="en-GB" altLang="en-US" sz="2000"/>
              <a:t>dim light vision;</a:t>
            </a:r>
          </a:p>
          <a:p>
            <a:pPr>
              <a:spcBef>
                <a:spcPct val="0"/>
              </a:spcBef>
            </a:pPr>
            <a:r>
              <a:rPr lang="en-GB" altLang="en-US" sz="2000"/>
              <a:t>healthy skin and eyes;</a:t>
            </a:r>
          </a:p>
          <a:p>
            <a:pPr>
              <a:spcBef>
                <a:spcPct val="0"/>
              </a:spcBef>
            </a:pPr>
            <a:r>
              <a:rPr lang="en-GB" altLang="en-US" sz="2000"/>
              <a:t>resistance to infection.</a:t>
            </a:r>
          </a:p>
          <a:p>
            <a:pPr marL="0" indent="0">
              <a:spcBef>
                <a:spcPct val="0"/>
              </a:spcBef>
              <a:buNone/>
            </a:pPr>
            <a:endParaRPr lang="en-GB" altLang="en-US" sz="2000"/>
          </a:p>
          <a:p>
            <a:pPr marL="0" indent="0">
              <a:spcBef>
                <a:spcPct val="0"/>
              </a:spcBef>
              <a:buNone/>
            </a:pPr>
            <a:r>
              <a:rPr lang="en-GB" altLang="en-US" sz="2000"/>
              <a:t>Vitamin A and D are often voluntarily added to reduced fat spreads.</a:t>
            </a:r>
          </a:p>
          <a:p>
            <a:pPr marL="0" indent="0">
              <a:spcBef>
                <a:spcPct val="0"/>
              </a:spcBef>
              <a:buNone/>
            </a:pPr>
            <a:endParaRPr lang="en-GB" altLang="en-US" sz="2000"/>
          </a:p>
          <a:p>
            <a:pPr marL="0" indent="0">
              <a:spcBef>
                <a:spcPct val="0"/>
              </a:spcBef>
              <a:buNone/>
            </a:pPr>
            <a:r>
              <a:rPr lang="en-GB" altLang="en-US" sz="2000"/>
              <a:t>Vitamin E and vitamin K are also fat soluble vitamins.</a:t>
            </a:r>
          </a:p>
          <a:p>
            <a:pPr marL="0" indent="0">
              <a:buNone/>
            </a:pPr>
            <a:endParaRPr lang="en-GB"/>
          </a:p>
        </p:txBody>
      </p:sp>
      <p:sp>
        <p:nvSpPr>
          <p:cNvPr id="3" name="Text Placeholder 2"/>
          <p:cNvSpPr>
            <a:spLocks noGrp="1"/>
          </p:cNvSpPr>
          <p:nvPr>
            <p:ph type="body" sz="quarter" idx="3"/>
          </p:nvPr>
        </p:nvSpPr>
        <p:spPr>
          <a:xfrm>
            <a:off x="6487581" y="2283797"/>
            <a:ext cx="5354351" cy="3667137"/>
          </a:xfrm>
        </p:spPr>
        <p:txBody>
          <a:bodyPr>
            <a:normAutofit lnSpcReduction="10000"/>
          </a:bodyPr>
          <a:lstStyle/>
          <a:p>
            <a:pPr>
              <a:spcBef>
                <a:spcPct val="0"/>
              </a:spcBef>
            </a:pPr>
            <a:r>
              <a:rPr lang="en-US" altLang="en-US" sz="2000" b="1" dirty="0">
                <a:latin typeface="Arial" panose="020B0604020202020204" pitchFamily="34" charset="0"/>
                <a:cs typeface="Arial" panose="020B0604020202020204" pitchFamily="34" charset="0"/>
              </a:rPr>
              <a:t>Vitamin D</a:t>
            </a:r>
          </a:p>
          <a:p>
            <a:pPr>
              <a:spcBef>
                <a:spcPct val="0"/>
              </a:spcBef>
            </a:pPr>
            <a:endParaRPr lang="en-US" altLang="en-US" sz="2000" b="1" dirty="0">
              <a:latin typeface="Arial" panose="020B0604020202020204" pitchFamily="34" charset="0"/>
              <a:cs typeface="Arial" panose="020B0604020202020204" pitchFamily="34" charset="0"/>
            </a:endParaRPr>
          </a:p>
          <a:p>
            <a:pPr>
              <a:spcBef>
                <a:spcPct val="0"/>
              </a:spcBef>
            </a:pPr>
            <a:r>
              <a:rPr lang="en-US" altLang="en-US" sz="2000" dirty="0">
                <a:latin typeface="Arial" panose="020B0604020202020204" pitchFamily="34" charset="0"/>
                <a:cs typeface="Arial" panose="020B0604020202020204" pitchFamily="34" charset="0"/>
              </a:rPr>
              <a:t>Vitamin D is needed for the absorption of calcium from foods to keep bones and teeth healthy.</a:t>
            </a:r>
          </a:p>
          <a:p>
            <a:pPr>
              <a:spcBef>
                <a:spcPct val="0"/>
              </a:spcBef>
            </a:pPr>
            <a:endParaRPr lang="en-US" altLang="en-US" sz="2000" dirty="0">
              <a:latin typeface="Arial" panose="020B0604020202020204" pitchFamily="34" charset="0"/>
              <a:cs typeface="Arial" panose="020B0604020202020204" pitchFamily="34" charset="0"/>
            </a:endParaRPr>
          </a:p>
          <a:p>
            <a:pPr>
              <a:spcBef>
                <a:spcPct val="0"/>
              </a:spcBef>
            </a:pPr>
            <a:r>
              <a:rPr lang="en-US" altLang="en-US" sz="2000" dirty="0">
                <a:latin typeface="Arial" panose="020B0604020202020204" pitchFamily="34" charset="0"/>
                <a:cs typeface="Arial" panose="020B0604020202020204" pitchFamily="34" charset="0"/>
              </a:rPr>
              <a:t>We get most of our vitamin D via the sun during the summer months, but we cannot do this in winter. Vitamin D is also provided by the diet from oily fish, meat, and eggs.</a:t>
            </a:r>
          </a:p>
          <a:p>
            <a:pPr>
              <a:spcBef>
                <a:spcPct val="0"/>
              </a:spcBef>
            </a:pPr>
            <a:endParaRPr lang="en-US" altLang="en-US" sz="2000" dirty="0">
              <a:latin typeface="Arial" panose="020B0604020202020204" pitchFamily="34" charset="0"/>
              <a:cs typeface="Arial" panose="020B0604020202020204" pitchFamily="34" charset="0"/>
            </a:endParaRPr>
          </a:p>
          <a:p>
            <a:pPr>
              <a:spcBef>
                <a:spcPct val="0"/>
              </a:spcBef>
            </a:pPr>
            <a:r>
              <a:rPr lang="en-US" altLang="en-US" sz="2000" dirty="0">
                <a:latin typeface="Arial" panose="020B0604020202020204" pitchFamily="34" charset="0"/>
                <a:cs typeface="Arial" panose="020B0604020202020204" pitchFamily="34" charset="0"/>
              </a:rPr>
              <a:t>Due to low intakes in the UK population, it is recommended that everyone takes a daily vitamin D supplement between October and March.</a:t>
            </a:r>
            <a:endParaRPr lang="en-GB" altLang="en-US" sz="2000" dirty="0">
              <a:latin typeface="Arial" panose="020B0604020202020204" pitchFamily="34" charset="0"/>
              <a:cs typeface="Arial" panose="020B0604020202020204" pitchFamily="34" charset="0"/>
            </a:endParaRPr>
          </a:p>
          <a:p>
            <a:endParaRPr lang="en-GB" dirty="0"/>
          </a:p>
        </p:txBody>
      </p:sp>
      <p:sp>
        <p:nvSpPr>
          <p:cNvPr id="4" name="Title 3"/>
          <p:cNvSpPr>
            <a:spLocks noGrp="1"/>
          </p:cNvSpPr>
          <p:nvPr>
            <p:ph type="title"/>
          </p:nvPr>
        </p:nvSpPr>
        <p:spPr/>
        <p:txBody>
          <a:bodyPr/>
          <a:lstStyle/>
          <a:p>
            <a:r>
              <a:rPr lang="en-GB"/>
              <a:t>Fat soluble vitamins</a:t>
            </a:r>
          </a:p>
        </p:txBody>
      </p:sp>
    </p:spTree>
    <p:extLst>
      <p:ext uri="{BB962C8B-B14F-4D97-AF65-F5344CB8AC3E}">
        <p14:creationId xmlns:p14="http://schemas.microsoft.com/office/powerpoint/2010/main" val="4043997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Water soluble vitamins</a:t>
            </a:r>
          </a:p>
        </p:txBody>
      </p:sp>
      <p:sp>
        <p:nvSpPr>
          <p:cNvPr id="3" name="Subtitle 2"/>
          <p:cNvSpPr>
            <a:spLocks noGrp="1"/>
          </p:cNvSpPr>
          <p:nvPr>
            <p:ph type="subTitle" idx="1"/>
          </p:nvPr>
        </p:nvSpPr>
        <p:spPr/>
        <p:txBody>
          <a:bodyPr/>
          <a:lstStyle/>
          <a:p>
            <a:pPr marL="0" indent="0">
              <a:buNone/>
            </a:pPr>
            <a:r>
              <a:rPr lang="en-GB" sz="2000" b="1"/>
              <a:t>The B vitamins</a:t>
            </a:r>
          </a:p>
          <a:p>
            <a:pPr marL="0" indent="0">
              <a:buNone/>
            </a:pPr>
            <a:r>
              <a:rPr lang="en-GB" sz="2000"/>
              <a:t>There are many different B vitamins and each has a specific function in the body.</a:t>
            </a:r>
          </a:p>
          <a:p>
            <a:pPr marL="0" indent="0">
              <a:buNone/>
            </a:pPr>
            <a:r>
              <a:rPr lang="en-GB" sz="2000"/>
              <a:t>B vitamins include:</a:t>
            </a:r>
          </a:p>
          <a:p>
            <a:r>
              <a:rPr lang="en-GB" sz="2000"/>
              <a:t>vitamin B</a:t>
            </a:r>
            <a:r>
              <a:rPr lang="en-GB" sz="2000" baseline="-25000"/>
              <a:t>1</a:t>
            </a:r>
            <a:r>
              <a:rPr lang="en-GB" sz="2000"/>
              <a:t> (Thiamin);</a:t>
            </a:r>
          </a:p>
          <a:p>
            <a:r>
              <a:rPr lang="en-GB" sz="2000"/>
              <a:t>vitamin B</a:t>
            </a:r>
            <a:r>
              <a:rPr lang="en-GB" sz="2000" baseline="-25000"/>
              <a:t>2</a:t>
            </a:r>
            <a:r>
              <a:rPr lang="en-GB" sz="2000"/>
              <a:t> (Riboflavin);</a:t>
            </a:r>
          </a:p>
          <a:p>
            <a:r>
              <a:rPr lang="en-GB" sz="2000"/>
              <a:t>vitamin B</a:t>
            </a:r>
            <a:r>
              <a:rPr lang="en-GB" sz="2000" baseline="-25000"/>
              <a:t>3</a:t>
            </a:r>
            <a:r>
              <a:rPr lang="en-GB" sz="2000"/>
              <a:t> (Niacin);</a:t>
            </a:r>
          </a:p>
          <a:p>
            <a:r>
              <a:rPr lang="en-GB" sz="2000"/>
              <a:t>vitamin B</a:t>
            </a:r>
            <a:r>
              <a:rPr lang="en-GB" sz="2000" baseline="-25000"/>
              <a:t>6</a:t>
            </a:r>
            <a:r>
              <a:rPr lang="en-GB" sz="2000"/>
              <a:t>;</a:t>
            </a:r>
          </a:p>
          <a:p>
            <a:r>
              <a:rPr lang="en-GB" sz="2000"/>
              <a:t>vitamin B</a:t>
            </a:r>
            <a:r>
              <a:rPr lang="en-GB" sz="2000" baseline="-25000"/>
              <a:t>12</a:t>
            </a:r>
            <a:r>
              <a:rPr lang="en-GB" sz="2000"/>
              <a:t>;</a:t>
            </a:r>
          </a:p>
          <a:p>
            <a:r>
              <a:rPr lang="en-GB" sz="2000"/>
              <a:t>folate/folic acid. </a:t>
            </a:r>
          </a:p>
          <a:p>
            <a:pPr marL="0" indent="0">
              <a:buNone/>
            </a:pPr>
            <a:endParaRPr lang="en-GB"/>
          </a:p>
        </p:txBody>
      </p:sp>
    </p:spTree>
    <p:extLst>
      <p:ext uri="{BB962C8B-B14F-4D97-AF65-F5344CB8AC3E}">
        <p14:creationId xmlns:p14="http://schemas.microsoft.com/office/powerpoint/2010/main" val="3886925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spcBef>
                <a:spcPct val="0"/>
              </a:spcBef>
              <a:buNone/>
            </a:pPr>
            <a:r>
              <a:rPr lang="en-GB" altLang="en-US" sz="2000">
                <a:latin typeface="Arial" panose="020B0604020202020204" pitchFamily="34" charset="0"/>
                <a:cs typeface="Arial" panose="020B0604020202020204" pitchFamily="34" charset="0"/>
              </a:rPr>
              <a:t>Thiamin is required to release energy from carbohydrate.  </a:t>
            </a:r>
          </a:p>
          <a:p>
            <a:pPr marL="0" indent="0">
              <a:spcBef>
                <a:spcPct val="0"/>
              </a:spcBef>
              <a:buNone/>
            </a:pPr>
            <a:endParaRPr lang="en-GB" altLang="en-US" sz="2000">
              <a:latin typeface="Arial" panose="020B0604020202020204" pitchFamily="34" charset="0"/>
              <a:cs typeface="Arial" panose="020B0604020202020204" pitchFamily="34" charset="0"/>
            </a:endParaRPr>
          </a:p>
          <a:p>
            <a:pPr marL="0" indent="0">
              <a:spcBef>
                <a:spcPct val="0"/>
              </a:spcBef>
              <a:buNone/>
            </a:pPr>
            <a:r>
              <a:rPr lang="en-GB" altLang="en-US" sz="2000">
                <a:latin typeface="Arial" panose="020B0604020202020204" pitchFamily="34" charset="0"/>
                <a:cs typeface="Arial" panose="020B0604020202020204" pitchFamily="34" charset="0"/>
              </a:rPr>
              <a:t>It is also involved in the normal function of the nervous system.</a:t>
            </a:r>
          </a:p>
          <a:p>
            <a:pPr marL="0" indent="0">
              <a:buNone/>
            </a:pPr>
            <a:endParaRPr lang="en-GB"/>
          </a:p>
        </p:txBody>
      </p:sp>
      <p:sp>
        <p:nvSpPr>
          <p:cNvPr id="3" name="Text Placeholder 2"/>
          <p:cNvSpPr>
            <a:spLocks noGrp="1"/>
          </p:cNvSpPr>
          <p:nvPr>
            <p:ph type="body" sz="quarter" idx="3"/>
          </p:nvPr>
        </p:nvSpPr>
        <p:spPr/>
        <p:txBody>
          <a:bodyPr>
            <a:normAutofit/>
          </a:bodyPr>
          <a:lstStyle/>
          <a:p>
            <a:pPr>
              <a:spcBef>
                <a:spcPct val="0"/>
              </a:spcBef>
            </a:pPr>
            <a:r>
              <a:rPr lang="en-US" altLang="en-US" sz="2000" b="1" dirty="0">
                <a:latin typeface="Arial" panose="020B0604020202020204" pitchFamily="34" charset="0"/>
                <a:cs typeface="Arial" panose="020B0604020202020204" pitchFamily="34" charset="0"/>
              </a:rPr>
              <a:t>Sources of Thiamin (vitamin B</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a:t>
            </a:r>
          </a:p>
          <a:p>
            <a:pPr>
              <a:spcBef>
                <a:spcPct val="0"/>
              </a:spcBef>
            </a:pPr>
            <a:endParaRPr lang="en-US" altLang="en-US" sz="2000" b="1" dirty="0">
              <a:latin typeface="Arial" panose="020B0604020202020204" pitchFamily="34" charset="0"/>
              <a:cs typeface="Arial" panose="020B0604020202020204" pitchFamily="34" charset="0"/>
            </a:endParaRPr>
          </a:p>
          <a:p>
            <a:pPr marL="342900" indent="-342900">
              <a:lnSpc>
                <a:spcPct val="150000"/>
              </a:lnSpc>
              <a:spcBef>
                <a:spcPct val="0"/>
              </a:spcBef>
              <a:buFont typeface="Arial" panose="020B0604020202020204" pitchFamily="34" charset="0"/>
              <a:buChar char="•"/>
            </a:pPr>
            <a:r>
              <a:rPr lang="en-GB" altLang="zh-TW" sz="2000" dirty="0">
                <a:latin typeface="Arial" panose="020B0604020202020204" pitchFamily="34" charset="0"/>
                <a:cs typeface="Arial" panose="020B0604020202020204" pitchFamily="34" charset="0"/>
              </a:rPr>
              <a:t>N</a:t>
            </a:r>
            <a:r>
              <a:rPr lang="en-GB" altLang="en-US" sz="2000" dirty="0">
                <a:latin typeface="Arial" panose="020B0604020202020204" pitchFamily="34" charset="0"/>
                <a:cs typeface="Arial" panose="020B0604020202020204" pitchFamily="34" charset="0"/>
              </a:rPr>
              <a:t>uts and seeds.</a:t>
            </a:r>
          </a:p>
          <a:p>
            <a:pPr marL="342900" indent="-342900">
              <a:lnSpc>
                <a:spcPct val="150000"/>
              </a:lnSpc>
              <a:spcBef>
                <a:spcPct val="0"/>
              </a:spcBef>
              <a:buFont typeface="Arial" panose="020B0604020202020204" pitchFamily="34" charset="0"/>
              <a:buChar char="•"/>
            </a:pPr>
            <a:r>
              <a:rPr lang="en-GB" altLang="zh-TW" sz="2000" dirty="0">
                <a:latin typeface="Arial" panose="020B0604020202020204" pitchFamily="34" charset="0"/>
                <a:cs typeface="Arial" panose="020B0604020202020204" pitchFamily="34" charset="0"/>
              </a:rPr>
              <a:t>M</a:t>
            </a:r>
            <a:r>
              <a:rPr lang="en-GB" altLang="en-US" sz="2000" dirty="0">
                <a:latin typeface="Arial" panose="020B0604020202020204" pitchFamily="34" charset="0"/>
                <a:cs typeface="Arial" panose="020B0604020202020204" pitchFamily="34" charset="0"/>
              </a:rPr>
              <a:t>eat (especially pork).</a:t>
            </a:r>
          </a:p>
          <a:p>
            <a:pPr marL="342900" indent="-342900">
              <a:lnSpc>
                <a:spcPct val="150000"/>
              </a:lnSpc>
              <a:spcBef>
                <a:spcPct val="0"/>
              </a:spcBef>
              <a:buFont typeface="Arial" panose="020B0604020202020204" pitchFamily="34" charset="0"/>
              <a:buChar char="•"/>
            </a:pPr>
            <a:r>
              <a:rPr lang="en-GB" altLang="zh-TW" sz="2000" dirty="0">
                <a:latin typeface="Arial" panose="020B0604020202020204" pitchFamily="34" charset="0"/>
                <a:cs typeface="Arial" panose="020B0604020202020204" pitchFamily="34" charset="0"/>
              </a:rPr>
              <a:t>Beans and peas</a:t>
            </a:r>
            <a:r>
              <a:rPr lang="en-GB" altLang="en-US" sz="2000" dirty="0">
                <a:latin typeface="Arial" panose="020B0604020202020204" pitchFamily="34" charset="0"/>
                <a:cs typeface="Arial" panose="020B0604020202020204" pitchFamily="34" charset="0"/>
              </a:rPr>
              <a:t>.</a:t>
            </a:r>
          </a:p>
          <a:p>
            <a:pPr marL="342900" indent="-342900">
              <a:lnSpc>
                <a:spcPct val="150000"/>
              </a:lnSpc>
              <a:spcBef>
                <a:spcPct val="0"/>
              </a:spcBef>
              <a:buFont typeface="Arial" panose="020B0604020202020204" pitchFamily="34" charset="0"/>
              <a:buChar char="•"/>
            </a:pPr>
            <a:r>
              <a:rPr lang="en-GB" altLang="zh-TW" sz="2000" dirty="0">
                <a:latin typeface="Arial" panose="020B0604020202020204" pitchFamily="34" charset="0"/>
                <a:cs typeface="Arial" panose="020B0604020202020204" pitchFamily="34" charset="0"/>
              </a:rPr>
              <a:t>F</a:t>
            </a:r>
            <a:r>
              <a:rPr lang="en-GB" altLang="en-US" sz="2000" dirty="0">
                <a:latin typeface="Arial" panose="020B0604020202020204" pitchFamily="34" charset="0"/>
                <a:cs typeface="Arial" panose="020B0604020202020204" pitchFamily="34" charset="0"/>
              </a:rPr>
              <a:t>ortified breakfast cereals.</a:t>
            </a:r>
            <a:endParaRPr lang="en-GB" sz="2000" dirty="0"/>
          </a:p>
          <a:p>
            <a:endParaRPr lang="en-GB" dirty="0"/>
          </a:p>
        </p:txBody>
      </p:sp>
      <p:sp>
        <p:nvSpPr>
          <p:cNvPr id="4" name="Title 3"/>
          <p:cNvSpPr>
            <a:spLocks noGrp="1"/>
          </p:cNvSpPr>
          <p:nvPr>
            <p:ph type="title"/>
          </p:nvPr>
        </p:nvSpPr>
        <p:spPr/>
        <p:txBody>
          <a:bodyPr/>
          <a:lstStyle/>
          <a:p>
            <a:r>
              <a:rPr lang="en-GB"/>
              <a:t>Thiamin (vitamin B</a:t>
            </a:r>
            <a:r>
              <a:rPr lang="en-GB" baseline="-25000"/>
              <a:t>1</a:t>
            </a:r>
            <a:r>
              <a:rPr lang="en-GB"/>
              <a:t>)</a:t>
            </a:r>
          </a:p>
        </p:txBody>
      </p:sp>
      <p:pic>
        <p:nvPicPr>
          <p:cNvPr id="5" name="Picture 4">
            <a:extLst>
              <a:ext uri="{FF2B5EF4-FFF2-40B4-BE49-F238E27FC236}">
                <a16:creationId xmlns:a16="http://schemas.microsoft.com/office/drawing/2014/main" id="{A8509C63-9BBC-6FB6-03C3-64809C48445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73539" y="4133320"/>
            <a:ext cx="3176320" cy="2325066"/>
          </a:xfrm>
          <a:prstGeom prst="rect">
            <a:avLst/>
          </a:prstGeom>
        </p:spPr>
      </p:pic>
    </p:spTree>
    <p:extLst>
      <p:ext uri="{BB962C8B-B14F-4D97-AF65-F5344CB8AC3E}">
        <p14:creationId xmlns:p14="http://schemas.microsoft.com/office/powerpoint/2010/main" val="1028998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69276" y="2571092"/>
            <a:ext cx="4680000" cy="1537770"/>
          </a:xfrm>
        </p:spPr>
        <p:txBody>
          <a:bodyPr/>
          <a:lstStyle/>
          <a:p>
            <a:pPr marL="0" indent="0">
              <a:spcBef>
                <a:spcPct val="0"/>
              </a:spcBef>
              <a:buNone/>
            </a:pPr>
            <a:r>
              <a:rPr lang="en-GB" altLang="en-US" sz="2000"/>
              <a:t>Riboflavin is required to release energy from protein, carbohydrate and fat. </a:t>
            </a:r>
          </a:p>
          <a:p>
            <a:pPr marL="0" indent="0">
              <a:spcBef>
                <a:spcPct val="0"/>
              </a:spcBef>
              <a:buNone/>
            </a:pPr>
            <a:endParaRPr lang="en-GB" altLang="en-US" sz="2000"/>
          </a:p>
          <a:p>
            <a:pPr marL="0" indent="0">
              <a:spcBef>
                <a:spcPct val="0"/>
              </a:spcBef>
              <a:buNone/>
            </a:pPr>
            <a:r>
              <a:rPr lang="en-GB" altLang="en-US" sz="2000"/>
              <a:t>It is also involved in the transport and use of iron in the body.</a:t>
            </a:r>
          </a:p>
          <a:p>
            <a:pPr marL="0" indent="0">
              <a:buNone/>
            </a:pPr>
            <a:endParaRPr lang="en-GB"/>
          </a:p>
        </p:txBody>
      </p:sp>
      <p:sp>
        <p:nvSpPr>
          <p:cNvPr id="3" name="Text Placeholder 2"/>
          <p:cNvSpPr>
            <a:spLocks noGrp="1"/>
          </p:cNvSpPr>
          <p:nvPr>
            <p:ph type="body" sz="quarter" idx="3"/>
          </p:nvPr>
        </p:nvSpPr>
        <p:spPr/>
        <p:txBody>
          <a:bodyPr>
            <a:normAutofit/>
          </a:bodyPr>
          <a:lstStyle/>
          <a:p>
            <a:pPr>
              <a:spcBef>
                <a:spcPct val="0"/>
              </a:spcBef>
            </a:pPr>
            <a:r>
              <a:rPr lang="en-US" altLang="en-US" sz="2000" b="1" dirty="0">
                <a:latin typeface="Arial" panose="020B0604020202020204" pitchFamily="34" charset="0"/>
                <a:cs typeface="Arial" panose="020B0604020202020204" pitchFamily="34" charset="0"/>
              </a:rPr>
              <a:t>Sources of Riboflavin (vitamin B</a:t>
            </a:r>
            <a:r>
              <a:rPr lang="en-US" altLang="en-US" sz="2000" b="1" baseline="-25000" dirty="0">
                <a:latin typeface="Arial" panose="020B0604020202020204" pitchFamily="34" charset="0"/>
                <a:cs typeface="Arial" panose="020B0604020202020204" pitchFamily="34" charset="0"/>
              </a:rPr>
              <a:t>2</a:t>
            </a:r>
            <a:r>
              <a:rPr lang="en-US" altLang="en-US" sz="2000" b="1" dirty="0">
                <a:latin typeface="Arial" panose="020B0604020202020204" pitchFamily="34" charset="0"/>
                <a:cs typeface="Arial" panose="020B0604020202020204" pitchFamily="34" charset="0"/>
              </a:rPr>
              <a:t>)</a:t>
            </a:r>
          </a:p>
          <a:p>
            <a:pPr marL="342900" indent="-342900">
              <a:lnSpc>
                <a:spcPct val="150000"/>
              </a:lnSpc>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Milk.</a:t>
            </a:r>
          </a:p>
          <a:p>
            <a:pPr marL="342900" indent="-342900">
              <a:lnSpc>
                <a:spcPct val="150000"/>
              </a:lnSpc>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Eggs.</a:t>
            </a:r>
          </a:p>
          <a:p>
            <a:pPr marL="342900" indent="-342900">
              <a:lnSpc>
                <a:spcPct val="150000"/>
              </a:lnSpc>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Fortified breakfast cereals.</a:t>
            </a:r>
          </a:p>
          <a:p>
            <a:pPr marL="342900" indent="-342900">
              <a:lnSpc>
                <a:spcPct val="150000"/>
              </a:lnSpc>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Mushrooms.</a:t>
            </a:r>
          </a:p>
          <a:p>
            <a:endParaRPr lang="en-GB" dirty="0"/>
          </a:p>
        </p:txBody>
      </p:sp>
      <p:sp>
        <p:nvSpPr>
          <p:cNvPr id="4" name="Title 3"/>
          <p:cNvSpPr>
            <a:spLocks noGrp="1"/>
          </p:cNvSpPr>
          <p:nvPr>
            <p:ph type="title"/>
          </p:nvPr>
        </p:nvSpPr>
        <p:spPr/>
        <p:txBody>
          <a:bodyPr/>
          <a:lstStyle/>
          <a:p>
            <a:r>
              <a:rPr lang="en-GB"/>
              <a:t>Riboflavin (vitamin B</a:t>
            </a:r>
            <a:r>
              <a:rPr lang="en-GB" baseline="-25000"/>
              <a:t>2</a:t>
            </a:r>
            <a:r>
              <a:rPr lang="en-GB"/>
              <a: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69276" y="4064906"/>
            <a:ext cx="3021592" cy="2100479"/>
          </a:xfrm>
          <a:prstGeom prst="rect">
            <a:avLst/>
          </a:prstGeom>
        </p:spPr>
      </p:pic>
    </p:spTree>
    <p:extLst>
      <p:ext uri="{BB962C8B-B14F-4D97-AF65-F5344CB8AC3E}">
        <p14:creationId xmlns:p14="http://schemas.microsoft.com/office/powerpoint/2010/main" val="985307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spcBef>
                <a:spcPct val="0"/>
              </a:spcBef>
              <a:buNone/>
            </a:pPr>
            <a:r>
              <a:rPr lang="en-GB" altLang="en-US" sz="2000"/>
              <a:t>Niacin is required for the release of energy from food.</a:t>
            </a:r>
          </a:p>
          <a:p>
            <a:pPr marL="0" indent="0">
              <a:spcBef>
                <a:spcPct val="0"/>
              </a:spcBef>
              <a:buNone/>
            </a:pPr>
            <a:endParaRPr lang="en-GB" altLang="en-US" sz="2000"/>
          </a:p>
          <a:p>
            <a:pPr marL="0" indent="0">
              <a:spcBef>
                <a:spcPct val="0"/>
              </a:spcBef>
              <a:buNone/>
            </a:pPr>
            <a:r>
              <a:rPr lang="en-GB" altLang="en-US" sz="2000"/>
              <a:t>Niacin is also required for the normal function of the skin, mucous membranes and nervous system.</a:t>
            </a:r>
          </a:p>
          <a:p>
            <a:pPr marL="0" indent="0">
              <a:buNone/>
            </a:pPr>
            <a:endParaRPr lang="en-GB"/>
          </a:p>
        </p:txBody>
      </p:sp>
      <p:sp>
        <p:nvSpPr>
          <p:cNvPr id="3" name="Text Placeholder 2"/>
          <p:cNvSpPr>
            <a:spLocks noGrp="1"/>
          </p:cNvSpPr>
          <p:nvPr>
            <p:ph type="body" sz="quarter" idx="3"/>
          </p:nvPr>
        </p:nvSpPr>
        <p:spPr/>
        <p:txBody>
          <a:bodyPr>
            <a:normAutofit/>
          </a:bodyPr>
          <a:lstStyle/>
          <a:p>
            <a:pPr>
              <a:spcBef>
                <a:spcPct val="0"/>
              </a:spcBef>
            </a:pPr>
            <a:r>
              <a:rPr lang="en-GB" altLang="en-US" sz="2000" b="1" dirty="0">
                <a:latin typeface="Arial" panose="020B0604020202020204" pitchFamily="34" charset="0"/>
                <a:cs typeface="Arial" panose="020B0604020202020204" pitchFamily="34" charset="0"/>
              </a:rPr>
              <a:t>Sources of Niacin</a:t>
            </a:r>
          </a:p>
          <a:p>
            <a:pPr>
              <a:spcBef>
                <a:spcPct val="0"/>
              </a:spcBef>
            </a:pPr>
            <a:endParaRPr lang="en-GB" altLang="en-US" sz="2000" b="1" dirty="0">
              <a:latin typeface="Arial" panose="020B0604020202020204" pitchFamily="34" charset="0"/>
              <a:cs typeface="Arial" panose="020B0604020202020204" pitchFamily="34" charset="0"/>
            </a:endParaRPr>
          </a:p>
          <a:p>
            <a:pPr marL="342900" indent="-342900">
              <a:lnSpc>
                <a:spcPct val="150000"/>
              </a:lnSpc>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Meat.</a:t>
            </a:r>
          </a:p>
          <a:p>
            <a:pPr marL="342900" indent="-342900">
              <a:lnSpc>
                <a:spcPct val="150000"/>
              </a:lnSpc>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Poultry</a:t>
            </a:r>
          </a:p>
          <a:p>
            <a:pPr marL="342900" indent="-342900">
              <a:lnSpc>
                <a:spcPct val="150000"/>
              </a:lnSpc>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Shellfish</a:t>
            </a:r>
          </a:p>
          <a:p>
            <a:pPr marL="342900" indent="-342900">
              <a:lnSpc>
                <a:spcPct val="150000"/>
              </a:lnSpc>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Wholegrains</a:t>
            </a:r>
          </a:p>
          <a:p>
            <a:pPr marL="342900" indent="-342900">
              <a:lnSpc>
                <a:spcPct val="150000"/>
              </a:lnSpc>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Some nuts and seeds</a:t>
            </a:r>
          </a:p>
          <a:p>
            <a:endParaRPr lang="en-GB" dirty="0"/>
          </a:p>
        </p:txBody>
      </p:sp>
      <p:sp>
        <p:nvSpPr>
          <p:cNvPr id="4" name="Title 3"/>
          <p:cNvSpPr>
            <a:spLocks noGrp="1"/>
          </p:cNvSpPr>
          <p:nvPr>
            <p:ph type="title"/>
          </p:nvPr>
        </p:nvSpPr>
        <p:spPr/>
        <p:txBody>
          <a:bodyPr/>
          <a:lstStyle/>
          <a:p>
            <a:r>
              <a:rPr lang="en-GB"/>
              <a:t>Niacin (Vitamin B</a:t>
            </a:r>
            <a:r>
              <a:rPr lang="en-GB" baseline="-25000"/>
              <a:t>3</a:t>
            </a:r>
            <a:r>
              <a:rPr lang="en-GB"/>
              <a:t>)</a:t>
            </a:r>
          </a:p>
        </p:txBody>
      </p:sp>
      <p:pic>
        <p:nvPicPr>
          <p:cNvPr id="7170" name="Picture 2" descr="C:\Users\AWhite\Downloads\shutterstock_24583034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779" y="4294037"/>
            <a:ext cx="2648197" cy="194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167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69276" y="2571092"/>
            <a:ext cx="4680000" cy="2155287"/>
          </a:xfrm>
        </p:spPr>
        <p:txBody>
          <a:bodyPr/>
          <a:lstStyle/>
          <a:p>
            <a:pPr marL="0" indent="0">
              <a:spcBef>
                <a:spcPct val="0"/>
              </a:spcBef>
              <a:buNone/>
            </a:pPr>
            <a:r>
              <a:rPr lang="en-GB" altLang="en-US" sz="2000">
                <a:latin typeface="Arial" panose="020B0604020202020204" pitchFamily="34" charset="0"/>
                <a:cs typeface="Arial" panose="020B0604020202020204" pitchFamily="34" charset="0"/>
              </a:rPr>
              <a:t>Vitamin C is needed to make collagen. This is required for the structure and function of skin, cartilage and bones.</a:t>
            </a:r>
          </a:p>
          <a:p>
            <a:pPr>
              <a:spcBef>
                <a:spcPct val="0"/>
              </a:spcBef>
            </a:pPr>
            <a:endParaRPr lang="en-GB" altLang="en-US" sz="2000">
              <a:latin typeface="Arial" panose="020B0604020202020204" pitchFamily="34" charset="0"/>
              <a:cs typeface="Arial" panose="020B0604020202020204" pitchFamily="34" charset="0"/>
            </a:endParaRPr>
          </a:p>
          <a:p>
            <a:pPr marL="0" indent="0">
              <a:spcBef>
                <a:spcPct val="0"/>
              </a:spcBef>
              <a:buNone/>
            </a:pPr>
            <a:r>
              <a:rPr lang="en-GB" altLang="en-US" sz="2000">
                <a:latin typeface="Arial" panose="020B0604020202020204" pitchFamily="34" charset="0"/>
                <a:cs typeface="Arial" panose="020B0604020202020204" pitchFamily="34" charset="0"/>
              </a:rPr>
              <a:t>It is an important nutrient for healing cuts and wounds and can also help with the absorption of iron.</a:t>
            </a:r>
          </a:p>
        </p:txBody>
      </p:sp>
      <p:sp>
        <p:nvSpPr>
          <p:cNvPr id="3" name="Text Placeholder 2"/>
          <p:cNvSpPr>
            <a:spLocks noGrp="1"/>
          </p:cNvSpPr>
          <p:nvPr>
            <p:ph type="body" sz="quarter" idx="3"/>
          </p:nvPr>
        </p:nvSpPr>
        <p:spPr/>
        <p:txBody>
          <a:bodyPr>
            <a:normAutofit/>
          </a:bodyPr>
          <a:lstStyle/>
          <a:p>
            <a:pPr>
              <a:spcBef>
                <a:spcPct val="0"/>
              </a:spcBef>
            </a:pPr>
            <a:r>
              <a:rPr lang="en-GB" altLang="en-US" sz="2000" b="1" dirty="0">
                <a:latin typeface="Arial" panose="020B0604020202020204" pitchFamily="34" charset="0"/>
                <a:cs typeface="Arial" panose="020B0604020202020204" pitchFamily="34" charset="0"/>
              </a:rPr>
              <a:t>Sources of vitamin C</a:t>
            </a:r>
          </a:p>
          <a:p>
            <a:pPr>
              <a:spcBef>
                <a:spcPct val="0"/>
              </a:spcBef>
            </a:pPr>
            <a:endParaRPr lang="en-GB" altLang="en-US" sz="2000" b="1" dirty="0">
              <a:latin typeface="Arial" panose="020B0604020202020204" pitchFamily="34" charset="0"/>
              <a:cs typeface="Arial" panose="020B0604020202020204" pitchFamily="34" charset="0"/>
            </a:endParaRPr>
          </a:p>
          <a:p>
            <a:pPr marL="342900" indent="-342900">
              <a:lnSpc>
                <a:spcPct val="150000"/>
              </a:lnSpc>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Fresh fruit, especially citrus fruits and berries.</a:t>
            </a:r>
          </a:p>
          <a:p>
            <a:pPr marL="342900" indent="-342900">
              <a:lnSpc>
                <a:spcPct val="150000"/>
              </a:lnSpc>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Green vegetables.</a:t>
            </a:r>
          </a:p>
          <a:p>
            <a:pPr marL="342900" indent="-342900">
              <a:lnSpc>
                <a:spcPct val="150000"/>
              </a:lnSpc>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Peppers.</a:t>
            </a:r>
          </a:p>
          <a:p>
            <a:pPr marL="342900" indent="-342900">
              <a:lnSpc>
                <a:spcPct val="150000"/>
              </a:lnSpc>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Tomatoes.</a:t>
            </a:r>
          </a:p>
          <a:p>
            <a:endParaRPr lang="en-GB" dirty="0"/>
          </a:p>
        </p:txBody>
      </p:sp>
      <p:sp>
        <p:nvSpPr>
          <p:cNvPr id="4" name="Title 3"/>
          <p:cNvSpPr>
            <a:spLocks noGrp="1"/>
          </p:cNvSpPr>
          <p:nvPr>
            <p:ph type="title"/>
          </p:nvPr>
        </p:nvSpPr>
        <p:spPr/>
        <p:txBody>
          <a:bodyPr/>
          <a:lstStyle/>
          <a:p>
            <a:r>
              <a:rPr lang="en-GB"/>
              <a:t>Vitamin C (ascorbic acid)</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69276" y="4488872"/>
            <a:ext cx="2488324" cy="1722130"/>
          </a:xfrm>
          <a:prstGeom prst="rect">
            <a:avLst/>
          </a:prstGeom>
        </p:spPr>
      </p:pic>
    </p:spTree>
    <p:extLst>
      <p:ext uri="{BB962C8B-B14F-4D97-AF65-F5344CB8AC3E}">
        <p14:creationId xmlns:p14="http://schemas.microsoft.com/office/powerpoint/2010/main" val="3843077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5EA51A-8246-5FE9-1D59-781B175785E6}"/>
              </a:ext>
            </a:extLst>
          </p:cNvPr>
          <p:cNvSpPr>
            <a:spLocks noGrp="1"/>
          </p:cNvSpPr>
          <p:nvPr>
            <p:ph type="body" idx="1"/>
          </p:nvPr>
        </p:nvSpPr>
        <p:spPr>
          <a:xfrm>
            <a:off x="1169276" y="2571092"/>
            <a:ext cx="4452926" cy="3600000"/>
          </a:xfrm>
        </p:spPr>
        <p:txBody>
          <a:bodyPr/>
          <a:lstStyle/>
          <a:p>
            <a:r>
              <a:rPr lang="en-GB"/>
              <a:t>Click the links on the right to jump to each nutrition topic</a:t>
            </a:r>
          </a:p>
        </p:txBody>
      </p:sp>
      <p:sp>
        <p:nvSpPr>
          <p:cNvPr id="3" name="Text Placeholder 2">
            <a:extLst>
              <a:ext uri="{FF2B5EF4-FFF2-40B4-BE49-F238E27FC236}">
                <a16:creationId xmlns:a16="http://schemas.microsoft.com/office/drawing/2014/main" id="{983A9647-6617-737B-DD4C-EB2DC13161BE}"/>
              </a:ext>
            </a:extLst>
          </p:cNvPr>
          <p:cNvSpPr>
            <a:spLocks noGrp="1"/>
          </p:cNvSpPr>
          <p:nvPr>
            <p:ph type="body" sz="quarter" idx="3"/>
          </p:nvPr>
        </p:nvSpPr>
        <p:spPr>
          <a:xfrm>
            <a:off x="6398461" y="2760281"/>
            <a:ext cx="4320000" cy="2870974"/>
          </a:xfrm>
        </p:spPr>
        <p:txBody>
          <a:bodyPr/>
          <a:lstStyle/>
          <a:p>
            <a:r>
              <a:rPr lang="en-GB">
                <a:hlinkClick r:id="rId2" action="ppaction://hlinksldjump"/>
              </a:rPr>
              <a:t>Energy and energy balance</a:t>
            </a:r>
            <a:endParaRPr lang="en-GB"/>
          </a:p>
          <a:p>
            <a:r>
              <a:rPr lang="en-GB">
                <a:hlinkClick r:id="rId3" action="ppaction://hlinksldjump"/>
              </a:rPr>
              <a:t>Macronutrients</a:t>
            </a:r>
            <a:endParaRPr lang="en-GB"/>
          </a:p>
          <a:p>
            <a:r>
              <a:rPr lang="en-GB">
                <a:hlinkClick r:id="rId4" action="ppaction://hlinksldjump"/>
              </a:rPr>
              <a:t>Micronutrients</a:t>
            </a:r>
            <a:endParaRPr lang="en-GB"/>
          </a:p>
          <a:p>
            <a:r>
              <a:rPr lang="en-GB">
                <a:hlinkClick r:id="rId5" action="ppaction://hlinksldjump"/>
              </a:rPr>
              <a:t>The Eatwell Guide</a:t>
            </a:r>
            <a:endParaRPr lang="en-GB"/>
          </a:p>
          <a:p>
            <a:r>
              <a:rPr lang="en-GB">
                <a:hlinkClick r:id="rId6" action="ppaction://hlinksldjump"/>
              </a:rPr>
              <a:t>Hydration</a:t>
            </a:r>
            <a:endParaRPr lang="en-GB"/>
          </a:p>
          <a:p>
            <a:r>
              <a:rPr lang="en-GB">
                <a:hlinkClick r:id="rId7" action="ppaction://hlinksldjump"/>
              </a:rPr>
              <a:t>Key words</a:t>
            </a:r>
            <a:endParaRPr lang="en-GB"/>
          </a:p>
          <a:p>
            <a:r>
              <a:rPr lang="en-GB">
                <a:hlinkClick r:id="rId8" action="ppaction://hlinksldjump"/>
              </a:rPr>
              <a:t>Teacher’s guide and resources</a:t>
            </a:r>
            <a:endParaRPr lang="en-GB"/>
          </a:p>
        </p:txBody>
      </p:sp>
      <p:sp>
        <p:nvSpPr>
          <p:cNvPr id="4" name="Title 3">
            <a:extLst>
              <a:ext uri="{FF2B5EF4-FFF2-40B4-BE49-F238E27FC236}">
                <a16:creationId xmlns:a16="http://schemas.microsoft.com/office/drawing/2014/main" id="{0E832FBE-F2C3-E8EA-585D-6717BBFA167B}"/>
              </a:ext>
            </a:extLst>
          </p:cNvPr>
          <p:cNvSpPr>
            <a:spLocks noGrp="1"/>
          </p:cNvSpPr>
          <p:nvPr>
            <p:ph type="title"/>
          </p:nvPr>
        </p:nvSpPr>
        <p:spPr/>
        <p:txBody>
          <a:bodyPr/>
          <a:lstStyle/>
          <a:p>
            <a:r>
              <a:rPr lang="en-GB"/>
              <a:t>Contents</a:t>
            </a:r>
          </a:p>
        </p:txBody>
      </p:sp>
      <p:pic>
        <p:nvPicPr>
          <p:cNvPr id="6" name="Graphic 5" descr="Link with solid fill">
            <a:extLst>
              <a:ext uri="{FF2B5EF4-FFF2-40B4-BE49-F238E27FC236}">
                <a16:creationId xmlns:a16="http://schemas.microsoft.com/office/drawing/2014/main" id="{3B141F48-57EE-2B37-4B39-6600D6B65D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73245" y="3562316"/>
            <a:ext cx="1937440" cy="1937440"/>
          </a:xfrm>
          <a:prstGeom prst="rect">
            <a:avLst/>
          </a:prstGeom>
        </p:spPr>
      </p:pic>
    </p:spTree>
    <p:extLst>
      <p:ext uri="{BB962C8B-B14F-4D97-AF65-F5344CB8AC3E}">
        <p14:creationId xmlns:p14="http://schemas.microsoft.com/office/powerpoint/2010/main" val="4170176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Minerals</a:t>
            </a:r>
          </a:p>
        </p:txBody>
      </p:sp>
      <p:sp>
        <p:nvSpPr>
          <p:cNvPr id="3" name="Subtitle 2"/>
          <p:cNvSpPr>
            <a:spLocks noGrp="1"/>
          </p:cNvSpPr>
          <p:nvPr>
            <p:ph type="subTitle" idx="1"/>
          </p:nvPr>
        </p:nvSpPr>
        <p:spPr>
          <a:xfrm>
            <a:off x="1169276" y="2571092"/>
            <a:ext cx="6960571" cy="3600000"/>
          </a:xfrm>
        </p:spPr>
        <p:txBody>
          <a:bodyPr/>
          <a:lstStyle/>
          <a:p>
            <a:pPr marL="0" indent="0">
              <a:buNone/>
            </a:pPr>
            <a:r>
              <a:rPr lang="en-GB" sz="2000"/>
              <a:t>Minerals are inorganic substances required by the body in small amounts for a variety of different functions.</a:t>
            </a:r>
          </a:p>
          <a:p>
            <a:pPr marL="0" indent="0">
              <a:buNone/>
            </a:pPr>
            <a:endParaRPr lang="en-GB" sz="2000"/>
          </a:p>
          <a:p>
            <a:pPr marL="0" indent="0">
              <a:buNone/>
            </a:pPr>
            <a:r>
              <a:rPr lang="en-GB" sz="2000"/>
              <a:t>The body requires different amounts of each mineral.</a:t>
            </a:r>
          </a:p>
          <a:p>
            <a:pPr marL="0" indent="0">
              <a:buNone/>
            </a:pPr>
            <a:endParaRPr lang="en-GB" sz="2000"/>
          </a:p>
          <a:p>
            <a:pPr marL="0" indent="0">
              <a:buNone/>
            </a:pPr>
            <a:r>
              <a:rPr lang="en-GB" sz="2000"/>
              <a:t>People have different requirements, according to their:</a:t>
            </a:r>
          </a:p>
          <a:p>
            <a:r>
              <a:rPr lang="en-GB" sz="2000"/>
              <a:t>age; </a:t>
            </a:r>
          </a:p>
          <a:p>
            <a:r>
              <a:rPr lang="en-GB" sz="2000"/>
              <a:t>gender;</a:t>
            </a:r>
          </a:p>
          <a:p>
            <a:r>
              <a:rPr lang="en-GB" sz="2000"/>
              <a:t>physiological state (e.g. pregnancy).</a:t>
            </a:r>
          </a:p>
          <a:p>
            <a:pPr marL="0" indent="0">
              <a:buNone/>
            </a:pPr>
            <a:endParaRPr lang="en-GB"/>
          </a:p>
        </p:txBody>
      </p:sp>
    </p:spTree>
    <p:extLst>
      <p:ext uri="{BB962C8B-B14F-4D97-AF65-F5344CB8AC3E}">
        <p14:creationId xmlns:p14="http://schemas.microsoft.com/office/powerpoint/2010/main" val="1345775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Calcium</a:t>
            </a:r>
          </a:p>
        </p:txBody>
      </p:sp>
      <p:sp>
        <p:nvSpPr>
          <p:cNvPr id="3" name="Subtitle 2"/>
          <p:cNvSpPr>
            <a:spLocks noGrp="1"/>
          </p:cNvSpPr>
          <p:nvPr>
            <p:ph type="subTitle" idx="1"/>
          </p:nvPr>
        </p:nvSpPr>
        <p:spPr>
          <a:xfrm>
            <a:off x="1169276" y="2571092"/>
            <a:ext cx="5587784" cy="3600000"/>
          </a:xfrm>
        </p:spPr>
        <p:txBody>
          <a:bodyPr/>
          <a:lstStyle/>
          <a:p>
            <a:pPr marL="0" indent="0">
              <a:buNone/>
            </a:pPr>
            <a:r>
              <a:rPr lang="en-GB" sz="2000"/>
              <a:t>The body contains more calcium than any other mineral. It is essential for a number of important functions such as the maintenance of bones and teeth, blood clotting and normal muscle function.</a:t>
            </a:r>
          </a:p>
          <a:p>
            <a:pPr marL="0" indent="0">
              <a:buNone/>
            </a:pPr>
            <a:endParaRPr lang="en-GB" sz="2000"/>
          </a:p>
          <a:p>
            <a:pPr marL="0" indent="0">
              <a:buNone/>
            </a:pPr>
            <a:r>
              <a:rPr lang="en-GB" sz="2000"/>
              <a:t>Milk, cheese and other dairy products provide about half of the calcium in the UK diet. </a:t>
            </a:r>
          </a:p>
          <a:p>
            <a:pPr marL="0" indent="0">
              <a:buNone/>
            </a:pP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85451" y="1919369"/>
            <a:ext cx="3661174" cy="3546249"/>
          </a:xfrm>
          <a:prstGeom prst="rect">
            <a:avLst/>
          </a:prstGeom>
        </p:spPr>
      </p:pic>
    </p:spTree>
    <p:extLst>
      <p:ext uri="{BB962C8B-B14F-4D97-AF65-F5344CB8AC3E}">
        <p14:creationId xmlns:p14="http://schemas.microsoft.com/office/powerpoint/2010/main" val="2336770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Iron</a:t>
            </a:r>
          </a:p>
        </p:txBody>
      </p:sp>
      <p:sp>
        <p:nvSpPr>
          <p:cNvPr id="3" name="Subtitle 2"/>
          <p:cNvSpPr>
            <a:spLocks noGrp="1"/>
          </p:cNvSpPr>
          <p:nvPr>
            <p:ph type="subTitle" idx="1"/>
          </p:nvPr>
        </p:nvSpPr>
        <p:spPr>
          <a:xfrm>
            <a:off x="1169276" y="2571092"/>
            <a:ext cx="6668438" cy="3600000"/>
          </a:xfrm>
        </p:spPr>
        <p:txBody>
          <a:bodyPr/>
          <a:lstStyle/>
          <a:p>
            <a:pPr marL="0" indent="0">
              <a:buNone/>
            </a:pPr>
            <a:r>
              <a:rPr lang="en-GB" sz="2000"/>
              <a:t>Iron is essential for the formation of haemoglobin in red blood cells. Red blood cells carry oxygen and transport it around the body.</a:t>
            </a:r>
          </a:p>
          <a:p>
            <a:pPr marL="0" indent="0">
              <a:buNone/>
            </a:pPr>
            <a:r>
              <a:rPr lang="en-GB" sz="2000"/>
              <a:t>Iron is also required for normal metabolism and removing waste substances from the body.</a:t>
            </a:r>
          </a:p>
          <a:p>
            <a:pPr marL="0" indent="0">
              <a:buNone/>
            </a:pPr>
            <a:endParaRPr lang="en-GB" sz="2000"/>
          </a:p>
          <a:p>
            <a:pPr marL="0" indent="0">
              <a:buNone/>
            </a:pPr>
            <a:r>
              <a:rPr lang="en-GB" sz="2000" b="1"/>
              <a:t>Did you know?</a:t>
            </a:r>
          </a:p>
          <a:p>
            <a:pPr marL="0" indent="0">
              <a:buNone/>
            </a:pPr>
            <a:r>
              <a:rPr lang="en-GB" sz="2000"/>
              <a:t>There are two types of iron; one from animal sources (e.g. liver and red meat) and the other from plant sources (e.g. pulses, dark green leafy vegetables).</a:t>
            </a:r>
          </a:p>
          <a:p>
            <a:pPr marL="0" indent="0">
              <a:buNone/>
            </a:pPr>
            <a:endParaRPr lang="en-GB"/>
          </a:p>
        </p:txBody>
      </p:sp>
      <p:pic>
        <p:nvPicPr>
          <p:cNvPr id="5" name="Picture 4" descr="A piece of meat on a plate&#10;&#10;Description automatically generated with medium confidence">
            <a:extLst>
              <a:ext uri="{FF2B5EF4-FFF2-40B4-BE49-F238E27FC236}">
                <a16:creationId xmlns:a16="http://schemas.microsoft.com/office/drawing/2014/main" id="{C59BA53D-92E5-90CB-297B-2484102B7BF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74724" y="2077212"/>
            <a:ext cx="3048000" cy="2033016"/>
          </a:xfrm>
          <a:prstGeom prst="rect">
            <a:avLst/>
          </a:prstGeom>
        </p:spPr>
      </p:pic>
      <p:pic>
        <p:nvPicPr>
          <p:cNvPr id="7" name="Picture 6" descr="A close-up of a leaf&#10;&#10;Description automatically generated with low confidence">
            <a:extLst>
              <a:ext uri="{FF2B5EF4-FFF2-40B4-BE49-F238E27FC236}">
                <a16:creationId xmlns:a16="http://schemas.microsoft.com/office/drawing/2014/main" id="{5150B18B-33CD-66C2-828A-4956D3D3BA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08869" y="4079748"/>
            <a:ext cx="3048000" cy="1892808"/>
          </a:xfrm>
          <a:prstGeom prst="rect">
            <a:avLst/>
          </a:prstGeom>
        </p:spPr>
      </p:pic>
    </p:spTree>
    <p:extLst>
      <p:ext uri="{BB962C8B-B14F-4D97-AF65-F5344CB8AC3E}">
        <p14:creationId xmlns:p14="http://schemas.microsoft.com/office/powerpoint/2010/main" val="19229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Sodium</a:t>
            </a:r>
          </a:p>
        </p:txBody>
      </p:sp>
      <p:sp>
        <p:nvSpPr>
          <p:cNvPr id="3" name="Subtitle 2"/>
          <p:cNvSpPr>
            <a:spLocks noGrp="1"/>
          </p:cNvSpPr>
          <p:nvPr>
            <p:ph type="subTitle" idx="1"/>
          </p:nvPr>
        </p:nvSpPr>
        <p:spPr>
          <a:xfrm>
            <a:off x="1169276" y="2571092"/>
            <a:ext cx="6965321" cy="3600000"/>
          </a:xfrm>
        </p:spPr>
        <p:txBody>
          <a:bodyPr/>
          <a:lstStyle/>
          <a:p>
            <a:pPr marL="0" indent="0">
              <a:buNone/>
            </a:pPr>
            <a:r>
              <a:rPr lang="en-GB" sz="2000"/>
              <a:t>Sodium is found in all cells and body fluids. It is needed for regulating the amount of water and other substances  in the body.</a:t>
            </a:r>
          </a:p>
          <a:p>
            <a:pPr marL="0" indent="0">
              <a:buNone/>
            </a:pPr>
            <a:r>
              <a:rPr lang="en-GB" sz="2000"/>
              <a:t>Sodium is a component of table salt, known as sodium chloride (</a:t>
            </a:r>
            <a:r>
              <a:rPr lang="en-GB" sz="2000" err="1"/>
              <a:t>NaCl</a:t>
            </a:r>
            <a:r>
              <a:rPr lang="en-GB" sz="2000"/>
              <a:t>).</a:t>
            </a:r>
          </a:p>
          <a:p>
            <a:pPr marL="0" indent="0">
              <a:buNone/>
            </a:pPr>
            <a:r>
              <a:rPr lang="en-GB" sz="2000"/>
              <a:t>Sodium intakes in the UK are considered to be too high. It is recommended that adults and children 11 years and over not to have more than 6g of salt per day. Young children should eat less.</a:t>
            </a:r>
          </a:p>
          <a:p>
            <a:pPr marL="0" indent="0">
              <a:buNone/>
            </a:pPr>
            <a:r>
              <a:rPr lang="en-GB" sz="2000"/>
              <a:t>High sodium intake is considered to be one of the risk factors for high blood pressure.</a:t>
            </a:r>
          </a:p>
          <a:p>
            <a:pPr marL="0" indent="0">
              <a:buNone/>
            </a:pPr>
            <a:endParaRPr lang="en-GB"/>
          </a:p>
        </p:txBody>
      </p:sp>
      <p:pic>
        <p:nvPicPr>
          <p:cNvPr id="5" name="Picture 4">
            <a:extLst>
              <a:ext uri="{FF2B5EF4-FFF2-40B4-BE49-F238E27FC236}">
                <a16:creationId xmlns:a16="http://schemas.microsoft.com/office/drawing/2014/main" id="{9180A93D-8723-D135-1215-509645F99EE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86493" y="3056726"/>
            <a:ext cx="3166639" cy="2105478"/>
          </a:xfrm>
          <a:prstGeom prst="rect">
            <a:avLst/>
          </a:prstGeom>
          <a:ln w="28575">
            <a:solidFill>
              <a:srgbClr val="EF9F3F"/>
            </a:solidFill>
          </a:ln>
        </p:spPr>
      </p:pic>
    </p:spTree>
    <p:extLst>
      <p:ext uri="{BB962C8B-B14F-4D97-AF65-F5344CB8AC3E}">
        <p14:creationId xmlns:p14="http://schemas.microsoft.com/office/powerpoint/2010/main" val="4182174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6FD1-4489-F55F-822B-620888FD55A9}"/>
              </a:ext>
            </a:extLst>
          </p:cNvPr>
          <p:cNvSpPr>
            <a:spLocks noGrp="1"/>
          </p:cNvSpPr>
          <p:nvPr>
            <p:ph type="ctrTitle"/>
          </p:nvPr>
        </p:nvSpPr>
        <p:spPr/>
        <p:txBody>
          <a:bodyPr/>
          <a:lstStyle/>
          <a:p>
            <a:r>
              <a:rPr lang="en-GB"/>
              <a:t>The Eatwell Guide</a:t>
            </a:r>
          </a:p>
        </p:txBody>
      </p:sp>
      <p:sp>
        <p:nvSpPr>
          <p:cNvPr id="3" name="Subtitle 2">
            <a:extLst>
              <a:ext uri="{FF2B5EF4-FFF2-40B4-BE49-F238E27FC236}">
                <a16:creationId xmlns:a16="http://schemas.microsoft.com/office/drawing/2014/main" id="{BE28E501-5A4E-D1A3-A7D8-65D153A748C4}"/>
              </a:ext>
            </a:extLst>
          </p:cNvPr>
          <p:cNvSpPr>
            <a:spLocks noGrp="1"/>
          </p:cNvSpPr>
          <p:nvPr>
            <p:ph type="subTitle" idx="1"/>
          </p:nvPr>
        </p:nvSpPr>
        <p:spPr>
          <a:xfrm>
            <a:off x="1169276" y="2571092"/>
            <a:ext cx="6545419" cy="3600000"/>
          </a:xfrm>
        </p:spPr>
        <p:txBody>
          <a:bodyPr/>
          <a:lstStyle/>
          <a:p>
            <a:pPr marL="0" indent="0">
              <a:buNone/>
            </a:pPr>
            <a:endParaRPr lang="en-GB"/>
          </a:p>
          <a:p>
            <a:pPr marL="0" indent="0">
              <a:buNone/>
            </a:pPr>
            <a:endParaRPr lang="en-GB"/>
          </a:p>
        </p:txBody>
      </p:sp>
      <p:sp>
        <p:nvSpPr>
          <p:cNvPr id="6" name="Subtitle 2">
            <a:extLst>
              <a:ext uri="{FF2B5EF4-FFF2-40B4-BE49-F238E27FC236}">
                <a16:creationId xmlns:a16="http://schemas.microsoft.com/office/drawing/2014/main" id="{37F21B2D-0E3B-42DC-85A8-4511EB39D461}"/>
              </a:ext>
            </a:extLst>
          </p:cNvPr>
          <p:cNvSpPr txBox="1">
            <a:spLocks/>
          </p:cNvSpPr>
          <p:nvPr/>
        </p:nvSpPr>
        <p:spPr>
          <a:xfrm>
            <a:off x="1169277" y="2571092"/>
            <a:ext cx="5252305" cy="2833827"/>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a:t>The Eatwell Guide is the UK’s healthy eating model.</a:t>
            </a:r>
          </a:p>
          <a:p>
            <a:pPr marL="0" indent="0">
              <a:buNone/>
              <a:defRPr/>
            </a:pPr>
            <a:r>
              <a:rPr lang="en-GB" sz="2000">
                <a:latin typeface="Arial" panose="020B0604020202020204" pitchFamily="34" charset="0"/>
                <a:cs typeface="Arial" panose="020B0604020202020204" pitchFamily="34" charset="0"/>
              </a:rPr>
              <a:t>It shows the proportions in which different groups of foods are needed in order to have a well-balanced and healthy diet.</a:t>
            </a:r>
          </a:p>
          <a:p>
            <a:pPr marL="0" indent="0">
              <a:buFont typeface="Arial" charset="0"/>
              <a:buNone/>
            </a:pPr>
            <a:r>
              <a:rPr lang="en-GB"/>
              <a:t>Choose a variety of foods from each group to help get the wide range of nutrients the body needs.</a:t>
            </a:r>
          </a:p>
          <a:p>
            <a:pPr marL="0" indent="0">
              <a:buFont typeface="Arial" charset="0"/>
              <a:buNone/>
            </a:pPr>
            <a:endParaRPr lang="en-US"/>
          </a:p>
        </p:txBody>
      </p:sp>
      <p:pic>
        <p:nvPicPr>
          <p:cNvPr id="4" name="Picture 3">
            <a:extLst>
              <a:ext uri="{FF2B5EF4-FFF2-40B4-BE49-F238E27FC236}">
                <a16:creationId xmlns:a16="http://schemas.microsoft.com/office/drawing/2014/main" id="{87F30507-C587-F823-81BC-E8FD08EE151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788674" y="2188004"/>
            <a:ext cx="5089025" cy="360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839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6FD1-4489-F55F-822B-620888FD55A9}"/>
              </a:ext>
            </a:extLst>
          </p:cNvPr>
          <p:cNvSpPr>
            <a:spLocks noGrp="1"/>
          </p:cNvSpPr>
          <p:nvPr>
            <p:ph type="ctrTitle"/>
          </p:nvPr>
        </p:nvSpPr>
        <p:spPr/>
        <p:txBody>
          <a:bodyPr/>
          <a:lstStyle/>
          <a:p>
            <a:r>
              <a:rPr lang="en-GB"/>
              <a:t>The Eatwell Guide - continued</a:t>
            </a:r>
          </a:p>
        </p:txBody>
      </p:sp>
      <p:sp>
        <p:nvSpPr>
          <p:cNvPr id="3" name="Subtitle 2">
            <a:extLst>
              <a:ext uri="{FF2B5EF4-FFF2-40B4-BE49-F238E27FC236}">
                <a16:creationId xmlns:a16="http://schemas.microsoft.com/office/drawing/2014/main" id="{BE28E501-5A4E-D1A3-A7D8-65D153A748C4}"/>
              </a:ext>
            </a:extLst>
          </p:cNvPr>
          <p:cNvSpPr>
            <a:spLocks noGrp="1"/>
          </p:cNvSpPr>
          <p:nvPr>
            <p:ph type="subTitle" idx="1"/>
          </p:nvPr>
        </p:nvSpPr>
        <p:spPr>
          <a:xfrm>
            <a:off x="1169276" y="2571092"/>
            <a:ext cx="6545419" cy="3600000"/>
          </a:xfrm>
        </p:spPr>
        <p:txBody>
          <a:bodyPr/>
          <a:lstStyle/>
          <a:p>
            <a:pPr marL="0" indent="0">
              <a:buNone/>
            </a:pPr>
            <a:endParaRPr lang="en-GB"/>
          </a:p>
          <a:p>
            <a:pPr marL="0" indent="0">
              <a:buNone/>
            </a:pPr>
            <a:endParaRPr lang="en-GB"/>
          </a:p>
        </p:txBody>
      </p:sp>
      <p:sp>
        <p:nvSpPr>
          <p:cNvPr id="6" name="Subtitle 2">
            <a:extLst>
              <a:ext uri="{FF2B5EF4-FFF2-40B4-BE49-F238E27FC236}">
                <a16:creationId xmlns:a16="http://schemas.microsoft.com/office/drawing/2014/main" id="{37F21B2D-0E3B-42DC-85A8-4511EB39D461}"/>
              </a:ext>
            </a:extLst>
          </p:cNvPr>
          <p:cNvSpPr txBox="1">
            <a:spLocks/>
          </p:cNvSpPr>
          <p:nvPr/>
        </p:nvSpPr>
        <p:spPr>
          <a:xfrm>
            <a:off x="1169277" y="2571092"/>
            <a:ext cx="5252305" cy="2833827"/>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defRPr/>
            </a:pPr>
            <a:r>
              <a:rPr lang="en-GB" sz="2000">
                <a:latin typeface="Arial" panose="020B0604020202020204" pitchFamily="34" charset="0"/>
                <a:cs typeface="Arial" panose="020B0604020202020204" pitchFamily="34" charset="0"/>
              </a:rPr>
              <a:t>The Eatwell Guide applies to most people regardless of weight, dietary restrictions/preferences or ethnic origin. </a:t>
            </a:r>
          </a:p>
          <a:p>
            <a:pPr marL="0" indent="0">
              <a:buNone/>
              <a:defRPr/>
            </a:pPr>
            <a:r>
              <a:rPr lang="en-GB" sz="2000">
                <a:latin typeface="Arial" panose="020B0604020202020204" pitchFamily="34" charset="0"/>
                <a:cs typeface="Arial" panose="020B0604020202020204" pitchFamily="34" charset="0"/>
              </a:rPr>
              <a:t>It doesn’t apply to children under two years because they have different nutritional needs.</a:t>
            </a:r>
          </a:p>
          <a:p>
            <a:pPr marL="0" indent="0">
              <a:buNone/>
              <a:defRPr/>
            </a:pPr>
            <a:r>
              <a:rPr lang="en-GB" sz="2000">
                <a:latin typeface="Arial" panose="020B0604020202020204" pitchFamily="34" charset="0"/>
                <a:cs typeface="Arial" panose="020B0604020202020204" pitchFamily="34" charset="0"/>
              </a:rPr>
              <a:t>Children aged two to five years should gradually move to eating the same foods as the rest of their family, in the proportions shown on the Eatwell Guide. </a:t>
            </a:r>
          </a:p>
          <a:p>
            <a:pPr marL="0" indent="0">
              <a:buFont typeface="Arial" charset="0"/>
              <a:buNone/>
            </a:pPr>
            <a:endParaRPr lang="en-US"/>
          </a:p>
        </p:txBody>
      </p:sp>
      <p:pic>
        <p:nvPicPr>
          <p:cNvPr id="4" name="Picture 3">
            <a:extLst>
              <a:ext uri="{FF2B5EF4-FFF2-40B4-BE49-F238E27FC236}">
                <a16:creationId xmlns:a16="http://schemas.microsoft.com/office/drawing/2014/main" id="{87F30507-C587-F823-81BC-E8FD08EE151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788674" y="2188004"/>
            <a:ext cx="5089025" cy="360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444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The food groups</a:t>
            </a:r>
            <a:br>
              <a:rPr lang="en-GB"/>
            </a:br>
            <a:endParaRPr lang="en-GB"/>
          </a:p>
        </p:txBody>
      </p:sp>
      <p:pic>
        <p:nvPicPr>
          <p:cNvPr id="6" name="!!Beans" descr="Calendar&#10;&#10;Description automatically generated with low confidence">
            <a:extLst>
              <a:ext uri="{FF2B5EF4-FFF2-40B4-BE49-F238E27FC236}">
                <a16:creationId xmlns:a16="http://schemas.microsoft.com/office/drawing/2014/main" id="{AC529780-BBF1-2FA2-B700-EB46E77BC1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0628" y="4104496"/>
            <a:ext cx="1598087" cy="1596463"/>
          </a:xfrm>
          <a:prstGeom prst="rect">
            <a:avLst/>
          </a:prstGeom>
        </p:spPr>
      </p:pic>
      <p:pic>
        <p:nvPicPr>
          <p:cNvPr id="7" name="!!Dairy" descr="Graphical user interface&#10;&#10;Description automatically generated">
            <a:extLst>
              <a:ext uri="{FF2B5EF4-FFF2-40B4-BE49-F238E27FC236}">
                <a16:creationId xmlns:a16="http://schemas.microsoft.com/office/drawing/2014/main" id="{121B4478-137F-804A-857C-533CDB227E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4112" y="4941948"/>
            <a:ext cx="1627321" cy="1513635"/>
          </a:xfrm>
          <a:prstGeom prst="rect">
            <a:avLst/>
          </a:prstGeom>
        </p:spPr>
      </p:pic>
      <p:pic>
        <p:nvPicPr>
          <p:cNvPr id="8" name="!!Oils" descr="A picture containing graphical user interface&#10;&#10;Description automatically generated">
            <a:extLst>
              <a:ext uri="{FF2B5EF4-FFF2-40B4-BE49-F238E27FC236}">
                <a16:creationId xmlns:a16="http://schemas.microsoft.com/office/drawing/2014/main" id="{8BBDE7A7-7F44-4E3F-44AE-72150BBB61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4449" y="3794734"/>
            <a:ext cx="2394074" cy="1362533"/>
          </a:xfrm>
          <a:prstGeom prst="rect">
            <a:avLst/>
          </a:prstGeom>
        </p:spPr>
      </p:pic>
      <p:pic>
        <p:nvPicPr>
          <p:cNvPr id="9" name="!!Carbs" descr="A picture containing graphical user interface&#10;&#10;Description automatically generated">
            <a:extLst>
              <a:ext uri="{FF2B5EF4-FFF2-40B4-BE49-F238E27FC236}">
                <a16:creationId xmlns:a16="http://schemas.microsoft.com/office/drawing/2014/main" id="{A7D5232F-8252-946C-DD4D-B3D2368E8B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92481" y="1838622"/>
            <a:ext cx="2063095" cy="2562993"/>
          </a:xfrm>
          <a:prstGeom prst="rect">
            <a:avLst/>
          </a:prstGeom>
        </p:spPr>
      </p:pic>
      <p:pic>
        <p:nvPicPr>
          <p:cNvPr id="10" name="!!Veg" descr="A picture containing calendar&#10;&#10;Description automatically generated">
            <a:extLst>
              <a:ext uri="{FF2B5EF4-FFF2-40B4-BE49-F238E27FC236}">
                <a16:creationId xmlns:a16="http://schemas.microsoft.com/office/drawing/2014/main" id="{DEECF443-780C-C73A-C5B4-F6040C5466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225" y="2077288"/>
            <a:ext cx="2041880" cy="2579822"/>
          </a:xfrm>
          <a:prstGeom prst="rect">
            <a:avLst/>
          </a:prstGeom>
        </p:spPr>
      </p:pic>
      <p:sp>
        <p:nvSpPr>
          <p:cNvPr id="11" name="TextBox 10">
            <a:extLst>
              <a:ext uri="{FF2B5EF4-FFF2-40B4-BE49-F238E27FC236}">
                <a16:creationId xmlns:a16="http://schemas.microsoft.com/office/drawing/2014/main" id="{29F432D8-0465-29FC-5AE5-6814E69EDD76}"/>
              </a:ext>
            </a:extLst>
          </p:cNvPr>
          <p:cNvSpPr txBox="1"/>
          <p:nvPr/>
        </p:nvSpPr>
        <p:spPr>
          <a:xfrm>
            <a:off x="2284383" y="2508242"/>
            <a:ext cx="2946243" cy="830997"/>
          </a:xfrm>
          <a:prstGeom prst="rect">
            <a:avLst/>
          </a:prstGeom>
          <a:noFill/>
        </p:spPr>
        <p:txBody>
          <a:bodyPr wrap="square">
            <a:spAutoFit/>
          </a:bodyPr>
          <a:lstStyle/>
          <a:p>
            <a:pPr marL="0" indent="0">
              <a:buClr>
                <a:schemeClr val="accent1"/>
              </a:buClr>
              <a:buNone/>
            </a:pPr>
            <a:r>
              <a:rPr lang="en-US" sz="2400" b="1">
                <a:solidFill>
                  <a:srgbClr val="0B8E36"/>
                </a:solidFill>
              </a:rPr>
              <a:t>Fruit and vegetables</a:t>
            </a:r>
          </a:p>
        </p:txBody>
      </p:sp>
      <p:sp>
        <p:nvSpPr>
          <p:cNvPr id="12" name="!!Carbtext">
            <a:extLst>
              <a:ext uri="{FF2B5EF4-FFF2-40B4-BE49-F238E27FC236}">
                <a16:creationId xmlns:a16="http://schemas.microsoft.com/office/drawing/2014/main" id="{7CB37614-40F4-6FFE-7544-186C33BE1BCA}"/>
              </a:ext>
            </a:extLst>
          </p:cNvPr>
          <p:cNvSpPr txBox="1"/>
          <p:nvPr/>
        </p:nvSpPr>
        <p:spPr>
          <a:xfrm>
            <a:off x="4975244" y="2546227"/>
            <a:ext cx="4855974" cy="830997"/>
          </a:xfrm>
          <a:prstGeom prst="rect">
            <a:avLst/>
          </a:prstGeom>
          <a:noFill/>
        </p:spPr>
        <p:txBody>
          <a:bodyPr wrap="square">
            <a:spAutoFit/>
          </a:bodyPr>
          <a:lstStyle/>
          <a:p>
            <a:pPr marL="0" indent="0" algn="r">
              <a:buClr>
                <a:schemeClr val="accent1"/>
              </a:buClr>
              <a:buNone/>
            </a:pPr>
            <a:r>
              <a:rPr lang="en-US" sz="2400" b="1">
                <a:solidFill>
                  <a:srgbClr val="FABE14"/>
                </a:solidFill>
              </a:rPr>
              <a:t>Potatoes, bread, rice, pasta, and other starchy carbohydrates</a:t>
            </a:r>
          </a:p>
        </p:txBody>
      </p:sp>
      <p:sp>
        <p:nvSpPr>
          <p:cNvPr id="13" name="TextBox 12">
            <a:extLst>
              <a:ext uri="{FF2B5EF4-FFF2-40B4-BE49-F238E27FC236}">
                <a16:creationId xmlns:a16="http://schemas.microsoft.com/office/drawing/2014/main" id="{D94DBC30-628D-3F13-D987-6DBA8D4A580E}"/>
              </a:ext>
            </a:extLst>
          </p:cNvPr>
          <p:cNvSpPr txBox="1"/>
          <p:nvPr/>
        </p:nvSpPr>
        <p:spPr>
          <a:xfrm>
            <a:off x="2785080" y="4178269"/>
            <a:ext cx="3026703" cy="1200329"/>
          </a:xfrm>
          <a:prstGeom prst="rect">
            <a:avLst/>
          </a:prstGeom>
          <a:noFill/>
        </p:spPr>
        <p:txBody>
          <a:bodyPr wrap="square">
            <a:spAutoFit/>
          </a:bodyPr>
          <a:lstStyle/>
          <a:p>
            <a:pPr marL="0" indent="0">
              <a:buClr>
                <a:schemeClr val="accent1"/>
              </a:buClr>
              <a:buNone/>
            </a:pPr>
            <a:r>
              <a:rPr lang="en-US" sz="2400" b="1">
                <a:solidFill>
                  <a:srgbClr val="E61873"/>
                </a:solidFill>
              </a:rPr>
              <a:t>Beans, pulses, fish, eggs, meat and other proteins</a:t>
            </a:r>
          </a:p>
        </p:txBody>
      </p:sp>
      <p:sp>
        <p:nvSpPr>
          <p:cNvPr id="14" name="TextBox 13">
            <a:extLst>
              <a:ext uri="{FF2B5EF4-FFF2-40B4-BE49-F238E27FC236}">
                <a16:creationId xmlns:a16="http://schemas.microsoft.com/office/drawing/2014/main" id="{D68C8E41-4A0A-9061-6A26-70E3FA9FA5F8}"/>
              </a:ext>
            </a:extLst>
          </p:cNvPr>
          <p:cNvSpPr txBox="1"/>
          <p:nvPr/>
        </p:nvSpPr>
        <p:spPr>
          <a:xfrm>
            <a:off x="4501819" y="5285460"/>
            <a:ext cx="2015277" cy="830997"/>
          </a:xfrm>
          <a:prstGeom prst="rect">
            <a:avLst/>
          </a:prstGeom>
          <a:noFill/>
        </p:spPr>
        <p:txBody>
          <a:bodyPr wrap="square">
            <a:spAutoFit/>
          </a:bodyPr>
          <a:lstStyle/>
          <a:p>
            <a:pPr marL="0" indent="0" algn="r">
              <a:buClr>
                <a:schemeClr val="accent1"/>
              </a:buClr>
              <a:buNone/>
            </a:pPr>
            <a:r>
              <a:rPr lang="en-US" sz="2400" b="1">
                <a:solidFill>
                  <a:srgbClr val="0F70B7"/>
                </a:solidFill>
              </a:rPr>
              <a:t>Dairy and alternatives</a:t>
            </a:r>
          </a:p>
        </p:txBody>
      </p:sp>
      <p:sp>
        <p:nvSpPr>
          <p:cNvPr id="15" name="TextBox 14">
            <a:extLst>
              <a:ext uri="{FF2B5EF4-FFF2-40B4-BE49-F238E27FC236}">
                <a16:creationId xmlns:a16="http://schemas.microsoft.com/office/drawing/2014/main" id="{DAF9BAB1-61F2-9405-9620-67BB0FC68F32}"/>
              </a:ext>
            </a:extLst>
          </p:cNvPr>
          <p:cNvSpPr txBox="1"/>
          <p:nvPr/>
        </p:nvSpPr>
        <p:spPr>
          <a:xfrm>
            <a:off x="6343722" y="4166905"/>
            <a:ext cx="2015277" cy="830997"/>
          </a:xfrm>
          <a:prstGeom prst="rect">
            <a:avLst/>
          </a:prstGeom>
          <a:noFill/>
        </p:spPr>
        <p:txBody>
          <a:bodyPr wrap="square">
            <a:spAutoFit/>
          </a:bodyPr>
          <a:lstStyle/>
          <a:p>
            <a:pPr marL="0" indent="0" algn="r">
              <a:buClr>
                <a:schemeClr val="accent1"/>
              </a:buClr>
              <a:buNone/>
            </a:pPr>
            <a:r>
              <a:rPr lang="en-US" sz="2400" b="1">
                <a:solidFill>
                  <a:srgbClr val="662483"/>
                </a:solidFill>
              </a:rPr>
              <a:t>Oil and spreads</a:t>
            </a:r>
          </a:p>
        </p:txBody>
      </p:sp>
    </p:spTree>
    <p:extLst>
      <p:ext uri="{BB962C8B-B14F-4D97-AF65-F5344CB8AC3E}">
        <p14:creationId xmlns:p14="http://schemas.microsoft.com/office/powerpoint/2010/main" val="850032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buNone/>
              <a:defRPr/>
            </a:pPr>
            <a:r>
              <a:rPr lang="en-GB" sz="2000"/>
              <a:t>Fruit and vegetables should make up just over a third of the food we eat each day.</a:t>
            </a:r>
          </a:p>
          <a:p>
            <a:pPr marL="0" indent="0">
              <a:buNone/>
              <a:defRPr/>
            </a:pPr>
            <a:r>
              <a:rPr lang="en-GB" sz="2000"/>
              <a:t>Aim to eat at least five portions of a variety of fruit and vegetables each day.</a:t>
            </a:r>
          </a:p>
          <a:p>
            <a:pPr marL="0" indent="0">
              <a:buNone/>
              <a:defRPr/>
            </a:pPr>
            <a:endParaRPr lang="en-GB" sz="2000"/>
          </a:p>
          <a:p>
            <a:pPr marL="0" indent="0">
              <a:spcBef>
                <a:spcPct val="0"/>
              </a:spcBef>
              <a:buNone/>
              <a:defRPr/>
            </a:pPr>
            <a:r>
              <a:rPr lang="en-GB" sz="2000"/>
              <a:t>Choose from fresh, frozen, canned, dried or juiced. </a:t>
            </a:r>
          </a:p>
          <a:p>
            <a:pPr marL="0" indent="0">
              <a:spcBef>
                <a:spcPct val="0"/>
              </a:spcBef>
              <a:buNone/>
              <a:defRPr/>
            </a:pPr>
            <a:endParaRPr lang="en-US" altLang="en-US" sz="200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GB"/>
              <a:t>Fruit and vegetables</a:t>
            </a:r>
            <a:br>
              <a:rPr lang="en-GB"/>
            </a:br>
            <a:endParaRPr lang="en-US"/>
          </a:p>
        </p:txBody>
      </p:sp>
      <p:pic>
        <p:nvPicPr>
          <p:cNvPr id="31" name="!!Veg" descr="A picture containing calendar&#10;&#10;Description automatically generated">
            <a:extLst>
              <a:ext uri="{FF2B5EF4-FFF2-40B4-BE49-F238E27FC236}">
                <a16:creationId xmlns:a16="http://schemas.microsoft.com/office/drawing/2014/main" id="{BCB3AC0D-9EA0-5790-6CB6-2E77EAEB75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3063" y="1735669"/>
            <a:ext cx="3554209" cy="4490581"/>
          </a:xfrm>
          <a:prstGeom prst="rect">
            <a:avLst/>
          </a:prstGeom>
        </p:spPr>
      </p:pic>
    </p:spTree>
    <p:extLst>
      <p:ext uri="{BB962C8B-B14F-4D97-AF65-F5344CB8AC3E}">
        <p14:creationId xmlns:p14="http://schemas.microsoft.com/office/powerpoint/2010/main" val="469129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69275" y="3040992"/>
            <a:ext cx="5849591" cy="3600000"/>
          </a:xfrm>
        </p:spPr>
        <p:txBody>
          <a:bodyPr>
            <a:normAutofit/>
          </a:bodyPr>
          <a:lstStyle/>
          <a:p>
            <a:pPr marL="0" indent="0">
              <a:buNone/>
              <a:defRPr/>
            </a:pPr>
            <a:r>
              <a:rPr lang="en-GB" sz="2000"/>
              <a:t>Starchy food should make up just over a third of the food we eat.</a:t>
            </a:r>
          </a:p>
          <a:p>
            <a:pPr marL="0" indent="0">
              <a:buNone/>
              <a:defRPr/>
            </a:pPr>
            <a:r>
              <a:rPr lang="en-GB" sz="2000"/>
              <a:t>Choose higher-fibre, wholegrain varieties when you can by purchasing wholewheat pasta, brown rice, or simply leaving the skins on potatoes.</a:t>
            </a:r>
          </a:p>
          <a:p>
            <a:pPr marL="0" indent="0">
              <a:buNone/>
              <a:defRPr/>
            </a:pPr>
            <a:r>
              <a:rPr lang="en-GB" sz="2000"/>
              <a:t>Wholegrain food contains more fibre than white or refined starchy food, and often more of other nutrients. </a:t>
            </a:r>
            <a:r>
              <a:rPr lang="en-GB" sz="2000" dirty="0"/>
              <a:t>Wholegrain </a:t>
            </a:r>
            <a:r>
              <a:rPr lang="en-GB" sz="2000"/>
              <a:t>food</a:t>
            </a:r>
            <a:r>
              <a:rPr lang="en-GB" sz="2000" dirty="0"/>
              <a:t> is digested</a:t>
            </a:r>
            <a:r>
              <a:rPr lang="en-GB" sz="2000"/>
              <a:t> more slowly, so it can help us feel full for longer. </a:t>
            </a:r>
          </a:p>
          <a:p>
            <a:pPr marL="0" indent="0">
              <a:buNone/>
              <a:defRPr/>
            </a:pPr>
            <a:endParaRPr lang="en-GB" sz="2000"/>
          </a:p>
          <a:p>
            <a:pPr marL="0" indent="0">
              <a:spcBef>
                <a:spcPct val="0"/>
              </a:spcBef>
              <a:buNone/>
              <a:defRPr/>
            </a:pPr>
            <a:endParaRPr lang="en-US" altLang="en-US" sz="200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GB"/>
              <a:t>Potatoes, bread, rice, pasta and other starchy carbohydrates</a:t>
            </a:r>
          </a:p>
        </p:txBody>
      </p:sp>
      <p:pic>
        <p:nvPicPr>
          <p:cNvPr id="18" name="!!Carbs" descr="A picture containing graphical user interface&#10;&#10;Description automatically generated">
            <a:extLst>
              <a:ext uri="{FF2B5EF4-FFF2-40B4-BE49-F238E27FC236}">
                <a16:creationId xmlns:a16="http://schemas.microsoft.com/office/drawing/2014/main" id="{FBAD241C-5C42-4A6E-A7DF-E342AB1031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4638" y="2283798"/>
            <a:ext cx="3245586" cy="4032007"/>
          </a:xfrm>
          <a:prstGeom prst="rect">
            <a:avLst/>
          </a:prstGeom>
        </p:spPr>
      </p:pic>
    </p:spTree>
    <p:extLst>
      <p:ext uri="{BB962C8B-B14F-4D97-AF65-F5344CB8AC3E}">
        <p14:creationId xmlns:p14="http://schemas.microsoft.com/office/powerpoint/2010/main" val="261591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Beans, pulses, fish, eggs, meat and other proteins</a:t>
            </a:r>
          </a:p>
        </p:txBody>
      </p:sp>
      <p:sp>
        <p:nvSpPr>
          <p:cNvPr id="3" name="Subtitle 2"/>
          <p:cNvSpPr>
            <a:spLocks noGrp="1"/>
          </p:cNvSpPr>
          <p:nvPr>
            <p:ph type="subTitle" idx="1"/>
          </p:nvPr>
        </p:nvSpPr>
        <p:spPr>
          <a:xfrm>
            <a:off x="1189299" y="2871657"/>
            <a:ext cx="5762856" cy="3746582"/>
          </a:xfrm>
        </p:spPr>
        <p:txBody>
          <a:bodyPr/>
          <a:lstStyle/>
          <a:p>
            <a:pPr marL="0" indent="0">
              <a:buNone/>
              <a:defRPr/>
            </a:pPr>
            <a:r>
              <a:rPr lang="en-GB" sz="2000">
                <a:latin typeface="Arial" panose="020B0604020202020204" pitchFamily="34" charset="0"/>
                <a:cs typeface="Arial" panose="020B0604020202020204" pitchFamily="34" charset="0"/>
              </a:rPr>
              <a:t>These foods are sources of protein, vitamins and minerals, so it is important to eat some foods from this group.</a:t>
            </a:r>
          </a:p>
          <a:p>
            <a:pPr marL="0" indent="0">
              <a:buNone/>
              <a:defRPr/>
            </a:pPr>
            <a:r>
              <a:rPr lang="en-GB" sz="2000">
                <a:latin typeface="Arial" panose="020B0604020202020204" pitchFamily="34" charset="0"/>
                <a:cs typeface="Arial" panose="020B0604020202020204" pitchFamily="34" charset="0"/>
              </a:rPr>
              <a:t>Beans, peas and lentils are good alternatives to meat because they’re naturally very low in fat, and they’re high in fibre, protein and vitamins and minerals. Other vegetable-based sources of protein include tofu, bean curd and mycoprotein.</a:t>
            </a:r>
          </a:p>
          <a:p>
            <a:pPr marL="0" indent="0">
              <a:buNone/>
              <a:defRPr/>
            </a:pPr>
            <a:r>
              <a:rPr lang="en-GB" sz="2000">
                <a:latin typeface="Arial" panose="020B0604020202020204" pitchFamily="34" charset="0"/>
                <a:cs typeface="Arial" panose="020B0604020202020204" pitchFamily="34" charset="0"/>
              </a:rPr>
              <a:t>Aim for at least two portions (2 x 140g) of fish a week, including a portion of oily fish. </a:t>
            </a:r>
            <a:endParaRPr lang="en-GB"/>
          </a:p>
        </p:txBody>
      </p:sp>
      <p:pic>
        <p:nvPicPr>
          <p:cNvPr id="14" name="!!Beans" descr="Calendar&#10;&#10;Description automatically generated with low confidence">
            <a:extLst>
              <a:ext uri="{FF2B5EF4-FFF2-40B4-BE49-F238E27FC236}">
                <a16:creationId xmlns:a16="http://schemas.microsoft.com/office/drawing/2014/main" id="{5F04B698-30F5-F11E-78E9-5FE0D96822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77833" y="2448631"/>
            <a:ext cx="3612678" cy="3609007"/>
          </a:xfrm>
          <a:prstGeom prst="rect">
            <a:avLst/>
          </a:prstGeom>
        </p:spPr>
      </p:pic>
    </p:spTree>
    <p:extLst>
      <p:ext uri="{BB962C8B-B14F-4D97-AF65-F5344CB8AC3E}">
        <p14:creationId xmlns:p14="http://schemas.microsoft.com/office/powerpoint/2010/main" val="140086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6FD1-4489-F55F-822B-620888FD55A9}"/>
              </a:ext>
            </a:extLst>
          </p:cNvPr>
          <p:cNvSpPr>
            <a:spLocks noGrp="1"/>
          </p:cNvSpPr>
          <p:nvPr>
            <p:ph type="ctrTitle"/>
          </p:nvPr>
        </p:nvSpPr>
        <p:spPr/>
        <p:txBody>
          <a:bodyPr/>
          <a:lstStyle/>
          <a:p>
            <a:r>
              <a:rPr lang="en-GB"/>
              <a:t>Energy</a:t>
            </a:r>
          </a:p>
        </p:txBody>
      </p:sp>
      <p:sp>
        <p:nvSpPr>
          <p:cNvPr id="3" name="Subtitle 2">
            <a:extLst>
              <a:ext uri="{FF2B5EF4-FFF2-40B4-BE49-F238E27FC236}">
                <a16:creationId xmlns:a16="http://schemas.microsoft.com/office/drawing/2014/main" id="{BE28E501-5A4E-D1A3-A7D8-65D153A748C4}"/>
              </a:ext>
            </a:extLst>
          </p:cNvPr>
          <p:cNvSpPr>
            <a:spLocks noGrp="1"/>
          </p:cNvSpPr>
          <p:nvPr>
            <p:ph type="subTitle" idx="1"/>
          </p:nvPr>
        </p:nvSpPr>
        <p:spPr>
          <a:xfrm>
            <a:off x="1169274" y="2595743"/>
            <a:ext cx="6017233" cy="3600000"/>
          </a:xfrm>
        </p:spPr>
        <p:txBody>
          <a:bodyPr/>
          <a:lstStyle/>
          <a:p>
            <a:pPr marL="0" indent="0">
              <a:buNone/>
            </a:pPr>
            <a:r>
              <a:rPr lang="en-GB" sz="2000"/>
              <a:t>Energy is essential for life, and is required to fuel many different body processes, growth and activities.  </a:t>
            </a:r>
          </a:p>
          <a:p>
            <a:pPr marL="0" indent="0">
              <a:buNone/>
            </a:pPr>
            <a:endParaRPr lang="en-GB" sz="2000"/>
          </a:p>
          <a:p>
            <a:pPr marL="0" indent="0">
              <a:buNone/>
            </a:pPr>
            <a:r>
              <a:rPr lang="en-GB" sz="2000"/>
              <a:t>These include:</a:t>
            </a:r>
          </a:p>
          <a:p>
            <a:r>
              <a:rPr lang="en-GB" sz="2000"/>
              <a:t> keeping the heart beating;</a:t>
            </a:r>
          </a:p>
          <a:p>
            <a:r>
              <a:rPr lang="en-GB" sz="2000"/>
              <a:t> keeping the organs functioning; </a:t>
            </a:r>
          </a:p>
          <a:p>
            <a:r>
              <a:rPr lang="en-GB" sz="2000"/>
              <a:t> maintenance of body temperature;</a:t>
            </a:r>
          </a:p>
          <a:p>
            <a:r>
              <a:rPr lang="en-GB" sz="2000"/>
              <a:t> muscle contraction.</a:t>
            </a:r>
          </a:p>
          <a:p>
            <a:pPr marL="0" indent="0">
              <a:buNone/>
            </a:pPr>
            <a:endParaRPr lang="en-GB"/>
          </a:p>
          <a:p>
            <a:pPr marL="0" indent="0">
              <a:buNone/>
            </a:pPr>
            <a:endParaRPr lang="en-GB"/>
          </a:p>
        </p:txBody>
      </p:sp>
      <p:pic>
        <p:nvPicPr>
          <p:cNvPr id="5" name="Picture 4" descr="A group of people posing for a photo&#10;&#10;Description automatically generated">
            <a:extLst>
              <a:ext uri="{FF2B5EF4-FFF2-40B4-BE49-F238E27FC236}">
                <a16:creationId xmlns:a16="http://schemas.microsoft.com/office/drawing/2014/main" id="{46A46163-09BF-9942-EB9C-2B508FA08DA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11491" y="2893022"/>
            <a:ext cx="3429552" cy="2286368"/>
          </a:xfrm>
          <a:prstGeom prst="rect">
            <a:avLst/>
          </a:prstGeom>
          <a:ln w="28575">
            <a:solidFill>
              <a:srgbClr val="EF9F3F"/>
            </a:solidFill>
          </a:ln>
        </p:spPr>
      </p:pic>
    </p:spTree>
    <p:extLst>
      <p:ext uri="{BB962C8B-B14F-4D97-AF65-F5344CB8AC3E}">
        <p14:creationId xmlns:p14="http://schemas.microsoft.com/office/powerpoint/2010/main" val="2939149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69276" y="2939392"/>
            <a:ext cx="5599824" cy="3600000"/>
          </a:xfrm>
        </p:spPr>
        <p:txBody>
          <a:bodyPr>
            <a:normAutofit/>
          </a:bodyPr>
          <a:lstStyle/>
          <a:p>
            <a:pPr marL="0" indent="0">
              <a:buNone/>
              <a:defRPr/>
            </a:pPr>
            <a:r>
              <a:rPr lang="en-GB" sz="2000"/>
              <a:t>Some types of meat are high in fat, particularly saturated fat. </a:t>
            </a:r>
          </a:p>
          <a:p>
            <a:pPr marL="0" indent="0">
              <a:buNone/>
              <a:defRPr/>
            </a:pPr>
            <a:r>
              <a:rPr lang="en-GB" sz="2000"/>
              <a:t>When buying meat, remember that the type of cut or product you choose, and how you cook it, can make a big difference. </a:t>
            </a:r>
          </a:p>
          <a:p>
            <a:pPr marL="0" indent="0">
              <a:spcBef>
                <a:spcPct val="0"/>
              </a:spcBef>
              <a:buNone/>
              <a:defRPr/>
            </a:pPr>
            <a:endParaRPr lang="en-US" altLang="en-US" sz="2000">
              <a:latin typeface="Arial" panose="020B0604020202020204" pitchFamily="34" charset="0"/>
              <a:cs typeface="Arial" panose="020B0604020202020204" pitchFamily="34" charset="0"/>
            </a:endParaRPr>
          </a:p>
          <a:p>
            <a:pPr marL="0" indent="0">
              <a:spcBef>
                <a:spcPct val="0"/>
              </a:spcBef>
              <a:buNone/>
              <a:defRPr/>
            </a:pPr>
            <a:r>
              <a:rPr lang="en-GB" altLang="en-US" sz="2000">
                <a:latin typeface="Arial" panose="020B0604020202020204" pitchFamily="34" charset="0"/>
                <a:cs typeface="Arial" panose="020B0604020202020204" pitchFamily="34" charset="0"/>
              </a:rPr>
              <a:t>If you eat more than 90g of red or processed meat per day, try to cut down to no more than 70g per day.</a:t>
            </a:r>
            <a:endParaRPr lang="en-US" altLang="en-US" sz="200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GB"/>
              <a:t>Beans, pulses, fish, eggs, meat and other proteins - continued</a:t>
            </a:r>
          </a:p>
        </p:txBody>
      </p:sp>
      <p:pic>
        <p:nvPicPr>
          <p:cNvPr id="17" name="!!Beans" descr="Calendar&#10;&#10;Description automatically generated with low confidence">
            <a:extLst>
              <a:ext uri="{FF2B5EF4-FFF2-40B4-BE49-F238E27FC236}">
                <a16:creationId xmlns:a16="http://schemas.microsoft.com/office/drawing/2014/main" id="{E593FFFF-AA6E-1093-3BDF-C47BFC9317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0399" y="2347031"/>
            <a:ext cx="3612678" cy="3609007"/>
          </a:xfrm>
          <a:prstGeom prst="rect">
            <a:avLst/>
          </a:prstGeom>
        </p:spPr>
      </p:pic>
    </p:spTree>
    <p:extLst>
      <p:ext uri="{BB962C8B-B14F-4D97-AF65-F5344CB8AC3E}">
        <p14:creationId xmlns:p14="http://schemas.microsoft.com/office/powerpoint/2010/main" val="1090582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defRPr/>
            </a:pPr>
            <a:r>
              <a:rPr lang="en-GB" sz="2000"/>
              <a:t>Try to have some milk and dairy food (or dairy alternatives) such as cheese, yoghurt and fromage frais.</a:t>
            </a:r>
          </a:p>
          <a:p>
            <a:pPr marL="0" indent="0">
              <a:buNone/>
              <a:defRPr/>
            </a:pPr>
            <a:r>
              <a:rPr lang="en-GB" sz="2000"/>
              <a:t>These are good sources of protein and vitamins, and they’re also an important source of calcium, which helps to keep our bones strong.</a:t>
            </a:r>
          </a:p>
          <a:p>
            <a:pPr marL="0" indent="0">
              <a:buNone/>
              <a:defRPr/>
            </a:pPr>
            <a:r>
              <a:rPr lang="en-GB" sz="2000"/>
              <a:t>Some dairy food can be high in fat and saturated fat, but there are plenty of lower-fat options to choose from.</a:t>
            </a:r>
          </a:p>
          <a:p>
            <a:pPr marL="0" indent="0">
              <a:buNone/>
            </a:pPr>
            <a:endParaRPr lang="en-GB"/>
          </a:p>
        </p:txBody>
      </p:sp>
      <p:sp>
        <p:nvSpPr>
          <p:cNvPr id="4" name="Title 3"/>
          <p:cNvSpPr>
            <a:spLocks noGrp="1"/>
          </p:cNvSpPr>
          <p:nvPr>
            <p:ph type="title"/>
          </p:nvPr>
        </p:nvSpPr>
        <p:spPr/>
        <p:txBody>
          <a:bodyPr/>
          <a:lstStyle/>
          <a:p>
            <a:r>
              <a:rPr lang="en-GB"/>
              <a:t>Dairy and alternatives</a:t>
            </a:r>
            <a:br>
              <a:rPr lang="en-GB"/>
            </a:br>
            <a:endParaRPr lang="en-GB"/>
          </a:p>
        </p:txBody>
      </p:sp>
      <p:pic>
        <p:nvPicPr>
          <p:cNvPr id="13" name="!!Dairy" descr="Graphical user interface&#10;&#10;Description automatically generated">
            <a:extLst>
              <a:ext uri="{FF2B5EF4-FFF2-40B4-BE49-F238E27FC236}">
                <a16:creationId xmlns:a16="http://schemas.microsoft.com/office/drawing/2014/main" id="{E258FC41-491C-05E0-DEFE-69BFB6C116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9271" y="2442632"/>
            <a:ext cx="3828438" cy="3560981"/>
          </a:xfrm>
          <a:prstGeom prst="rect">
            <a:avLst/>
          </a:prstGeom>
        </p:spPr>
      </p:pic>
    </p:spTree>
    <p:extLst>
      <p:ext uri="{BB962C8B-B14F-4D97-AF65-F5344CB8AC3E}">
        <p14:creationId xmlns:p14="http://schemas.microsoft.com/office/powerpoint/2010/main" val="1831676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Oils and spreads</a:t>
            </a:r>
          </a:p>
        </p:txBody>
      </p:sp>
      <p:sp>
        <p:nvSpPr>
          <p:cNvPr id="3" name="Subtitle 2"/>
          <p:cNvSpPr>
            <a:spLocks noGrp="1"/>
          </p:cNvSpPr>
          <p:nvPr>
            <p:ph type="subTitle" idx="1"/>
          </p:nvPr>
        </p:nvSpPr>
        <p:spPr>
          <a:xfrm>
            <a:off x="1169275" y="2571091"/>
            <a:ext cx="6069726" cy="3746582"/>
          </a:xfrm>
        </p:spPr>
        <p:txBody>
          <a:bodyPr/>
          <a:lstStyle/>
          <a:p>
            <a:pPr marL="0" indent="0">
              <a:buNone/>
              <a:defRPr/>
            </a:pPr>
            <a:r>
              <a:rPr lang="en-GB" sz="2000">
                <a:latin typeface="Arial" panose="020B0604020202020204" pitchFamily="34" charset="0"/>
                <a:cs typeface="Arial" panose="020B0604020202020204" pitchFamily="34" charset="0"/>
              </a:rPr>
              <a:t>Although some fat in the diet is essential, generally we are eating too much saturated fat.</a:t>
            </a:r>
          </a:p>
          <a:p>
            <a:pPr marL="0" indent="0">
              <a:buNone/>
              <a:defRPr/>
            </a:pPr>
            <a:r>
              <a:rPr lang="en-GB" sz="2000">
                <a:latin typeface="Arial" panose="020B0604020202020204" pitchFamily="34" charset="0"/>
                <a:cs typeface="Arial" panose="020B0604020202020204" pitchFamily="34" charset="0"/>
              </a:rPr>
              <a:t>Unsaturated fats are healthier fats that are usually from plant sources and in liquid form as oil, for example vegetable oil, rapeseed oil and olive oil.</a:t>
            </a:r>
          </a:p>
          <a:p>
            <a:pPr marL="0" indent="0">
              <a:buNone/>
              <a:defRPr/>
            </a:pPr>
            <a:r>
              <a:rPr lang="en-GB" sz="2000">
                <a:latin typeface="Arial" panose="020B0604020202020204" pitchFamily="34" charset="0"/>
                <a:cs typeface="Arial" panose="020B0604020202020204" pitchFamily="34" charset="0"/>
              </a:rPr>
              <a:t>Swapping to unsaturated fats will help to reduce cholesterol in the blood.</a:t>
            </a:r>
          </a:p>
          <a:p>
            <a:pPr marL="0" indent="0">
              <a:buNone/>
              <a:defRPr/>
            </a:pPr>
            <a:r>
              <a:rPr lang="en-GB" sz="2000">
                <a:latin typeface="Arial" panose="020B0604020202020204" pitchFamily="34" charset="0"/>
                <a:cs typeface="Arial" panose="020B0604020202020204" pitchFamily="34" charset="0"/>
              </a:rPr>
              <a:t>Choosing lower fat spreads, as opposed to butter, is a good way to reduce your saturated fat intake.</a:t>
            </a:r>
          </a:p>
          <a:p>
            <a:pPr marL="0" indent="0">
              <a:buNone/>
              <a:defRPr/>
            </a:pPr>
            <a:r>
              <a:rPr lang="en-GB" sz="2000">
                <a:latin typeface="Arial" panose="020B0604020202020204" pitchFamily="34" charset="0"/>
                <a:cs typeface="Arial" panose="020B0604020202020204" pitchFamily="34" charset="0"/>
              </a:rPr>
              <a:t>Remember that all types of fat are high in energy and should be limited in the diet.</a:t>
            </a:r>
          </a:p>
          <a:p>
            <a:pPr marL="0" indent="0">
              <a:buNone/>
            </a:pPr>
            <a:endParaRPr lang="en-GB"/>
          </a:p>
        </p:txBody>
      </p:sp>
      <p:pic>
        <p:nvPicPr>
          <p:cNvPr id="7" name="!!Oils" descr="A picture containing graphical user interface&#10;&#10;Description automatically generated">
            <a:extLst>
              <a:ext uri="{FF2B5EF4-FFF2-40B4-BE49-F238E27FC236}">
                <a16:creationId xmlns:a16="http://schemas.microsoft.com/office/drawing/2014/main" id="{D7DBFC23-ECFE-613D-7265-D0768762D2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9034" y="3489278"/>
            <a:ext cx="4115973" cy="2342513"/>
          </a:xfrm>
          <a:prstGeom prst="rect">
            <a:avLst/>
          </a:prstGeom>
        </p:spPr>
      </p:pic>
    </p:spTree>
    <p:extLst>
      <p:ext uri="{BB962C8B-B14F-4D97-AF65-F5344CB8AC3E}">
        <p14:creationId xmlns:p14="http://schemas.microsoft.com/office/powerpoint/2010/main" val="3163979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Hydration</a:t>
            </a:r>
          </a:p>
        </p:txBody>
      </p:sp>
      <p:sp>
        <p:nvSpPr>
          <p:cNvPr id="3" name="Subtitle 2"/>
          <p:cNvSpPr>
            <a:spLocks noGrp="1"/>
          </p:cNvSpPr>
          <p:nvPr>
            <p:ph type="subTitle" idx="1"/>
          </p:nvPr>
        </p:nvSpPr>
        <p:spPr>
          <a:xfrm>
            <a:off x="1169275" y="2571091"/>
            <a:ext cx="7826558" cy="3746582"/>
          </a:xfrm>
        </p:spPr>
        <p:txBody>
          <a:bodyPr/>
          <a:lstStyle/>
          <a:p>
            <a:pPr marL="0" indent="0">
              <a:buNone/>
              <a:defRPr/>
            </a:pPr>
            <a:r>
              <a:rPr lang="en-GB" sz="2000">
                <a:latin typeface="Arial" panose="020B0604020202020204" pitchFamily="34" charset="0"/>
                <a:cs typeface="Arial" panose="020B0604020202020204" pitchFamily="34" charset="0"/>
              </a:rPr>
              <a:t>Aim to drink 6-8 glasses of fluid every day. </a:t>
            </a:r>
          </a:p>
          <a:p>
            <a:pPr marL="0" indent="0">
              <a:buNone/>
              <a:defRPr/>
            </a:pPr>
            <a:r>
              <a:rPr lang="en-GB" sz="2000">
                <a:latin typeface="Arial" panose="020B0604020202020204" pitchFamily="34" charset="0"/>
                <a:cs typeface="Arial" panose="020B0604020202020204" pitchFamily="34" charset="0"/>
              </a:rPr>
              <a:t>Water, lower fat milk and sugar-free drinks including tea and coffee all count. </a:t>
            </a:r>
          </a:p>
          <a:p>
            <a:pPr marL="0" indent="0">
              <a:buNone/>
              <a:defRPr/>
            </a:pPr>
            <a:r>
              <a:rPr lang="en-GB" sz="2000">
                <a:latin typeface="Arial" panose="020B0604020202020204" pitchFamily="34" charset="0"/>
                <a:cs typeface="Arial" panose="020B0604020202020204" pitchFamily="34" charset="0"/>
              </a:rPr>
              <a:t>Fruit juice and smoothies also count towards your fluid consumption, although they are a source of free sugars and so you should limit consumption to no more than a combined total of 150ml per day.</a:t>
            </a:r>
          </a:p>
          <a:p>
            <a:pPr marL="0" indent="0">
              <a:buNone/>
              <a:defRPr/>
            </a:pPr>
            <a:r>
              <a:rPr lang="en-GB" sz="2000">
                <a:latin typeface="Arial" panose="020B0604020202020204" pitchFamily="34" charset="0"/>
                <a:cs typeface="Arial" panose="020B0604020202020204" pitchFamily="34" charset="0"/>
              </a:rPr>
              <a:t>Sugary drinks are one of the main contributors to excess sugar consumption amongst children and adults in the UK. </a:t>
            </a:r>
          </a:p>
          <a:p>
            <a:pPr marL="0" indent="0">
              <a:buNone/>
              <a:defRPr/>
            </a:pPr>
            <a:r>
              <a:rPr lang="en-GB" sz="2000">
                <a:latin typeface="Arial" panose="020B0604020202020204" pitchFamily="34" charset="0"/>
                <a:cs typeface="Arial" panose="020B0604020202020204" pitchFamily="34" charset="0"/>
              </a:rPr>
              <a:t>Swap sugary soft drinks for diet, sugar-free or no added sugar varieties to reduce your sugar intake in a simple step.</a:t>
            </a:r>
          </a:p>
          <a:p>
            <a:pPr marL="0" indent="0">
              <a:buNone/>
            </a:pPr>
            <a:endParaRPr lang="en-GB"/>
          </a:p>
        </p:txBody>
      </p:sp>
      <p:pic>
        <p:nvPicPr>
          <p:cNvPr id="4" name="Picture 8" descr="water.psd"/>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660650" y="2283798"/>
            <a:ext cx="1608483" cy="35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946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Foods high in fat, salt and sugars</a:t>
            </a:r>
          </a:p>
        </p:txBody>
      </p:sp>
      <p:sp>
        <p:nvSpPr>
          <p:cNvPr id="3" name="Subtitle 2"/>
          <p:cNvSpPr>
            <a:spLocks noGrp="1"/>
          </p:cNvSpPr>
          <p:nvPr>
            <p:ph type="subTitle" idx="1"/>
          </p:nvPr>
        </p:nvSpPr>
        <p:spPr>
          <a:xfrm>
            <a:off x="1181885" y="2700912"/>
            <a:ext cx="4616383" cy="3746582"/>
          </a:xfrm>
        </p:spPr>
        <p:txBody>
          <a:bodyPr/>
          <a:lstStyle/>
          <a:p>
            <a:pPr marL="0" indent="0">
              <a:buNone/>
              <a:defRPr/>
            </a:pPr>
            <a:r>
              <a:rPr lang="en-GB" sz="2000"/>
              <a:t>This includes products such as chocolate, cakes, biscuits, full-sugar soft drinks, butter and ice-cream. </a:t>
            </a:r>
          </a:p>
          <a:p>
            <a:pPr marL="0" indent="0">
              <a:buNone/>
              <a:defRPr/>
            </a:pPr>
            <a:r>
              <a:rPr lang="en-GB" sz="2000"/>
              <a:t>These foods are not needed in the diet. If they are included, have infrequently and in small amounts. </a:t>
            </a:r>
          </a:p>
          <a:p>
            <a:pPr marL="0" indent="0">
              <a:buNone/>
              <a:defRPr/>
            </a:pPr>
            <a:r>
              <a:rPr lang="en-GB" sz="2000"/>
              <a:t>Food and drinks high in fat and sugar contain lots of energy, particularly when you have large servings.</a:t>
            </a:r>
          </a:p>
        </p:txBody>
      </p:sp>
      <p:grpSp>
        <p:nvGrpSpPr>
          <p:cNvPr id="5" name="Group 3"/>
          <p:cNvGrpSpPr>
            <a:grpSpLocks/>
          </p:cNvGrpSpPr>
          <p:nvPr/>
        </p:nvGrpSpPr>
        <p:grpSpPr bwMode="auto">
          <a:xfrm>
            <a:off x="7252650" y="2968870"/>
            <a:ext cx="3782727" cy="2325332"/>
            <a:chOff x="5794946" y="4529436"/>
            <a:chExt cx="3068323" cy="1836162"/>
          </a:xfrm>
        </p:grpSpPr>
        <p:pic>
          <p:nvPicPr>
            <p:cNvPr id="6" name="Picture 4" descr="Eatwell guide 2016 sugary items-1.psd"/>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878616" y="4529436"/>
              <a:ext cx="796626" cy="107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Eatwell guide 2016 sugary items-2.ps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69780" y="4710991"/>
              <a:ext cx="844906" cy="98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Eatwell guide 2016 sugary items-4.psd"/>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088658" y="5479230"/>
              <a:ext cx="714895" cy="73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Eatwell guide 2016 sugary items-5.psd"/>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582175" y="5157026"/>
              <a:ext cx="865022" cy="8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atwell guide 2016 sugary items-6.psd"/>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794946" y="5633693"/>
              <a:ext cx="865022" cy="67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Eatwell guide 2016 sugary items-7.psd"/>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304758" y="5691685"/>
              <a:ext cx="865022" cy="6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Eatwell guide 2016 sugary items-3.psd"/>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7911745" y="5527836"/>
              <a:ext cx="951524" cy="66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21126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7EE5-0E3D-D184-B65F-84EC76213A72}"/>
              </a:ext>
            </a:extLst>
          </p:cNvPr>
          <p:cNvSpPr>
            <a:spLocks noGrp="1"/>
          </p:cNvSpPr>
          <p:nvPr>
            <p:ph type="ctrTitle"/>
          </p:nvPr>
        </p:nvSpPr>
        <p:spPr/>
        <p:txBody>
          <a:bodyPr/>
          <a:lstStyle/>
          <a:p>
            <a:r>
              <a:rPr lang="en-GB"/>
              <a:t>Hydration</a:t>
            </a:r>
          </a:p>
        </p:txBody>
      </p:sp>
      <p:sp>
        <p:nvSpPr>
          <p:cNvPr id="74" name="Subtitle 2">
            <a:extLst>
              <a:ext uri="{FF2B5EF4-FFF2-40B4-BE49-F238E27FC236}">
                <a16:creationId xmlns:a16="http://schemas.microsoft.com/office/drawing/2014/main" id="{E686E7B3-08FC-88A4-8008-7F7C8CF37507}"/>
              </a:ext>
            </a:extLst>
          </p:cNvPr>
          <p:cNvSpPr txBox="1">
            <a:spLocks/>
          </p:cNvSpPr>
          <p:nvPr/>
        </p:nvSpPr>
        <p:spPr>
          <a:xfrm>
            <a:off x="1169273" y="2545289"/>
            <a:ext cx="5465649" cy="3375677"/>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sz="2000"/>
              <a:t>Our body is nearly two-thirds water, so drinking enough fluid to stay hydrated is important.</a:t>
            </a:r>
          </a:p>
          <a:p>
            <a:pPr marL="0" indent="0">
              <a:buNone/>
            </a:pPr>
            <a:r>
              <a:rPr lang="en-GB" sz="2000"/>
              <a:t>Water is essential for life, and it is important to get the right amount of fluid to be healthy.</a:t>
            </a:r>
          </a:p>
          <a:p>
            <a:pPr marL="0" indent="0">
              <a:buNone/>
            </a:pPr>
            <a:r>
              <a:rPr lang="en-GB" sz="2000"/>
              <a:t>The body loses water all the time, when we go to the toilet, from sweat and also evaporation from skin. If we do not consume enough water, we become dehydrated.</a:t>
            </a:r>
          </a:p>
          <a:p>
            <a:pPr marL="0" indent="0">
              <a:buNone/>
            </a:pPr>
            <a:endParaRPr lang="en-GB" sz="2000"/>
          </a:p>
        </p:txBody>
      </p:sp>
      <p:pic>
        <p:nvPicPr>
          <p:cNvPr id="16" name="Picture 15" descr="A person drinking from a bottle&#10;&#10;Description automatically generated with medium confidence">
            <a:extLst>
              <a:ext uri="{FF2B5EF4-FFF2-40B4-BE49-F238E27FC236}">
                <a16:creationId xmlns:a16="http://schemas.microsoft.com/office/drawing/2014/main" id="{E0074591-678F-9C8F-1D1A-1AADFC672B6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5933" y="2891824"/>
            <a:ext cx="3691716" cy="2410691"/>
          </a:xfrm>
          <a:prstGeom prst="rect">
            <a:avLst/>
          </a:prstGeom>
          <a:ln w="28575">
            <a:solidFill>
              <a:srgbClr val="EF9F3F"/>
            </a:solidFill>
          </a:ln>
        </p:spPr>
      </p:pic>
    </p:spTree>
    <p:extLst>
      <p:ext uri="{BB962C8B-B14F-4D97-AF65-F5344CB8AC3E}">
        <p14:creationId xmlns:p14="http://schemas.microsoft.com/office/powerpoint/2010/main" val="4177393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How much water do we need?</a:t>
            </a:r>
          </a:p>
        </p:txBody>
      </p:sp>
      <p:sp>
        <p:nvSpPr>
          <p:cNvPr id="3" name="Subtitle 2"/>
          <p:cNvSpPr>
            <a:spLocks noGrp="1"/>
          </p:cNvSpPr>
          <p:nvPr>
            <p:ph type="subTitle" idx="1"/>
          </p:nvPr>
        </p:nvSpPr>
        <p:spPr>
          <a:xfrm>
            <a:off x="1169276" y="2571092"/>
            <a:ext cx="7155327" cy="3600000"/>
          </a:xfrm>
        </p:spPr>
        <p:txBody>
          <a:bodyPr/>
          <a:lstStyle/>
          <a:p>
            <a:pPr marL="0" indent="0">
              <a:buNone/>
            </a:pPr>
            <a:r>
              <a:rPr lang="en-GB" sz="2000"/>
              <a:t>The amount of water and other fluids that we need to drink each day varies from person to person. </a:t>
            </a:r>
          </a:p>
          <a:p>
            <a:pPr marL="0" indent="0">
              <a:buNone/>
            </a:pPr>
            <a:r>
              <a:rPr lang="en-GB" sz="2000"/>
              <a:t>On average, we are recommended to drink </a:t>
            </a:r>
            <a:r>
              <a:rPr lang="en-GB" sz="2000" b="1"/>
              <a:t>6 to 8 glasses </a:t>
            </a:r>
            <a:r>
              <a:rPr lang="en-GB" sz="2000"/>
              <a:t>of fluid a day to prevent dehydration, more when the weather is hot or when we are active.</a:t>
            </a:r>
          </a:p>
          <a:p>
            <a:pPr marL="0" indent="0">
              <a:buNone/>
            </a:pPr>
            <a:r>
              <a:rPr lang="en-GB" sz="2000"/>
              <a:t>Older adults may have a weaker sense of thirst. If necessary they should be helped and encouraged to drink regularly. </a:t>
            </a:r>
          </a:p>
          <a:p>
            <a:pPr marL="0" indent="0">
              <a:buNone/>
            </a:pPr>
            <a:r>
              <a:rPr lang="en-GB" sz="2000"/>
              <a:t>Children need plenty of fluid and they should be encouraged to drink regularly, especially if they are very active. </a:t>
            </a:r>
          </a:p>
          <a:p>
            <a:pPr marL="0" indent="0">
              <a:buNone/>
            </a:pPr>
            <a:r>
              <a:rPr lang="en-GB" sz="2000"/>
              <a:t>People who are very physically active should drink enough fluid to replace the water loss through sweating.</a:t>
            </a:r>
          </a:p>
          <a:p>
            <a:pPr marL="0" indent="0">
              <a:buNone/>
            </a:pPr>
            <a:endParaRPr lang="en-GB"/>
          </a:p>
        </p:txBody>
      </p:sp>
      <p:pic>
        <p:nvPicPr>
          <p:cNvPr id="8" name="Picture 7" descr="A person drinking from a glass&#10;&#10;Description automatically generated with medium confidence">
            <a:extLst>
              <a:ext uri="{FF2B5EF4-FFF2-40B4-BE49-F238E27FC236}">
                <a16:creationId xmlns:a16="http://schemas.microsoft.com/office/drawing/2014/main" id="{6B091AA9-51BB-34F8-39D2-B75F523C959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23267" y="3136455"/>
            <a:ext cx="3058194" cy="2039815"/>
          </a:xfrm>
          <a:prstGeom prst="rect">
            <a:avLst/>
          </a:prstGeom>
          <a:ln w="28575">
            <a:solidFill>
              <a:srgbClr val="EF9F3F"/>
            </a:solidFill>
          </a:ln>
        </p:spPr>
      </p:pic>
    </p:spTree>
    <p:extLst>
      <p:ext uri="{BB962C8B-B14F-4D97-AF65-F5344CB8AC3E}">
        <p14:creationId xmlns:p14="http://schemas.microsoft.com/office/powerpoint/2010/main" val="464406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Sources of water</a:t>
            </a:r>
          </a:p>
        </p:txBody>
      </p:sp>
      <p:sp>
        <p:nvSpPr>
          <p:cNvPr id="3" name="Subtitle 2"/>
          <p:cNvSpPr>
            <a:spLocks noGrp="1"/>
          </p:cNvSpPr>
          <p:nvPr>
            <p:ph type="subTitle" idx="1"/>
          </p:nvPr>
        </p:nvSpPr>
        <p:spPr>
          <a:xfrm>
            <a:off x="1169276" y="2571092"/>
            <a:ext cx="6021233" cy="3600000"/>
          </a:xfrm>
        </p:spPr>
        <p:txBody>
          <a:bodyPr/>
          <a:lstStyle/>
          <a:p>
            <a:pPr marL="0" indent="0">
              <a:buNone/>
            </a:pPr>
            <a:r>
              <a:rPr lang="en-GB" sz="2000"/>
              <a:t>Water is also provided by food such as soups, yogurts, fruit and vegetables, as well as drinks such as milk and juice.</a:t>
            </a:r>
          </a:p>
          <a:p>
            <a:pPr marL="0" indent="0">
              <a:buNone/>
            </a:pPr>
            <a:r>
              <a:rPr lang="en-GB" sz="2000"/>
              <a:t>Water is a good choice because it hydrates without the provision of energy (calories).</a:t>
            </a:r>
          </a:p>
          <a:p>
            <a:pPr marL="0" indent="0">
              <a:buNone/>
            </a:pPr>
            <a:r>
              <a:rPr lang="en-GB" sz="2000"/>
              <a:t>It has been estimated that roughly 20% of water consumed is from food (e.g. soups, yogurt, fruit and vegetables), while 80% is from drinks (e.g. water, milk and fruit juice).</a:t>
            </a:r>
          </a:p>
          <a:p>
            <a:pPr marL="0" indent="0">
              <a:buNone/>
            </a:pPr>
            <a:endParaRPr lang="en-GB"/>
          </a:p>
        </p:txBody>
      </p:sp>
      <p:pic>
        <p:nvPicPr>
          <p:cNvPr id="5" name="Picture 4" descr="A bowl of soup with chopsticks&#10;&#10;Description automatically generated with medium confidence">
            <a:extLst>
              <a:ext uri="{FF2B5EF4-FFF2-40B4-BE49-F238E27FC236}">
                <a16:creationId xmlns:a16="http://schemas.microsoft.com/office/drawing/2014/main" id="{C0CC1E14-0E79-307B-C676-FD500902E73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4018" y="2855422"/>
            <a:ext cx="3145556" cy="2098086"/>
          </a:xfrm>
          <a:prstGeom prst="rect">
            <a:avLst/>
          </a:prstGeom>
          <a:ln w="28575">
            <a:solidFill>
              <a:srgbClr val="EF9F3F"/>
            </a:solidFill>
          </a:ln>
        </p:spPr>
      </p:pic>
    </p:spTree>
    <p:extLst>
      <p:ext uri="{BB962C8B-B14F-4D97-AF65-F5344CB8AC3E}">
        <p14:creationId xmlns:p14="http://schemas.microsoft.com/office/powerpoint/2010/main" val="588607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Healthy hydration</a:t>
            </a:r>
          </a:p>
        </p:txBody>
      </p:sp>
      <p:sp>
        <p:nvSpPr>
          <p:cNvPr id="3" name="Subtitle 2"/>
          <p:cNvSpPr>
            <a:spLocks noGrp="1"/>
          </p:cNvSpPr>
          <p:nvPr>
            <p:ph type="subTitle" idx="1"/>
          </p:nvPr>
        </p:nvSpPr>
        <p:spPr>
          <a:xfrm>
            <a:off x="1169276" y="2571092"/>
            <a:ext cx="6209620" cy="3600000"/>
          </a:xfrm>
        </p:spPr>
        <p:txBody>
          <a:bodyPr/>
          <a:lstStyle/>
          <a:p>
            <a:pPr marL="0" indent="0">
              <a:buNone/>
            </a:pPr>
            <a:r>
              <a:rPr lang="en-GB" sz="2000"/>
              <a:t>Water is a good choice because it hydrates without adding calories or potentially damaging teeth.</a:t>
            </a:r>
          </a:p>
          <a:p>
            <a:pPr marL="0" indent="0">
              <a:buNone/>
            </a:pPr>
            <a:r>
              <a:rPr lang="en-GB" sz="2000"/>
              <a:t>Milk is a useful source of essential nutrients such as protein, B vitamins and calcium, as well as being a source of water.</a:t>
            </a:r>
          </a:p>
          <a:p>
            <a:pPr marL="0" indent="0">
              <a:buNone/>
            </a:pPr>
            <a:r>
              <a:rPr lang="en-GB" sz="2000"/>
              <a:t>Fruit/vegetable juices and smoothies provide water plus some vitamins, minerals, fibre. However, they are also high in free sugars so it is recommended to not exceed 150ml per day.</a:t>
            </a:r>
          </a:p>
          <a:p>
            <a:pPr marL="0" indent="0">
              <a:buNone/>
            </a:pPr>
            <a:endParaRPr lang="en-GB"/>
          </a:p>
        </p:txBody>
      </p:sp>
      <p:pic>
        <p:nvPicPr>
          <p:cNvPr id="11" name="Picture 10" descr="A glass of water on a coaster&#10;&#10;Description automatically generated with medium confidence">
            <a:extLst>
              <a:ext uri="{FF2B5EF4-FFF2-40B4-BE49-F238E27FC236}">
                <a16:creationId xmlns:a16="http://schemas.microsoft.com/office/drawing/2014/main" id="{19F2B887-936F-F3B1-DF05-F8FB9EEF0DB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75320" y="3094135"/>
            <a:ext cx="3048000" cy="2033016"/>
          </a:xfrm>
          <a:prstGeom prst="rect">
            <a:avLst/>
          </a:prstGeom>
          <a:ln w="28575">
            <a:solidFill>
              <a:srgbClr val="EF9F3F"/>
            </a:solidFill>
          </a:ln>
        </p:spPr>
      </p:pic>
    </p:spTree>
    <p:extLst>
      <p:ext uri="{BB962C8B-B14F-4D97-AF65-F5344CB8AC3E}">
        <p14:creationId xmlns:p14="http://schemas.microsoft.com/office/powerpoint/2010/main" val="962244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Drink less…</a:t>
            </a:r>
          </a:p>
        </p:txBody>
      </p:sp>
      <p:sp>
        <p:nvSpPr>
          <p:cNvPr id="3" name="Subtitle 2"/>
          <p:cNvSpPr>
            <a:spLocks noGrp="1"/>
          </p:cNvSpPr>
          <p:nvPr>
            <p:ph type="subTitle" idx="1"/>
          </p:nvPr>
        </p:nvSpPr>
        <p:spPr>
          <a:xfrm>
            <a:off x="1169275" y="2475718"/>
            <a:ext cx="6383432" cy="3600000"/>
          </a:xfrm>
        </p:spPr>
        <p:txBody>
          <a:bodyPr/>
          <a:lstStyle/>
          <a:p>
            <a:pPr marL="0" indent="0">
              <a:buNone/>
            </a:pPr>
            <a:r>
              <a:rPr lang="en-GB" sz="2000"/>
              <a:t>Tea and coffee contain caffeine which is harmless in small amounts. However, high intakes of these drinks should be avoided, especially for young children.</a:t>
            </a:r>
          </a:p>
          <a:p>
            <a:pPr marL="0" indent="0">
              <a:buNone/>
            </a:pPr>
            <a:r>
              <a:rPr lang="en-GB" sz="2000"/>
              <a:t>Sugary drinks add to children’s calorie intake and the sugar can potentially damage teeth if the drinks are consumed frequently. </a:t>
            </a:r>
          </a:p>
          <a:p>
            <a:pPr marL="0" indent="0">
              <a:buNone/>
            </a:pPr>
            <a:r>
              <a:rPr lang="en-GB" sz="2000"/>
              <a:t>Sports and energy drinks are high in sugars and contain caffeine and are therefore not suitable for young children.</a:t>
            </a:r>
          </a:p>
          <a:p>
            <a:pPr marL="0" indent="0">
              <a:buNone/>
            </a:pPr>
            <a:endParaRPr lang="en-GB"/>
          </a:p>
        </p:txBody>
      </p:sp>
      <p:pic>
        <p:nvPicPr>
          <p:cNvPr id="14" name="Picture 13" descr="A picture containing text, displayed, several, arranged&#10;&#10;Description automatically generated">
            <a:extLst>
              <a:ext uri="{FF2B5EF4-FFF2-40B4-BE49-F238E27FC236}">
                <a16:creationId xmlns:a16="http://schemas.microsoft.com/office/drawing/2014/main" id="{2039F330-2D45-48B7-5B7D-3D24FEEADE3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95270" y="2710136"/>
            <a:ext cx="3315231" cy="2237648"/>
          </a:xfrm>
          <a:prstGeom prst="rect">
            <a:avLst/>
          </a:prstGeom>
          <a:ln w="28575">
            <a:solidFill>
              <a:srgbClr val="EF9F3F"/>
            </a:solidFill>
          </a:ln>
        </p:spPr>
      </p:pic>
    </p:spTree>
    <p:extLst>
      <p:ext uri="{BB962C8B-B14F-4D97-AF65-F5344CB8AC3E}">
        <p14:creationId xmlns:p14="http://schemas.microsoft.com/office/powerpoint/2010/main" val="1316463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6FD1-4489-F55F-822B-620888FD55A9}"/>
              </a:ext>
            </a:extLst>
          </p:cNvPr>
          <p:cNvSpPr>
            <a:spLocks noGrp="1"/>
          </p:cNvSpPr>
          <p:nvPr>
            <p:ph type="ctrTitle"/>
          </p:nvPr>
        </p:nvSpPr>
        <p:spPr/>
        <p:txBody>
          <a:bodyPr/>
          <a:lstStyle/>
          <a:p>
            <a:r>
              <a:rPr lang="en-GB"/>
              <a:t>Energy</a:t>
            </a:r>
          </a:p>
        </p:txBody>
      </p:sp>
      <p:sp>
        <p:nvSpPr>
          <p:cNvPr id="3" name="Subtitle 2">
            <a:extLst>
              <a:ext uri="{FF2B5EF4-FFF2-40B4-BE49-F238E27FC236}">
                <a16:creationId xmlns:a16="http://schemas.microsoft.com/office/drawing/2014/main" id="{BE28E501-5A4E-D1A3-A7D8-65D153A748C4}"/>
              </a:ext>
            </a:extLst>
          </p:cNvPr>
          <p:cNvSpPr>
            <a:spLocks noGrp="1"/>
          </p:cNvSpPr>
          <p:nvPr>
            <p:ph type="subTitle" idx="1"/>
          </p:nvPr>
        </p:nvSpPr>
        <p:spPr>
          <a:xfrm>
            <a:off x="1169274" y="2595743"/>
            <a:ext cx="6545419" cy="3600000"/>
          </a:xfrm>
        </p:spPr>
        <p:txBody>
          <a:bodyPr/>
          <a:lstStyle/>
          <a:p>
            <a:pPr marL="0" indent="0">
              <a:buNone/>
            </a:pPr>
            <a:r>
              <a:rPr lang="en-GB" sz="2000"/>
              <a:t>Different people need different amounts of dietary energy depending on their:</a:t>
            </a:r>
          </a:p>
          <a:p>
            <a:pPr marL="0" indent="0">
              <a:buNone/>
            </a:pPr>
            <a:endParaRPr lang="en-GB" sz="2000"/>
          </a:p>
          <a:p>
            <a:r>
              <a:rPr lang="en-GB" sz="2000"/>
              <a:t> age;</a:t>
            </a:r>
          </a:p>
          <a:p>
            <a:r>
              <a:rPr lang="en-GB" sz="2000"/>
              <a:t> gender;</a:t>
            </a:r>
          </a:p>
          <a:p>
            <a:r>
              <a:rPr lang="en-GB" sz="2000"/>
              <a:t> body size;</a:t>
            </a:r>
          </a:p>
          <a:p>
            <a:r>
              <a:rPr lang="en-GB" sz="2000"/>
              <a:t> level of activity;</a:t>
            </a:r>
          </a:p>
          <a:p>
            <a:r>
              <a:rPr lang="en-GB" sz="2000"/>
              <a:t> genes.</a:t>
            </a:r>
          </a:p>
          <a:p>
            <a:pPr marL="0" indent="0">
              <a:buNone/>
            </a:pPr>
            <a:endParaRPr lang="en-GB"/>
          </a:p>
          <a:p>
            <a:pPr marL="0" indent="0">
              <a:buNone/>
            </a:pPr>
            <a:endParaRPr lang="en-GB"/>
          </a:p>
        </p:txBody>
      </p:sp>
      <p:pic>
        <p:nvPicPr>
          <p:cNvPr id="5" name="Picture 4" descr="A group of people standing in a forest&#10;&#10;Description automatically generated with medium confidence">
            <a:extLst>
              <a:ext uri="{FF2B5EF4-FFF2-40B4-BE49-F238E27FC236}">
                <a16:creationId xmlns:a16="http://schemas.microsoft.com/office/drawing/2014/main" id="{A49856DB-8758-620E-EE60-786C9A0CBBB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93706" y="3154529"/>
            <a:ext cx="3724007" cy="2482427"/>
          </a:xfrm>
          <a:prstGeom prst="rect">
            <a:avLst/>
          </a:prstGeom>
          <a:ln w="28575">
            <a:solidFill>
              <a:srgbClr val="DDA631"/>
            </a:solidFill>
          </a:ln>
        </p:spPr>
      </p:pic>
    </p:spTree>
    <p:extLst>
      <p:ext uri="{BB962C8B-B14F-4D97-AF65-F5344CB8AC3E}">
        <p14:creationId xmlns:p14="http://schemas.microsoft.com/office/powerpoint/2010/main" val="3446790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CF2D-5446-4052-C13D-0EF8C7175385}"/>
              </a:ext>
            </a:extLst>
          </p:cNvPr>
          <p:cNvSpPr>
            <a:spLocks noGrp="1"/>
          </p:cNvSpPr>
          <p:nvPr>
            <p:ph type="ctrTitle"/>
          </p:nvPr>
        </p:nvSpPr>
        <p:spPr/>
        <p:txBody>
          <a:bodyPr/>
          <a:lstStyle/>
          <a:p>
            <a:r>
              <a:rPr lang="en-GB">
                <a:latin typeface="Arial"/>
                <a:cs typeface="Arial"/>
              </a:rPr>
              <a:t>Key words </a:t>
            </a:r>
            <a:endParaRPr lang="en-GB"/>
          </a:p>
        </p:txBody>
      </p:sp>
      <p:graphicFrame>
        <p:nvGraphicFramePr>
          <p:cNvPr id="4" name="Table 4">
            <a:extLst>
              <a:ext uri="{FF2B5EF4-FFF2-40B4-BE49-F238E27FC236}">
                <a16:creationId xmlns:a16="http://schemas.microsoft.com/office/drawing/2014/main" id="{852C40F4-3A0C-2C57-5C1A-53EF072895F3}"/>
              </a:ext>
            </a:extLst>
          </p:cNvPr>
          <p:cNvGraphicFramePr>
            <a:graphicFrameLocks noGrp="1"/>
          </p:cNvGraphicFramePr>
          <p:nvPr>
            <p:extLst>
              <p:ext uri="{D42A27DB-BD31-4B8C-83A1-F6EECF244321}">
                <p14:modId xmlns:p14="http://schemas.microsoft.com/office/powerpoint/2010/main" val="3886147648"/>
              </p:ext>
            </p:extLst>
          </p:nvPr>
        </p:nvGraphicFramePr>
        <p:xfrm>
          <a:off x="1232298" y="2051119"/>
          <a:ext cx="10518750" cy="4431533"/>
        </p:xfrm>
        <a:graphic>
          <a:graphicData uri="http://schemas.openxmlformats.org/drawingml/2006/table">
            <a:tbl>
              <a:tblPr firstRow="1" bandRow="1">
                <a:tableStyleId>{00A15C55-8517-42AA-B614-E9B94910E393}</a:tableStyleId>
              </a:tblPr>
              <a:tblGrid>
                <a:gridCol w="2568527">
                  <a:extLst>
                    <a:ext uri="{9D8B030D-6E8A-4147-A177-3AD203B41FA5}">
                      <a16:colId xmlns:a16="http://schemas.microsoft.com/office/drawing/2014/main" val="2283084407"/>
                    </a:ext>
                  </a:extLst>
                </a:gridCol>
                <a:gridCol w="7950223">
                  <a:extLst>
                    <a:ext uri="{9D8B030D-6E8A-4147-A177-3AD203B41FA5}">
                      <a16:colId xmlns:a16="http://schemas.microsoft.com/office/drawing/2014/main" val="58838503"/>
                    </a:ext>
                  </a:extLst>
                </a:gridCol>
              </a:tblGrid>
              <a:tr h="477503">
                <a:tc>
                  <a:txBody>
                    <a:bodyPr/>
                    <a:lstStyle/>
                    <a:p>
                      <a:pPr algn="ctr"/>
                      <a:r>
                        <a:rPr lang="en-US" sz="2000">
                          <a:latin typeface="Arial" panose="020B0604020202020204" pitchFamily="34" charset="0"/>
                          <a:cs typeface="Arial" panose="020B0604020202020204" pitchFamily="34" charset="0"/>
                        </a:rPr>
                        <a:t>Key word</a:t>
                      </a:r>
                    </a:p>
                  </a:txBody>
                  <a:tcPr/>
                </a:tc>
                <a:tc>
                  <a:txBody>
                    <a:bodyPr/>
                    <a:lstStyle/>
                    <a:p>
                      <a:pPr algn="l"/>
                      <a:r>
                        <a:rPr lang="en-US" sz="2000">
                          <a:latin typeface="Arial" panose="020B0604020202020204" pitchFamily="34" charset="0"/>
                          <a:cs typeface="Arial" panose="020B0604020202020204" pitchFamily="34" charset="0"/>
                        </a:rPr>
                        <a:t>Meaning</a:t>
                      </a:r>
                    </a:p>
                  </a:txBody>
                  <a:tcPr/>
                </a:tc>
                <a:extLst>
                  <a:ext uri="{0D108BD9-81ED-4DB2-BD59-A6C34878D82A}">
                    <a16:rowId xmlns:a16="http://schemas.microsoft.com/office/drawing/2014/main" val="475827214"/>
                  </a:ext>
                </a:extLst>
              </a:tr>
              <a:tr h="550965">
                <a:tc>
                  <a:txBody>
                    <a:bodyPr/>
                    <a:lstStyle/>
                    <a:p>
                      <a:pPr algn="ctr" rtl="0" fontAlgn="ctr"/>
                      <a:r>
                        <a:rPr lang="en-GB" sz="1600" b="1" i="0" u="none" strike="noStrike">
                          <a:solidFill>
                            <a:srgbClr val="000000"/>
                          </a:solidFill>
                          <a:effectLst/>
                          <a:latin typeface="Arial" panose="020B0604020202020204" pitchFamily="34" charset="0"/>
                          <a:cs typeface="Arial" panose="020B0604020202020204" pitchFamily="34" charset="0"/>
                        </a:rPr>
                        <a:t>Amino acids</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ctr"/>
                </a:tc>
                <a:tc>
                  <a:txBody>
                    <a:bodyPr/>
                    <a:lstStyle/>
                    <a:p>
                      <a:pPr algn="l"/>
                      <a:r>
                        <a:rPr lang="en-GB" sz="1600">
                          <a:latin typeface="Arial" panose="020B0604020202020204" pitchFamily="34" charset="0"/>
                          <a:cs typeface="Arial" panose="020B0604020202020204" pitchFamily="34" charset="0"/>
                        </a:rPr>
                        <a:t>The units from which proteins are constructed. There are nine ‘essential’ or ‘indispensable’ amino acids, which can only be obtained through the diet.</a:t>
                      </a:r>
                      <a:endParaRPr lang="en-GB"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23495877"/>
                  </a:ext>
                </a:extLst>
              </a:tr>
              <a:tr h="899824">
                <a:tc>
                  <a:txBody>
                    <a:bodyPr/>
                    <a:lstStyle/>
                    <a:p>
                      <a:pPr algn="ctr" rtl="0" fontAlgn="ctr"/>
                      <a:r>
                        <a:rPr lang="en-GB" sz="1600" b="1" i="0" u="none" strike="noStrike">
                          <a:solidFill>
                            <a:srgbClr val="000000"/>
                          </a:solidFill>
                          <a:effectLst/>
                          <a:latin typeface="Arial" panose="020B0604020202020204" pitchFamily="34" charset="0"/>
                          <a:cs typeface="Arial" panose="020B0604020202020204" pitchFamily="34" charset="0"/>
                        </a:rPr>
                        <a:t>Ascorbic acid </a:t>
                      </a:r>
                      <a:br>
                        <a:rPr lang="en-GB" sz="1600" b="1" i="0" u="none" strike="noStrike">
                          <a:solidFill>
                            <a:srgbClr val="000000"/>
                          </a:solidFill>
                          <a:effectLst/>
                          <a:latin typeface="Arial" panose="020B0604020202020204" pitchFamily="34" charset="0"/>
                          <a:cs typeface="Arial" panose="020B0604020202020204" pitchFamily="34" charset="0"/>
                        </a:rPr>
                      </a:br>
                      <a:r>
                        <a:rPr lang="en-GB" sz="1600" b="1" i="0" u="none" strike="noStrike">
                          <a:solidFill>
                            <a:srgbClr val="000000"/>
                          </a:solidFill>
                          <a:effectLst/>
                          <a:latin typeface="Arial" panose="020B0604020202020204" pitchFamily="34" charset="0"/>
                          <a:cs typeface="Arial" panose="020B0604020202020204" pitchFamily="34" charset="0"/>
                        </a:rPr>
                        <a:t>(vitamin C)</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ctr"/>
                </a:tc>
                <a:tc>
                  <a:txBody>
                    <a:bodyPr/>
                    <a:lstStyle/>
                    <a:p>
                      <a:pPr lvl="0" algn="l">
                        <a:buNone/>
                      </a:pPr>
                      <a:r>
                        <a:rPr lang="en-GB" sz="1600" b="0">
                          <a:latin typeface="Arial" panose="020B0604020202020204" pitchFamily="34" charset="0"/>
                          <a:cs typeface="Arial" panose="020B0604020202020204" pitchFamily="34" charset="0"/>
                        </a:rPr>
                        <a:t>A water-soluble vitamin required for collagen formation. It helps to protect cells from damage, aids the immune system and the nervous system to function normally and increases iron absorption. Found in fruits, especially citrus fruits and berries, green vegetables, peppers and tomatoes.</a:t>
                      </a:r>
                      <a:endParaRPr lang="en-US"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10399103"/>
                  </a:ext>
                </a:extLst>
              </a:tr>
              <a:tr h="550965">
                <a:tc>
                  <a:txBody>
                    <a:bodyPr/>
                    <a:lstStyle/>
                    <a:p>
                      <a:pPr algn="ctr" rtl="0" fontAlgn="ctr"/>
                      <a:r>
                        <a:rPr lang="en-GB" sz="1600" b="1" i="0" u="none" strike="noStrike">
                          <a:solidFill>
                            <a:srgbClr val="000000"/>
                          </a:solidFill>
                          <a:effectLst/>
                          <a:latin typeface="Arial" panose="020B0604020202020204" pitchFamily="34" charset="0"/>
                          <a:cs typeface="Arial" panose="020B0604020202020204" pitchFamily="34" charset="0"/>
                        </a:rPr>
                        <a:t>B vitamins</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ctr"/>
                </a:tc>
                <a:tc>
                  <a:txBody>
                    <a:bodyPr/>
                    <a:lstStyle/>
                    <a:p>
                      <a:pPr algn="l"/>
                      <a:r>
                        <a:rPr lang="en-US" sz="1600">
                          <a:latin typeface="Arial" panose="020B0604020202020204" pitchFamily="34" charset="0"/>
                          <a:cs typeface="Arial" panose="020B0604020202020204" pitchFamily="34" charset="0"/>
                        </a:rPr>
                        <a:t>Water-soluble vitamins including thiamin (vitamin B1), riboflavin (vitamin B2) niacin, (vitamin B3), pantothenic acid (vitamin B5), vitamin B6, biotin (vitamin B7), folate (vitamin B9) and vitamin B12.</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18793018"/>
                  </a:ext>
                </a:extLst>
              </a:tr>
              <a:tr h="528965">
                <a:tc>
                  <a:txBody>
                    <a:bodyPr/>
                    <a:lstStyle/>
                    <a:p>
                      <a:pPr algn="ctr" rtl="0" fontAlgn="ctr"/>
                      <a:r>
                        <a:rPr lang="en-GB" sz="1600" b="1" i="0" u="none" strike="noStrike">
                          <a:solidFill>
                            <a:srgbClr val="000000"/>
                          </a:solidFill>
                          <a:effectLst/>
                          <a:latin typeface="Arial" panose="020B0604020202020204" pitchFamily="34" charset="0"/>
                          <a:cs typeface="Arial" panose="020B0604020202020204" pitchFamily="34" charset="0"/>
                        </a:rPr>
                        <a:t>Basal metabolic rate</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ctr"/>
                </a:tc>
                <a:tc>
                  <a:txBody>
                    <a:bodyPr/>
                    <a:lstStyle/>
                    <a:p>
                      <a:pPr lvl="0" algn="l">
                        <a:buNone/>
                      </a:pPr>
                      <a:r>
                        <a:rPr lang="en-GB" sz="1600">
                          <a:latin typeface="Arial" panose="020B0604020202020204" pitchFamily="34" charset="0"/>
                          <a:cs typeface="Arial" panose="020B0604020202020204" pitchFamily="34" charset="0"/>
                        </a:rPr>
                        <a:t>The amount of energy used over a period of time, when the body is at complete rest and in a fasting state.</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42541781"/>
                  </a:ext>
                </a:extLst>
              </a:tr>
              <a:tr h="453015">
                <a:tc>
                  <a:txBody>
                    <a:bodyPr/>
                    <a:lstStyle/>
                    <a:p>
                      <a:pPr algn="ctr" rtl="0" fontAlgn="ctr"/>
                      <a:r>
                        <a:rPr lang="en-GB" sz="1600" b="1" i="0" u="none" strike="noStrike">
                          <a:solidFill>
                            <a:srgbClr val="000000"/>
                          </a:solidFill>
                          <a:effectLst/>
                          <a:latin typeface="Arial" panose="020B0604020202020204" pitchFamily="34" charset="0"/>
                          <a:cs typeface="Arial" panose="020B0604020202020204" pitchFamily="34" charset="0"/>
                        </a:rPr>
                        <a:t>Calories</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ctr"/>
                </a:tc>
                <a:tc>
                  <a:txBody>
                    <a:bodyPr/>
                    <a:lstStyle/>
                    <a:p>
                      <a:pPr lvl="0" algn="l">
                        <a:buNone/>
                      </a:pPr>
                      <a:r>
                        <a:rPr lang="en-GB" sz="1600">
                          <a:latin typeface="Arial" panose="020B0604020202020204" pitchFamily="34" charset="0"/>
                          <a:cs typeface="Arial" panose="020B0604020202020204" pitchFamily="34" charset="0"/>
                        </a:rPr>
                        <a:t>A unit of energy in food. Can be measured in kilocalories (kcal) or kilojoules (kJ).</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83857015"/>
                  </a:ext>
                </a:extLst>
              </a:tr>
              <a:tr h="453015">
                <a:tc>
                  <a:txBody>
                    <a:bodyPr/>
                    <a:lstStyle/>
                    <a:p>
                      <a:pPr algn="ctr" rtl="0" fontAlgn="ctr"/>
                      <a:r>
                        <a:rPr lang="en-GB" sz="1600" b="1" i="0" u="none" strike="noStrike">
                          <a:solidFill>
                            <a:srgbClr val="000000"/>
                          </a:solidFill>
                          <a:effectLst/>
                          <a:latin typeface="Arial" panose="020B0604020202020204" pitchFamily="34" charset="0"/>
                          <a:cs typeface="Arial" panose="020B0604020202020204" pitchFamily="34" charset="0"/>
                        </a:rPr>
                        <a:t>Carbohydrate</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ctr"/>
                </a:tc>
                <a:tc>
                  <a:txBody>
                    <a:bodyPr/>
                    <a:lstStyle/>
                    <a:p>
                      <a:pPr lvl="0" algn="l">
                        <a:buNone/>
                      </a:pPr>
                      <a:r>
                        <a:rPr lang="en-GB" sz="1600">
                          <a:latin typeface="Arial" panose="020B0604020202020204" pitchFamily="34" charset="0"/>
                          <a:cs typeface="Arial" panose="020B0604020202020204" pitchFamily="34" charset="0"/>
                        </a:rPr>
                        <a:t>A component of food which includes sugars, fibres, and starches.</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55472902"/>
                  </a:ext>
                </a:extLst>
              </a:tr>
            </a:tbl>
          </a:graphicData>
        </a:graphic>
      </p:graphicFrame>
    </p:spTree>
    <p:extLst>
      <p:ext uri="{BB962C8B-B14F-4D97-AF65-F5344CB8AC3E}">
        <p14:creationId xmlns:p14="http://schemas.microsoft.com/office/powerpoint/2010/main" val="3594171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CF2D-5446-4052-C13D-0EF8C7175385}"/>
              </a:ext>
            </a:extLst>
          </p:cNvPr>
          <p:cNvSpPr>
            <a:spLocks noGrp="1"/>
          </p:cNvSpPr>
          <p:nvPr>
            <p:ph type="ctrTitle"/>
          </p:nvPr>
        </p:nvSpPr>
        <p:spPr/>
        <p:txBody>
          <a:bodyPr/>
          <a:lstStyle/>
          <a:p>
            <a:r>
              <a:rPr lang="en-GB">
                <a:latin typeface="Arial"/>
                <a:cs typeface="Arial"/>
              </a:rPr>
              <a:t>Key words </a:t>
            </a:r>
            <a:endParaRPr lang="en-GB"/>
          </a:p>
        </p:txBody>
      </p:sp>
      <p:graphicFrame>
        <p:nvGraphicFramePr>
          <p:cNvPr id="4" name="Table 4">
            <a:extLst>
              <a:ext uri="{FF2B5EF4-FFF2-40B4-BE49-F238E27FC236}">
                <a16:creationId xmlns:a16="http://schemas.microsoft.com/office/drawing/2014/main" id="{852C40F4-3A0C-2C57-5C1A-53EF072895F3}"/>
              </a:ext>
            </a:extLst>
          </p:cNvPr>
          <p:cNvGraphicFramePr>
            <a:graphicFrameLocks noGrp="1"/>
          </p:cNvGraphicFramePr>
          <p:nvPr>
            <p:extLst>
              <p:ext uri="{D42A27DB-BD31-4B8C-83A1-F6EECF244321}">
                <p14:modId xmlns:p14="http://schemas.microsoft.com/office/powerpoint/2010/main" val="613517276"/>
              </p:ext>
            </p:extLst>
          </p:nvPr>
        </p:nvGraphicFramePr>
        <p:xfrm>
          <a:off x="1169274" y="2283798"/>
          <a:ext cx="10518750" cy="4236720"/>
        </p:xfrm>
        <a:graphic>
          <a:graphicData uri="http://schemas.openxmlformats.org/drawingml/2006/table">
            <a:tbl>
              <a:tblPr firstRow="1" bandRow="1">
                <a:tableStyleId>{00A15C55-8517-42AA-B614-E9B94910E393}</a:tableStyleId>
              </a:tblPr>
              <a:tblGrid>
                <a:gridCol w="2319200">
                  <a:extLst>
                    <a:ext uri="{9D8B030D-6E8A-4147-A177-3AD203B41FA5}">
                      <a16:colId xmlns:a16="http://schemas.microsoft.com/office/drawing/2014/main" val="2283084407"/>
                    </a:ext>
                  </a:extLst>
                </a:gridCol>
                <a:gridCol w="8199550">
                  <a:extLst>
                    <a:ext uri="{9D8B030D-6E8A-4147-A177-3AD203B41FA5}">
                      <a16:colId xmlns:a16="http://schemas.microsoft.com/office/drawing/2014/main" val="58838503"/>
                    </a:ext>
                  </a:extLst>
                </a:gridCol>
              </a:tblGrid>
              <a:tr h="0">
                <a:tc>
                  <a:txBody>
                    <a:bodyPr/>
                    <a:lstStyle/>
                    <a:p>
                      <a:pPr algn="ctr"/>
                      <a:r>
                        <a:rPr lang="en-US" sz="2000">
                          <a:latin typeface="Arial" panose="020B0604020202020204" pitchFamily="34" charset="0"/>
                          <a:cs typeface="Arial" panose="020B0604020202020204" pitchFamily="34" charset="0"/>
                        </a:rPr>
                        <a:t>Key word</a:t>
                      </a:r>
                    </a:p>
                  </a:txBody>
                  <a:tcPr/>
                </a:tc>
                <a:tc>
                  <a:txBody>
                    <a:bodyPr/>
                    <a:lstStyle/>
                    <a:p>
                      <a:pPr algn="l"/>
                      <a:r>
                        <a:rPr lang="en-US" sz="2000">
                          <a:latin typeface="Arial" panose="020B0604020202020204" pitchFamily="34" charset="0"/>
                          <a:cs typeface="Arial" panose="020B0604020202020204" pitchFamily="34" charset="0"/>
                        </a:rPr>
                        <a:t>Meaning</a:t>
                      </a:r>
                    </a:p>
                  </a:txBody>
                  <a:tcPr/>
                </a:tc>
                <a:extLst>
                  <a:ext uri="{0D108BD9-81ED-4DB2-BD59-A6C34878D82A}">
                    <a16:rowId xmlns:a16="http://schemas.microsoft.com/office/drawing/2014/main" val="475827214"/>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Dehydration</a:t>
                      </a:r>
                    </a:p>
                  </a:txBody>
                  <a:tcPr marL="3810" marR="3810" marT="3810" marB="0" anchor="ctr"/>
                </a:tc>
                <a:tc>
                  <a:txBody>
                    <a:bodyPr/>
                    <a:lstStyle/>
                    <a:p>
                      <a:pPr lvl="0" algn="l">
                        <a:buNone/>
                      </a:pPr>
                      <a:r>
                        <a:rPr lang="en-GB" sz="1400">
                          <a:latin typeface="Arial" panose="020B0604020202020204" pitchFamily="34" charset="0"/>
                          <a:cs typeface="Arial" panose="020B0604020202020204" pitchFamily="34" charset="0"/>
                        </a:rPr>
                        <a:t>A state in which the body has lost more fluids than it has taken in. </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27354811"/>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Eatwell Guide (the)</a:t>
                      </a:r>
                    </a:p>
                  </a:txBody>
                  <a:tcPr marL="3810" marR="3810" marT="3810" marB="0" anchor="ctr"/>
                </a:tc>
                <a:tc>
                  <a:txBody>
                    <a:bodyPr/>
                    <a:lstStyle/>
                    <a:p>
                      <a:pPr lvl="0" algn="l">
                        <a:buNone/>
                      </a:pPr>
                      <a:r>
                        <a:rPr lang="en-GB" sz="1400">
                          <a:latin typeface="Arial" panose="020B0604020202020204" pitchFamily="34" charset="0"/>
                          <a:cs typeface="Arial" panose="020B0604020202020204" pitchFamily="34" charset="0"/>
                        </a:rPr>
                        <a:t>The UK’s healthy eating model, showing the types and proportions of foods that should be eaten to achieve a healthy, balanced diet. </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23214387"/>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Energy balance</a:t>
                      </a:r>
                    </a:p>
                  </a:txBody>
                  <a:tcPr marL="3810" marR="3810" marT="3810" marB="0" anchor="ctr"/>
                </a:tc>
                <a:tc>
                  <a:txBody>
                    <a:bodyPr/>
                    <a:lstStyle/>
                    <a:p>
                      <a:pPr lvl="0" algn="l">
                        <a:buNone/>
                      </a:pPr>
                      <a:r>
                        <a:rPr lang="en-GB" sz="1400">
                          <a:latin typeface="Arial" panose="020B0604020202020204" pitchFamily="34" charset="0"/>
                          <a:cs typeface="Arial" panose="020B0604020202020204" pitchFamily="34" charset="0"/>
                        </a:rPr>
                        <a:t>The relationship between energy consumed (in food) and energy used (e.g., through exercise). Any sustained imbalance between energy intake and energy used will lead to gain or loss in weight.</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10876851"/>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Fats</a:t>
                      </a:r>
                    </a:p>
                  </a:txBody>
                  <a:tcPr marL="3810" marR="3810" marT="3810" marB="0" anchor="ctr"/>
                </a:tc>
                <a:tc>
                  <a:txBody>
                    <a:bodyPr/>
                    <a:lstStyle/>
                    <a:p>
                      <a:pPr lvl="0" algn="l">
                        <a:buNone/>
                      </a:pPr>
                      <a:r>
                        <a:rPr lang="en-GB" sz="1400">
                          <a:latin typeface="Arial" panose="020B0604020202020204" pitchFamily="34" charset="0"/>
                          <a:cs typeface="Arial" panose="020B0604020202020204" pitchFamily="34" charset="0"/>
                        </a:rPr>
                        <a:t>Fats are composed of fatty acids and glycerol. Fats are an important part of a healthy, balanced diet. They provide essential fatty acids and carry the fat-soluble vitamins A, D, E and K. The functions of fats functions in food include shortening and enhancing mouthfeel. </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8727413"/>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Fibre</a:t>
                      </a:r>
                    </a:p>
                  </a:txBody>
                  <a:tcPr marL="3810" marR="3810" marT="3810" marB="0" anchor="ctr"/>
                </a:tc>
                <a:tc>
                  <a:txBody>
                    <a:bodyPr/>
                    <a:lstStyle/>
                    <a:p>
                      <a:pPr lvl="0" algn="l">
                        <a:buNone/>
                      </a:pPr>
                      <a:r>
                        <a:rPr lang="en-GB" sz="1400">
                          <a:latin typeface="Arial" panose="020B0604020202020204" pitchFamily="34" charset="0"/>
                          <a:cs typeface="Arial" panose="020B0604020202020204" pitchFamily="34" charset="0"/>
                        </a:rPr>
                        <a:t>Carbohydrates found typically in plant foods that unlike other carbohydrates (sugars and most starches) are resistant to digestion.</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28388324"/>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Free sugars</a:t>
                      </a:r>
                    </a:p>
                  </a:txBody>
                  <a:tcPr marL="3810" marR="3810" marT="3810" marB="0" anchor="ctr"/>
                </a:tc>
                <a:tc>
                  <a:txBody>
                    <a:bodyPr/>
                    <a:lstStyle/>
                    <a:p>
                      <a:pPr lvl="0" algn="l">
                        <a:buNone/>
                      </a:pPr>
                      <a:r>
                        <a:rPr lang="en-GB" sz="1400">
                          <a:latin typeface="Arial" panose="020B0604020202020204" pitchFamily="34" charset="0"/>
                          <a:cs typeface="Arial" panose="020B0604020202020204" pitchFamily="34" charset="0"/>
                        </a:rPr>
                        <a:t>Sugars that have been added to foods and drinks or are ‘released’ from fruits and vegetables when the structure is broken down (e.g., juice, purees, and pastes). Sugars present within whole fruits and vegetables and plain dairy foods are not free sugars.</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54792579"/>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Iron</a:t>
                      </a:r>
                    </a:p>
                  </a:txBody>
                  <a:tcPr marL="3810" marR="3810" marT="3810" marB="0" anchor="ctr"/>
                </a:tc>
                <a:tc>
                  <a:txBody>
                    <a:bodyPr/>
                    <a:lstStyle/>
                    <a:p>
                      <a:pPr lvl="0" algn="l">
                        <a:buNone/>
                      </a:pPr>
                      <a:r>
                        <a:rPr lang="en-GB" sz="1400">
                          <a:latin typeface="Arial" panose="020B0604020202020204" pitchFamily="34" charset="0"/>
                          <a:cs typeface="Arial" panose="020B0604020202020204" pitchFamily="34" charset="0"/>
                        </a:rPr>
                        <a:t>A mineral element that is essential in the diet to make red blood cells that carry oxygen to the tissues. Iron also helps the immune system to function.</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83876628"/>
                  </a:ext>
                </a:extLst>
              </a:tr>
            </a:tbl>
          </a:graphicData>
        </a:graphic>
      </p:graphicFrame>
    </p:spTree>
    <p:extLst>
      <p:ext uri="{BB962C8B-B14F-4D97-AF65-F5344CB8AC3E}">
        <p14:creationId xmlns:p14="http://schemas.microsoft.com/office/powerpoint/2010/main" val="3220201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CF2D-5446-4052-C13D-0EF8C7175385}"/>
              </a:ext>
            </a:extLst>
          </p:cNvPr>
          <p:cNvSpPr>
            <a:spLocks noGrp="1"/>
          </p:cNvSpPr>
          <p:nvPr>
            <p:ph type="ctrTitle"/>
          </p:nvPr>
        </p:nvSpPr>
        <p:spPr>
          <a:xfrm>
            <a:off x="1236000" y="1030398"/>
            <a:ext cx="9720000" cy="720000"/>
          </a:xfrm>
        </p:spPr>
        <p:txBody>
          <a:bodyPr/>
          <a:lstStyle/>
          <a:p>
            <a:r>
              <a:rPr lang="en-GB">
                <a:latin typeface="Arial"/>
                <a:cs typeface="Arial"/>
              </a:rPr>
              <a:t>Key words </a:t>
            </a:r>
            <a:endParaRPr lang="en-GB"/>
          </a:p>
        </p:txBody>
      </p:sp>
      <p:graphicFrame>
        <p:nvGraphicFramePr>
          <p:cNvPr id="4" name="Table 4">
            <a:extLst>
              <a:ext uri="{FF2B5EF4-FFF2-40B4-BE49-F238E27FC236}">
                <a16:creationId xmlns:a16="http://schemas.microsoft.com/office/drawing/2014/main" id="{852C40F4-3A0C-2C57-5C1A-53EF072895F3}"/>
              </a:ext>
            </a:extLst>
          </p:cNvPr>
          <p:cNvGraphicFramePr>
            <a:graphicFrameLocks noGrp="1"/>
          </p:cNvGraphicFramePr>
          <p:nvPr>
            <p:extLst>
              <p:ext uri="{D42A27DB-BD31-4B8C-83A1-F6EECF244321}">
                <p14:modId xmlns:p14="http://schemas.microsoft.com/office/powerpoint/2010/main" val="1136132924"/>
              </p:ext>
            </p:extLst>
          </p:nvPr>
        </p:nvGraphicFramePr>
        <p:xfrm>
          <a:off x="1147502" y="1550670"/>
          <a:ext cx="10582125" cy="4850130"/>
        </p:xfrm>
        <a:graphic>
          <a:graphicData uri="http://schemas.openxmlformats.org/drawingml/2006/table">
            <a:tbl>
              <a:tblPr firstRow="1" bandRow="1">
                <a:tableStyleId>{00A15C55-8517-42AA-B614-E9B94910E393}</a:tableStyleId>
              </a:tblPr>
              <a:tblGrid>
                <a:gridCol w="2333174">
                  <a:extLst>
                    <a:ext uri="{9D8B030D-6E8A-4147-A177-3AD203B41FA5}">
                      <a16:colId xmlns:a16="http://schemas.microsoft.com/office/drawing/2014/main" val="2283084407"/>
                    </a:ext>
                  </a:extLst>
                </a:gridCol>
                <a:gridCol w="8248951">
                  <a:extLst>
                    <a:ext uri="{9D8B030D-6E8A-4147-A177-3AD203B41FA5}">
                      <a16:colId xmlns:a16="http://schemas.microsoft.com/office/drawing/2014/main" val="58838503"/>
                    </a:ext>
                  </a:extLst>
                </a:gridCol>
              </a:tblGrid>
              <a:tr h="0">
                <a:tc>
                  <a:txBody>
                    <a:bodyPr/>
                    <a:lstStyle/>
                    <a:p>
                      <a:pPr algn="ctr"/>
                      <a:r>
                        <a:rPr lang="en-US" sz="2000">
                          <a:latin typeface="Arial" panose="020B0604020202020204" pitchFamily="34" charset="0"/>
                          <a:cs typeface="Arial" panose="020B0604020202020204" pitchFamily="34" charset="0"/>
                        </a:rPr>
                        <a:t>Key word</a:t>
                      </a:r>
                    </a:p>
                  </a:txBody>
                  <a:tcPr/>
                </a:tc>
                <a:tc>
                  <a:txBody>
                    <a:bodyPr/>
                    <a:lstStyle/>
                    <a:p>
                      <a:pPr algn="l"/>
                      <a:r>
                        <a:rPr lang="en-US" sz="2000">
                          <a:latin typeface="Arial" panose="020B0604020202020204" pitchFamily="34" charset="0"/>
                          <a:cs typeface="Arial" panose="020B0604020202020204" pitchFamily="34" charset="0"/>
                        </a:rPr>
                        <a:t>Meaning</a:t>
                      </a:r>
                    </a:p>
                  </a:txBody>
                  <a:tcPr/>
                </a:tc>
                <a:extLst>
                  <a:ext uri="{0D108BD9-81ED-4DB2-BD59-A6C34878D82A}">
                    <a16:rowId xmlns:a16="http://schemas.microsoft.com/office/drawing/2014/main" val="475827214"/>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Kilocalories (kcal)</a:t>
                      </a:r>
                    </a:p>
                  </a:txBody>
                  <a:tcPr marL="3810" marR="3810" marT="3810" marB="0" anchor="ctr"/>
                </a:tc>
                <a:tc>
                  <a:txBody>
                    <a:bodyPr/>
                    <a:lstStyle/>
                    <a:p>
                      <a:pPr lvl="0" algn="l">
                        <a:buNone/>
                      </a:pPr>
                      <a:r>
                        <a:rPr lang="en-GB" sz="1300">
                          <a:latin typeface="Arial" panose="020B0604020202020204" pitchFamily="34" charset="0"/>
                          <a:cs typeface="Arial" panose="020B0604020202020204" pitchFamily="34" charset="0"/>
                        </a:rPr>
                        <a:t>A measurement of energy in food (commonly referred to as simply ‘calories’).</a:t>
                      </a:r>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59077069"/>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Kilojoules (kJ)</a:t>
                      </a:r>
                    </a:p>
                  </a:txBody>
                  <a:tcPr marL="3810" marR="3810" marT="3810" marB="0" anchor="ctr"/>
                </a:tc>
                <a:tc>
                  <a:txBody>
                    <a:bodyPr/>
                    <a:lstStyle/>
                    <a:p>
                      <a:pPr lvl="0" algn="l">
                        <a:buNone/>
                      </a:pPr>
                      <a:r>
                        <a:rPr lang="en-GB" sz="1300">
                          <a:latin typeface="Arial" panose="020B0604020202020204" pitchFamily="34" charset="0"/>
                          <a:cs typeface="Arial" panose="020B0604020202020204" pitchFamily="34" charset="0"/>
                        </a:rPr>
                        <a:t>A metric measurement used for energy on food labels. Whilst it can be found on food labels, most people usually use calories (kcal).</a:t>
                      </a:r>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07881607"/>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Macronutrients</a:t>
                      </a:r>
                    </a:p>
                  </a:txBody>
                  <a:tcPr marL="3810" marR="3810" marT="3810" marB="0" anchor="ctr"/>
                </a:tc>
                <a:tc>
                  <a:txBody>
                    <a:bodyPr/>
                    <a:lstStyle/>
                    <a:p>
                      <a:pPr lvl="0" algn="l">
                        <a:buNone/>
                      </a:pPr>
                      <a:r>
                        <a:rPr lang="en-GB" sz="1300">
                          <a:latin typeface="Arial" panose="020B0604020202020204" pitchFamily="34" charset="0"/>
                          <a:cs typeface="Arial" panose="020B0604020202020204" pitchFamily="34" charset="0"/>
                        </a:rPr>
                        <a:t>Nutrients the human body needs in larger amounts, and that provide calories, i.e., fats, proteins, and carbohydrates. </a:t>
                      </a:r>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67568398"/>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Micronutrients</a:t>
                      </a:r>
                    </a:p>
                  </a:txBody>
                  <a:tcPr marL="3810" marR="3810" marT="3810" marB="0" anchor="ctr"/>
                </a:tc>
                <a:tc>
                  <a:txBody>
                    <a:bodyPr/>
                    <a:lstStyle/>
                    <a:p>
                      <a:pPr lvl="0" algn="l">
                        <a:buNone/>
                      </a:pPr>
                      <a:r>
                        <a:rPr lang="en-GB" sz="1300">
                          <a:latin typeface="Arial" panose="020B0604020202020204" pitchFamily="34" charset="0"/>
                          <a:cs typeface="Arial" panose="020B0604020202020204" pitchFamily="34" charset="0"/>
                        </a:rPr>
                        <a:t>Nutrient required by the body in tiny amounts for normal growth, development and maintenance of health; for example, vitamins, and minerals, e.g., vitamin C, iron, calcium.</a:t>
                      </a:r>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75160492"/>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Mineral</a:t>
                      </a:r>
                    </a:p>
                  </a:txBody>
                  <a:tcPr marL="3810" marR="3810" marT="3810" marB="0" anchor="ctr"/>
                </a:tc>
                <a:tc>
                  <a:txBody>
                    <a:bodyPr/>
                    <a:lstStyle/>
                    <a:p>
                      <a:pPr lvl="0" algn="l">
                        <a:buNone/>
                      </a:pPr>
                      <a:r>
                        <a:rPr lang="en-GB" sz="1300">
                          <a:latin typeface="Arial" panose="020B0604020202020204" pitchFamily="34" charset="0"/>
                          <a:cs typeface="Arial" panose="020B0604020202020204" pitchFamily="34" charset="0"/>
                        </a:rPr>
                        <a:t>An inorganic micronutrient needed in the diet for normal growth, development and health. e.g., iron, calcium.</a:t>
                      </a:r>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06525060"/>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Niacin</a:t>
                      </a:r>
                    </a:p>
                  </a:txBody>
                  <a:tcPr marL="3810" marR="3810" marT="3810" marB="0" anchor="ctr"/>
                </a:tc>
                <a:tc>
                  <a:txBody>
                    <a:bodyPr/>
                    <a:lstStyle/>
                    <a:p>
                      <a:pPr lvl="0" algn="l">
                        <a:buNone/>
                      </a:pPr>
                      <a:r>
                        <a:rPr lang="en-GB" sz="1300">
                          <a:latin typeface="Arial" panose="020B0604020202020204" pitchFamily="34" charset="0"/>
                          <a:cs typeface="Arial" panose="020B0604020202020204" pitchFamily="34" charset="0"/>
                        </a:rPr>
                        <a:t>A water-soluble vitamin also known as nicotinic acid. Essential for the release of energy from foods. Found in meat, poultry fish and shellfish, wholegrains (e.g., brown rice) and some nuts and seeds (e.g., peanuts and sesame seeds).</a:t>
                      </a:r>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12028042"/>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Physical activity level</a:t>
                      </a:r>
                    </a:p>
                  </a:txBody>
                  <a:tcPr marL="3810" marR="3810" marT="3810" marB="0" anchor="ctr"/>
                </a:tc>
                <a:tc>
                  <a:txBody>
                    <a:bodyPr/>
                    <a:lstStyle/>
                    <a:p>
                      <a:pPr lvl="0" algn="l">
                        <a:buNone/>
                      </a:pPr>
                      <a:r>
                        <a:rPr lang="en-GB" sz="1300">
                          <a:latin typeface="Arial" panose="020B0604020202020204" pitchFamily="34" charset="0"/>
                          <a:cs typeface="Arial" panose="020B0604020202020204" pitchFamily="34" charset="0"/>
                        </a:rPr>
                        <a:t>A figure based on the amount of physical activity a person does in a day. Used in calculations of energy requirements.</a:t>
                      </a:r>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38872622"/>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Protein</a:t>
                      </a:r>
                    </a:p>
                  </a:txBody>
                  <a:tcPr marL="3810" marR="3810" marT="3810" marB="0" anchor="ctr"/>
                </a:tc>
                <a:tc>
                  <a:txBody>
                    <a:bodyPr/>
                    <a:lstStyle/>
                    <a:p>
                      <a:pPr lvl="0" algn="l">
                        <a:buNone/>
                      </a:pPr>
                      <a:r>
                        <a:rPr lang="en-GB" sz="1300">
                          <a:latin typeface="Arial" panose="020B0604020202020204" pitchFamily="34" charset="0"/>
                          <a:cs typeface="Arial" panose="020B0604020202020204" pitchFamily="34" charset="0"/>
                        </a:rPr>
                        <a:t>A component of food that is made up of amino acids. There are many diverse types of protein with a range of functions, including enzymes that catalyse reactions and structural proteins that make up the tissues in our body.</a:t>
                      </a:r>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50433407"/>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Riboflavin</a:t>
                      </a:r>
                    </a:p>
                  </a:txBody>
                  <a:tcPr marL="3810" marR="3810" marT="3810" marB="0" anchor="ctr"/>
                </a:tc>
                <a:tc>
                  <a:txBody>
                    <a:bodyPr/>
                    <a:lstStyle/>
                    <a:p>
                      <a:pPr lvl="0" algn="l">
                        <a:buNone/>
                      </a:pPr>
                      <a:r>
                        <a:rPr lang="en-GB" sz="1300">
                          <a:latin typeface="Arial" panose="020B0604020202020204" pitchFamily="34" charset="0"/>
                          <a:cs typeface="Arial" panose="020B0604020202020204" pitchFamily="34" charset="0"/>
                        </a:rPr>
                        <a:t>A water-soluble vitamin involved in energy release from foods, reduction in tiredness and contributing to normal nerve function. Found in milk, eggs, fortified breakfast cereals, and mushrooms. </a:t>
                      </a:r>
                      <a:endParaRPr lang="en-US" sz="13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44576880"/>
                  </a:ext>
                </a:extLst>
              </a:tr>
            </a:tbl>
          </a:graphicData>
        </a:graphic>
      </p:graphicFrame>
    </p:spTree>
    <p:extLst>
      <p:ext uri="{BB962C8B-B14F-4D97-AF65-F5344CB8AC3E}">
        <p14:creationId xmlns:p14="http://schemas.microsoft.com/office/powerpoint/2010/main" val="590084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CF2D-5446-4052-C13D-0EF8C7175385}"/>
              </a:ext>
            </a:extLst>
          </p:cNvPr>
          <p:cNvSpPr>
            <a:spLocks noGrp="1"/>
          </p:cNvSpPr>
          <p:nvPr>
            <p:ph type="ctrTitle"/>
          </p:nvPr>
        </p:nvSpPr>
        <p:spPr/>
        <p:txBody>
          <a:bodyPr/>
          <a:lstStyle/>
          <a:p>
            <a:r>
              <a:rPr lang="en-GB">
                <a:latin typeface="Arial"/>
                <a:cs typeface="Arial"/>
              </a:rPr>
              <a:t>Key words </a:t>
            </a:r>
            <a:endParaRPr lang="en-GB"/>
          </a:p>
        </p:txBody>
      </p:sp>
      <p:graphicFrame>
        <p:nvGraphicFramePr>
          <p:cNvPr id="4" name="Table 4">
            <a:extLst>
              <a:ext uri="{FF2B5EF4-FFF2-40B4-BE49-F238E27FC236}">
                <a16:creationId xmlns:a16="http://schemas.microsoft.com/office/drawing/2014/main" id="{852C40F4-3A0C-2C57-5C1A-53EF072895F3}"/>
              </a:ext>
            </a:extLst>
          </p:cNvPr>
          <p:cNvGraphicFramePr>
            <a:graphicFrameLocks noGrp="1"/>
          </p:cNvGraphicFramePr>
          <p:nvPr>
            <p:extLst>
              <p:ext uri="{D42A27DB-BD31-4B8C-83A1-F6EECF244321}">
                <p14:modId xmlns:p14="http://schemas.microsoft.com/office/powerpoint/2010/main" val="2865911163"/>
              </p:ext>
            </p:extLst>
          </p:nvPr>
        </p:nvGraphicFramePr>
        <p:xfrm>
          <a:off x="1169273" y="2135188"/>
          <a:ext cx="10564017" cy="3962400"/>
        </p:xfrm>
        <a:graphic>
          <a:graphicData uri="http://schemas.openxmlformats.org/drawingml/2006/table">
            <a:tbl>
              <a:tblPr firstRow="1" bandRow="1">
                <a:tableStyleId>{00A15C55-8517-42AA-B614-E9B94910E393}</a:tableStyleId>
              </a:tblPr>
              <a:tblGrid>
                <a:gridCol w="1619194">
                  <a:extLst>
                    <a:ext uri="{9D8B030D-6E8A-4147-A177-3AD203B41FA5}">
                      <a16:colId xmlns:a16="http://schemas.microsoft.com/office/drawing/2014/main" val="2283084407"/>
                    </a:ext>
                  </a:extLst>
                </a:gridCol>
                <a:gridCol w="8944823">
                  <a:extLst>
                    <a:ext uri="{9D8B030D-6E8A-4147-A177-3AD203B41FA5}">
                      <a16:colId xmlns:a16="http://schemas.microsoft.com/office/drawing/2014/main" val="58838503"/>
                    </a:ext>
                  </a:extLst>
                </a:gridCol>
              </a:tblGrid>
              <a:tr h="0">
                <a:tc>
                  <a:txBody>
                    <a:bodyPr/>
                    <a:lstStyle/>
                    <a:p>
                      <a:pPr algn="ctr"/>
                      <a:r>
                        <a:rPr lang="en-US" sz="1600">
                          <a:latin typeface="Arial" panose="020B0604020202020204" pitchFamily="34" charset="0"/>
                          <a:cs typeface="Arial" panose="020B0604020202020204" pitchFamily="34" charset="0"/>
                        </a:rPr>
                        <a:t>Key word</a:t>
                      </a:r>
                      <a:endParaRPr lang="en-US" sz="1600" dirty="0">
                        <a:latin typeface="Arial" panose="020B0604020202020204" pitchFamily="34" charset="0"/>
                        <a:cs typeface="Arial" panose="020B0604020202020204" pitchFamily="34" charset="0"/>
                      </a:endParaRPr>
                    </a:p>
                  </a:txBody>
                  <a:tcPr/>
                </a:tc>
                <a:tc>
                  <a:txBody>
                    <a:bodyPr/>
                    <a:lstStyle/>
                    <a:p>
                      <a:pPr algn="l"/>
                      <a:r>
                        <a:rPr lang="en-US" sz="1600">
                          <a:latin typeface="Arial" panose="020B0604020202020204" pitchFamily="34" charset="0"/>
                          <a:cs typeface="Arial" panose="020B0604020202020204" pitchFamily="34" charset="0"/>
                        </a:rPr>
                        <a:t>Meaning</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75827214"/>
                  </a:ext>
                </a:extLst>
              </a:tr>
              <a:tr h="0">
                <a:tc>
                  <a:txBody>
                    <a:bodyPr/>
                    <a:lstStyle/>
                    <a:p>
                      <a:pPr algn="ctr" rtl="0" fontAlgn="ctr"/>
                      <a:r>
                        <a:rPr lang="en-GB" sz="1600" b="1" i="0" u="none" strike="noStrike">
                          <a:solidFill>
                            <a:srgbClr val="000000"/>
                          </a:solidFill>
                          <a:effectLst/>
                          <a:latin typeface="Arial" panose="020B0604020202020204" pitchFamily="34" charset="0"/>
                          <a:cs typeface="Arial" panose="020B0604020202020204" pitchFamily="34" charset="0"/>
                        </a:rPr>
                        <a:t>Sodium</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ctr"/>
                </a:tc>
                <a:tc>
                  <a:txBody>
                    <a:bodyPr/>
                    <a:lstStyle/>
                    <a:p>
                      <a:pPr lvl="0" algn="l">
                        <a:buNone/>
                      </a:pPr>
                      <a:r>
                        <a:rPr lang="en-GB" sz="1600">
                          <a:latin typeface="Arial" panose="020B0604020202020204" pitchFamily="34" charset="0"/>
                          <a:cs typeface="Arial" panose="020B0604020202020204" pitchFamily="34" charset="0"/>
                        </a:rPr>
                        <a:t>A mineral element that regulates body water content and nerve function. Often added as salt (sodium chloride) during processing. Currently intakes of sodium are too high, and most people need to reduce their intake substantially.</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9076983"/>
                  </a:ext>
                </a:extLst>
              </a:tr>
              <a:tr h="0">
                <a:tc>
                  <a:txBody>
                    <a:bodyPr/>
                    <a:lstStyle/>
                    <a:p>
                      <a:pPr algn="ctr" rtl="0" fontAlgn="ctr"/>
                      <a:r>
                        <a:rPr lang="en-GB" sz="1600" b="1" i="0" u="none" strike="noStrike">
                          <a:solidFill>
                            <a:srgbClr val="000000"/>
                          </a:solidFill>
                          <a:effectLst/>
                          <a:latin typeface="Arial" panose="020B0604020202020204" pitchFamily="34" charset="0"/>
                          <a:cs typeface="Arial" panose="020B0604020202020204" pitchFamily="34" charset="0"/>
                        </a:rPr>
                        <a:t>Starch</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ctr"/>
                </a:tc>
                <a:tc>
                  <a:txBody>
                    <a:bodyPr/>
                    <a:lstStyle/>
                    <a:p>
                      <a:pPr lvl="0" algn="l">
                        <a:buNone/>
                      </a:pPr>
                      <a:r>
                        <a:rPr lang="en-GB" sz="1600">
                          <a:latin typeface="Arial" panose="020B0604020202020204" pitchFamily="34" charset="0"/>
                          <a:cs typeface="Arial" panose="020B0604020202020204" pitchFamily="34" charset="0"/>
                        </a:rPr>
                        <a:t>A polysaccharide made up of many glucose units and the principal storage carbohydrate in plants. The main source of carbohydrate in most diets. Starch can have straight chains (amylose) or branched chains (amylopectin).</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00507888"/>
                  </a:ext>
                </a:extLst>
              </a:tr>
              <a:tr h="0">
                <a:tc>
                  <a:txBody>
                    <a:bodyPr/>
                    <a:lstStyle/>
                    <a:p>
                      <a:pPr algn="ctr" rtl="0" fontAlgn="ctr"/>
                      <a:r>
                        <a:rPr lang="en-GB" sz="1600" b="1" i="0" u="none" strike="noStrike">
                          <a:solidFill>
                            <a:srgbClr val="000000"/>
                          </a:solidFill>
                          <a:effectLst/>
                          <a:latin typeface="Arial" panose="020B0604020202020204" pitchFamily="34" charset="0"/>
                          <a:cs typeface="Arial" panose="020B0604020202020204" pitchFamily="34" charset="0"/>
                        </a:rPr>
                        <a:t>Sugars</a:t>
                      </a:r>
                    </a:p>
                  </a:txBody>
                  <a:tcPr marL="3810" marR="3810" marT="3810" marB="0" anchor="ctr"/>
                </a:tc>
                <a:tc>
                  <a:txBody>
                    <a:bodyPr/>
                    <a:lstStyle/>
                    <a:p>
                      <a:pPr lvl="0" algn="l">
                        <a:buNone/>
                      </a:pPr>
                      <a:r>
                        <a:rPr lang="en-GB" sz="1600">
                          <a:latin typeface="Arial" panose="020B0604020202020204" pitchFamily="34" charset="0"/>
                          <a:cs typeface="Arial" panose="020B0604020202020204" pitchFamily="34" charset="0"/>
                        </a:rPr>
                        <a:t>Mono or disaccharides such as glucose, sucrose, and lactose.</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40064526"/>
                  </a:ext>
                </a:extLst>
              </a:tr>
              <a:tr h="0">
                <a:tc>
                  <a:txBody>
                    <a:bodyPr/>
                    <a:lstStyle/>
                    <a:p>
                      <a:pPr algn="ctr" rtl="0" fontAlgn="ctr"/>
                      <a:r>
                        <a:rPr lang="en-GB" sz="1600" b="1" i="0" u="none" strike="noStrike">
                          <a:solidFill>
                            <a:srgbClr val="000000"/>
                          </a:solidFill>
                          <a:effectLst/>
                          <a:latin typeface="Arial" panose="020B0604020202020204" pitchFamily="34" charset="0"/>
                          <a:cs typeface="Arial" panose="020B0604020202020204" pitchFamily="34" charset="0"/>
                        </a:rPr>
                        <a:t>Thiamin</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ctr"/>
                </a:tc>
                <a:tc>
                  <a:txBody>
                    <a:bodyPr/>
                    <a:lstStyle/>
                    <a:p>
                      <a:pPr lvl="0" algn="l">
                        <a:buNone/>
                      </a:pPr>
                      <a:r>
                        <a:rPr lang="en-GB" sz="1600">
                          <a:latin typeface="Arial" panose="020B0604020202020204" pitchFamily="34" charset="0"/>
                          <a:cs typeface="Arial" panose="020B0604020202020204" pitchFamily="34" charset="0"/>
                        </a:rPr>
                        <a:t>A water- soluble vitamin essential for energy release from food and helps the nervous system and heart function normally. Good sources include pork, fortified breakfast cereals, nuts and seeds, beans, and peas.</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08280110"/>
                  </a:ext>
                </a:extLst>
              </a:tr>
              <a:tr h="0">
                <a:tc>
                  <a:txBody>
                    <a:bodyPr/>
                    <a:lstStyle/>
                    <a:p>
                      <a:pPr algn="ctr" rtl="0" fontAlgn="ctr"/>
                      <a:r>
                        <a:rPr lang="en-GB" sz="1600" b="1" i="0" u="none" strike="noStrike">
                          <a:solidFill>
                            <a:srgbClr val="000000"/>
                          </a:solidFill>
                          <a:effectLst/>
                          <a:latin typeface="Arial" panose="020B0604020202020204" pitchFamily="34" charset="0"/>
                          <a:cs typeface="Arial" panose="020B0604020202020204" pitchFamily="34" charset="0"/>
                        </a:rPr>
                        <a:t>Vitamin A</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ctr"/>
                </a:tc>
                <a:tc>
                  <a:txBody>
                    <a:bodyPr/>
                    <a:lstStyle/>
                    <a:p>
                      <a:pPr lvl="0" algn="l">
                        <a:buNone/>
                      </a:pPr>
                      <a:r>
                        <a:rPr lang="en-US" sz="1600">
                          <a:latin typeface="Arial" panose="020B0604020202020204" pitchFamily="34" charset="0"/>
                          <a:cs typeface="Arial" panose="020B0604020202020204" pitchFamily="34" charset="0"/>
                        </a:rPr>
                        <a:t>A fat- soluble vitamin needed for normal vision, mucous membranes and normal skin maintenance. Found as carotenes in plants, e.g., carrots, tomatoes, apricots and mangoes, and retinol in foods from animal sources, e.g., milk, butter, cheese, and eggs.</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18742827"/>
                  </a:ext>
                </a:extLst>
              </a:tr>
            </a:tbl>
          </a:graphicData>
        </a:graphic>
      </p:graphicFrame>
    </p:spTree>
    <p:extLst>
      <p:ext uri="{BB962C8B-B14F-4D97-AF65-F5344CB8AC3E}">
        <p14:creationId xmlns:p14="http://schemas.microsoft.com/office/powerpoint/2010/main" val="2267304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CF2D-5446-4052-C13D-0EF8C7175385}"/>
              </a:ext>
            </a:extLst>
          </p:cNvPr>
          <p:cNvSpPr>
            <a:spLocks noGrp="1"/>
          </p:cNvSpPr>
          <p:nvPr>
            <p:ph type="ctrTitle"/>
          </p:nvPr>
        </p:nvSpPr>
        <p:spPr/>
        <p:txBody>
          <a:bodyPr/>
          <a:lstStyle/>
          <a:p>
            <a:r>
              <a:rPr lang="en-GB" dirty="0">
                <a:latin typeface="Arial"/>
                <a:cs typeface="Arial"/>
              </a:rPr>
              <a:t>Key words </a:t>
            </a:r>
            <a:endParaRPr lang="en-GB" dirty="0"/>
          </a:p>
        </p:txBody>
      </p:sp>
      <p:graphicFrame>
        <p:nvGraphicFramePr>
          <p:cNvPr id="4" name="Table 4">
            <a:extLst>
              <a:ext uri="{FF2B5EF4-FFF2-40B4-BE49-F238E27FC236}">
                <a16:creationId xmlns:a16="http://schemas.microsoft.com/office/drawing/2014/main" id="{852C40F4-3A0C-2C57-5C1A-53EF072895F3}"/>
              </a:ext>
            </a:extLst>
          </p:cNvPr>
          <p:cNvGraphicFramePr>
            <a:graphicFrameLocks noGrp="1"/>
          </p:cNvGraphicFramePr>
          <p:nvPr>
            <p:extLst>
              <p:ext uri="{D42A27DB-BD31-4B8C-83A1-F6EECF244321}">
                <p14:modId xmlns:p14="http://schemas.microsoft.com/office/powerpoint/2010/main" val="2122011919"/>
              </p:ext>
            </p:extLst>
          </p:nvPr>
        </p:nvGraphicFramePr>
        <p:xfrm>
          <a:off x="1169273" y="2135188"/>
          <a:ext cx="10564017" cy="3444240"/>
        </p:xfrm>
        <a:graphic>
          <a:graphicData uri="http://schemas.openxmlformats.org/drawingml/2006/table">
            <a:tbl>
              <a:tblPr firstRow="1" bandRow="1">
                <a:tableStyleId>{00A15C55-8517-42AA-B614-E9B94910E393}</a:tableStyleId>
              </a:tblPr>
              <a:tblGrid>
                <a:gridCol w="1619194">
                  <a:extLst>
                    <a:ext uri="{9D8B030D-6E8A-4147-A177-3AD203B41FA5}">
                      <a16:colId xmlns:a16="http://schemas.microsoft.com/office/drawing/2014/main" val="2283084407"/>
                    </a:ext>
                  </a:extLst>
                </a:gridCol>
                <a:gridCol w="8944823">
                  <a:extLst>
                    <a:ext uri="{9D8B030D-6E8A-4147-A177-3AD203B41FA5}">
                      <a16:colId xmlns:a16="http://schemas.microsoft.com/office/drawing/2014/main" val="58838503"/>
                    </a:ext>
                  </a:extLst>
                </a:gridCol>
              </a:tblGrid>
              <a:tr h="0">
                <a:tc>
                  <a:txBody>
                    <a:bodyPr/>
                    <a:lstStyle/>
                    <a:p>
                      <a:pPr algn="ctr"/>
                      <a:r>
                        <a:rPr lang="en-US" sz="2000" dirty="0">
                          <a:latin typeface="Arial" panose="020B0604020202020204" pitchFamily="34" charset="0"/>
                          <a:cs typeface="Arial" panose="020B0604020202020204" pitchFamily="34" charset="0"/>
                        </a:rPr>
                        <a:t>Key word</a:t>
                      </a:r>
                    </a:p>
                  </a:txBody>
                  <a:tcPr/>
                </a:tc>
                <a:tc>
                  <a:txBody>
                    <a:bodyPr/>
                    <a:lstStyle/>
                    <a:p>
                      <a:pPr algn="l"/>
                      <a:r>
                        <a:rPr lang="en-US" sz="2000" dirty="0">
                          <a:latin typeface="Arial" panose="020B0604020202020204" pitchFamily="34" charset="0"/>
                          <a:cs typeface="Arial" panose="020B0604020202020204" pitchFamily="34" charset="0"/>
                        </a:rPr>
                        <a:t>Meaning</a:t>
                      </a:r>
                    </a:p>
                  </a:txBody>
                  <a:tcPr/>
                </a:tc>
                <a:extLst>
                  <a:ext uri="{0D108BD9-81ED-4DB2-BD59-A6C34878D82A}">
                    <a16:rowId xmlns:a16="http://schemas.microsoft.com/office/drawing/2014/main" val="475827214"/>
                  </a:ext>
                </a:extLst>
              </a:tr>
              <a:tr h="0">
                <a:tc>
                  <a:txBody>
                    <a:bodyPr/>
                    <a:lstStyle/>
                    <a:p>
                      <a:pPr algn="ctr" rtl="0" fontAlgn="ctr"/>
                      <a:r>
                        <a:rPr lang="en-GB" sz="1800" b="1" i="0" u="none" strike="noStrike" dirty="0">
                          <a:solidFill>
                            <a:srgbClr val="000000"/>
                          </a:solidFill>
                          <a:effectLst/>
                          <a:latin typeface="Arial" panose="020B0604020202020204" pitchFamily="34" charset="0"/>
                          <a:cs typeface="Arial" panose="020B0604020202020204" pitchFamily="34" charset="0"/>
                        </a:rPr>
                        <a:t>Vitamin D</a:t>
                      </a:r>
                    </a:p>
                  </a:txBody>
                  <a:tcPr marL="3810" marR="3810" marT="3810" marB="0" anchor="ctr"/>
                </a:tc>
                <a:tc>
                  <a:txBody>
                    <a:bodyPr/>
                    <a:lstStyle/>
                    <a:p>
                      <a:pPr lvl="0" algn="l">
                        <a:buNone/>
                      </a:pPr>
                      <a:r>
                        <a:rPr lang="en-GB" sz="1600" dirty="0">
                          <a:latin typeface="Arial" panose="020B0604020202020204" pitchFamily="34" charset="0"/>
                          <a:cs typeface="Arial" panose="020B0604020202020204" pitchFamily="34" charset="0"/>
                        </a:rPr>
                        <a:t>A fat- soluble vitamin which helps the body absorb calcium and is essential for the formation of bones and teeth.  Good sources include oily fish, eggs, fortified breakfast cereals and fortified fat spreads. In summer, the majority of people will get most of their vitamin D through the action of sunlight on the skin.</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40688131"/>
                  </a:ext>
                </a:extLst>
              </a:tr>
              <a:tr h="0">
                <a:tc>
                  <a:txBody>
                    <a:bodyPr/>
                    <a:lstStyle/>
                    <a:p>
                      <a:pPr algn="ctr" rtl="0" fontAlgn="ctr"/>
                      <a:r>
                        <a:rPr lang="en-GB" sz="1800" b="1" i="0" u="none" strike="noStrike">
                          <a:solidFill>
                            <a:srgbClr val="000000"/>
                          </a:solidFill>
                          <a:effectLst/>
                          <a:latin typeface="Arial" panose="020B0604020202020204" pitchFamily="34" charset="0"/>
                          <a:cs typeface="Arial" panose="020B0604020202020204" pitchFamily="34" charset="0"/>
                        </a:rPr>
                        <a:t>Vitamin E</a:t>
                      </a:r>
                    </a:p>
                  </a:txBody>
                  <a:tcPr marL="3810" marR="3810" marT="3810" marB="0" anchor="ctr"/>
                </a:tc>
                <a:tc>
                  <a:txBody>
                    <a:bodyPr/>
                    <a:lstStyle/>
                    <a:p>
                      <a:pPr lvl="0" algn="l">
                        <a:buNone/>
                      </a:pPr>
                      <a:r>
                        <a:rPr lang="en-GB" sz="1600" dirty="0">
                          <a:latin typeface="Arial" panose="020B0604020202020204" pitchFamily="34" charset="0"/>
                          <a:cs typeface="Arial" panose="020B0604020202020204" pitchFamily="34" charset="0"/>
                        </a:rPr>
                        <a:t>A fat-soluble vitamin which helps protects cells from oxidation. Found in vegetable and seed oils, nuts, seeds, and avocados. </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25033097"/>
                  </a:ext>
                </a:extLst>
              </a:tr>
              <a:tr h="0">
                <a:tc>
                  <a:txBody>
                    <a:bodyPr/>
                    <a:lstStyle/>
                    <a:p>
                      <a:pPr algn="ctr" rtl="0" fontAlgn="ctr"/>
                      <a:r>
                        <a:rPr lang="en-GB" sz="1800" b="1" i="0" u="none" strike="noStrike" dirty="0">
                          <a:solidFill>
                            <a:srgbClr val="000000"/>
                          </a:solidFill>
                          <a:effectLst/>
                          <a:latin typeface="Arial" panose="020B0604020202020204" pitchFamily="34" charset="0"/>
                          <a:cs typeface="Arial" panose="020B0604020202020204" pitchFamily="34" charset="0"/>
                        </a:rPr>
                        <a:t>Vitamin K</a:t>
                      </a:r>
                    </a:p>
                  </a:txBody>
                  <a:tcPr marL="3810" marR="3810" marT="3810" marB="0" anchor="ctr"/>
                </a:tc>
                <a:tc>
                  <a:txBody>
                    <a:bodyPr/>
                    <a:lstStyle/>
                    <a:p>
                      <a:pPr lvl="0" algn="l">
                        <a:buNone/>
                      </a:pPr>
                      <a:r>
                        <a:rPr lang="en-GB" sz="1600" dirty="0">
                          <a:latin typeface="Arial" panose="020B0604020202020204" pitchFamily="34" charset="0"/>
                          <a:cs typeface="Arial" panose="020B0604020202020204" pitchFamily="34" charset="0"/>
                        </a:rPr>
                        <a:t>A family of fat-soluble vitamins; phylloquinone (vitamin K1) from plant origins, particularly in green vegetables and some oils and menaquinones (vitamin K2 found in animal products such as meat, cheese and egg). Also made in the gut by bacteria. Vitamin K is required for normal blood clotting. </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5343891"/>
                  </a:ext>
                </a:extLst>
              </a:tr>
              <a:tr h="0">
                <a:tc>
                  <a:txBody>
                    <a:bodyPr/>
                    <a:lstStyle/>
                    <a:p>
                      <a:pPr algn="ctr" rtl="0" fontAlgn="ctr"/>
                      <a:r>
                        <a:rPr lang="en-GB" sz="1800" b="1" i="0" u="none" strike="noStrike" dirty="0">
                          <a:solidFill>
                            <a:srgbClr val="000000"/>
                          </a:solidFill>
                          <a:effectLst/>
                          <a:latin typeface="Arial" panose="020B0604020202020204" pitchFamily="34" charset="0"/>
                          <a:cs typeface="Arial" panose="020B0604020202020204" pitchFamily="34" charset="0"/>
                        </a:rPr>
                        <a:t>Vitamin</a:t>
                      </a:r>
                    </a:p>
                  </a:txBody>
                  <a:tcPr marL="3810" marR="3810" marT="3810" marB="0" anchor="ctr"/>
                </a:tc>
                <a:tc>
                  <a:txBody>
                    <a:bodyPr/>
                    <a:lstStyle/>
                    <a:p>
                      <a:pPr lvl="0" algn="l">
                        <a:buNone/>
                      </a:pPr>
                      <a:r>
                        <a:rPr lang="en-GB" sz="1600" dirty="0">
                          <a:latin typeface="Arial" panose="020B0604020202020204" pitchFamily="34" charset="0"/>
                          <a:cs typeface="Arial" panose="020B0604020202020204" pitchFamily="34" charset="0"/>
                        </a:rPr>
                        <a:t>An organic micronutrient that is essential for the human body.</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95509416"/>
                  </a:ext>
                </a:extLst>
              </a:tr>
            </a:tbl>
          </a:graphicData>
        </a:graphic>
      </p:graphicFrame>
    </p:spTree>
    <p:extLst>
      <p:ext uri="{BB962C8B-B14F-4D97-AF65-F5344CB8AC3E}">
        <p14:creationId xmlns:p14="http://schemas.microsoft.com/office/powerpoint/2010/main" val="2257165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BE14-55C0-C423-6860-80CFB347D346}"/>
              </a:ext>
            </a:extLst>
          </p:cNvPr>
          <p:cNvSpPr>
            <a:spLocks noGrp="1"/>
          </p:cNvSpPr>
          <p:nvPr>
            <p:ph type="ctrTitle"/>
          </p:nvPr>
        </p:nvSpPr>
        <p:spPr/>
        <p:txBody>
          <a:bodyPr/>
          <a:lstStyle/>
          <a:p>
            <a:r>
              <a:rPr lang="en-GB" dirty="0"/>
              <a:t>Teachers’</a:t>
            </a:r>
            <a:r>
              <a:rPr lang="en-GB"/>
              <a:t> guide</a:t>
            </a:r>
          </a:p>
        </p:txBody>
      </p:sp>
    </p:spTree>
    <p:extLst>
      <p:ext uri="{BB962C8B-B14F-4D97-AF65-F5344CB8AC3E}">
        <p14:creationId xmlns:p14="http://schemas.microsoft.com/office/powerpoint/2010/main" val="482496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808316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Teaching about healthy eating:</a:t>
            </a:r>
            <a:br>
              <a:rPr lang="en-US">
                <a:latin typeface="Arial"/>
                <a:cs typeface="Arial"/>
              </a:rPr>
            </a:br>
            <a:endParaRPr lang="en-GB"/>
          </a:p>
        </p:txBody>
      </p:sp>
      <p:sp>
        <p:nvSpPr>
          <p:cNvPr id="3" name="Subtitle 2"/>
          <p:cNvSpPr>
            <a:spLocks noGrp="1"/>
          </p:cNvSpPr>
          <p:nvPr>
            <p:ph type="subTitle" idx="1"/>
          </p:nvPr>
        </p:nvSpPr>
        <p:spPr>
          <a:xfrm>
            <a:off x="1169276" y="2571092"/>
            <a:ext cx="10253400" cy="3600000"/>
          </a:xfrm>
        </p:spPr>
        <p:txBody>
          <a:bodyPr/>
          <a:lstStyle/>
          <a:p>
            <a:pPr marL="0" lvl="0" indent="0">
              <a:buNone/>
            </a:pPr>
            <a:endParaRPr lang="en-GB"/>
          </a:p>
          <a:p>
            <a:pPr lvl="0"/>
            <a:endParaRPr lang="en-GB"/>
          </a:p>
          <a:p>
            <a:pPr lvl="0"/>
            <a:endParaRPr lang="en-GB"/>
          </a:p>
          <a:p>
            <a:pPr lvl="0"/>
            <a:endParaRPr lang="en-GB"/>
          </a:p>
          <a:p>
            <a:pPr lvl="0"/>
            <a:endParaRPr lang="en-GB"/>
          </a:p>
          <a:p>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
        <p:nvSpPr>
          <p:cNvPr id="6" name="Subtitle 2">
            <a:extLst>
              <a:ext uri="{FF2B5EF4-FFF2-40B4-BE49-F238E27FC236}">
                <a16:creationId xmlns:a16="http://schemas.microsoft.com/office/drawing/2014/main" id="{A705A842-B67A-1091-B43C-016955CEB56E}"/>
              </a:ext>
            </a:extLst>
          </p:cNvPr>
          <p:cNvSpPr>
            <a:spLocks noGrp="1"/>
          </p:cNvSpPr>
          <p:nvPr/>
        </p:nvSpPr>
        <p:spPr>
          <a:xfrm>
            <a:off x="1169276" y="2571092"/>
            <a:ext cx="10253400"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a:latin typeface="Arial"/>
                <a:cs typeface="Arial"/>
              </a:rPr>
              <a:t>Nutrition is a broad and complex topic, but you should cover:</a:t>
            </a:r>
            <a:endParaRPr lang="en-GB" dirty="0">
              <a:latin typeface="Arial"/>
              <a:cs typeface="Arial"/>
            </a:endParaRPr>
          </a:p>
          <a:p>
            <a:r>
              <a:rPr lang="en-GB">
                <a:latin typeface="Arial"/>
                <a:cs typeface="Arial"/>
              </a:rPr>
              <a:t>The Eatwell Guide (the UK’s healthy eating model)</a:t>
            </a:r>
          </a:p>
          <a:p>
            <a:r>
              <a:rPr lang="en-GB">
                <a:latin typeface="Arial"/>
                <a:cs typeface="Arial"/>
              </a:rPr>
              <a:t>Energy balance (energy intake vs expenditure)</a:t>
            </a:r>
          </a:p>
          <a:p>
            <a:r>
              <a:rPr lang="en-GB">
                <a:latin typeface="Arial"/>
                <a:cs typeface="Arial"/>
              </a:rPr>
              <a:t>Nutrients, including macronutrients and micronutrients</a:t>
            </a:r>
          </a:p>
          <a:p>
            <a:r>
              <a:rPr lang="en-GB">
                <a:latin typeface="Arial"/>
                <a:cs typeface="Arial"/>
              </a:rPr>
              <a:t>Hydration</a:t>
            </a:r>
          </a:p>
          <a:p>
            <a:r>
              <a:rPr lang="en-GB">
                <a:latin typeface="Arial"/>
                <a:cs typeface="Arial"/>
              </a:rPr>
              <a:t>Refer to the </a:t>
            </a:r>
            <a:r>
              <a:rPr lang="en-GB">
                <a:latin typeface="Arial"/>
                <a:cs typeface="Arial"/>
                <a:hlinkClick r:id="rId6"/>
              </a:rPr>
              <a:t>Food – a fact of life</a:t>
            </a:r>
            <a:r>
              <a:rPr lang="en-GB">
                <a:latin typeface="Arial"/>
                <a:cs typeface="Arial"/>
              </a:rPr>
              <a:t> website for more detailed resources on each individual topic.</a:t>
            </a:r>
          </a:p>
          <a:p>
            <a:endParaRPr lang="en-GB">
              <a:latin typeface="Arial"/>
              <a:cs typeface="Arial"/>
            </a:endParaRPr>
          </a:p>
          <a:p>
            <a:endParaRPr lang="en-GB"/>
          </a:p>
          <a:p>
            <a:pPr marL="628650" indent="-342900">
              <a:buFont typeface="Arial" panose="020B0604020202020204" pitchFamily="34" charset="0"/>
              <a:buChar char="•"/>
            </a:pPr>
            <a:endParaRPr lang="en-GB"/>
          </a:p>
          <a:p>
            <a:pPr marL="0" lvl="0" indent="0">
              <a:buNone/>
            </a:pPr>
            <a:endParaRPr lang="en-GB"/>
          </a:p>
          <a:p>
            <a:pPr lvl="0"/>
            <a:endParaRPr lang="en-GB"/>
          </a:p>
          <a:p>
            <a:pPr lvl="0"/>
            <a:endParaRPr lang="en-GB"/>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Tree>
    <p:extLst>
      <p:ext uri="{BB962C8B-B14F-4D97-AF65-F5344CB8AC3E}">
        <p14:creationId xmlns:p14="http://schemas.microsoft.com/office/powerpoint/2010/main" val="3993973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The Eatwell Guide - summary</a:t>
            </a:r>
            <a:endParaRPr lang="en-GB"/>
          </a:p>
        </p:txBody>
      </p:sp>
      <p:sp>
        <p:nvSpPr>
          <p:cNvPr id="3" name="Subtitle 2"/>
          <p:cNvSpPr>
            <a:spLocks noGrp="1"/>
          </p:cNvSpPr>
          <p:nvPr>
            <p:ph type="subTitle" idx="1"/>
          </p:nvPr>
        </p:nvSpPr>
        <p:spPr>
          <a:xfrm>
            <a:off x="1169276" y="2571092"/>
            <a:ext cx="10253400" cy="3600000"/>
          </a:xfrm>
        </p:spPr>
        <p:txBody>
          <a:bodyPr/>
          <a:lstStyle/>
          <a:p>
            <a:pPr marL="0" lvl="0" indent="0">
              <a:buNone/>
            </a:pPr>
            <a:endParaRPr lang="en-GB"/>
          </a:p>
          <a:p>
            <a:pPr lvl="0"/>
            <a:endParaRPr lang="en-GB"/>
          </a:p>
          <a:p>
            <a:pPr lvl="0"/>
            <a:endParaRPr lang="en-GB"/>
          </a:p>
          <a:p>
            <a:pPr lvl="0"/>
            <a:endParaRPr lang="en-GB"/>
          </a:p>
          <a:p>
            <a:pPr lvl="0"/>
            <a:endParaRPr lang="en-GB"/>
          </a:p>
          <a:p>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
        <p:nvSpPr>
          <p:cNvPr id="6" name="Subtitle 2">
            <a:extLst>
              <a:ext uri="{FF2B5EF4-FFF2-40B4-BE49-F238E27FC236}">
                <a16:creationId xmlns:a16="http://schemas.microsoft.com/office/drawing/2014/main" id="{A705A842-B67A-1091-B43C-016955CEB56E}"/>
              </a:ext>
            </a:extLst>
          </p:cNvPr>
          <p:cNvSpPr>
            <a:spLocks noGrp="1"/>
          </p:cNvSpPr>
          <p:nvPr/>
        </p:nvSpPr>
        <p:spPr>
          <a:xfrm>
            <a:off x="1169276" y="2571092"/>
            <a:ext cx="5376997"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a:latin typeface="Arial"/>
                <a:cs typeface="Arial"/>
              </a:rPr>
              <a:t>The Eatwell Guide is the UK healthy eating model.</a:t>
            </a:r>
          </a:p>
          <a:p>
            <a:r>
              <a:rPr lang="en-GB"/>
              <a:t>Choose a variety of foods from each group to help get the wide range of nutrients the body needs.</a:t>
            </a:r>
          </a:p>
          <a:p>
            <a:r>
              <a:rPr lang="en-GB" sz="2000">
                <a:latin typeface="Arial" panose="020B0604020202020204" pitchFamily="34" charset="0"/>
                <a:cs typeface="Arial" panose="020B0604020202020204" pitchFamily="34" charset="0"/>
              </a:rPr>
              <a:t>It doesn’t apply to children under two years because they have different nutritional needs.</a:t>
            </a:r>
          </a:p>
          <a:p>
            <a:endParaRPr lang="en-GB"/>
          </a:p>
          <a:p>
            <a:r>
              <a:rPr lang="en-GB"/>
              <a:t>The Eatwell Guide is a key document to refer back to when teaching about any aspect of nutrition.</a:t>
            </a:r>
          </a:p>
          <a:p>
            <a:endParaRPr lang="en-GB">
              <a:latin typeface="Arial"/>
              <a:cs typeface="Arial"/>
            </a:endParaRPr>
          </a:p>
          <a:p>
            <a:endParaRPr lang="en-GB">
              <a:latin typeface="Arial"/>
              <a:cs typeface="Arial"/>
            </a:endParaRPr>
          </a:p>
          <a:p>
            <a:endParaRPr lang="en-GB">
              <a:latin typeface="Arial"/>
              <a:cs typeface="Arial"/>
            </a:endParaRPr>
          </a:p>
          <a:p>
            <a:endParaRPr lang="en-GB"/>
          </a:p>
          <a:p>
            <a:pPr marL="628650" indent="-342900">
              <a:buFont typeface="Arial" panose="020B0604020202020204" pitchFamily="34" charset="0"/>
              <a:buChar char="•"/>
            </a:pPr>
            <a:endParaRPr lang="en-GB"/>
          </a:p>
          <a:p>
            <a:pPr marL="0" lvl="0" indent="0">
              <a:buNone/>
            </a:pPr>
            <a:endParaRPr lang="en-GB"/>
          </a:p>
          <a:p>
            <a:pPr lvl="0"/>
            <a:endParaRPr lang="en-GB"/>
          </a:p>
          <a:p>
            <a:pPr lvl="0"/>
            <a:endParaRPr lang="en-GB"/>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pic>
        <p:nvPicPr>
          <p:cNvPr id="7" name="Picture 6">
            <a:extLst>
              <a:ext uri="{FF2B5EF4-FFF2-40B4-BE49-F238E27FC236}">
                <a16:creationId xmlns:a16="http://schemas.microsoft.com/office/drawing/2014/main" id="{95023B38-043F-4848-E8E4-32DBF28E9B51}"/>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693077" y="2283798"/>
            <a:ext cx="5089025" cy="360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036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Teaching about the Eatwell Guide</a:t>
            </a:r>
            <a:endParaRPr lang="en-GB"/>
          </a:p>
        </p:txBody>
      </p:sp>
      <p:sp>
        <p:nvSpPr>
          <p:cNvPr id="3" name="Subtitle 2"/>
          <p:cNvSpPr>
            <a:spLocks noGrp="1"/>
          </p:cNvSpPr>
          <p:nvPr>
            <p:ph type="subTitle" idx="1"/>
          </p:nvPr>
        </p:nvSpPr>
        <p:spPr>
          <a:xfrm>
            <a:off x="1169276" y="2571092"/>
            <a:ext cx="10253400" cy="3600000"/>
          </a:xfrm>
        </p:spPr>
        <p:txBody>
          <a:bodyPr/>
          <a:lstStyle/>
          <a:p>
            <a:pPr marL="0" lvl="0" indent="0">
              <a:buNone/>
            </a:pPr>
            <a:endParaRPr lang="en-GB"/>
          </a:p>
          <a:p>
            <a:pPr lvl="0"/>
            <a:endParaRPr lang="en-GB"/>
          </a:p>
          <a:p>
            <a:pPr lvl="0"/>
            <a:endParaRPr lang="en-GB"/>
          </a:p>
          <a:p>
            <a:pPr lvl="0"/>
            <a:endParaRPr lang="en-GB"/>
          </a:p>
          <a:p>
            <a:pPr lvl="0"/>
            <a:endParaRPr lang="en-GB"/>
          </a:p>
          <a:p>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
        <p:nvSpPr>
          <p:cNvPr id="6" name="Subtitle 2">
            <a:extLst>
              <a:ext uri="{FF2B5EF4-FFF2-40B4-BE49-F238E27FC236}">
                <a16:creationId xmlns:a16="http://schemas.microsoft.com/office/drawing/2014/main" id="{A705A842-B67A-1091-B43C-016955CEB56E}"/>
              </a:ext>
            </a:extLst>
          </p:cNvPr>
          <p:cNvSpPr>
            <a:spLocks noGrp="1"/>
          </p:cNvSpPr>
          <p:nvPr/>
        </p:nvSpPr>
        <p:spPr>
          <a:xfrm>
            <a:off x="1169276" y="2571092"/>
            <a:ext cx="6216582"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a:latin typeface="Arial"/>
                <a:cs typeface="Arial"/>
              </a:rPr>
              <a:t>It is important for pupils to understand that the Eatwell Guide shows the balance of foods that should be eaten in the overall diet, not the proportion to eat at every meal.</a:t>
            </a:r>
          </a:p>
          <a:p>
            <a:r>
              <a:rPr lang="en-GB">
                <a:latin typeface="Arial"/>
                <a:cs typeface="Arial"/>
              </a:rPr>
              <a:t>Pupils should be able to identify where basic foods fit on the guide.</a:t>
            </a:r>
          </a:p>
          <a:p>
            <a:r>
              <a:rPr lang="en-GB">
                <a:latin typeface="Arial"/>
                <a:cs typeface="Arial"/>
              </a:rPr>
              <a:t>Note that compound/composite foods may have components that fit into more than one group.</a:t>
            </a:r>
          </a:p>
          <a:p>
            <a:r>
              <a:rPr lang="en-GB">
                <a:latin typeface="Arial"/>
                <a:cs typeface="Arial"/>
              </a:rPr>
              <a:t>A blank Eatwell Guide is a useful resource to use in the classroom.</a:t>
            </a:r>
          </a:p>
          <a:p>
            <a:r>
              <a:rPr lang="en-GB">
                <a:latin typeface="Arial"/>
                <a:cs typeface="Arial"/>
              </a:rPr>
              <a:t>Some materials may reference the ‘Eatwell Plate’. This has been superseded by the Eatwell Guide.</a:t>
            </a:r>
          </a:p>
          <a:p>
            <a:endParaRPr lang="en-GB">
              <a:latin typeface="Arial"/>
              <a:cs typeface="Arial"/>
            </a:endParaRPr>
          </a:p>
          <a:p>
            <a:endParaRPr lang="en-GB">
              <a:latin typeface="Arial"/>
              <a:cs typeface="Arial"/>
            </a:endParaRPr>
          </a:p>
          <a:p>
            <a:endParaRPr lang="en-GB"/>
          </a:p>
          <a:p>
            <a:pPr marL="628650" indent="-342900">
              <a:buFont typeface="Arial" panose="020B0604020202020204" pitchFamily="34" charset="0"/>
              <a:buChar char="•"/>
            </a:pPr>
            <a:endParaRPr lang="en-GB"/>
          </a:p>
          <a:p>
            <a:pPr marL="0" lvl="0" indent="0">
              <a:buNone/>
            </a:pPr>
            <a:endParaRPr lang="en-GB"/>
          </a:p>
          <a:p>
            <a:pPr lvl="0"/>
            <a:endParaRPr lang="en-GB"/>
          </a:p>
          <a:p>
            <a:pPr lvl="0"/>
            <a:endParaRPr lang="en-GB"/>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pic>
        <p:nvPicPr>
          <p:cNvPr id="1026" name="Picture 2" descr="Blank Colour Eatwell Guide | Teaching Resources">
            <a:extLst>
              <a:ext uri="{FF2B5EF4-FFF2-40B4-BE49-F238E27FC236}">
                <a16:creationId xmlns:a16="http://schemas.microsoft.com/office/drawing/2014/main" id="{DE80041D-D287-D4C7-0BF9-621B3954FC4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535513" y="2571092"/>
            <a:ext cx="4491272" cy="317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40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Energy balance - summary</a:t>
            </a:r>
            <a:endParaRPr lang="en-GB"/>
          </a:p>
        </p:txBody>
      </p:sp>
      <p:sp>
        <p:nvSpPr>
          <p:cNvPr id="3" name="Subtitle 2"/>
          <p:cNvSpPr>
            <a:spLocks noGrp="1"/>
          </p:cNvSpPr>
          <p:nvPr>
            <p:ph type="subTitle" idx="1"/>
          </p:nvPr>
        </p:nvSpPr>
        <p:spPr>
          <a:xfrm>
            <a:off x="1169276" y="2571092"/>
            <a:ext cx="10253400" cy="3600000"/>
          </a:xfrm>
        </p:spPr>
        <p:txBody>
          <a:bodyPr/>
          <a:lstStyle/>
          <a:p>
            <a:pPr marL="0" lvl="0" indent="0">
              <a:buNone/>
            </a:pPr>
            <a:endParaRPr lang="en-GB"/>
          </a:p>
          <a:p>
            <a:pPr lvl="0"/>
            <a:endParaRPr lang="en-GB"/>
          </a:p>
          <a:p>
            <a:pPr lvl="0"/>
            <a:endParaRPr lang="en-GB" sz="1600"/>
          </a:p>
          <a:p>
            <a:pPr lvl="0"/>
            <a:endParaRPr lang="en-GB" sz="1600"/>
          </a:p>
          <a:p>
            <a:pPr lvl="0"/>
            <a:endParaRPr lang="en-GB" sz="1600"/>
          </a:p>
          <a:p>
            <a:endParaRPr lang="en-US" sz="1600">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
        <p:nvSpPr>
          <p:cNvPr id="6" name="Subtitle 2">
            <a:extLst>
              <a:ext uri="{FF2B5EF4-FFF2-40B4-BE49-F238E27FC236}">
                <a16:creationId xmlns:a16="http://schemas.microsoft.com/office/drawing/2014/main" id="{A705A842-B67A-1091-B43C-016955CEB56E}"/>
              </a:ext>
            </a:extLst>
          </p:cNvPr>
          <p:cNvSpPr>
            <a:spLocks noGrp="1"/>
          </p:cNvSpPr>
          <p:nvPr/>
        </p:nvSpPr>
        <p:spPr>
          <a:xfrm>
            <a:off x="1169274" y="2232721"/>
            <a:ext cx="7475962"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altLang="en-US" sz="2000">
                <a:latin typeface="Arial" panose="020B0604020202020204" pitchFamily="34" charset="0"/>
                <a:cs typeface="Arial" panose="020B0604020202020204" pitchFamily="34" charset="0"/>
              </a:rPr>
              <a:t>Energy intake is measured in joules (J) or kilojoules (kJ), but many people are more familiar with calories (kcal).</a:t>
            </a:r>
          </a:p>
          <a:p>
            <a:pPr marL="571500">
              <a:buFont typeface="Arial" panose="020B0604020202020204" pitchFamily="34" charset="0"/>
              <a:buChar char="•"/>
            </a:pPr>
            <a:r>
              <a:rPr lang="en-GB" altLang="en-US" sz="1400">
                <a:latin typeface="Arial" panose="020B0604020202020204" pitchFamily="34" charset="0"/>
                <a:cs typeface="Arial" panose="020B0604020202020204" pitchFamily="34" charset="0"/>
              </a:rPr>
              <a:t>Carbohydrate provides 3.75 kcal (16 kJ) per gram </a:t>
            </a:r>
            <a:br>
              <a:rPr lang="en-GB" altLang="en-US" sz="1400">
                <a:latin typeface="Arial" panose="020B0604020202020204" pitchFamily="34" charset="0"/>
                <a:cs typeface="Arial" panose="020B0604020202020204" pitchFamily="34" charset="0"/>
              </a:rPr>
            </a:br>
            <a:r>
              <a:rPr lang="en-GB" altLang="en-US" sz="1400">
                <a:latin typeface="Arial" panose="020B0604020202020204" pitchFamily="34" charset="0"/>
                <a:cs typeface="Arial" panose="020B0604020202020204" pitchFamily="34" charset="0"/>
              </a:rPr>
              <a:t>(for labelling this is rounded up to </a:t>
            </a:r>
            <a:r>
              <a:rPr lang="en-GB" altLang="en-US" sz="1400" b="1">
                <a:latin typeface="Arial" panose="020B0604020202020204" pitchFamily="34" charset="0"/>
                <a:cs typeface="Arial" panose="020B0604020202020204" pitchFamily="34" charset="0"/>
              </a:rPr>
              <a:t>4 kcal </a:t>
            </a:r>
            <a:r>
              <a:rPr lang="en-GB" altLang="en-US" sz="1400">
                <a:latin typeface="Arial" panose="020B0604020202020204" pitchFamily="34" charset="0"/>
                <a:cs typeface="Arial" panose="020B0604020202020204" pitchFamily="34" charset="0"/>
              </a:rPr>
              <a:t>(17kJ) per gram).</a:t>
            </a:r>
          </a:p>
          <a:p>
            <a:pPr marL="571500">
              <a:buFont typeface="Arial" panose="020B0604020202020204" pitchFamily="34" charset="0"/>
              <a:buChar char="•"/>
            </a:pPr>
            <a:r>
              <a:rPr lang="en-GB" altLang="en-US" sz="1400">
                <a:latin typeface="Arial" panose="020B0604020202020204" pitchFamily="34" charset="0"/>
                <a:cs typeface="Arial" panose="020B0604020202020204" pitchFamily="34" charset="0"/>
              </a:rPr>
              <a:t>Protein provides </a:t>
            </a:r>
            <a:r>
              <a:rPr lang="en-GB" altLang="en-US" sz="1400" b="1">
                <a:latin typeface="Arial" panose="020B0604020202020204" pitchFamily="34" charset="0"/>
                <a:cs typeface="Arial" panose="020B0604020202020204" pitchFamily="34" charset="0"/>
              </a:rPr>
              <a:t>4kcal</a:t>
            </a:r>
            <a:r>
              <a:rPr lang="en-GB" altLang="en-US" sz="1400">
                <a:latin typeface="Arial" panose="020B0604020202020204" pitchFamily="34" charset="0"/>
                <a:cs typeface="Arial" panose="020B0604020202020204" pitchFamily="34" charset="0"/>
              </a:rPr>
              <a:t> (17kJ) per gram.</a:t>
            </a:r>
          </a:p>
          <a:p>
            <a:pPr marL="571500">
              <a:buFont typeface="Arial" panose="020B0604020202020204" pitchFamily="34" charset="0"/>
              <a:buChar char="•"/>
            </a:pPr>
            <a:r>
              <a:rPr lang="en-GB" altLang="en-US" sz="1400">
                <a:latin typeface="Arial" panose="020B0604020202020204" pitchFamily="34" charset="0"/>
                <a:cs typeface="Arial" panose="020B0604020202020204" pitchFamily="34" charset="0"/>
              </a:rPr>
              <a:t>Fat provides </a:t>
            </a:r>
            <a:r>
              <a:rPr lang="en-GB" altLang="en-US" sz="1400" b="1">
                <a:latin typeface="Arial" panose="020B0604020202020204" pitchFamily="34" charset="0"/>
                <a:cs typeface="Arial" panose="020B0604020202020204" pitchFamily="34" charset="0"/>
              </a:rPr>
              <a:t>9kcal</a:t>
            </a:r>
            <a:r>
              <a:rPr lang="en-GB" altLang="en-US" sz="1400">
                <a:latin typeface="Arial" panose="020B0604020202020204" pitchFamily="34" charset="0"/>
                <a:cs typeface="Arial" panose="020B0604020202020204" pitchFamily="34" charset="0"/>
              </a:rPr>
              <a:t> (37kJ) per gram.</a:t>
            </a:r>
          </a:p>
          <a:p>
            <a:pPr marL="571500">
              <a:buFont typeface="Arial" panose="020B0604020202020204" pitchFamily="34" charset="0"/>
              <a:buChar char="•"/>
            </a:pPr>
            <a:r>
              <a:rPr lang="en-GB" altLang="en-US" sz="1400">
                <a:latin typeface="Arial" panose="020B0604020202020204" pitchFamily="34" charset="0"/>
                <a:cs typeface="Arial" panose="020B0604020202020204" pitchFamily="34" charset="0"/>
              </a:rPr>
              <a:t>Alcohol also provides energy at </a:t>
            </a:r>
            <a:r>
              <a:rPr lang="en-GB" altLang="en-US" sz="1400" b="1">
                <a:latin typeface="Arial" panose="020B0604020202020204" pitchFamily="34" charset="0"/>
                <a:cs typeface="Arial" panose="020B0604020202020204" pitchFamily="34" charset="0"/>
              </a:rPr>
              <a:t>7kcal</a:t>
            </a:r>
            <a:r>
              <a:rPr lang="en-GB" altLang="en-US" sz="1400">
                <a:latin typeface="Arial" panose="020B0604020202020204" pitchFamily="34" charset="0"/>
                <a:cs typeface="Arial" panose="020B0604020202020204" pitchFamily="34" charset="0"/>
              </a:rPr>
              <a:t> (29kJ) per gram.</a:t>
            </a:r>
            <a:endParaRPr lang="en-GB" altLang="en-US" sz="1200">
              <a:latin typeface="Arial" panose="020B0604020202020204" pitchFamily="34" charset="0"/>
              <a:cs typeface="Arial" panose="020B0604020202020204" pitchFamily="34" charset="0"/>
            </a:endParaRPr>
          </a:p>
          <a:p>
            <a:r>
              <a:rPr lang="en-GB">
                <a:latin typeface="Arial"/>
                <a:cs typeface="Arial"/>
              </a:rPr>
              <a:t>When energy intake is higher than energy output, over time this will lead to weight gain (positive energy balance).</a:t>
            </a:r>
          </a:p>
          <a:p>
            <a:r>
              <a:rPr lang="en-GB">
                <a:latin typeface="Arial"/>
                <a:cs typeface="Arial"/>
              </a:rPr>
              <a:t>When energy intake is lower than energy output, over time this will lead to weight loss (negative energy balance).</a:t>
            </a:r>
          </a:p>
          <a:p>
            <a:r>
              <a:rPr lang="en-GB">
                <a:latin typeface="Arial"/>
                <a:cs typeface="Arial"/>
              </a:rPr>
              <a:t>Energy balance can be maintained by regulating energy intake through the diet and adjusting physical activity levels.</a:t>
            </a:r>
          </a:p>
          <a:p>
            <a:endParaRPr lang="en-GB">
              <a:latin typeface="Arial"/>
              <a:cs typeface="Arial"/>
            </a:endParaRPr>
          </a:p>
          <a:p>
            <a:endParaRPr lang="en-GB"/>
          </a:p>
          <a:p>
            <a:pPr marL="628650" indent="-342900">
              <a:buFont typeface="Arial" panose="020B0604020202020204" pitchFamily="34" charset="0"/>
              <a:buChar char="•"/>
            </a:pPr>
            <a:endParaRPr lang="en-GB"/>
          </a:p>
          <a:p>
            <a:pPr marL="0" lvl="0" indent="0">
              <a:buNone/>
            </a:pPr>
            <a:endParaRPr lang="en-GB"/>
          </a:p>
          <a:p>
            <a:pPr lvl="0"/>
            <a:endParaRPr lang="en-GB"/>
          </a:p>
          <a:p>
            <a:pPr lvl="0"/>
            <a:endParaRPr lang="en-GB"/>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grpSp>
        <p:nvGrpSpPr>
          <p:cNvPr id="4" name="Group 3">
            <a:extLst>
              <a:ext uri="{FF2B5EF4-FFF2-40B4-BE49-F238E27FC236}">
                <a16:creationId xmlns:a16="http://schemas.microsoft.com/office/drawing/2014/main" id="{36886CCE-EF32-754E-D4F6-633B3221CAD0}"/>
              </a:ext>
            </a:extLst>
          </p:cNvPr>
          <p:cNvGrpSpPr/>
          <p:nvPr/>
        </p:nvGrpSpPr>
        <p:grpSpPr>
          <a:xfrm>
            <a:off x="8984975" y="2548723"/>
            <a:ext cx="2724246" cy="3023775"/>
            <a:chOff x="9250638" y="2734525"/>
            <a:chExt cx="2334895" cy="2559677"/>
          </a:xfrm>
        </p:grpSpPr>
        <p:pic>
          <p:nvPicPr>
            <p:cNvPr id="8" name="Picture 7">
              <a:extLst>
                <a:ext uri="{FF2B5EF4-FFF2-40B4-BE49-F238E27FC236}">
                  <a16:creationId xmlns:a16="http://schemas.microsoft.com/office/drawing/2014/main" id="{14213308-1988-D5E9-B85C-5D447900F7DC}"/>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9250638" y="2734525"/>
              <a:ext cx="2136775" cy="1252855"/>
            </a:xfrm>
            <a:prstGeom prst="rect">
              <a:avLst/>
            </a:prstGeom>
            <a:noFill/>
            <a:ln>
              <a:noFill/>
            </a:ln>
          </p:spPr>
        </p:pic>
        <p:pic>
          <p:nvPicPr>
            <p:cNvPr id="9" name="Picture 8">
              <a:extLst>
                <a:ext uri="{FF2B5EF4-FFF2-40B4-BE49-F238E27FC236}">
                  <a16:creationId xmlns:a16="http://schemas.microsoft.com/office/drawing/2014/main" id="{8A84E2A0-CDA0-F591-D430-11618CAEFBB9}"/>
                </a:ext>
              </a:extLst>
            </p:cNvPr>
            <p:cNvPicPr>
              <a:picLocks noChangeAspect="1"/>
            </p:cNvPicPr>
            <p:nvPr/>
          </p:nvPicPr>
          <p:blipFill>
            <a:blip r:embed="rId7"/>
            <a:stretch>
              <a:fillRect/>
            </a:stretch>
          </p:blipFill>
          <p:spPr>
            <a:xfrm>
              <a:off x="9250638" y="4061032"/>
              <a:ext cx="2334895" cy="1233170"/>
            </a:xfrm>
            <a:prstGeom prst="rect">
              <a:avLst/>
            </a:prstGeom>
          </p:spPr>
        </p:pic>
      </p:grpSp>
    </p:spTree>
    <p:extLst>
      <p:ext uri="{BB962C8B-B14F-4D97-AF65-F5344CB8AC3E}">
        <p14:creationId xmlns:p14="http://schemas.microsoft.com/office/powerpoint/2010/main" val="2871291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spcBef>
                <a:spcPct val="0"/>
              </a:spcBef>
              <a:buNone/>
            </a:pPr>
            <a:r>
              <a:rPr lang="en-GB" altLang="en-US" sz="2000">
                <a:latin typeface="Arial" panose="020B0604020202020204" pitchFamily="34" charset="0"/>
                <a:cs typeface="Arial" panose="020B0604020202020204" pitchFamily="34" charset="0"/>
              </a:rPr>
              <a:t>Energy intake is measured in joules (J) or kilojoules (kJ), but many people are more familiar with calories (kcal). </a:t>
            </a:r>
          </a:p>
          <a:p>
            <a:pPr marL="0" indent="0">
              <a:spcBef>
                <a:spcPct val="0"/>
              </a:spcBef>
              <a:buNone/>
            </a:pPr>
            <a:endParaRPr lang="en-GB" altLang="en-US" sz="2000">
              <a:latin typeface="Arial" panose="020B0604020202020204" pitchFamily="34" charset="0"/>
              <a:cs typeface="Arial" panose="020B0604020202020204" pitchFamily="34" charset="0"/>
            </a:endParaRPr>
          </a:p>
          <a:p>
            <a:pPr marL="0" indent="0">
              <a:spcBef>
                <a:spcPct val="0"/>
              </a:spcBef>
              <a:buNone/>
            </a:pPr>
            <a:r>
              <a:rPr lang="en-GB" altLang="en-US" sz="2000">
                <a:latin typeface="Arial" panose="020B0604020202020204" pitchFamily="34" charset="0"/>
                <a:cs typeface="Arial" panose="020B0604020202020204" pitchFamily="34" charset="0"/>
              </a:rPr>
              <a:t>1 kilojoule (kJ) = 1,000 joules </a:t>
            </a:r>
          </a:p>
          <a:p>
            <a:pPr marL="0" indent="0">
              <a:spcBef>
                <a:spcPct val="0"/>
              </a:spcBef>
              <a:buNone/>
            </a:pPr>
            <a:endParaRPr lang="en-GB" altLang="en-US" sz="2000">
              <a:latin typeface="Arial" panose="020B0604020202020204" pitchFamily="34" charset="0"/>
              <a:cs typeface="Arial" panose="020B0604020202020204" pitchFamily="34" charset="0"/>
            </a:endParaRPr>
          </a:p>
          <a:p>
            <a:pPr marL="0" indent="0">
              <a:spcBef>
                <a:spcPct val="0"/>
              </a:spcBef>
              <a:buNone/>
            </a:pPr>
            <a:r>
              <a:rPr lang="en-GB" altLang="en-US" sz="2000">
                <a:latin typeface="Arial" panose="020B0604020202020204" pitchFamily="34" charset="0"/>
                <a:cs typeface="Arial" panose="020B0604020202020204" pitchFamily="34" charset="0"/>
              </a:rPr>
              <a:t>1 </a:t>
            </a:r>
            <a:r>
              <a:rPr lang="en-GB" altLang="en-US" sz="2000" err="1">
                <a:latin typeface="Arial" panose="020B0604020202020204" pitchFamily="34" charset="0"/>
                <a:cs typeface="Arial" panose="020B0604020202020204" pitchFamily="34" charset="0"/>
              </a:rPr>
              <a:t>megajoule</a:t>
            </a:r>
            <a:r>
              <a:rPr lang="en-GB" altLang="en-US" sz="2000">
                <a:latin typeface="Arial" panose="020B0604020202020204" pitchFamily="34" charset="0"/>
                <a:cs typeface="Arial" panose="020B0604020202020204" pitchFamily="34" charset="0"/>
              </a:rPr>
              <a:t> (MJ) = 1,000,000 joules </a:t>
            </a:r>
          </a:p>
          <a:p>
            <a:pPr marL="0" indent="0">
              <a:spcBef>
                <a:spcPct val="0"/>
              </a:spcBef>
              <a:buNone/>
            </a:pPr>
            <a:endParaRPr lang="en-GB" altLang="en-US" sz="2000">
              <a:latin typeface="Arial" panose="020B0604020202020204" pitchFamily="34" charset="0"/>
              <a:cs typeface="Arial" panose="020B0604020202020204" pitchFamily="34" charset="0"/>
            </a:endParaRPr>
          </a:p>
          <a:p>
            <a:pPr marL="0" indent="0">
              <a:spcBef>
                <a:spcPct val="0"/>
              </a:spcBef>
              <a:buNone/>
            </a:pPr>
            <a:r>
              <a:rPr lang="en-GB" altLang="en-US" sz="2000">
                <a:latin typeface="Arial" panose="020B0604020202020204" pitchFamily="34" charset="0"/>
                <a:cs typeface="Arial" panose="020B0604020202020204" pitchFamily="34" charset="0"/>
              </a:rPr>
              <a:t>1 kilocalorie (kcal) = 1,000 calories</a:t>
            </a:r>
          </a:p>
        </p:txBody>
      </p:sp>
      <p:sp>
        <p:nvSpPr>
          <p:cNvPr id="3" name="Text Placeholder 2"/>
          <p:cNvSpPr>
            <a:spLocks noGrp="1"/>
          </p:cNvSpPr>
          <p:nvPr>
            <p:ph type="body" sz="quarter" idx="3"/>
          </p:nvPr>
        </p:nvSpPr>
        <p:spPr>
          <a:xfrm>
            <a:off x="7238047" y="2517059"/>
            <a:ext cx="4320000" cy="3240000"/>
          </a:xfrm>
        </p:spPr>
        <p:txBody>
          <a:bodyPr anchor="ctr">
            <a:normAutofit/>
          </a:bodyPr>
          <a:lstStyle/>
          <a:p>
            <a:pPr algn="ctr">
              <a:spcBef>
                <a:spcPct val="0"/>
              </a:spcBef>
            </a:pPr>
            <a:r>
              <a:rPr lang="en-GB" altLang="en-US" sz="2000">
                <a:solidFill>
                  <a:srgbClr val="0070C0"/>
                </a:solidFill>
                <a:latin typeface="Arial" panose="020B0604020202020204" pitchFamily="34" charset="0"/>
                <a:cs typeface="Arial" panose="020B0604020202020204" pitchFamily="34" charset="0"/>
              </a:rPr>
              <a:t>To convert from one unit to another: </a:t>
            </a:r>
          </a:p>
          <a:p>
            <a:pPr algn="ctr">
              <a:spcBef>
                <a:spcPct val="0"/>
              </a:spcBef>
            </a:pPr>
            <a:r>
              <a:rPr lang="en-GB" altLang="en-US" sz="2000" b="1">
                <a:solidFill>
                  <a:srgbClr val="0070C0"/>
                </a:solidFill>
                <a:latin typeface="Arial" panose="020B0604020202020204" pitchFamily="34" charset="0"/>
                <a:cs typeface="Arial" panose="020B0604020202020204" pitchFamily="34" charset="0"/>
              </a:rPr>
              <a:t>1 kcal = 4.184 kJ</a:t>
            </a:r>
            <a:endParaRPr lang="en-GB" altLang="en-US" sz="2000">
              <a:solidFill>
                <a:srgbClr val="0070C0"/>
              </a:solidFill>
              <a:latin typeface="Arial" panose="020B0604020202020204" pitchFamily="34" charset="0"/>
              <a:cs typeface="Arial" panose="020B0604020202020204" pitchFamily="34" charset="0"/>
            </a:endParaRPr>
          </a:p>
          <a:p>
            <a:pPr algn="ctr">
              <a:spcBef>
                <a:spcPct val="0"/>
              </a:spcBef>
            </a:pPr>
            <a:endParaRPr lang="en-GB" altLang="en-US" sz="2000">
              <a:solidFill>
                <a:srgbClr val="0070C0"/>
              </a:solidFill>
              <a:latin typeface="Arial" panose="020B0604020202020204" pitchFamily="34" charset="0"/>
              <a:cs typeface="Arial" panose="020B0604020202020204" pitchFamily="34" charset="0"/>
            </a:endParaRPr>
          </a:p>
          <a:p>
            <a:pPr algn="ctr">
              <a:spcBef>
                <a:spcPct val="0"/>
              </a:spcBef>
            </a:pPr>
            <a:r>
              <a:rPr lang="en-GB" altLang="en-US" sz="2000">
                <a:solidFill>
                  <a:srgbClr val="0070C0"/>
                </a:solidFill>
                <a:latin typeface="Arial" panose="020B0604020202020204" pitchFamily="34" charset="0"/>
                <a:cs typeface="Arial" panose="020B0604020202020204" pitchFamily="34" charset="0"/>
              </a:rPr>
              <a:t>Therefore, a 1000-kcal diet provides 4.184 MJ or 4184 kJ</a:t>
            </a:r>
          </a:p>
          <a:p>
            <a:pPr algn="ctr">
              <a:spcBef>
                <a:spcPct val="0"/>
              </a:spcBef>
            </a:pPr>
            <a:endParaRPr lang="en-GB" altLang="en-US" sz="2000">
              <a:solidFill>
                <a:srgbClr val="0070C0"/>
              </a:solidFill>
              <a:latin typeface="Arial" panose="020B0604020202020204" pitchFamily="34" charset="0"/>
              <a:cs typeface="Arial" panose="020B0604020202020204" pitchFamily="34" charset="0"/>
            </a:endParaRPr>
          </a:p>
          <a:p>
            <a:pPr algn="ctr">
              <a:spcBef>
                <a:spcPct val="0"/>
              </a:spcBef>
            </a:pPr>
            <a:r>
              <a:rPr lang="en-GB" altLang="en-US" sz="2000" b="1">
                <a:solidFill>
                  <a:srgbClr val="0070C0"/>
                </a:solidFill>
                <a:latin typeface="Arial" panose="020B0604020202020204" pitchFamily="34" charset="0"/>
                <a:cs typeface="Arial" panose="020B0604020202020204" pitchFamily="34" charset="0"/>
              </a:rPr>
              <a:t>1 MJ = 239 kcal</a:t>
            </a:r>
            <a:endParaRPr lang="en-GB" altLang="en-US" sz="2000">
              <a:solidFill>
                <a:srgbClr val="0070C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GB"/>
              <a:t>Energy measurements</a:t>
            </a:r>
            <a:br>
              <a:rPr lang="en-GB"/>
            </a:br>
            <a:endParaRPr lang="en-US"/>
          </a:p>
        </p:txBody>
      </p:sp>
    </p:spTree>
    <p:extLst>
      <p:ext uri="{BB962C8B-B14F-4D97-AF65-F5344CB8AC3E}">
        <p14:creationId xmlns:p14="http://schemas.microsoft.com/office/powerpoint/2010/main" val="18336898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Teaching about energy balance</a:t>
            </a:r>
            <a:endParaRPr lang="en-GB"/>
          </a:p>
        </p:txBody>
      </p:sp>
      <p:sp>
        <p:nvSpPr>
          <p:cNvPr id="3" name="Subtitle 2"/>
          <p:cNvSpPr>
            <a:spLocks noGrp="1"/>
          </p:cNvSpPr>
          <p:nvPr>
            <p:ph type="subTitle" idx="1"/>
          </p:nvPr>
        </p:nvSpPr>
        <p:spPr>
          <a:xfrm>
            <a:off x="1169276" y="2571092"/>
            <a:ext cx="6407775" cy="3600000"/>
          </a:xfrm>
        </p:spPr>
        <p:txBody>
          <a:bodyPr/>
          <a:lstStyle/>
          <a:p>
            <a:pPr marL="0" lvl="0" indent="0">
              <a:buNone/>
            </a:pPr>
            <a:endParaRPr lang="en-GB"/>
          </a:p>
          <a:p>
            <a:pPr lvl="0"/>
            <a:endParaRPr lang="en-GB"/>
          </a:p>
          <a:p>
            <a:pPr lvl="0"/>
            <a:endParaRPr lang="en-GB"/>
          </a:p>
          <a:p>
            <a:pPr lvl="0"/>
            <a:endParaRPr lang="en-GB"/>
          </a:p>
          <a:p>
            <a:pPr lvl="0"/>
            <a:endParaRPr lang="en-GB"/>
          </a:p>
          <a:p>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
        <p:nvSpPr>
          <p:cNvPr id="6" name="Subtitle 2">
            <a:extLst>
              <a:ext uri="{FF2B5EF4-FFF2-40B4-BE49-F238E27FC236}">
                <a16:creationId xmlns:a16="http://schemas.microsoft.com/office/drawing/2014/main" id="{A705A842-B67A-1091-B43C-016955CEB56E}"/>
              </a:ext>
            </a:extLst>
          </p:cNvPr>
          <p:cNvSpPr>
            <a:spLocks noGrp="1"/>
          </p:cNvSpPr>
          <p:nvPr/>
        </p:nvSpPr>
        <p:spPr>
          <a:xfrm>
            <a:off x="1169275" y="2571092"/>
            <a:ext cx="6229051"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a:latin typeface="Arial"/>
                <a:cs typeface="Arial"/>
              </a:rPr>
              <a:t>Pupils should understand the relationship between ‘calories (kcal)’ and ‘energy’ when talking about food.</a:t>
            </a:r>
          </a:p>
          <a:p>
            <a:r>
              <a:rPr lang="en-GB">
                <a:latin typeface="Arial"/>
                <a:cs typeface="Arial"/>
              </a:rPr>
              <a:t>Pupils should be able to relate the energy consumed from food with the energy expended through exercise and through other bodily processes.</a:t>
            </a:r>
          </a:p>
          <a:p>
            <a:r>
              <a:rPr lang="en-GB">
                <a:latin typeface="Arial"/>
                <a:cs typeface="Arial"/>
              </a:rPr>
              <a:t>It is useful to explain the concept of BMR and illustrate that the body does use up energy, even when at rest.</a:t>
            </a:r>
          </a:p>
          <a:p>
            <a:r>
              <a:rPr lang="en-GB">
                <a:latin typeface="Arial"/>
                <a:cs typeface="Arial"/>
              </a:rPr>
              <a:t>Explain that there are many different factors that change the amount of energy needed, such as age, sex, body size, activity and genes.</a:t>
            </a:r>
          </a:p>
          <a:p>
            <a:endParaRPr lang="en-GB">
              <a:latin typeface="Arial"/>
              <a:cs typeface="Arial"/>
            </a:endParaRPr>
          </a:p>
          <a:p>
            <a:endParaRPr lang="en-GB">
              <a:latin typeface="Arial"/>
              <a:cs typeface="Arial"/>
            </a:endParaRPr>
          </a:p>
          <a:p>
            <a:endParaRPr lang="en-GB"/>
          </a:p>
          <a:p>
            <a:pPr marL="628650" indent="-342900">
              <a:buFont typeface="Arial" panose="020B0604020202020204" pitchFamily="34" charset="0"/>
              <a:buChar char="•"/>
            </a:pPr>
            <a:endParaRPr lang="en-GB"/>
          </a:p>
          <a:p>
            <a:pPr marL="0" lvl="0" indent="0">
              <a:buNone/>
            </a:pPr>
            <a:endParaRPr lang="en-GB"/>
          </a:p>
          <a:p>
            <a:pPr lvl="0"/>
            <a:endParaRPr lang="en-GB"/>
          </a:p>
          <a:p>
            <a:pPr lvl="0"/>
            <a:endParaRPr lang="en-GB"/>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pic>
        <p:nvPicPr>
          <p:cNvPr id="7" name="Picture 6" descr="A person sitting on the floor watching a television&#10;&#10;Description automatically generated with medium confidence">
            <a:extLst>
              <a:ext uri="{FF2B5EF4-FFF2-40B4-BE49-F238E27FC236}">
                <a16:creationId xmlns:a16="http://schemas.microsoft.com/office/drawing/2014/main" id="{3936B33E-AF9A-B2DC-3BB1-4CCEF0A189F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303921" y="3019132"/>
            <a:ext cx="3306883" cy="2204720"/>
          </a:xfrm>
          <a:prstGeom prst="rect">
            <a:avLst/>
          </a:prstGeom>
          <a:ln w="28575">
            <a:solidFill>
              <a:srgbClr val="EF9F3F"/>
            </a:solidFill>
          </a:ln>
        </p:spPr>
      </p:pic>
    </p:spTree>
    <p:extLst>
      <p:ext uri="{BB962C8B-B14F-4D97-AF65-F5344CB8AC3E}">
        <p14:creationId xmlns:p14="http://schemas.microsoft.com/office/powerpoint/2010/main" val="2490010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Nutrients - summary</a:t>
            </a:r>
            <a:endParaRPr lang="en-GB"/>
          </a:p>
        </p:txBody>
      </p:sp>
      <p:sp>
        <p:nvSpPr>
          <p:cNvPr id="3" name="Subtitle 2"/>
          <p:cNvSpPr>
            <a:spLocks noGrp="1"/>
          </p:cNvSpPr>
          <p:nvPr>
            <p:ph type="subTitle" idx="1"/>
          </p:nvPr>
        </p:nvSpPr>
        <p:spPr>
          <a:xfrm>
            <a:off x="1169276" y="2571092"/>
            <a:ext cx="10253400" cy="3600000"/>
          </a:xfrm>
        </p:spPr>
        <p:txBody>
          <a:bodyPr/>
          <a:lstStyle/>
          <a:p>
            <a:pPr marL="0" lvl="0" indent="0">
              <a:buNone/>
            </a:pPr>
            <a:endParaRPr lang="en-GB"/>
          </a:p>
          <a:p>
            <a:pPr lvl="0"/>
            <a:endParaRPr lang="en-GB"/>
          </a:p>
          <a:p>
            <a:pPr lvl="0"/>
            <a:endParaRPr lang="en-GB"/>
          </a:p>
          <a:p>
            <a:pPr lvl="0"/>
            <a:endParaRPr lang="en-GB"/>
          </a:p>
          <a:p>
            <a:pPr lvl="0"/>
            <a:endParaRPr lang="en-GB"/>
          </a:p>
          <a:p>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
        <p:nvSpPr>
          <p:cNvPr id="6" name="Subtitle 2">
            <a:extLst>
              <a:ext uri="{FF2B5EF4-FFF2-40B4-BE49-F238E27FC236}">
                <a16:creationId xmlns:a16="http://schemas.microsoft.com/office/drawing/2014/main" id="{A705A842-B67A-1091-B43C-016955CEB56E}"/>
              </a:ext>
            </a:extLst>
          </p:cNvPr>
          <p:cNvSpPr>
            <a:spLocks noGrp="1"/>
          </p:cNvSpPr>
          <p:nvPr/>
        </p:nvSpPr>
        <p:spPr>
          <a:xfrm>
            <a:off x="1169276" y="2571092"/>
            <a:ext cx="7043699"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a:latin typeface="Arial"/>
                <a:cs typeface="Arial"/>
              </a:rPr>
              <a:t>There are three macronutrients that are essential for health:</a:t>
            </a:r>
          </a:p>
          <a:p>
            <a:pPr marL="628650" indent="-342900">
              <a:buFont typeface="Arial" panose="020B0604020202020204" pitchFamily="34" charset="0"/>
              <a:buChar char="•"/>
            </a:pPr>
            <a:r>
              <a:rPr lang="en-GB" sz="1800">
                <a:latin typeface="Arial"/>
                <a:cs typeface="Arial"/>
              </a:rPr>
              <a:t>carbohydrate;</a:t>
            </a:r>
          </a:p>
          <a:p>
            <a:pPr marL="628650" indent="-342900">
              <a:buFont typeface="Arial" panose="020B0604020202020204" pitchFamily="34" charset="0"/>
              <a:buChar char="•"/>
            </a:pPr>
            <a:r>
              <a:rPr lang="en-GB" sz="1800">
                <a:latin typeface="Arial"/>
                <a:cs typeface="Arial"/>
              </a:rPr>
              <a:t>protein;</a:t>
            </a:r>
          </a:p>
          <a:p>
            <a:pPr marL="628650" indent="-342900">
              <a:buFont typeface="Arial" panose="020B0604020202020204" pitchFamily="34" charset="0"/>
              <a:buChar char="•"/>
            </a:pPr>
            <a:r>
              <a:rPr lang="en-GB" sz="1800">
                <a:latin typeface="Arial"/>
                <a:cs typeface="Arial"/>
              </a:rPr>
              <a:t>fat.</a:t>
            </a:r>
            <a:endParaRPr lang="en-GB">
              <a:latin typeface="Arial"/>
              <a:cs typeface="Arial"/>
            </a:endParaRPr>
          </a:p>
          <a:p>
            <a:r>
              <a:rPr lang="en-GB">
                <a:latin typeface="Arial"/>
                <a:cs typeface="Arial"/>
              </a:rPr>
              <a:t>Macronutrients are measured in grams (g).</a:t>
            </a:r>
          </a:p>
          <a:p>
            <a:r>
              <a:rPr lang="en-GB"/>
              <a:t>There are two types of micronutrients:</a:t>
            </a:r>
          </a:p>
          <a:p>
            <a:pPr marL="628650" indent="-342900">
              <a:buFont typeface="Arial" panose="020B0604020202020204" pitchFamily="34" charset="0"/>
              <a:buChar char="•"/>
            </a:pPr>
            <a:r>
              <a:rPr lang="en-GB" sz="1800"/>
              <a:t>vitamins;</a:t>
            </a:r>
          </a:p>
          <a:p>
            <a:pPr marL="628650" indent="-342900">
              <a:buFont typeface="Arial" panose="020B0604020202020204" pitchFamily="34" charset="0"/>
              <a:buChar char="•"/>
            </a:pPr>
            <a:r>
              <a:rPr lang="en-GB" sz="1800"/>
              <a:t>minerals.</a:t>
            </a:r>
            <a:endParaRPr lang="en-GB"/>
          </a:p>
          <a:p>
            <a:r>
              <a:rPr lang="en-GB"/>
              <a:t>Vitamins and minerals are needed in much smaller amounts than macronutrients. Their amounts are measured in milligrams (mg) and micrograms (</a:t>
            </a:r>
            <a:r>
              <a:rPr lang="en-GB" err="1"/>
              <a:t>μg</a:t>
            </a:r>
            <a:r>
              <a:rPr lang="en-GB"/>
              <a:t>). </a:t>
            </a:r>
          </a:p>
          <a:p>
            <a:endParaRPr lang="en-GB">
              <a:latin typeface="Arial"/>
              <a:cs typeface="Arial"/>
            </a:endParaRPr>
          </a:p>
          <a:p>
            <a:endParaRPr lang="en-GB">
              <a:latin typeface="Arial"/>
              <a:cs typeface="Arial"/>
            </a:endParaRPr>
          </a:p>
          <a:p>
            <a:endParaRPr lang="en-GB"/>
          </a:p>
          <a:p>
            <a:pPr marL="628650" indent="-342900">
              <a:buFont typeface="Arial" panose="020B0604020202020204" pitchFamily="34" charset="0"/>
              <a:buChar char="•"/>
            </a:pPr>
            <a:endParaRPr lang="en-GB"/>
          </a:p>
          <a:p>
            <a:pPr marL="0" lvl="0" indent="0">
              <a:buNone/>
            </a:pPr>
            <a:endParaRPr lang="en-GB"/>
          </a:p>
          <a:p>
            <a:pPr lvl="0"/>
            <a:endParaRPr lang="en-GB"/>
          </a:p>
          <a:p>
            <a:pPr lvl="0"/>
            <a:endParaRPr lang="en-GB"/>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pic>
        <p:nvPicPr>
          <p:cNvPr id="7" name="Picture 6" descr="A picture containing food, fruit, vegetable, arranged&#10;&#10;Description automatically generated">
            <a:extLst>
              <a:ext uri="{FF2B5EF4-FFF2-40B4-BE49-F238E27FC236}">
                <a16:creationId xmlns:a16="http://schemas.microsoft.com/office/drawing/2014/main" id="{AF405A13-2DAA-D8AB-0B74-BD70097631C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62356" y="3057617"/>
            <a:ext cx="3354878" cy="2236585"/>
          </a:xfrm>
          <a:prstGeom prst="rect">
            <a:avLst/>
          </a:prstGeom>
          <a:ln w="28575">
            <a:solidFill>
              <a:srgbClr val="EF9F3F"/>
            </a:solidFill>
          </a:ln>
        </p:spPr>
      </p:pic>
    </p:spTree>
    <p:extLst>
      <p:ext uri="{BB962C8B-B14F-4D97-AF65-F5344CB8AC3E}">
        <p14:creationId xmlns:p14="http://schemas.microsoft.com/office/powerpoint/2010/main" val="32948973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Teaching about nutrients</a:t>
            </a:r>
            <a:endParaRPr lang="en-GB"/>
          </a:p>
        </p:txBody>
      </p:sp>
      <p:sp>
        <p:nvSpPr>
          <p:cNvPr id="3" name="Subtitle 2"/>
          <p:cNvSpPr>
            <a:spLocks noGrp="1"/>
          </p:cNvSpPr>
          <p:nvPr>
            <p:ph type="subTitle" idx="1"/>
          </p:nvPr>
        </p:nvSpPr>
        <p:spPr>
          <a:xfrm>
            <a:off x="1169276" y="2571092"/>
            <a:ext cx="10253400" cy="3600000"/>
          </a:xfrm>
        </p:spPr>
        <p:txBody>
          <a:bodyPr/>
          <a:lstStyle/>
          <a:p>
            <a:pPr marL="0" lvl="0" indent="0">
              <a:buNone/>
            </a:pPr>
            <a:endParaRPr lang="en-GB"/>
          </a:p>
          <a:p>
            <a:pPr lvl="0"/>
            <a:endParaRPr lang="en-GB"/>
          </a:p>
          <a:p>
            <a:pPr lvl="0"/>
            <a:endParaRPr lang="en-GB"/>
          </a:p>
          <a:p>
            <a:pPr lvl="0"/>
            <a:endParaRPr lang="en-GB"/>
          </a:p>
          <a:p>
            <a:pPr lvl="0"/>
            <a:endParaRPr lang="en-GB"/>
          </a:p>
          <a:p>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
        <p:nvSpPr>
          <p:cNvPr id="6" name="Subtitle 2">
            <a:extLst>
              <a:ext uri="{FF2B5EF4-FFF2-40B4-BE49-F238E27FC236}">
                <a16:creationId xmlns:a16="http://schemas.microsoft.com/office/drawing/2014/main" id="{A705A842-B67A-1091-B43C-016955CEB56E}"/>
              </a:ext>
            </a:extLst>
          </p:cNvPr>
          <p:cNvSpPr>
            <a:spLocks noGrp="1"/>
          </p:cNvSpPr>
          <p:nvPr/>
        </p:nvSpPr>
        <p:spPr>
          <a:xfrm>
            <a:off x="1169275" y="2571092"/>
            <a:ext cx="6137611"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a:latin typeface="Arial"/>
                <a:cs typeface="Arial"/>
              </a:rPr>
              <a:t>Pupils should understand the difference between macronutrients (that provide energy and are consumed in larger amounts) and micronutrients (that do not provide energy and are consumed in smaller amounts).</a:t>
            </a:r>
          </a:p>
          <a:p>
            <a:r>
              <a:rPr lang="en-GB">
                <a:latin typeface="Arial"/>
                <a:cs typeface="Arial"/>
              </a:rPr>
              <a:t>When teaching about nutrients, it can be helpful to use food examples and relate them to their place on the Eatwell Guide.</a:t>
            </a:r>
          </a:p>
          <a:p>
            <a:r>
              <a:rPr lang="en-GB">
                <a:latin typeface="Arial"/>
                <a:cs typeface="Arial"/>
              </a:rPr>
              <a:t>Stress that variety is important, in order to get the right balance of nutrients in the diet.</a:t>
            </a:r>
          </a:p>
          <a:p>
            <a:endParaRPr lang="en-GB">
              <a:latin typeface="Arial"/>
              <a:cs typeface="Arial"/>
            </a:endParaRPr>
          </a:p>
          <a:p>
            <a:endParaRPr lang="en-GB"/>
          </a:p>
          <a:p>
            <a:pPr marL="628650" indent="-342900">
              <a:buFont typeface="Arial" panose="020B0604020202020204" pitchFamily="34" charset="0"/>
              <a:buChar char="•"/>
            </a:pPr>
            <a:endParaRPr lang="en-GB"/>
          </a:p>
          <a:p>
            <a:pPr marL="0" lvl="0" indent="0">
              <a:buNone/>
            </a:pPr>
            <a:endParaRPr lang="en-GB"/>
          </a:p>
          <a:p>
            <a:pPr lvl="0"/>
            <a:endParaRPr lang="en-GB"/>
          </a:p>
          <a:p>
            <a:pPr lvl="0"/>
            <a:endParaRPr lang="en-GB"/>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pic>
        <p:nvPicPr>
          <p:cNvPr id="7" name="Picture 6" descr="A person standing in front of a group of people sitting at a table&#10;&#10;Description automatically generated with low confidence">
            <a:extLst>
              <a:ext uri="{FF2B5EF4-FFF2-40B4-BE49-F238E27FC236}">
                <a16:creationId xmlns:a16="http://schemas.microsoft.com/office/drawing/2014/main" id="{CB5AAC5E-67C5-F8F6-8FB6-9B746075A32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67070" y="2571092"/>
            <a:ext cx="3973025" cy="2643165"/>
          </a:xfrm>
          <a:prstGeom prst="rect">
            <a:avLst/>
          </a:prstGeom>
        </p:spPr>
      </p:pic>
    </p:spTree>
    <p:extLst>
      <p:ext uri="{BB962C8B-B14F-4D97-AF65-F5344CB8AC3E}">
        <p14:creationId xmlns:p14="http://schemas.microsoft.com/office/powerpoint/2010/main" val="13513959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Hydration - summary</a:t>
            </a:r>
            <a:br>
              <a:rPr lang="en-US">
                <a:latin typeface="Arial"/>
                <a:cs typeface="Arial"/>
              </a:rPr>
            </a:br>
            <a:endParaRPr lang="en-GB"/>
          </a:p>
        </p:txBody>
      </p:sp>
      <p:sp>
        <p:nvSpPr>
          <p:cNvPr id="3" name="Subtitle 2"/>
          <p:cNvSpPr>
            <a:spLocks noGrp="1"/>
          </p:cNvSpPr>
          <p:nvPr>
            <p:ph type="subTitle" idx="1"/>
          </p:nvPr>
        </p:nvSpPr>
        <p:spPr>
          <a:xfrm>
            <a:off x="1169276" y="2571092"/>
            <a:ext cx="10253400" cy="3600000"/>
          </a:xfrm>
        </p:spPr>
        <p:txBody>
          <a:bodyPr/>
          <a:lstStyle/>
          <a:p>
            <a:pPr marL="0" lvl="0" indent="0">
              <a:buNone/>
            </a:pPr>
            <a:endParaRPr lang="en-GB"/>
          </a:p>
          <a:p>
            <a:pPr lvl="0"/>
            <a:endParaRPr lang="en-GB"/>
          </a:p>
          <a:p>
            <a:pPr lvl="0"/>
            <a:endParaRPr lang="en-GB"/>
          </a:p>
          <a:p>
            <a:pPr lvl="0"/>
            <a:endParaRPr lang="en-GB"/>
          </a:p>
          <a:p>
            <a:pPr lvl="0"/>
            <a:endParaRPr lang="en-GB"/>
          </a:p>
          <a:p>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
        <p:nvSpPr>
          <p:cNvPr id="6" name="Subtitle 2">
            <a:extLst>
              <a:ext uri="{FF2B5EF4-FFF2-40B4-BE49-F238E27FC236}">
                <a16:creationId xmlns:a16="http://schemas.microsoft.com/office/drawing/2014/main" id="{A705A842-B67A-1091-B43C-016955CEB56E}"/>
              </a:ext>
            </a:extLst>
          </p:cNvPr>
          <p:cNvSpPr>
            <a:spLocks noGrp="1"/>
          </p:cNvSpPr>
          <p:nvPr/>
        </p:nvSpPr>
        <p:spPr>
          <a:xfrm>
            <a:off x="1169276" y="2571092"/>
            <a:ext cx="6968884"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a:latin typeface="Arial"/>
                <a:cs typeface="Arial"/>
              </a:rPr>
              <a:t>Our body is nearly two-thirds water, so drinking enough fluid to stay hydrated is important.</a:t>
            </a:r>
          </a:p>
          <a:p>
            <a:r>
              <a:rPr lang="en-GB" sz="2000"/>
              <a:t>The body loses water all the time, when we go to the toilet, from sweat and also evaporation from skin.</a:t>
            </a:r>
          </a:p>
          <a:p>
            <a:r>
              <a:rPr lang="en-GB" sz="2000">
                <a:latin typeface="Arial"/>
                <a:cs typeface="Arial"/>
              </a:rPr>
              <a:t>The amount of water and other fluids that we need to drink each day varies from person to person. </a:t>
            </a:r>
          </a:p>
          <a:p>
            <a:r>
              <a:rPr lang="en-GB" sz="2000">
                <a:latin typeface="Arial"/>
                <a:cs typeface="Arial"/>
              </a:rPr>
              <a:t>On average, we are recommended to drink 6 to 8 glasses of fluid a day to prevent dehydration, more when the weather is hot or when we are active.</a:t>
            </a:r>
          </a:p>
          <a:p>
            <a:r>
              <a:rPr lang="en-GB" sz="2000">
                <a:latin typeface="Arial"/>
                <a:cs typeface="Arial"/>
              </a:rPr>
              <a:t>Children need plenty of fluid and they should be encouraged to drink regularly, especially if they are very active. </a:t>
            </a:r>
          </a:p>
          <a:p>
            <a:endParaRPr lang="en-GB" sz="2000">
              <a:latin typeface="Arial"/>
              <a:cs typeface="Arial"/>
            </a:endParaRPr>
          </a:p>
          <a:p>
            <a:endParaRPr lang="en-GB" sz="2000">
              <a:latin typeface="Arial"/>
              <a:cs typeface="Arial"/>
            </a:endParaRPr>
          </a:p>
          <a:p>
            <a:endParaRPr lang="en-GB">
              <a:latin typeface="Arial"/>
              <a:cs typeface="Arial"/>
            </a:endParaRPr>
          </a:p>
          <a:p>
            <a:endParaRPr lang="en-GB">
              <a:latin typeface="Arial"/>
              <a:cs typeface="Arial"/>
            </a:endParaRPr>
          </a:p>
          <a:p>
            <a:endParaRPr lang="en-GB">
              <a:latin typeface="Arial"/>
              <a:cs typeface="Arial"/>
            </a:endParaRPr>
          </a:p>
          <a:p>
            <a:endParaRPr lang="en-GB">
              <a:latin typeface="Arial"/>
              <a:cs typeface="Arial"/>
            </a:endParaRPr>
          </a:p>
          <a:p>
            <a:endParaRPr lang="en-GB"/>
          </a:p>
          <a:p>
            <a:pPr marL="628650" indent="-342900">
              <a:buFont typeface="Arial" panose="020B0604020202020204" pitchFamily="34" charset="0"/>
              <a:buChar char="•"/>
            </a:pPr>
            <a:endParaRPr lang="en-GB"/>
          </a:p>
          <a:p>
            <a:pPr marL="0" lvl="0" indent="0">
              <a:buNone/>
            </a:pPr>
            <a:endParaRPr lang="en-GB"/>
          </a:p>
          <a:p>
            <a:pPr lvl="0"/>
            <a:endParaRPr lang="en-GB"/>
          </a:p>
          <a:p>
            <a:pPr lvl="0"/>
            <a:endParaRPr lang="en-GB"/>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pic>
        <p:nvPicPr>
          <p:cNvPr id="9" name="Picture 8" descr="A picture containing tree, outdoor, sky, person&#10;&#10;Description automatically generated">
            <a:extLst>
              <a:ext uri="{FF2B5EF4-FFF2-40B4-BE49-F238E27FC236}">
                <a16:creationId xmlns:a16="http://schemas.microsoft.com/office/drawing/2014/main" id="{7B749AF0-040F-497D-2BB2-4D9BD6EEFE2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629302" y="3079866"/>
            <a:ext cx="3029987" cy="2019991"/>
          </a:xfrm>
          <a:prstGeom prst="rect">
            <a:avLst/>
          </a:prstGeom>
          <a:ln w="28575">
            <a:solidFill>
              <a:srgbClr val="EF9F3F"/>
            </a:solidFill>
          </a:ln>
        </p:spPr>
      </p:pic>
    </p:spTree>
    <p:extLst>
      <p:ext uri="{BB962C8B-B14F-4D97-AF65-F5344CB8AC3E}">
        <p14:creationId xmlns:p14="http://schemas.microsoft.com/office/powerpoint/2010/main" val="40778280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Teaching about hydration</a:t>
            </a:r>
            <a:endParaRPr lang="en-GB"/>
          </a:p>
        </p:txBody>
      </p:sp>
      <p:sp>
        <p:nvSpPr>
          <p:cNvPr id="3" name="Subtitle 2"/>
          <p:cNvSpPr>
            <a:spLocks noGrp="1"/>
          </p:cNvSpPr>
          <p:nvPr>
            <p:ph type="subTitle" idx="1"/>
          </p:nvPr>
        </p:nvSpPr>
        <p:spPr>
          <a:xfrm>
            <a:off x="1169276" y="2571092"/>
            <a:ext cx="10253400" cy="3600000"/>
          </a:xfrm>
        </p:spPr>
        <p:txBody>
          <a:bodyPr/>
          <a:lstStyle/>
          <a:p>
            <a:pPr marL="0" lvl="0" indent="0">
              <a:buNone/>
            </a:pPr>
            <a:endParaRPr lang="en-GB"/>
          </a:p>
          <a:p>
            <a:pPr lvl="0"/>
            <a:endParaRPr lang="en-GB"/>
          </a:p>
          <a:p>
            <a:pPr lvl="0"/>
            <a:endParaRPr lang="en-GB"/>
          </a:p>
          <a:p>
            <a:pPr lvl="0"/>
            <a:endParaRPr lang="en-GB"/>
          </a:p>
          <a:p>
            <a:pPr lvl="0"/>
            <a:endParaRPr lang="en-GB"/>
          </a:p>
          <a:p>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
        <p:nvSpPr>
          <p:cNvPr id="6" name="Subtitle 2">
            <a:extLst>
              <a:ext uri="{FF2B5EF4-FFF2-40B4-BE49-F238E27FC236}">
                <a16:creationId xmlns:a16="http://schemas.microsoft.com/office/drawing/2014/main" id="{A705A842-B67A-1091-B43C-016955CEB56E}"/>
              </a:ext>
            </a:extLst>
          </p:cNvPr>
          <p:cNvSpPr>
            <a:spLocks noGrp="1"/>
          </p:cNvSpPr>
          <p:nvPr/>
        </p:nvSpPr>
        <p:spPr>
          <a:xfrm>
            <a:off x="1169276" y="2571092"/>
            <a:ext cx="6503371"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a:latin typeface="Arial"/>
                <a:cs typeface="Arial"/>
              </a:rPr>
              <a:t>Show the Eatwell Guide and note that hydration is mentioned in the guide. </a:t>
            </a:r>
          </a:p>
          <a:p>
            <a:r>
              <a:rPr lang="en-GB">
                <a:latin typeface="Arial"/>
                <a:cs typeface="Arial"/>
              </a:rPr>
              <a:t>It is useful to understand that the 6-8 drinks does include options other than water, however, water is usually the best choice for hydration.</a:t>
            </a:r>
          </a:p>
          <a:p>
            <a:r>
              <a:rPr lang="en-GB">
                <a:latin typeface="Arial"/>
                <a:cs typeface="Arial"/>
              </a:rPr>
              <a:t>Explain the detrimental effects of dehydration: fatigue, thirst, headaches, light-headedness</a:t>
            </a:r>
          </a:p>
          <a:p>
            <a:r>
              <a:rPr lang="en-GB">
                <a:latin typeface="Arial"/>
                <a:cs typeface="Arial"/>
              </a:rPr>
              <a:t>Note that fruit juice consumption should be limited, due to the risk of tooth decay.</a:t>
            </a:r>
          </a:p>
          <a:p>
            <a:r>
              <a:rPr lang="en-GB">
                <a:latin typeface="Arial"/>
                <a:cs typeface="Arial"/>
              </a:rPr>
              <a:t>Energy drinks are not good choices for children, due to the high caffeine content (and sugar content in some drinks).</a:t>
            </a:r>
          </a:p>
          <a:p>
            <a:endParaRPr lang="en-GB">
              <a:latin typeface="Arial"/>
              <a:cs typeface="Arial"/>
            </a:endParaRPr>
          </a:p>
          <a:p>
            <a:endParaRPr lang="en-GB">
              <a:latin typeface="Arial"/>
              <a:cs typeface="Arial"/>
            </a:endParaRPr>
          </a:p>
          <a:p>
            <a:endParaRPr lang="en-GB"/>
          </a:p>
          <a:p>
            <a:pPr marL="628650" indent="-342900">
              <a:buFont typeface="Arial" panose="020B0604020202020204" pitchFamily="34" charset="0"/>
              <a:buChar char="•"/>
            </a:pPr>
            <a:endParaRPr lang="en-GB"/>
          </a:p>
          <a:p>
            <a:pPr marL="0" lvl="0" indent="0">
              <a:buNone/>
            </a:pPr>
            <a:endParaRPr lang="en-GB"/>
          </a:p>
          <a:p>
            <a:pPr lvl="0"/>
            <a:endParaRPr lang="en-GB"/>
          </a:p>
          <a:p>
            <a:pPr lvl="0"/>
            <a:endParaRPr lang="en-GB"/>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pic>
        <p:nvPicPr>
          <p:cNvPr id="7" name="Picture 8" descr="water.psd">
            <a:extLst>
              <a:ext uri="{FF2B5EF4-FFF2-40B4-BE49-F238E27FC236}">
                <a16:creationId xmlns:a16="http://schemas.microsoft.com/office/drawing/2014/main" id="{A5176E89-CB23-F939-0C85-A56CC90AB092}"/>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9414241" y="2354456"/>
            <a:ext cx="1608483" cy="35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473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57A6-0FFC-F702-9FBB-59B31771F969}"/>
              </a:ext>
            </a:extLst>
          </p:cNvPr>
          <p:cNvSpPr>
            <a:spLocks noGrp="1"/>
          </p:cNvSpPr>
          <p:nvPr>
            <p:ph type="ctrTitle"/>
          </p:nvPr>
        </p:nvSpPr>
        <p:spPr/>
        <p:txBody>
          <a:bodyPr/>
          <a:lstStyle/>
          <a:p>
            <a:r>
              <a:rPr lang="en-GB">
                <a:latin typeface="Arial"/>
                <a:cs typeface="Arial"/>
              </a:rPr>
              <a:t>Further supporting resources</a:t>
            </a:r>
            <a:endParaRPr lang="en-US" b="0">
              <a:latin typeface="Arial"/>
              <a:cs typeface="Arial"/>
            </a:endParaRPr>
          </a:p>
          <a:p>
            <a:endParaRPr lang="en-US"/>
          </a:p>
        </p:txBody>
      </p:sp>
      <p:sp>
        <p:nvSpPr>
          <p:cNvPr id="3" name="Subtitle 2">
            <a:extLst>
              <a:ext uri="{FF2B5EF4-FFF2-40B4-BE49-F238E27FC236}">
                <a16:creationId xmlns:a16="http://schemas.microsoft.com/office/drawing/2014/main" id="{5204CA75-A31A-AD47-DC3C-C19E15F38F87}"/>
              </a:ext>
            </a:extLst>
          </p:cNvPr>
          <p:cNvSpPr>
            <a:spLocks noGrp="1"/>
          </p:cNvSpPr>
          <p:nvPr>
            <p:ph type="subTitle" idx="1"/>
          </p:nvPr>
        </p:nvSpPr>
        <p:spPr>
          <a:xfrm>
            <a:off x="1169274" y="2246896"/>
            <a:ext cx="9720000" cy="3600000"/>
          </a:xfrm>
        </p:spPr>
        <p:txBody>
          <a:bodyPr/>
          <a:lstStyle/>
          <a:p>
            <a:pPr marL="0" indent="0">
              <a:buNone/>
            </a:pPr>
            <a:r>
              <a:rPr lang="en-GB" b="1">
                <a:latin typeface="Arial"/>
                <a:cs typeface="Arial"/>
              </a:rPr>
              <a:t>Activities</a:t>
            </a:r>
          </a:p>
          <a:p>
            <a:r>
              <a:rPr lang="en-GB">
                <a:latin typeface="Arial"/>
                <a:cs typeface="Arial"/>
              </a:rPr>
              <a:t>Show the </a:t>
            </a:r>
            <a:r>
              <a:rPr lang="en-GB">
                <a:latin typeface="Arial"/>
                <a:cs typeface="Arial"/>
                <a:hlinkClick r:id="rId3"/>
              </a:rPr>
              <a:t>Eatwell Guide presentation</a:t>
            </a:r>
            <a:r>
              <a:rPr lang="en-GB">
                <a:latin typeface="Arial"/>
                <a:cs typeface="Arial"/>
              </a:rPr>
              <a:t> and ask pupils to </a:t>
            </a:r>
            <a:r>
              <a:rPr lang="en-GB" dirty="0">
                <a:latin typeface="Arial"/>
                <a:cs typeface="Arial"/>
              </a:rPr>
              <a:t>complete </a:t>
            </a:r>
            <a:r>
              <a:rPr lang="en-GB">
                <a:latin typeface="Arial"/>
                <a:cs typeface="Arial"/>
              </a:rPr>
              <a:t>the accompanying </a:t>
            </a:r>
            <a:r>
              <a:rPr lang="en-GB">
                <a:latin typeface="Arial"/>
                <a:cs typeface="Arial"/>
                <a:hlinkClick r:id="rId4"/>
              </a:rPr>
              <a:t>worksheet</a:t>
            </a:r>
            <a:r>
              <a:rPr lang="en-GB">
                <a:latin typeface="Arial"/>
                <a:cs typeface="Arial"/>
              </a:rPr>
              <a:t>.</a:t>
            </a:r>
          </a:p>
          <a:p>
            <a:r>
              <a:rPr lang="en-GB">
                <a:latin typeface="Arial"/>
                <a:cs typeface="Arial"/>
              </a:rPr>
              <a:t>You can also download a </a:t>
            </a:r>
            <a:r>
              <a:rPr lang="en-GB">
                <a:latin typeface="Arial"/>
                <a:cs typeface="Arial"/>
                <a:hlinkClick r:id="rId5"/>
              </a:rPr>
              <a:t>blank worksheet</a:t>
            </a:r>
            <a:r>
              <a:rPr lang="en-GB">
                <a:latin typeface="Arial"/>
                <a:cs typeface="Arial"/>
              </a:rPr>
              <a:t> and </a:t>
            </a:r>
            <a:r>
              <a:rPr lang="en-GB">
                <a:latin typeface="Arial"/>
                <a:cs typeface="Arial"/>
                <a:hlinkClick r:id="rId6"/>
              </a:rPr>
              <a:t>food cards</a:t>
            </a:r>
            <a:r>
              <a:rPr lang="en-GB">
                <a:latin typeface="Arial"/>
                <a:cs typeface="Arial"/>
              </a:rPr>
              <a:t> for use in the classroom.</a:t>
            </a:r>
          </a:p>
          <a:p>
            <a:r>
              <a:rPr lang="en-GB" dirty="0">
                <a:latin typeface="Arial"/>
                <a:cs typeface="Arial"/>
              </a:rPr>
              <a:t>To check knowledge </a:t>
            </a:r>
            <a:r>
              <a:rPr lang="en-GB">
                <a:latin typeface="Arial"/>
                <a:cs typeface="Arial"/>
              </a:rPr>
              <a:t>pupils can take the </a:t>
            </a:r>
            <a:r>
              <a:rPr lang="en-GB">
                <a:latin typeface="Arial"/>
                <a:cs typeface="Arial"/>
                <a:hlinkClick r:id="rId7"/>
              </a:rPr>
              <a:t>Eatwell Guide quiz</a:t>
            </a:r>
            <a:r>
              <a:rPr lang="en-GB" dirty="0">
                <a:latin typeface="Arial"/>
                <a:cs typeface="Arial"/>
              </a:rPr>
              <a:t>.</a:t>
            </a:r>
            <a:endParaRPr lang="en-GB">
              <a:latin typeface="Arial"/>
              <a:cs typeface="Arial"/>
            </a:endParaRPr>
          </a:p>
          <a:p>
            <a:r>
              <a:rPr lang="en-GB">
                <a:latin typeface="Arial"/>
                <a:cs typeface="Arial"/>
              </a:rPr>
              <a:t>Show pupils the </a:t>
            </a:r>
            <a:r>
              <a:rPr lang="en-GB">
                <a:latin typeface="Arial"/>
                <a:cs typeface="Arial"/>
                <a:hlinkClick r:id="rId8"/>
              </a:rPr>
              <a:t>8 tips for healthy eating presentation</a:t>
            </a:r>
            <a:r>
              <a:rPr lang="en-GB">
                <a:latin typeface="Arial"/>
                <a:cs typeface="Arial"/>
              </a:rPr>
              <a:t>, and ask them </a:t>
            </a:r>
            <a:r>
              <a:rPr lang="en-GB" dirty="0">
                <a:latin typeface="Arial"/>
                <a:cs typeface="Arial"/>
              </a:rPr>
              <a:t>complete </a:t>
            </a:r>
            <a:r>
              <a:rPr lang="en-GB">
                <a:latin typeface="Arial"/>
                <a:cs typeface="Arial"/>
              </a:rPr>
              <a:t>the accompanying </a:t>
            </a:r>
            <a:r>
              <a:rPr lang="en-GB">
                <a:latin typeface="Arial"/>
                <a:cs typeface="Arial"/>
                <a:hlinkClick r:id="rId9"/>
              </a:rPr>
              <a:t>worksheet</a:t>
            </a:r>
            <a:r>
              <a:rPr lang="en-GB">
                <a:latin typeface="Arial"/>
                <a:cs typeface="Arial"/>
              </a:rPr>
              <a:t>.</a:t>
            </a:r>
          </a:p>
          <a:p>
            <a:r>
              <a:rPr lang="en-GB" dirty="0">
                <a:latin typeface="Arial"/>
                <a:cs typeface="Arial"/>
              </a:rPr>
              <a:t>Other </a:t>
            </a:r>
            <a:r>
              <a:rPr lang="en-GB">
                <a:latin typeface="Arial"/>
                <a:cs typeface="Arial"/>
              </a:rPr>
              <a:t>presentations</a:t>
            </a:r>
            <a:r>
              <a:rPr lang="en-GB" dirty="0">
                <a:latin typeface="Arial"/>
                <a:cs typeface="Arial"/>
              </a:rPr>
              <a:t> that might be useful include</a:t>
            </a:r>
            <a:r>
              <a:rPr lang="en-GB">
                <a:latin typeface="Arial"/>
                <a:cs typeface="Arial"/>
              </a:rPr>
              <a:t>:</a:t>
            </a:r>
          </a:p>
          <a:p>
            <a:pPr marL="800100" lvl="1" indent="-342900" algn="l">
              <a:buFont typeface="Arial" panose="020B0604020202020204" pitchFamily="34" charset="0"/>
              <a:buChar char="•"/>
            </a:pPr>
            <a:r>
              <a:rPr lang="en-GB">
                <a:latin typeface="Arial"/>
                <a:cs typeface="Arial"/>
                <a:hlinkClick r:id="rId10"/>
              </a:rPr>
              <a:t>5 A DAY presentation</a:t>
            </a:r>
            <a:endParaRPr lang="en-GB">
              <a:latin typeface="Arial"/>
              <a:cs typeface="Arial"/>
            </a:endParaRPr>
          </a:p>
          <a:p>
            <a:pPr marL="800100" lvl="1" indent="-342900" algn="l">
              <a:buFont typeface="Arial" panose="020B0604020202020204" pitchFamily="34" charset="0"/>
              <a:buChar char="•"/>
            </a:pPr>
            <a:r>
              <a:rPr lang="en-GB">
                <a:latin typeface="Arial"/>
                <a:cs typeface="Arial"/>
                <a:hlinkClick r:id="rId11"/>
              </a:rPr>
              <a:t>Hydration presentation</a:t>
            </a:r>
            <a:endParaRPr lang="en-GB">
              <a:latin typeface="Arial"/>
              <a:cs typeface="Arial"/>
            </a:endParaRPr>
          </a:p>
          <a:p>
            <a:pPr marL="800100" lvl="1" indent="-342900" algn="l">
              <a:buFont typeface="Arial" panose="020B0604020202020204" pitchFamily="34" charset="0"/>
              <a:buChar char="•"/>
            </a:pPr>
            <a:r>
              <a:rPr lang="en-GB">
                <a:latin typeface="Arial"/>
                <a:cs typeface="Arial"/>
                <a:hlinkClick r:id="rId12"/>
              </a:rPr>
              <a:t>Energy presentation</a:t>
            </a:r>
            <a:endParaRPr lang="en-GB">
              <a:latin typeface="Arial"/>
              <a:cs typeface="Arial"/>
            </a:endParaRPr>
          </a:p>
          <a:p>
            <a:pPr marL="800100" lvl="1" indent="-342900" algn="l">
              <a:buFont typeface="Arial" panose="020B0604020202020204" pitchFamily="34" charset="0"/>
              <a:buChar char="•"/>
            </a:pPr>
            <a:r>
              <a:rPr lang="en-GB">
                <a:latin typeface="Arial"/>
                <a:cs typeface="Arial"/>
                <a:hlinkClick r:id="rId13"/>
              </a:rPr>
              <a:t>Nutrients presentation</a:t>
            </a:r>
            <a:endParaRPr lang="en-GB">
              <a:latin typeface="Arial"/>
              <a:cs typeface="Arial"/>
            </a:endParaRPr>
          </a:p>
          <a:p>
            <a:pPr marL="800100" lvl="1" indent="-342900" algn="l">
              <a:buFont typeface="Arial" panose="020B0604020202020204" pitchFamily="34" charset="0"/>
              <a:buChar char="•"/>
            </a:pPr>
            <a:endParaRPr lang="en-GB">
              <a:latin typeface="Arial"/>
              <a:cs typeface="Arial"/>
            </a:endParaRPr>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b="1"/>
          </a:p>
          <a:p>
            <a:pPr marL="0" indent="0">
              <a:buNone/>
            </a:pPr>
            <a:endParaRPr lang="en-GB" b="1"/>
          </a:p>
        </p:txBody>
      </p:sp>
      <p:sp>
        <p:nvSpPr>
          <p:cNvPr id="4" name="TextBox 3">
            <a:extLst>
              <a:ext uri="{FF2B5EF4-FFF2-40B4-BE49-F238E27FC236}">
                <a16:creationId xmlns:a16="http://schemas.microsoft.com/office/drawing/2014/main" id="{2AF696FD-84A8-0678-A447-40CC3FEB6D04}"/>
              </a:ext>
            </a:extLst>
          </p:cNvPr>
          <p:cNvSpPr txBox="1"/>
          <p:nvPr/>
        </p:nvSpPr>
        <p:spPr>
          <a:xfrm>
            <a:off x="6961510" y="5294202"/>
            <a:ext cx="3927764" cy="738664"/>
          </a:xfrm>
          <a:prstGeom prst="rect">
            <a:avLst/>
          </a:prstGeom>
          <a:noFill/>
          <a:ln>
            <a:solidFill>
              <a:srgbClr val="DDA631"/>
            </a:solidFill>
          </a:ln>
        </p:spPr>
        <p:txBody>
          <a:bodyPr wrap="square" rtlCol="0">
            <a:spAutoFit/>
          </a:bodyPr>
          <a:lstStyle/>
          <a:p>
            <a:pPr algn="ctr"/>
            <a:r>
              <a:rPr lang="en-GB" sz="1400" b="1" i="1" dirty="0"/>
              <a:t>We have many, many more resources available for teaching about healthy eating </a:t>
            </a:r>
            <a:r>
              <a:rPr lang="en-GB" sz="1400" i="1">
                <a:solidFill>
                  <a:srgbClr val="0070C0"/>
                </a:solidFill>
                <a:hlinkClick r:id="rId14">
                  <a:extLst>
                    <a:ext uri="{A12FA001-AC4F-418D-AE19-62706E023703}">
                      <ahyp:hlinkClr xmlns:ahyp="http://schemas.microsoft.com/office/drawing/2018/hyperlinkcolor" val="tx"/>
                    </a:ext>
                  </a:extLst>
                </a:hlinkClick>
              </a:rPr>
              <a:t>on the Food – a fact of life website</a:t>
            </a:r>
            <a:r>
              <a:rPr lang="en-GB" sz="1400" b="1" i="1" dirty="0"/>
              <a:t>!</a:t>
            </a:r>
          </a:p>
        </p:txBody>
      </p:sp>
    </p:spTree>
    <p:extLst>
      <p:ext uri="{BB962C8B-B14F-4D97-AF65-F5344CB8AC3E}">
        <p14:creationId xmlns:p14="http://schemas.microsoft.com/office/powerpoint/2010/main" val="34056800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57A6-0FFC-F702-9FBB-59B31771F969}"/>
              </a:ext>
            </a:extLst>
          </p:cNvPr>
          <p:cNvSpPr>
            <a:spLocks noGrp="1"/>
          </p:cNvSpPr>
          <p:nvPr>
            <p:ph type="ctrTitle"/>
          </p:nvPr>
        </p:nvSpPr>
        <p:spPr/>
        <p:txBody>
          <a:bodyPr/>
          <a:lstStyle/>
          <a:p>
            <a:r>
              <a:rPr lang="en-GB">
                <a:latin typeface="Arial"/>
                <a:cs typeface="Arial"/>
              </a:rPr>
              <a:t>Further supporting resources</a:t>
            </a:r>
            <a:endParaRPr lang="en-US" b="0">
              <a:latin typeface="Arial"/>
              <a:cs typeface="Arial"/>
            </a:endParaRPr>
          </a:p>
          <a:p>
            <a:endParaRPr lang="en-US"/>
          </a:p>
        </p:txBody>
      </p:sp>
      <p:sp>
        <p:nvSpPr>
          <p:cNvPr id="3" name="Subtitle 2">
            <a:extLst>
              <a:ext uri="{FF2B5EF4-FFF2-40B4-BE49-F238E27FC236}">
                <a16:creationId xmlns:a16="http://schemas.microsoft.com/office/drawing/2014/main" id="{5204CA75-A31A-AD47-DC3C-C19E15F38F87}"/>
              </a:ext>
            </a:extLst>
          </p:cNvPr>
          <p:cNvSpPr>
            <a:spLocks noGrp="1"/>
          </p:cNvSpPr>
          <p:nvPr>
            <p:ph type="subTitle" idx="1"/>
          </p:nvPr>
        </p:nvSpPr>
        <p:spPr/>
        <p:txBody>
          <a:bodyPr/>
          <a:lstStyle/>
          <a:p>
            <a:pPr marL="0" indent="0">
              <a:buNone/>
            </a:pPr>
            <a:r>
              <a:rPr lang="en-GB" b="1">
                <a:latin typeface="Arial"/>
                <a:cs typeface="Arial"/>
              </a:rPr>
              <a:t>Videos</a:t>
            </a:r>
          </a:p>
          <a:p>
            <a:r>
              <a:rPr lang="en-GB">
                <a:latin typeface="Arial"/>
                <a:cs typeface="Arial"/>
                <a:hlinkClick r:id="rId2"/>
              </a:rPr>
              <a:t>What is the Eatwell Guide</a:t>
            </a:r>
            <a:endParaRPr lang="en-GB">
              <a:latin typeface="Arial"/>
              <a:cs typeface="Arial"/>
            </a:endParaRPr>
          </a:p>
          <a:p>
            <a:r>
              <a:rPr lang="en-GB">
                <a:latin typeface="Arial"/>
                <a:cs typeface="Arial"/>
                <a:hlinkClick r:id="rId3"/>
              </a:rPr>
              <a:t>Potatoes, bread rice, pasta and other starchy carbohydrates – The Eatwell Guide</a:t>
            </a:r>
            <a:endParaRPr lang="en-GB">
              <a:latin typeface="Arial"/>
              <a:cs typeface="Arial"/>
            </a:endParaRPr>
          </a:p>
          <a:p>
            <a:r>
              <a:rPr lang="en-GB">
                <a:latin typeface="Arial"/>
                <a:cs typeface="Arial"/>
                <a:hlinkClick r:id="rId4"/>
              </a:rPr>
              <a:t>Fruit and vegetables – the Eatwell Guide</a:t>
            </a:r>
            <a:endParaRPr lang="en-GB">
              <a:latin typeface="Arial"/>
              <a:cs typeface="Arial"/>
            </a:endParaRPr>
          </a:p>
          <a:p>
            <a:r>
              <a:rPr lang="en-GB">
                <a:latin typeface="Arial"/>
                <a:cs typeface="Arial"/>
                <a:hlinkClick r:id="rId5"/>
              </a:rPr>
              <a:t>Beans, pulses, fish, eggs, meat and other proteins – The Eatwell Guide</a:t>
            </a:r>
            <a:endParaRPr lang="en-GB">
              <a:latin typeface="Arial"/>
              <a:cs typeface="Arial"/>
            </a:endParaRPr>
          </a:p>
          <a:p>
            <a:r>
              <a:rPr lang="en-GB">
                <a:latin typeface="Arial"/>
                <a:cs typeface="Arial"/>
                <a:hlinkClick r:id="rId6"/>
              </a:rPr>
              <a:t>Dairy and alternatives – The Eatwell Guide</a:t>
            </a:r>
            <a:endParaRPr lang="en-GB">
              <a:latin typeface="Arial"/>
              <a:cs typeface="Arial"/>
            </a:endParaRPr>
          </a:p>
          <a:p>
            <a:r>
              <a:rPr lang="en-GB">
                <a:latin typeface="Arial"/>
                <a:cs typeface="Arial"/>
                <a:hlinkClick r:id="rId7"/>
              </a:rPr>
              <a:t>Hydration – The Eatwell Guide</a:t>
            </a:r>
            <a:endParaRPr lang="en-GB">
              <a:latin typeface="Arial"/>
              <a:cs typeface="Arial"/>
            </a:endParaRPr>
          </a:p>
          <a:p>
            <a:r>
              <a:rPr lang="en-GB">
                <a:latin typeface="Arial"/>
                <a:cs typeface="Arial"/>
                <a:hlinkClick r:id="rId8"/>
              </a:rPr>
              <a:t>Making better choices with the Eatwell Guide</a:t>
            </a:r>
            <a:endParaRPr lang="en-GB">
              <a:latin typeface="Arial"/>
              <a:cs typeface="Arial"/>
            </a:endParaRPr>
          </a:p>
          <a:p>
            <a:endParaRPr lang="en-GB">
              <a:latin typeface="Arial"/>
              <a:cs typeface="Arial"/>
            </a:endParaRPr>
          </a:p>
          <a:p>
            <a:pPr marL="800100" lvl="1" indent="-342900" algn="l">
              <a:buFont typeface="Arial" panose="020B0604020202020204" pitchFamily="34" charset="0"/>
              <a:buChar char="•"/>
            </a:pPr>
            <a:endParaRPr lang="en-GB">
              <a:latin typeface="Arial"/>
              <a:cs typeface="Arial"/>
            </a:endParaRPr>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b="1"/>
          </a:p>
          <a:p>
            <a:pPr marL="0" indent="0">
              <a:buNone/>
            </a:pPr>
            <a:endParaRPr lang="en-GB" b="1"/>
          </a:p>
        </p:txBody>
      </p:sp>
    </p:spTree>
    <p:extLst>
      <p:ext uri="{BB962C8B-B14F-4D97-AF65-F5344CB8AC3E}">
        <p14:creationId xmlns:p14="http://schemas.microsoft.com/office/powerpoint/2010/main" val="20459813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4279945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t>Introduction to Nutrition</a:t>
            </a:r>
            <a:endParaRPr lang="en-GB"/>
          </a:p>
        </p:txBody>
      </p:sp>
      <p:sp>
        <p:nvSpPr>
          <p:cNvPr id="3" name="Subtitle 2"/>
          <p:cNvSpPr>
            <a:spLocks noGrp="1"/>
          </p:cNvSpPr>
          <p:nvPr>
            <p:ph type="subTitle" idx="1"/>
          </p:nvPr>
        </p:nvSpPr>
        <p:spPr>
          <a:xfrm>
            <a:off x="530087" y="3065488"/>
            <a:ext cx="11012555" cy="3087973"/>
          </a:xfrm>
        </p:spPr>
        <p:txBody>
          <a:bodyPr/>
          <a:lstStyle/>
          <a:p>
            <a:pPr marL="0" indent="0" algn="ctr">
              <a:buNone/>
            </a:pPr>
            <a:r>
              <a:rPr lang="en-GB" sz="3600" dirty="0"/>
              <a:t>For further information, go to:</a:t>
            </a:r>
          </a:p>
          <a:p>
            <a:pPr marL="0" indent="0" algn="ctr">
              <a:buNone/>
            </a:pPr>
            <a:r>
              <a:rPr lang="en-GB" sz="3600" dirty="0">
                <a:hlinkClick r:id="rId5"/>
              </a:rPr>
              <a:t>www.foodafactoflife.org.uk</a:t>
            </a:r>
            <a:endParaRPr lang="en-GB" sz="3600" dirty="0"/>
          </a:p>
          <a:p>
            <a:pPr marL="0" indent="0" algn="ctr">
              <a:buNone/>
            </a:pPr>
            <a:endParaRPr lang="en-GB" sz="3600" dirty="0"/>
          </a:p>
          <a:p>
            <a:pPr marL="0" marR="0" lvl="0" indent="0" algn="ctr" defTabSz="914400" rtl="0" eaLnBrk="1" fontAlgn="auto" latinLnBrk="0" hangingPunct="1">
              <a:lnSpc>
                <a:spcPct val="90000"/>
              </a:lnSpc>
              <a:spcBef>
                <a:spcPts val="1000"/>
              </a:spcBef>
              <a:spcAft>
                <a:spcPts val="0"/>
              </a:spcAft>
              <a:buClrTx/>
              <a:buSzTx/>
              <a:buFont typeface="Arial"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charset="0"/>
              </a:rPr>
              <a:t>This food science pack is one of a series of resources produced for the </a:t>
            </a:r>
            <a:r>
              <a:rPr kumimoji="0" lang="en-GB" sz="1400" b="0" i="1"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cs typeface="Arial" charset="0"/>
              </a:rPr>
              <a:t>pHood</a:t>
            </a:r>
            <a:r>
              <a:rPr kumimoji="0" lang="en-GB" sz="1400" b="0" i="1"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charset="0"/>
              </a:rPr>
              <a:t> Futures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charset="0"/>
              </a:rPr>
              <a:t>project, supported by the Royal Society of Chemistry.</a:t>
            </a:r>
            <a:endPar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indent="0" algn="ctr">
              <a:buNone/>
            </a:pPr>
            <a:endParaRPr lang="en-GB" sz="3600" dirty="0"/>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6"/>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0">
                <a:latin typeface="Arial" panose="020B0604020202020204" pitchFamily="34" charset="0"/>
                <a:cs typeface="Arial" panose="020B0604020202020204" pitchFamily="34" charset="0"/>
              </a:rPr>
              <a:t>Energy</a:t>
            </a:r>
            <a:br>
              <a:rPr lang="en-US" altLang="en-US" sz="3600">
                <a:latin typeface="Arial" panose="020B0604020202020204" pitchFamily="34" charset="0"/>
                <a:cs typeface="Arial" panose="020B0604020202020204" pitchFamily="34" charset="0"/>
              </a:rPr>
            </a:br>
            <a:endParaRPr lang="en-GB"/>
          </a:p>
        </p:txBody>
      </p:sp>
      <p:sp>
        <p:nvSpPr>
          <p:cNvPr id="3" name="Subtitle 2"/>
          <p:cNvSpPr>
            <a:spLocks noGrp="1"/>
          </p:cNvSpPr>
          <p:nvPr>
            <p:ph type="subTitle" idx="1"/>
          </p:nvPr>
        </p:nvSpPr>
        <p:spPr>
          <a:xfrm>
            <a:off x="1169276" y="2571092"/>
            <a:ext cx="10169284" cy="3600000"/>
          </a:xfrm>
        </p:spPr>
        <p:txBody>
          <a:bodyPr/>
          <a:lstStyle/>
          <a:p>
            <a:pPr marL="0" indent="0">
              <a:spcBef>
                <a:spcPct val="0"/>
              </a:spcBef>
              <a:buNone/>
            </a:pPr>
            <a:r>
              <a:rPr lang="en-GB" altLang="en-US" sz="2000" b="1">
                <a:latin typeface="Arial" panose="020B0604020202020204" pitchFamily="34" charset="0"/>
                <a:cs typeface="Arial" panose="020B0604020202020204" pitchFamily="34" charset="0"/>
              </a:rPr>
              <a:t>Carbohydrate </a:t>
            </a:r>
            <a:r>
              <a:rPr lang="en-GB" altLang="en-US" sz="2000">
                <a:latin typeface="Arial" panose="020B0604020202020204" pitchFamily="34" charset="0"/>
                <a:cs typeface="Arial" panose="020B0604020202020204" pitchFamily="34" charset="0"/>
              </a:rPr>
              <a:t>(starch and sugars) provides 3.75 kcal (16 kJ) per gram (for the purposes of food labelling this is rounded up to </a:t>
            </a:r>
            <a:r>
              <a:rPr lang="en-GB" altLang="en-US" sz="2000" b="1">
                <a:latin typeface="Arial" panose="020B0604020202020204" pitchFamily="34" charset="0"/>
                <a:cs typeface="Arial" panose="020B0604020202020204" pitchFamily="34" charset="0"/>
              </a:rPr>
              <a:t>4 kcal </a:t>
            </a:r>
            <a:r>
              <a:rPr lang="en-GB" altLang="en-US" sz="2000">
                <a:latin typeface="Arial" panose="020B0604020202020204" pitchFamily="34" charset="0"/>
                <a:cs typeface="Arial" panose="020B0604020202020204" pitchFamily="34" charset="0"/>
              </a:rPr>
              <a:t>(17kJ) per gram).</a:t>
            </a:r>
          </a:p>
          <a:p>
            <a:pPr marL="0" indent="0">
              <a:spcBef>
                <a:spcPct val="0"/>
              </a:spcBef>
              <a:buNone/>
            </a:pPr>
            <a:endParaRPr lang="en-GB" altLang="en-US" sz="2000">
              <a:latin typeface="Arial" panose="020B0604020202020204" pitchFamily="34" charset="0"/>
              <a:cs typeface="Arial" panose="020B0604020202020204" pitchFamily="34" charset="0"/>
            </a:endParaRPr>
          </a:p>
          <a:p>
            <a:pPr marL="0" indent="0">
              <a:spcBef>
                <a:spcPct val="0"/>
              </a:spcBef>
              <a:buNone/>
            </a:pPr>
            <a:r>
              <a:rPr lang="en-GB" altLang="en-US" sz="2000" b="1">
                <a:latin typeface="Arial" panose="020B0604020202020204" pitchFamily="34" charset="0"/>
                <a:cs typeface="Arial" panose="020B0604020202020204" pitchFamily="34" charset="0"/>
              </a:rPr>
              <a:t>Protein</a:t>
            </a:r>
            <a:r>
              <a:rPr lang="en-GB" altLang="en-US" sz="2000">
                <a:latin typeface="Arial" panose="020B0604020202020204" pitchFamily="34" charset="0"/>
                <a:cs typeface="Arial" panose="020B0604020202020204" pitchFamily="34" charset="0"/>
              </a:rPr>
              <a:t> provides </a:t>
            </a:r>
            <a:r>
              <a:rPr lang="en-GB" altLang="en-US" sz="2000" b="1">
                <a:latin typeface="Arial" panose="020B0604020202020204" pitchFamily="34" charset="0"/>
                <a:cs typeface="Arial" panose="020B0604020202020204" pitchFamily="34" charset="0"/>
              </a:rPr>
              <a:t>4kcal </a:t>
            </a:r>
            <a:r>
              <a:rPr lang="en-GB" altLang="en-US" sz="2000">
                <a:latin typeface="Arial" panose="020B0604020202020204" pitchFamily="34" charset="0"/>
                <a:cs typeface="Arial" panose="020B0604020202020204" pitchFamily="34" charset="0"/>
              </a:rPr>
              <a:t>(17kJ) per gram.</a:t>
            </a:r>
          </a:p>
          <a:p>
            <a:pPr marL="0" indent="0">
              <a:spcBef>
                <a:spcPct val="0"/>
              </a:spcBef>
              <a:buNone/>
            </a:pPr>
            <a:endParaRPr lang="en-GB" altLang="en-US" sz="2000">
              <a:latin typeface="Arial" panose="020B0604020202020204" pitchFamily="34" charset="0"/>
              <a:cs typeface="Arial" panose="020B0604020202020204" pitchFamily="34" charset="0"/>
            </a:endParaRPr>
          </a:p>
          <a:p>
            <a:pPr marL="0" indent="0">
              <a:spcBef>
                <a:spcPct val="0"/>
              </a:spcBef>
              <a:buNone/>
            </a:pPr>
            <a:r>
              <a:rPr lang="en-GB" altLang="en-US" sz="2000" b="1">
                <a:latin typeface="Arial" panose="020B0604020202020204" pitchFamily="34" charset="0"/>
                <a:cs typeface="Arial" panose="020B0604020202020204" pitchFamily="34" charset="0"/>
              </a:rPr>
              <a:t>Fat</a:t>
            </a:r>
            <a:r>
              <a:rPr lang="en-GB" altLang="en-US" sz="2000">
                <a:latin typeface="Arial" panose="020B0604020202020204" pitchFamily="34" charset="0"/>
                <a:cs typeface="Arial" panose="020B0604020202020204" pitchFamily="34" charset="0"/>
              </a:rPr>
              <a:t> is the most energy dense nutrient, providing </a:t>
            </a:r>
            <a:r>
              <a:rPr lang="en-GB" altLang="en-US" sz="2000" b="1">
                <a:latin typeface="Arial" panose="020B0604020202020204" pitchFamily="34" charset="0"/>
                <a:cs typeface="Arial" panose="020B0604020202020204" pitchFamily="34" charset="0"/>
              </a:rPr>
              <a:t>9kcal</a:t>
            </a:r>
            <a:r>
              <a:rPr lang="en-GB" altLang="en-US" sz="2000">
                <a:latin typeface="Arial" panose="020B0604020202020204" pitchFamily="34" charset="0"/>
                <a:cs typeface="Arial" panose="020B0604020202020204" pitchFamily="34" charset="0"/>
              </a:rPr>
              <a:t> (37kJ) per gram.</a:t>
            </a:r>
          </a:p>
          <a:p>
            <a:pPr marL="0" indent="0">
              <a:spcBef>
                <a:spcPct val="0"/>
              </a:spcBef>
              <a:buNone/>
            </a:pPr>
            <a:endParaRPr lang="en-GB" altLang="en-US" sz="2000" b="1">
              <a:latin typeface="Arial" panose="020B0604020202020204" pitchFamily="34" charset="0"/>
              <a:cs typeface="Arial" panose="020B0604020202020204" pitchFamily="34" charset="0"/>
            </a:endParaRPr>
          </a:p>
          <a:p>
            <a:pPr marL="0" indent="0">
              <a:spcBef>
                <a:spcPct val="0"/>
              </a:spcBef>
              <a:buNone/>
            </a:pPr>
            <a:r>
              <a:rPr lang="en-GB" altLang="en-US" sz="2000">
                <a:latin typeface="Arial" panose="020B0604020202020204" pitchFamily="34" charset="0"/>
                <a:cs typeface="Arial" panose="020B0604020202020204" pitchFamily="34" charset="0"/>
              </a:rPr>
              <a:t>Energy intake can be estimated by applying these figures to the amount of carbohydrate, protein and fat we consume from food and drink.</a:t>
            </a:r>
          </a:p>
          <a:p>
            <a:pPr marL="0" indent="0">
              <a:spcBef>
                <a:spcPct val="0"/>
              </a:spcBef>
              <a:buNone/>
            </a:pPr>
            <a:endParaRPr lang="en-GB" altLang="en-US" sz="2000">
              <a:latin typeface="Arial" panose="020B0604020202020204" pitchFamily="34" charset="0"/>
              <a:cs typeface="Arial" panose="020B0604020202020204" pitchFamily="34" charset="0"/>
            </a:endParaRPr>
          </a:p>
          <a:p>
            <a:pPr marL="0" indent="0">
              <a:spcBef>
                <a:spcPct val="0"/>
              </a:spcBef>
              <a:buNone/>
            </a:pPr>
            <a:r>
              <a:rPr lang="en-GB" altLang="en-US" sz="2000" b="1">
                <a:latin typeface="Arial" panose="020B0604020202020204" pitchFamily="34" charset="0"/>
                <a:cs typeface="Arial" panose="020B0604020202020204" pitchFamily="34" charset="0"/>
              </a:rPr>
              <a:t>Alcohol</a:t>
            </a:r>
            <a:r>
              <a:rPr lang="en-GB" altLang="en-US" sz="2000">
                <a:latin typeface="Arial" panose="020B0604020202020204" pitchFamily="34" charset="0"/>
                <a:cs typeface="Arial" panose="020B0604020202020204" pitchFamily="34" charset="0"/>
              </a:rPr>
              <a:t> also provides energy at </a:t>
            </a:r>
            <a:r>
              <a:rPr lang="en-GB" altLang="en-US" sz="2000" b="1">
                <a:latin typeface="Arial" panose="020B0604020202020204" pitchFamily="34" charset="0"/>
                <a:cs typeface="Arial" panose="020B0604020202020204" pitchFamily="34" charset="0"/>
              </a:rPr>
              <a:t>7kcal</a:t>
            </a:r>
            <a:r>
              <a:rPr lang="en-GB" altLang="en-US" sz="2000">
                <a:latin typeface="Arial" panose="020B0604020202020204" pitchFamily="34" charset="0"/>
                <a:cs typeface="Arial" panose="020B0604020202020204" pitchFamily="34" charset="0"/>
              </a:rPr>
              <a:t> (29kJ) per gram.</a:t>
            </a:r>
          </a:p>
          <a:p>
            <a:pPr marL="0" indent="0">
              <a:buNone/>
            </a:pPr>
            <a:endParaRPr lang="en-GB"/>
          </a:p>
        </p:txBody>
      </p:sp>
    </p:spTree>
    <p:extLst>
      <p:ext uri="{BB962C8B-B14F-4D97-AF65-F5344CB8AC3E}">
        <p14:creationId xmlns:p14="http://schemas.microsoft.com/office/powerpoint/2010/main" val="3250094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BMR and PAL</a:t>
            </a:r>
            <a:br>
              <a:rPr lang="en-GB"/>
            </a:br>
            <a:endParaRPr lang="en-GB"/>
          </a:p>
        </p:txBody>
      </p:sp>
      <p:sp>
        <p:nvSpPr>
          <p:cNvPr id="3" name="Subtitle 2"/>
          <p:cNvSpPr>
            <a:spLocks noGrp="1"/>
          </p:cNvSpPr>
          <p:nvPr>
            <p:ph type="subTitle" idx="1"/>
          </p:nvPr>
        </p:nvSpPr>
        <p:spPr>
          <a:xfrm>
            <a:off x="1169276" y="2571092"/>
            <a:ext cx="6585311" cy="3600000"/>
          </a:xfrm>
        </p:spPr>
        <p:txBody>
          <a:bodyPr/>
          <a:lstStyle/>
          <a:p>
            <a:pPr marL="0" indent="0">
              <a:spcBef>
                <a:spcPct val="0"/>
              </a:spcBef>
              <a:buNone/>
            </a:pPr>
            <a:r>
              <a:rPr lang="en-GB" altLang="en-US" sz="2000"/>
              <a:t>Basal metabolic rate (</a:t>
            </a:r>
            <a:r>
              <a:rPr lang="en-GB" altLang="en-US" sz="2000" b="1"/>
              <a:t>BMR</a:t>
            </a:r>
            <a:r>
              <a:rPr lang="en-GB" altLang="en-US" sz="2000"/>
              <a:t>) is the rate at which a person uses energy to maintain the basic functions of the body when it is at complete rest, such as:</a:t>
            </a:r>
          </a:p>
          <a:p>
            <a:pPr marL="0" indent="0">
              <a:spcBef>
                <a:spcPct val="0"/>
              </a:spcBef>
              <a:buNone/>
            </a:pPr>
            <a:endParaRPr lang="en-GB" altLang="en-US" sz="2000"/>
          </a:p>
          <a:p>
            <a:pPr>
              <a:spcBef>
                <a:spcPct val="0"/>
              </a:spcBef>
              <a:buFont typeface="Arial" panose="020B0604020202020204" pitchFamily="34" charset="0"/>
              <a:buChar char="•"/>
            </a:pPr>
            <a:r>
              <a:rPr lang="en-GB" altLang="en-US" sz="2000"/>
              <a:t> breathing;</a:t>
            </a:r>
          </a:p>
          <a:p>
            <a:pPr>
              <a:spcBef>
                <a:spcPct val="0"/>
              </a:spcBef>
              <a:buFont typeface="Arial" panose="020B0604020202020204" pitchFamily="34" charset="0"/>
              <a:buChar char="•"/>
            </a:pPr>
            <a:r>
              <a:rPr lang="en-GB" altLang="en-US" sz="2000"/>
              <a:t> keeping warm;</a:t>
            </a:r>
          </a:p>
          <a:p>
            <a:pPr>
              <a:spcBef>
                <a:spcPct val="0"/>
              </a:spcBef>
              <a:buFont typeface="Arial" panose="020B0604020202020204" pitchFamily="34" charset="0"/>
              <a:buChar char="•"/>
            </a:pPr>
            <a:r>
              <a:rPr lang="en-GB" altLang="en-US" sz="2000"/>
              <a:t> keeping the heart beating.</a:t>
            </a:r>
            <a:endParaRPr lang="en-GB"/>
          </a:p>
          <a:p>
            <a:pPr marL="0" indent="0">
              <a:buNone/>
            </a:pPr>
            <a:r>
              <a:rPr lang="en-GB" sz="2000"/>
              <a:t>In addition to their BMR, people also use energy for movement of all types, expressed as Physical Activity Level (</a:t>
            </a:r>
            <a:r>
              <a:rPr lang="en-GB" sz="2000" b="1"/>
              <a:t>PAL</a:t>
            </a:r>
            <a:r>
              <a:rPr lang="en-GB" sz="2000"/>
              <a:t>).</a:t>
            </a:r>
          </a:p>
          <a:p>
            <a:pPr marL="0" indent="0">
              <a:buNone/>
            </a:pPr>
            <a:r>
              <a:rPr lang="en-GB" sz="2000"/>
              <a:t>The amount of energy a person uses to perform daily tasks varies.</a:t>
            </a:r>
          </a:p>
          <a:p>
            <a:pPr marL="0" indent="0">
              <a:buNone/>
            </a:pPr>
            <a:endParaRPr lang="en-GB"/>
          </a:p>
        </p:txBody>
      </p:sp>
      <p:pic>
        <p:nvPicPr>
          <p:cNvPr id="6" name="Picture 5" descr="A person sitting on the floor watching a television&#10;&#10;Description automatically generated with medium confidence">
            <a:extLst>
              <a:ext uri="{FF2B5EF4-FFF2-40B4-BE49-F238E27FC236}">
                <a16:creationId xmlns:a16="http://schemas.microsoft.com/office/drawing/2014/main" id="{8657D2E1-B6AE-801E-2940-E09DEFF6C75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45484" y="3197855"/>
            <a:ext cx="3306883" cy="2204720"/>
          </a:xfrm>
          <a:prstGeom prst="rect">
            <a:avLst/>
          </a:prstGeom>
        </p:spPr>
      </p:pic>
    </p:spTree>
    <p:extLst>
      <p:ext uri="{BB962C8B-B14F-4D97-AF65-F5344CB8AC3E}">
        <p14:creationId xmlns:p14="http://schemas.microsoft.com/office/powerpoint/2010/main" val="295365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a:t>How much energy do we need?</a:t>
            </a:r>
            <a:br>
              <a:rPr lang="en-GB" altLang="en-US" sz="3600"/>
            </a:br>
            <a:endParaRPr lang="en-GB"/>
          </a:p>
        </p:txBody>
      </p:sp>
      <p:sp>
        <p:nvSpPr>
          <p:cNvPr id="3" name="Subtitle 2"/>
          <p:cNvSpPr>
            <a:spLocks noGrp="1"/>
          </p:cNvSpPr>
          <p:nvPr>
            <p:ph type="subTitle" idx="1"/>
          </p:nvPr>
        </p:nvSpPr>
        <p:spPr>
          <a:xfrm>
            <a:off x="1169276" y="2571092"/>
            <a:ext cx="6110298" cy="3600000"/>
          </a:xfrm>
        </p:spPr>
        <p:txBody>
          <a:bodyPr/>
          <a:lstStyle/>
          <a:p>
            <a:pPr marL="0" indent="0">
              <a:spcBef>
                <a:spcPct val="0"/>
              </a:spcBef>
              <a:buNone/>
            </a:pPr>
            <a:r>
              <a:rPr lang="en-GB" altLang="en-US" sz="2000"/>
              <a:t>Energy requirements vary from person to person, depending on the Basal Metabolic Rate (BMR) and Physical Activity Level (PAL). </a:t>
            </a:r>
          </a:p>
          <a:p>
            <a:pPr marL="0" indent="0">
              <a:spcBef>
                <a:spcPct val="0"/>
              </a:spcBef>
              <a:buNone/>
            </a:pPr>
            <a:endParaRPr lang="en-GB" altLang="en-US" sz="2000"/>
          </a:p>
          <a:p>
            <a:pPr marL="0" indent="0">
              <a:spcBef>
                <a:spcPct val="0"/>
              </a:spcBef>
              <a:buNone/>
            </a:pPr>
            <a:r>
              <a:rPr lang="en-GB" altLang="en-US" sz="2000" b="1"/>
              <a:t>Total energy expenditure =</a:t>
            </a:r>
          </a:p>
          <a:p>
            <a:pPr marL="0" indent="0">
              <a:spcBef>
                <a:spcPct val="0"/>
              </a:spcBef>
              <a:buNone/>
            </a:pPr>
            <a:endParaRPr lang="en-GB" altLang="en-US" sz="2000" b="1"/>
          </a:p>
          <a:p>
            <a:pPr marL="0" indent="0">
              <a:spcBef>
                <a:spcPct val="0"/>
              </a:spcBef>
              <a:buNone/>
            </a:pPr>
            <a:r>
              <a:rPr lang="en-GB" altLang="en-US" sz="2400" b="1"/>
              <a:t>BMR x PAL</a:t>
            </a:r>
          </a:p>
          <a:p>
            <a:pPr marL="0" indent="0">
              <a:buNone/>
            </a:pPr>
            <a:endParaRPr lang="en-GB"/>
          </a:p>
        </p:txBody>
      </p:sp>
      <p:pic>
        <p:nvPicPr>
          <p:cNvPr id="7" name="Picture 6" descr="A group of people riding bikes on a trail&#10;&#10;Description automatically generated with medium confidence">
            <a:extLst>
              <a:ext uri="{FF2B5EF4-FFF2-40B4-BE49-F238E27FC236}">
                <a16:creationId xmlns:a16="http://schemas.microsoft.com/office/drawing/2014/main" id="{10EABBE9-D665-F072-99AC-E3BA946D272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70958" y="2345265"/>
            <a:ext cx="2454966" cy="3680609"/>
          </a:xfrm>
          <a:prstGeom prst="rect">
            <a:avLst/>
          </a:prstGeom>
        </p:spPr>
      </p:pic>
    </p:spTree>
    <p:extLst>
      <p:ext uri="{BB962C8B-B14F-4D97-AF65-F5344CB8AC3E}">
        <p14:creationId xmlns:p14="http://schemas.microsoft.com/office/powerpoint/2010/main" val="26921826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9F3FD5-8BE4-4C63-8E08-C5A7A17FEE74}">
  <ds:schemaRefs>
    <ds:schemaRef ds:uri="http://schemas.microsoft.com/sharepoint/v3/contenttype/forms"/>
  </ds:schemaRefs>
</ds:datastoreItem>
</file>

<file path=customXml/itemProps2.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229AB40-F358-4B1A-986D-FEFBCB7C788B}">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5495</Words>
  <Application>Microsoft Office PowerPoint</Application>
  <PresentationFormat>Widescreen</PresentationFormat>
  <Paragraphs>665</Paragraphs>
  <Slides>67</Slides>
  <Notes>10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67</vt:i4>
      </vt:variant>
    </vt:vector>
  </HeadingPairs>
  <TitlesOfParts>
    <vt:vector size="76" baseType="lpstr">
      <vt:lpstr>Arial</vt:lpstr>
      <vt:lpstr>Calibri</vt:lpstr>
      <vt:lpstr>Courier New</vt:lpstr>
      <vt:lpstr>Times New Roman</vt:lpstr>
      <vt:lpstr>Office Theme</vt:lpstr>
      <vt:lpstr>Custom Design</vt:lpstr>
      <vt:lpstr>1_Custom Design</vt:lpstr>
      <vt:lpstr>3_Custom Design</vt:lpstr>
      <vt:lpstr>think-cell Slide</vt:lpstr>
      <vt:lpstr>Introduction to Nutrition</vt:lpstr>
      <vt:lpstr>Introduction</vt:lpstr>
      <vt:lpstr>Contents</vt:lpstr>
      <vt:lpstr>Energy</vt:lpstr>
      <vt:lpstr>Energy</vt:lpstr>
      <vt:lpstr>Energy measurements </vt:lpstr>
      <vt:lpstr>Energy </vt:lpstr>
      <vt:lpstr>BMR and PAL </vt:lpstr>
      <vt:lpstr>How much energy do we need? </vt:lpstr>
      <vt:lpstr>Energy balance</vt:lpstr>
      <vt:lpstr>Energy balance </vt:lpstr>
      <vt:lpstr>Nutrients</vt:lpstr>
      <vt:lpstr>Carbohydrate</vt:lpstr>
      <vt:lpstr>Structure of carbohydrate  </vt:lpstr>
      <vt:lpstr>Free sugars </vt:lpstr>
      <vt:lpstr>Starchy carbohydrate</vt:lpstr>
      <vt:lpstr>Protein</vt:lpstr>
      <vt:lpstr>Structure of protein</vt:lpstr>
      <vt:lpstr>Sources of protein</vt:lpstr>
      <vt:lpstr>Fat</vt:lpstr>
      <vt:lpstr>Structure of fat</vt:lpstr>
      <vt:lpstr>Micronutrients</vt:lpstr>
      <vt:lpstr>Vitamins</vt:lpstr>
      <vt:lpstr>Fat soluble vitamins</vt:lpstr>
      <vt:lpstr>Water soluble vitamins</vt:lpstr>
      <vt:lpstr>Thiamin (vitamin B1)</vt:lpstr>
      <vt:lpstr>Riboflavin (vitamin B2)</vt:lpstr>
      <vt:lpstr>Niacin (Vitamin B3)</vt:lpstr>
      <vt:lpstr>Vitamin C (ascorbic acid)</vt:lpstr>
      <vt:lpstr>Minerals</vt:lpstr>
      <vt:lpstr>Calcium</vt:lpstr>
      <vt:lpstr>Iron</vt:lpstr>
      <vt:lpstr>Sodium</vt:lpstr>
      <vt:lpstr>The Eatwell Guide</vt:lpstr>
      <vt:lpstr>The Eatwell Guide - continued</vt:lpstr>
      <vt:lpstr>The food groups </vt:lpstr>
      <vt:lpstr>Fruit and vegetables </vt:lpstr>
      <vt:lpstr>Potatoes, bread, rice, pasta and other starchy carbohydrates</vt:lpstr>
      <vt:lpstr>Beans, pulses, fish, eggs, meat and other proteins</vt:lpstr>
      <vt:lpstr>Beans, pulses, fish, eggs, meat and other proteins - continued</vt:lpstr>
      <vt:lpstr>Dairy and alternatives </vt:lpstr>
      <vt:lpstr>Oils and spreads</vt:lpstr>
      <vt:lpstr>Hydration</vt:lpstr>
      <vt:lpstr>Foods high in fat, salt and sugars</vt:lpstr>
      <vt:lpstr>Hydration</vt:lpstr>
      <vt:lpstr>How much water do we need?</vt:lpstr>
      <vt:lpstr>Sources of water</vt:lpstr>
      <vt:lpstr>Healthy hydration</vt:lpstr>
      <vt:lpstr>Drink less…</vt:lpstr>
      <vt:lpstr>Key words </vt:lpstr>
      <vt:lpstr>Key words </vt:lpstr>
      <vt:lpstr>Key words </vt:lpstr>
      <vt:lpstr>Key words </vt:lpstr>
      <vt:lpstr>Key words </vt:lpstr>
      <vt:lpstr>Teachers’ guide</vt:lpstr>
      <vt:lpstr>Teaching about healthy eating: </vt:lpstr>
      <vt:lpstr>The Eatwell Guide - summary</vt:lpstr>
      <vt:lpstr>Teaching about the Eatwell Guide</vt:lpstr>
      <vt:lpstr>Energy balance - summary</vt:lpstr>
      <vt:lpstr>Teaching about energy balance</vt:lpstr>
      <vt:lpstr>Nutrients - summary</vt:lpstr>
      <vt:lpstr>Teaching about nutrients</vt:lpstr>
      <vt:lpstr>Hydration - summary </vt:lpstr>
      <vt:lpstr>Teaching about hydration</vt:lpstr>
      <vt:lpstr>Further supporting resources </vt:lpstr>
      <vt:lpstr>Further supporting resources </vt:lpstr>
      <vt:lpstr>Introduction to Nutrition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Ewen Trafford</cp:lastModifiedBy>
  <cp:revision>1</cp:revision>
  <dcterms:created xsi:type="dcterms:W3CDTF">2018-10-10T09:22:08Z</dcterms:created>
  <dcterms:modified xsi:type="dcterms:W3CDTF">2022-09-02T15:45:14Z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