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50" r:id="rId5"/>
    <p:sldMasterId id="2147483652" r:id="rId6"/>
    <p:sldMasterId id="2147483656" r:id="rId7"/>
  </p:sldMasterIdLst>
  <p:sldIdLst>
    <p:sldId id="256" r:id="rId8"/>
    <p:sldId id="266" r:id="rId9"/>
    <p:sldId id="262" r:id="rId10"/>
    <p:sldId id="263" r:id="rId11"/>
    <p:sldId id="264" r:id="rId12"/>
    <p:sldId id="265" r:id="rId13"/>
    <p:sldId id="267" r:id="rId14"/>
    <p:sldId id="268" r:id="rId15"/>
    <p:sldId id="269" r:id="rId16"/>
    <p:sldId id="274" r:id="rId17"/>
    <p:sldId id="270" r:id="rId18"/>
    <p:sldId id="271" r:id="rId19"/>
    <p:sldId id="272" r:id="rId20"/>
    <p:sldId id="273" r:id="rId21"/>
    <p:sldId id="261"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wen Trafford" initials="ET" lastIdx="15" clrIdx="0">
    <p:extLst>
      <p:ext uri="{19B8F6BF-5375-455C-9EA6-DF929625EA0E}">
        <p15:presenceInfo xmlns:p15="http://schemas.microsoft.com/office/powerpoint/2012/main" userId="Ewen Trafford" providerId="None"/>
      </p:ext>
    </p:extLst>
  </p:cmAuthor>
  <p:cmAuthor id="2" name="Frances Meek" initials="FM" lastIdx="4" clrIdx="1">
    <p:extLst>
      <p:ext uri="{19B8F6BF-5375-455C-9EA6-DF929625EA0E}">
        <p15:presenceInfo xmlns:p15="http://schemas.microsoft.com/office/powerpoint/2012/main" userId="S-1-5-21-1974762338-2042246095-630515929-1143" providerId="AD"/>
      </p:ext>
    </p:extLst>
  </p:cmAuthor>
  <p:cmAuthor id="3" name="Boardroom " initials="B" lastIdx="1" clrIdx="2">
    <p:extLst>
      <p:ext uri="{19B8F6BF-5375-455C-9EA6-DF929625EA0E}">
        <p15:presenceInfo xmlns:p15="http://schemas.microsoft.com/office/powerpoint/2012/main" userId="Boardroom "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263B83"/>
    <a:srgbClr val="C3C4D9"/>
    <a:srgbClr val="B8B8D1"/>
    <a:srgbClr val="F9D4B6"/>
    <a:srgbClr val="EDAD80"/>
    <a:srgbClr val="E46B2F"/>
    <a:srgbClr val="ED6B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6C48433-AC1A-4C45-9385-1C057E8B4C35}" v="2" dt="2024-08-30T08:20:37.93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875"/>
    <p:restoredTop sz="94655"/>
  </p:normalViewPr>
  <p:slideViewPr>
    <p:cSldViewPr snapToGrid="0" snapToObjects="1">
      <p:cViewPr varScale="1">
        <p:scale>
          <a:sx n="79" d="100"/>
          <a:sy n="79" d="100"/>
        </p:scale>
        <p:origin x="826"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4.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commentAuthors" Target="commentAuthors.xml"/><Relationship Id="rId28" Type="http://schemas.microsoft.com/office/2016/11/relationships/changesInfo" Target="changesInfos/changesInfo1.xml"/><Relationship Id="rId10" Type="http://schemas.openxmlformats.org/officeDocument/2006/relationships/slide" Target="slides/slide3.xml"/><Relationship Id="rId19" Type="http://schemas.openxmlformats.org/officeDocument/2006/relationships/slide" Target="slides/slide12.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xander White" userId="3da70261-e0e7-408d-aace-eb577feade9e" providerId="ADAL" clId="{8A460A56-6B76-4462-B604-0A8D254799A6}"/>
    <pc:docChg chg="modSld modMainMaster">
      <pc:chgData name="Alexander White" userId="3da70261-e0e7-408d-aace-eb577feade9e" providerId="ADAL" clId="{8A460A56-6B76-4462-B604-0A8D254799A6}" dt="2024-05-23T09:53:14.855" v="23" actId="1076"/>
      <pc:docMkLst>
        <pc:docMk/>
      </pc:docMkLst>
      <pc:sldChg chg="addSp modSp">
        <pc:chgData name="Alexander White" userId="3da70261-e0e7-408d-aace-eb577feade9e" providerId="ADAL" clId="{8A460A56-6B76-4462-B604-0A8D254799A6}" dt="2024-05-20T13:41:30.059" v="18"/>
        <pc:sldMkLst>
          <pc:docMk/>
          <pc:sldMk cId="1219004254" sldId="261"/>
        </pc:sldMkLst>
        <pc:spChg chg="add mod">
          <ac:chgData name="Alexander White" userId="3da70261-e0e7-408d-aace-eb577feade9e" providerId="ADAL" clId="{8A460A56-6B76-4462-B604-0A8D254799A6}" dt="2024-05-20T13:41:30.059" v="18"/>
          <ac:spMkLst>
            <pc:docMk/>
            <pc:sldMk cId="1219004254" sldId="261"/>
            <ac:spMk id="4" creationId="{CE0CE49B-3089-8F4E-E1CA-163F52DF4993}"/>
          </ac:spMkLst>
        </pc:spChg>
      </pc:sldChg>
      <pc:sldChg chg="modSp mod">
        <pc:chgData name="Alexander White" userId="3da70261-e0e7-408d-aace-eb577feade9e" providerId="ADAL" clId="{8A460A56-6B76-4462-B604-0A8D254799A6}" dt="2024-05-23T09:52:23.046" v="20" actId="255"/>
        <pc:sldMkLst>
          <pc:docMk/>
          <pc:sldMk cId="4232735229" sldId="267"/>
        </pc:sldMkLst>
        <pc:spChg chg="mod">
          <ac:chgData name="Alexander White" userId="3da70261-e0e7-408d-aace-eb577feade9e" providerId="ADAL" clId="{8A460A56-6B76-4462-B604-0A8D254799A6}" dt="2024-05-23T09:52:23.046" v="20" actId="255"/>
          <ac:spMkLst>
            <pc:docMk/>
            <pc:sldMk cId="4232735229" sldId="267"/>
            <ac:spMk id="3" creationId="{00000000-0000-0000-0000-000000000000}"/>
          </ac:spMkLst>
        </pc:spChg>
      </pc:sldChg>
      <pc:sldChg chg="modSp mod">
        <pc:chgData name="Alexander White" userId="3da70261-e0e7-408d-aace-eb577feade9e" providerId="ADAL" clId="{8A460A56-6B76-4462-B604-0A8D254799A6}" dt="2024-05-23T09:52:41.504" v="22" actId="255"/>
        <pc:sldMkLst>
          <pc:docMk/>
          <pc:sldMk cId="4232735229" sldId="268"/>
        </pc:sldMkLst>
        <pc:spChg chg="mod">
          <ac:chgData name="Alexander White" userId="3da70261-e0e7-408d-aace-eb577feade9e" providerId="ADAL" clId="{8A460A56-6B76-4462-B604-0A8D254799A6}" dt="2024-05-23T09:52:41.504" v="22" actId="255"/>
          <ac:spMkLst>
            <pc:docMk/>
            <pc:sldMk cId="4232735229" sldId="268"/>
            <ac:spMk id="3" creationId="{00000000-0000-0000-0000-000000000000}"/>
          </ac:spMkLst>
        </pc:spChg>
      </pc:sldChg>
      <pc:sldChg chg="modSp mod">
        <pc:chgData name="Alexander White" userId="3da70261-e0e7-408d-aace-eb577feade9e" providerId="ADAL" clId="{8A460A56-6B76-4462-B604-0A8D254799A6}" dt="2024-05-23T09:53:14.855" v="23" actId="1076"/>
        <pc:sldMkLst>
          <pc:docMk/>
          <pc:sldMk cId="1761417707" sldId="273"/>
        </pc:sldMkLst>
        <pc:spChg chg="mod">
          <ac:chgData name="Alexander White" userId="3da70261-e0e7-408d-aace-eb577feade9e" providerId="ADAL" clId="{8A460A56-6B76-4462-B604-0A8D254799A6}" dt="2024-05-23T09:53:14.855" v="23" actId="1076"/>
          <ac:spMkLst>
            <pc:docMk/>
            <pc:sldMk cId="1761417707" sldId="273"/>
            <ac:spMk id="3" creationId="{00000000-0000-0000-0000-000000000000}"/>
          </ac:spMkLst>
        </pc:spChg>
      </pc:sldChg>
      <pc:sldMasterChg chg="modSp mod">
        <pc:chgData name="Alexander White" userId="3da70261-e0e7-408d-aace-eb577feade9e" providerId="ADAL" clId="{8A460A56-6B76-4462-B604-0A8D254799A6}" dt="2024-05-20T13:41:02.681" v="3" actId="20577"/>
        <pc:sldMasterMkLst>
          <pc:docMk/>
          <pc:sldMasterMk cId="1328885048" sldId="2147483648"/>
        </pc:sldMasterMkLst>
        <pc:spChg chg="mod">
          <ac:chgData name="Alexander White" userId="3da70261-e0e7-408d-aace-eb577feade9e" providerId="ADAL" clId="{8A460A56-6B76-4462-B604-0A8D254799A6}" dt="2024-05-20T13:41:02.681" v="3" actId="20577"/>
          <ac:spMkLst>
            <pc:docMk/>
            <pc:sldMasterMk cId="1328885048" sldId="2147483648"/>
            <ac:spMk id="9" creationId="{00000000-0000-0000-0000-000000000000}"/>
          </ac:spMkLst>
        </pc:spChg>
      </pc:sldMasterChg>
      <pc:sldMasterChg chg="modSp mod">
        <pc:chgData name="Alexander White" userId="3da70261-e0e7-408d-aace-eb577feade9e" providerId="ADAL" clId="{8A460A56-6B76-4462-B604-0A8D254799A6}" dt="2024-05-20T13:41:08.350" v="9" actId="20577"/>
        <pc:sldMasterMkLst>
          <pc:docMk/>
          <pc:sldMasterMk cId="1498317190" sldId="2147483650"/>
        </pc:sldMasterMkLst>
        <pc:spChg chg="mod">
          <ac:chgData name="Alexander White" userId="3da70261-e0e7-408d-aace-eb577feade9e" providerId="ADAL" clId="{8A460A56-6B76-4462-B604-0A8D254799A6}" dt="2024-05-20T13:41:08.350" v="9" actId="20577"/>
          <ac:spMkLst>
            <pc:docMk/>
            <pc:sldMasterMk cId="1498317190" sldId="2147483650"/>
            <ac:spMk id="9" creationId="{00000000-0000-0000-0000-000000000000}"/>
          </ac:spMkLst>
        </pc:spChg>
      </pc:sldMasterChg>
      <pc:sldMasterChg chg="modSp mod">
        <pc:chgData name="Alexander White" userId="3da70261-e0e7-408d-aace-eb577feade9e" providerId="ADAL" clId="{8A460A56-6B76-4462-B604-0A8D254799A6}" dt="2024-05-20T13:41:12.826" v="13" actId="20577"/>
        <pc:sldMasterMkLst>
          <pc:docMk/>
          <pc:sldMasterMk cId="1822393236" sldId="2147483652"/>
        </pc:sldMasterMkLst>
        <pc:spChg chg="mod">
          <ac:chgData name="Alexander White" userId="3da70261-e0e7-408d-aace-eb577feade9e" providerId="ADAL" clId="{8A460A56-6B76-4462-B604-0A8D254799A6}" dt="2024-05-20T13:41:12.826" v="13" actId="20577"/>
          <ac:spMkLst>
            <pc:docMk/>
            <pc:sldMasterMk cId="1822393236" sldId="2147483652"/>
            <ac:spMk id="9" creationId="{00000000-0000-0000-0000-000000000000}"/>
          </ac:spMkLst>
        </pc:spChg>
      </pc:sldMasterChg>
      <pc:sldMasterChg chg="modSp mod">
        <pc:chgData name="Alexander White" userId="3da70261-e0e7-408d-aace-eb577feade9e" providerId="ADAL" clId="{8A460A56-6B76-4462-B604-0A8D254799A6}" dt="2024-05-20T13:41:18.215" v="17" actId="20577"/>
        <pc:sldMasterMkLst>
          <pc:docMk/>
          <pc:sldMasterMk cId="1788143608" sldId="2147483656"/>
        </pc:sldMasterMkLst>
        <pc:spChg chg="mod">
          <ac:chgData name="Alexander White" userId="3da70261-e0e7-408d-aace-eb577feade9e" providerId="ADAL" clId="{8A460A56-6B76-4462-B604-0A8D254799A6}" dt="2024-05-20T13:41:18.215" v="17" actId="20577"/>
          <ac:spMkLst>
            <pc:docMk/>
            <pc:sldMasterMk cId="1788143608" sldId="2147483656"/>
            <ac:spMk id="8" creationId="{00000000-0000-0000-0000-000000000000}"/>
          </ac:spMkLst>
        </pc:sp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2452" y="3531477"/>
            <a:ext cx="9144000" cy="733096"/>
          </a:xfrm>
          <a:prstGeom prst="rect">
            <a:avLst/>
          </a:prstGeom>
        </p:spPr>
        <p:txBody>
          <a:bodyPr lIns="0" tIns="0" rIns="0" bIns="0" anchor="t"/>
          <a:lstStyle>
            <a:lvl1pPr algn="l">
              <a:defRPr sz="4400" b="1" i="0" baseline="0">
                <a:solidFill>
                  <a:schemeClr val="bg1"/>
                </a:solidFill>
                <a:latin typeface="Arial" charset="0"/>
                <a:ea typeface="Arial" charset="0"/>
                <a:cs typeface="Arial" charset="0"/>
              </a:defRPr>
            </a:lvl1pPr>
          </a:lstStyle>
          <a:p>
            <a:r>
              <a:rPr lang="en-US" dirty="0"/>
              <a:t>Title</a:t>
            </a:r>
          </a:p>
        </p:txBody>
      </p:sp>
    </p:spTree>
    <p:extLst>
      <p:ext uri="{BB962C8B-B14F-4D97-AF65-F5344CB8AC3E}">
        <p14:creationId xmlns:p14="http://schemas.microsoft.com/office/powerpoint/2010/main" val="741072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53512" y="587760"/>
            <a:ext cx="9144000" cy="635491"/>
          </a:xfrm>
          <a:prstGeom prst="rect">
            <a:avLst/>
          </a:prstGeom>
        </p:spPr>
        <p:txBody>
          <a:bodyPr lIns="0" tIns="0" rIns="0" bIns="0" anchor="t"/>
          <a:lstStyle>
            <a:lvl1pPr algn="l">
              <a:defRPr sz="4000" b="1" i="0">
                <a:solidFill>
                  <a:srgbClr val="263B83"/>
                </a:solidFill>
                <a:latin typeface="Arial" charset="0"/>
                <a:ea typeface="Arial" charset="0"/>
                <a:cs typeface="Arial" charset="0"/>
              </a:defRPr>
            </a:lvl1pPr>
          </a:lstStyle>
          <a:p>
            <a:r>
              <a:rPr lang="en-US" dirty="0"/>
              <a:t>Section Title</a:t>
            </a:r>
          </a:p>
        </p:txBody>
      </p:sp>
      <p:sp>
        <p:nvSpPr>
          <p:cNvPr id="3" name="Subtitle 2"/>
          <p:cNvSpPr>
            <a:spLocks noGrp="1"/>
          </p:cNvSpPr>
          <p:nvPr>
            <p:ph type="subTitle" idx="1" hasCustomPrompt="1"/>
          </p:nvPr>
        </p:nvSpPr>
        <p:spPr>
          <a:xfrm>
            <a:off x="1153512" y="3065488"/>
            <a:ext cx="9144000" cy="3087973"/>
          </a:xfrm>
          <a:prstGeom prst="rect">
            <a:avLst/>
          </a:prstGeom>
        </p:spPr>
        <p:txBody>
          <a:bodyPr lIns="0" tIns="0" rIns="0" bIns="0"/>
          <a:lstStyle>
            <a:lvl1pPr marL="285750" indent="-285750" algn="l">
              <a:buFont typeface="Arial" charset="0"/>
              <a:buChar char="•"/>
              <a:defRPr sz="1800">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a:t>
            </a:r>
          </a:p>
        </p:txBody>
      </p:sp>
    </p:spTree>
    <p:extLst>
      <p:ext uri="{BB962C8B-B14F-4D97-AF65-F5344CB8AC3E}">
        <p14:creationId xmlns:p14="http://schemas.microsoft.com/office/powerpoint/2010/main" val="823767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69274" y="1563798"/>
            <a:ext cx="9720000" cy="720000"/>
          </a:xfrm>
          <a:prstGeom prst="rect">
            <a:avLst/>
          </a:prstGeom>
        </p:spPr>
        <p:txBody>
          <a:bodyPr lIns="0" tIns="0" rIns="0" bIns="0" anchor="t"/>
          <a:lstStyle>
            <a:lvl1pPr algn="l">
              <a:defRPr sz="3400" b="1" i="0">
                <a:solidFill>
                  <a:srgbClr val="263B83"/>
                </a:solidFill>
                <a:latin typeface="Arial" charset="0"/>
                <a:ea typeface="Arial" charset="0"/>
                <a:cs typeface="Arial" charset="0"/>
              </a:defRPr>
            </a:lvl1pPr>
          </a:lstStyle>
          <a:p>
            <a:r>
              <a:rPr lang="en-US" dirty="0"/>
              <a:t>Heading</a:t>
            </a:r>
          </a:p>
        </p:txBody>
      </p:sp>
      <p:sp>
        <p:nvSpPr>
          <p:cNvPr id="3" name="Subtitle 2"/>
          <p:cNvSpPr>
            <a:spLocks noGrp="1"/>
          </p:cNvSpPr>
          <p:nvPr>
            <p:ph type="subTitle" idx="1" hasCustomPrompt="1"/>
          </p:nvPr>
        </p:nvSpPr>
        <p:spPr>
          <a:xfrm>
            <a:off x="1169276" y="2571092"/>
            <a:ext cx="9720000" cy="3600000"/>
          </a:xfrm>
          <a:prstGeom prst="rect">
            <a:avLst/>
          </a:prstGeom>
        </p:spPr>
        <p:txBody>
          <a:bodyPr lIns="0" tIns="0" rIns="0" bIns="0" numCol="1" anchor="t"/>
          <a:lstStyle>
            <a:lvl1pPr marL="285750" indent="-285750" algn="l">
              <a:buSzPct val="90000"/>
              <a:buFont typeface="Arial" charset="0"/>
              <a:buChar char="•"/>
              <a:defRPr sz="1800" b="0" i="0">
                <a:solidFill>
                  <a:schemeClr val="tx1"/>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 here</a:t>
            </a:r>
          </a:p>
        </p:txBody>
      </p:sp>
    </p:spTree>
    <p:extLst>
      <p:ext uri="{BB962C8B-B14F-4D97-AF65-F5344CB8AC3E}">
        <p14:creationId xmlns:p14="http://schemas.microsoft.com/office/powerpoint/2010/main" val="1551343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2" name="Rectangle 11"/>
          <p:cNvSpPr/>
          <p:nvPr userDrawn="1"/>
        </p:nvSpPr>
        <p:spPr>
          <a:xfrm>
            <a:off x="6209274" y="2571092"/>
            <a:ext cx="4680000" cy="3600000"/>
          </a:xfrm>
          <a:prstGeom prst="rect">
            <a:avLst/>
          </a:prstGeom>
          <a:solidFill>
            <a:srgbClr val="C3C4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 name="Text Placeholder 2"/>
          <p:cNvSpPr>
            <a:spLocks noGrp="1"/>
          </p:cNvSpPr>
          <p:nvPr>
            <p:ph type="body" idx="1" hasCustomPrompt="1"/>
          </p:nvPr>
        </p:nvSpPr>
        <p:spPr>
          <a:xfrm>
            <a:off x="1169276" y="2571092"/>
            <a:ext cx="4680000" cy="3600000"/>
          </a:xfrm>
          <a:prstGeom prst="rect">
            <a:avLst/>
          </a:prstGeom>
        </p:spPr>
        <p:txBody>
          <a:bodyPr lIns="0" tIns="0" rIns="0" bIns="0" anchor="t">
            <a:normAutofit/>
          </a:bodyPr>
          <a:lstStyle>
            <a:lvl1pPr marL="285750" indent="-285750">
              <a:buSzPct val="90000"/>
              <a:buFont typeface="Arial" charset="0"/>
              <a:buChar char="•"/>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5" name="Text Placeholder 4"/>
          <p:cNvSpPr>
            <a:spLocks noGrp="1"/>
          </p:cNvSpPr>
          <p:nvPr>
            <p:ph type="body" sz="quarter" idx="3" hasCustomPrompt="1"/>
          </p:nvPr>
        </p:nvSpPr>
        <p:spPr>
          <a:xfrm>
            <a:off x="6398461" y="2760281"/>
            <a:ext cx="4320000" cy="3240000"/>
          </a:xfrm>
          <a:prstGeom prst="rect">
            <a:avLst/>
          </a:prstGeom>
        </p:spPr>
        <p:txBody>
          <a:bodyPr lIns="0" tIns="0" rIns="0" bIns="0" anchor="t">
            <a:normAutofit/>
          </a:bodyPr>
          <a:lstStyle>
            <a:lvl1pPr marL="0" indent="0">
              <a:buNone/>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13" name="Title 1"/>
          <p:cNvSpPr>
            <a:spLocks noGrp="1"/>
          </p:cNvSpPr>
          <p:nvPr>
            <p:ph type="title" hasCustomPrompt="1"/>
          </p:nvPr>
        </p:nvSpPr>
        <p:spPr>
          <a:xfrm>
            <a:off x="1169276" y="1563798"/>
            <a:ext cx="9720000" cy="720000"/>
          </a:xfrm>
          <a:prstGeom prst="rect">
            <a:avLst/>
          </a:prstGeom>
        </p:spPr>
        <p:txBody>
          <a:bodyPr lIns="0" tIns="0" rIns="0" bIns="0"/>
          <a:lstStyle>
            <a:lvl1pPr>
              <a:defRPr sz="3400" b="1" i="0">
                <a:solidFill>
                  <a:srgbClr val="263B83"/>
                </a:solidFill>
                <a:latin typeface="Arial" charset="0"/>
                <a:ea typeface="Arial" charset="0"/>
                <a:cs typeface="Arial" charset="0"/>
              </a:defRPr>
            </a:lvl1pPr>
          </a:lstStyle>
          <a:p>
            <a:r>
              <a:rPr lang="en-US" dirty="0"/>
              <a:t>Heading</a:t>
            </a:r>
          </a:p>
        </p:txBody>
      </p:sp>
    </p:spTree>
    <p:extLst>
      <p:ext uri="{BB962C8B-B14F-4D97-AF65-F5344CB8AC3E}">
        <p14:creationId xmlns:p14="http://schemas.microsoft.com/office/powerpoint/2010/main" val="2800079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hyperlink" Target="http://www.foodafactoflife.org.uk/" TargetMode="Externa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hyperlink" Target="http://www.foodafactoflife.org.uk/"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hyperlink" Target="http://www.foodafactoflife.org.uk/" TargetMode="Externa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4.xml"/><Relationship Id="rId1" Type="http://schemas.openxmlformats.org/officeDocument/2006/relationships/slideLayout" Target="../slideLayouts/slideLayout4.xml"/><Relationship Id="rId4" Type="http://schemas.openxmlformats.org/officeDocument/2006/relationships/hyperlink" Target="http://www.foodafactoflife.org.uk/"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8" name="Picture 7"/>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9439453" y="358589"/>
            <a:ext cx="2044335" cy="1435165"/>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5"/>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a:t>
            </a:r>
            <a:r>
              <a:rPr lang="en-US" sz="900" b="0" i="0" baseline="0" dirty="0">
                <a:solidFill>
                  <a:schemeClr val="tx1"/>
                </a:solidFill>
                <a:latin typeface="Arial" charset="0"/>
                <a:ea typeface="Arial" charset="0"/>
                <a:cs typeface="Arial" charset="0"/>
              </a:rPr>
              <a:t> Food – </a:t>
            </a:r>
            <a:r>
              <a:rPr lang="en-US" sz="900" b="0" i="0" dirty="0">
                <a:solidFill>
                  <a:schemeClr val="tx1"/>
                </a:solidFill>
                <a:latin typeface="Arial" charset="0"/>
                <a:ea typeface="Arial" charset="0"/>
                <a:cs typeface="Arial" charset="0"/>
              </a:rPr>
              <a:t>a fact of life 2024</a:t>
            </a:r>
          </a:p>
        </p:txBody>
      </p:sp>
    </p:spTree>
    <p:extLst>
      <p:ext uri="{BB962C8B-B14F-4D97-AF65-F5344CB8AC3E}">
        <p14:creationId xmlns:p14="http://schemas.microsoft.com/office/powerpoint/2010/main" val="132888504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498317190"/>
      </p:ext>
    </p:extLst>
  </p:cSld>
  <p:clrMap bg1="lt1" tx1="dk1" bg2="lt2" tx2="dk2" accent1="accent1" accent2="accent2" accent3="accent3" accent4="accent4" accent5="accent5" accent6="accent6" hlink="hlink" folHlink="folHlink"/>
  <p:sldLayoutIdLst>
    <p:sldLayoutId id="214748365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822393236"/>
      </p:ext>
    </p:extLst>
  </p:cSld>
  <p:clrMap bg1="lt1" tx1="dk1" bg2="lt2" tx2="dk2" accent1="accent1" accent2="accent2" accent3="accent3" accent4="accent4" accent5="accent5" accent6="accent6" hlink="hlink" folHlink="folHlink"/>
  <p:sldLayoutIdLst>
    <p:sldLayoutId id="214748365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8" name="TextBox 7"/>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788143608"/>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jpeg"/><Relationship Id="rId1" Type="http://schemas.openxmlformats.org/officeDocument/2006/relationships/slideLayout" Target="../slideLayouts/slideLayout3.xml"/><Relationship Id="rId4" Type="http://schemas.microsoft.com/office/2007/relationships/hdphoto" Target="../media/hdphoto1.wdp"/></Relationships>
</file>

<file path=ppt/slides/_rels/slide15.xml.rels><?xml version="1.0" encoding="UTF-8" standalone="yes"?>
<Relationships xmlns="http://schemas.openxmlformats.org/package/2006/relationships"><Relationship Id="rId2" Type="http://schemas.openxmlformats.org/officeDocument/2006/relationships/hyperlink" Target="https://www.foodafactoflife.org.uk/whole-school/whole-school-approach/guidelines-for-school-education-resources-about-food/"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2452" y="3204526"/>
            <a:ext cx="9144000" cy="733096"/>
          </a:xfrm>
        </p:spPr>
        <p:txBody>
          <a:bodyPr/>
          <a:lstStyle/>
          <a:p>
            <a:r>
              <a:rPr lang="en-GB" dirty="0"/>
              <a:t>Carbohydrates and their</a:t>
            </a:r>
            <a:br>
              <a:rPr lang="en-GB" dirty="0"/>
            </a:br>
            <a:r>
              <a:rPr lang="en-GB" dirty="0"/>
              <a:t>functional properties in </a:t>
            </a:r>
            <a:br>
              <a:rPr lang="en-GB" dirty="0"/>
            </a:br>
            <a:r>
              <a:rPr lang="en-GB" dirty="0"/>
              <a:t>food products </a:t>
            </a:r>
          </a:p>
        </p:txBody>
      </p:sp>
    </p:spTree>
    <p:extLst>
      <p:ext uri="{BB962C8B-B14F-4D97-AF65-F5344CB8AC3E}">
        <p14:creationId xmlns:p14="http://schemas.microsoft.com/office/powerpoint/2010/main" val="1955166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9402246" y="3295461"/>
            <a:ext cx="2729616" cy="1819747"/>
          </a:xfrm>
          <a:prstGeom prst="rect">
            <a:avLst/>
          </a:prstGeom>
        </p:spPr>
      </p:pic>
      <p:sp>
        <p:nvSpPr>
          <p:cNvPr id="2" name="Title 1"/>
          <p:cNvSpPr>
            <a:spLocks noGrp="1"/>
          </p:cNvSpPr>
          <p:nvPr>
            <p:ph type="ctrTitle"/>
          </p:nvPr>
        </p:nvSpPr>
        <p:spPr/>
        <p:txBody>
          <a:bodyPr/>
          <a:lstStyle/>
          <a:p>
            <a:r>
              <a:rPr lang="en-GB" dirty="0"/>
              <a:t>The </a:t>
            </a:r>
            <a:r>
              <a:rPr lang="en-GB" dirty="0" err="1"/>
              <a:t>Maillard</a:t>
            </a:r>
            <a:r>
              <a:rPr lang="en-GB" dirty="0"/>
              <a:t> reaction</a:t>
            </a:r>
          </a:p>
        </p:txBody>
      </p:sp>
      <p:sp>
        <p:nvSpPr>
          <p:cNvPr id="4" name="Subtitle 2"/>
          <p:cNvSpPr>
            <a:spLocks noGrp="1"/>
          </p:cNvSpPr>
          <p:nvPr>
            <p:ph type="subTitle" idx="1"/>
          </p:nvPr>
        </p:nvSpPr>
        <p:spPr>
          <a:xfrm>
            <a:off x="1169276" y="2571092"/>
            <a:ext cx="8389394" cy="3600000"/>
          </a:xfrm>
        </p:spPr>
        <p:txBody>
          <a:bodyPr/>
          <a:lstStyle/>
          <a:p>
            <a:pPr marL="0" indent="0">
              <a:spcBef>
                <a:spcPct val="50000"/>
              </a:spcBef>
              <a:buNone/>
            </a:pPr>
            <a:r>
              <a:rPr lang="en-GB" altLang="en-US" sz="2000" dirty="0"/>
              <a:t>Foods which are baked, grilled or roasted undergo colour, odour and flavour changes.  </a:t>
            </a:r>
            <a:br>
              <a:rPr lang="en-GB" altLang="en-US" sz="2000" dirty="0"/>
            </a:br>
            <a:br>
              <a:rPr lang="en-GB" altLang="en-US" sz="2000" dirty="0"/>
            </a:br>
            <a:r>
              <a:rPr lang="en-GB" altLang="en-US" sz="2000" dirty="0"/>
              <a:t>This is primarily due to a group of reactions involving amino acids (from protein) and reducing sugars (e.g. glucose, fructose). These reactions contribute to the colour and flavour of many foods such as toast, bread and croissants. </a:t>
            </a:r>
            <a:br>
              <a:rPr lang="en-GB" altLang="en-US" sz="2000" dirty="0"/>
            </a:br>
            <a:br>
              <a:rPr lang="en-GB" altLang="en-US" sz="2000" dirty="0"/>
            </a:br>
            <a:r>
              <a:rPr lang="en-GB" altLang="en-US" sz="2000" dirty="0"/>
              <a:t>This group of reactions is collectively known as the </a:t>
            </a:r>
            <a:r>
              <a:rPr lang="en-GB" altLang="en-US" sz="2000" dirty="0" err="1"/>
              <a:t>Maillard</a:t>
            </a:r>
            <a:r>
              <a:rPr lang="en-GB" altLang="en-US" sz="2000" dirty="0"/>
              <a:t> reaction, </a:t>
            </a:r>
            <a:br>
              <a:rPr lang="en-GB" altLang="en-US" sz="2000" dirty="0"/>
            </a:br>
            <a:r>
              <a:rPr lang="en-GB" altLang="en-US" sz="2000" dirty="0"/>
              <a:t>after the Frenchman who discovered it. </a:t>
            </a:r>
            <a:br>
              <a:rPr lang="en-GB" altLang="en-US" sz="2000" dirty="0"/>
            </a:br>
            <a:br>
              <a:rPr lang="en-GB" altLang="en-US" sz="2000" dirty="0"/>
            </a:br>
            <a:r>
              <a:rPr lang="en-GB" altLang="en-US" sz="2000" dirty="0"/>
              <a:t>This reaction can also take place in foods with high protein content, such as meats.</a:t>
            </a:r>
            <a:endParaRPr lang="en-US" altLang="en-US" sz="2000" dirty="0"/>
          </a:p>
          <a:p>
            <a:endParaRPr lang="en-US" sz="2000" dirty="0"/>
          </a:p>
        </p:txBody>
      </p:sp>
    </p:spTree>
    <p:extLst>
      <p:ext uri="{BB962C8B-B14F-4D97-AF65-F5344CB8AC3E}">
        <p14:creationId xmlns:p14="http://schemas.microsoft.com/office/powerpoint/2010/main" val="15749890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3342313" y="4721134"/>
            <a:ext cx="5140191" cy="2050858"/>
          </a:xfrm>
          <a:prstGeom prst="rect">
            <a:avLst/>
          </a:prstGeom>
        </p:spPr>
      </p:pic>
      <p:sp>
        <p:nvSpPr>
          <p:cNvPr id="2" name="Title 1"/>
          <p:cNvSpPr>
            <a:spLocks noGrp="1"/>
          </p:cNvSpPr>
          <p:nvPr>
            <p:ph type="ctrTitle"/>
          </p:nvPr>
        </p:nvSpPr>
        <p:spPr/>
        <p:txBody>
          <a:bodyPr/>
          <a:lstStyle/>
          <a:p>
            <a:r>
              <a:rPr lang="en-US" dirty="0" err="1"/>
              <a:t>Dextrinisation</a:t>
            </a:r>
            <a:endParaRPr lang="en-US" dirty="0"/>
          </a:p>
        </p:txBody>
      </p:sp>
      <p:sp>
        <p:nvSpPr>
          <p:cNvPr id="3" name="Subtitle 2"/>
          <p:cNvSpPr>
            <a:spLocks noGrp="1"/>
          </p:cNvSpPr>
          <p:nvPr>
            <p:ph type="subTitle" idx="1"/>
          </p:nvPr>
        </p:nvSpPr>
        <p:spPr>
          <a:xfrm>
            <a:off x="1169276" y="2571092"/>
            <a:ext cx="8389394" cy="3600000"/>
          </a:xfrm>
        </p:spPr>
        <p:txBody>
          <a:bodyPr/>
          <a:lstStyle/>
          <a:p>
            <a:pPr marL="0" indent="0">
              <a:buNone/>
            </a:pPr>
            <a:r>
              <a:rPr lang="en-US" sz="2000" dirty="0"/>
              <a:t>When foods containing starch are heated (without the presence of water) they can also produce brown compounds due to </a:t>
            </a:r>
            <a:r>
              <a:rPr lang="en-US" sz="2000" dirty="0" err="1"/>
              <a:t>dextrinisation</a:t>
            </a:r>
            <a:r>
              <a:rPr lang="en-US" sz="2000" dirty="0"/>
              <a:t>.</a:t>
            </a:r>
            <a:br>
              <a:rPr lang="en-US" sz="2000" dirty="0"/>
            </a:br>
            <a:br>
              <a:rPr lang="en-US" sz="2000" dirty="0"/>
            </a:br>
            <a:r>
              <a:rPr lang="en-US" sz="2000" dirty="0" err="1"/>
              <a:t>Dextrinisation</a:t>
            </a:r>
            <a:r>
              <a:rPr lang="en-US" sz="2000" dirty="0"/>
              <a:t> occurs when the heat breaks the large starch polysaccharides into smaller molecules known as </a:t>
            </a:r>
            <a:r>
              <a:rPr lang="en-US" sz="2000" dirty="0" err="1"/>
              <a:t>dextrins</a:t>
            </a:r>
            <a:r>
              <a:rPr lang="en-US" sz="2000" dirty="0"/>
              <a:t>.</a:t>
            </a:r>
            <a:br>
              <a:rPr lang="en-US" sz="2000" dirty="0"/>
            </a:br>
            <a:br>
              <a:rPr lang="en-US" sz="2000" dirty="0"/>
            </a:br>
            <a:r>
              <a:rPr lang="en-US" sz="2000" dirty="0"/>
              <a:t>Many of these </a:t>
            </a:r>
            <a:r>
              <a:rPr lang="en-US" sz="2000" dirty="0" err="1"/>
              <a:t>dextrins</a:t>
            </a:r>
            <a:r>
              <a:rPr lang="en-US" sz="2000" dirty="0"/>
              <a:t> can also produce a brown </a:t>
            </a:r>
            <a:r>
              <a:rPr lang="en-US" sz="2000" dirty="0" err="1"/>
              <a:t>colour</a:t>
            </a:r>
            <a:r>
              <a:rPr lang="en-US" sz="2000" dirty="0"/>
              <a:t>. Toast is a good example to illustrate </a:t>
            </a:r>
            <a:r>
              <a:rPr lang="en-US" sz="2000" dirty="0" err="1"/>
              <a:t>dextrinisation</a:t>
            </a:r>
            <a:r>
              <a:rPr lang="en-US" sz="2000" dirty="0"/>
              <a:t>.</a:t>
            </a:r>
            <a:br>
              <a:rPr lang="en-US" sz="2000" dirty="0"/>
            </a:br>
            <a:br>
              <a:rPr lang="en-US" sz="2000" dirty="0"/>
            </a:br>
            <a:br>
              <a:rPr lang="en-US" sz="2000" dirty="0"/>
            </a:br>
            <a:br>
              <a:rPr lang="en-US" sz="2000" dirty="0"/>
            </a:br>
            <a:endParaRPr lang="en-US" sz="2000" dirty="0"/>
          </a:p>
        </p:txBody>
      </p:sp>
    </p:spTree>
    <p:extLst>
      <p:ext uri="{BB962C8B-B14F-4D97-AF65-F5344CB8AC3E}">
        <p14:creationId xmlns:p14="http://schemas.microsoft.com/office/powerpoint/2010/main" val="42327352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a:t>Caramelisation</a:t>
            </a:r>
            <a:endParaRPr lang="en-US" dirty="0"/>
          </a:p>
        </p:txBody>
      </p:sp>
      <p:sp>
        <p:nvSpPr>
          <p:cNvPr id="3" name="Subtitle 2"/>
          <p:cNvSpPr>
            <a:spLocks noGrp="1"/>
          </p:cNvSpPr>
          <p:nvPr>
            <p:ph type="subTitle" idx="1"/>
          </p:nvPr>
        </p:nvSpPr>
        <p:spPr>
          <a:xfrm>
            <a:off x="1169276" y="2571092"/>
            <a:ext cx="6763144" cy="3600000"/>
          </a:xfrm>
        </p:spPr>
        <p:txBody>
          <a:bodyPr/>
          <a:lstStyle/>
          <a:p>
            <a:pPr marL="0" indent="0">
              <a:buNone/>
            </a:pPr>
            <a:r>
              <a:rPr lang="en-GB" sz="2000" dirty="0"/>
              <a:t>When sucrose (table sugar) is heated above its melting point it undergoes physical and chemical changes to produce caramel. </a:t>
            </a:r>
            <a:br>
              <a:rPr lang="en-GB" sz="2000" dirty="0"/>
            </a:br>
            <a:br>
              <a:rPr lang="en-GB" sz="2000" dirty="0"/>
            </a:br>
            <a:r>
              <a:rPr lang="en-GB" sz="2000" dirty="0"/>
              <a:t>This happens more readily without water. However, syrups will caramelise with rapid heating.  </a:t>
            </a:r>
            <a:br>
              <a:rPr lang="en-GB" sz="2000" dirty="0"/>
            </a:br>
            <a:br>
              <a:rPr lang="en-GB" sz="2000" dirty="0"/>
            </a:br>
            <a:r>
              <a:rPr lang="en-GB" sz="2000" dirty="0"/>
              <a:t>This process is used extensively in the production of confectionery. Overheating will cause the substance to become bitter and dark. </a:t>
            </a:r>
            <a:br>
              <a:rPr lang="en-GB" sz="2000" dirty="0"/>
            </a:br>
            <a:br>
              <a:rPr lang="en-GB" sz="2000" dirty="0"/>
            </a:br>
            <a:r>
              <a:rPr lang="en-GB" sz="2000" dirty="0" err="1"/>
              <a:t>Maillard</a:t>
            </a:r>
            <a:r>
              <a:rPr lang="en-GB" sz="2000" dirty="0"/>
              <a:t>, </a:t>
            </a:r>
            <a:r>
              <a:rPr lang="en-GB" sz="2000" dirty="0" err="1"/>
              <a:t>dextrinisation</a:t>
            </a:r>
            <a:r>
              <a:rPr lang="en-GB" sz="2000" dirty="0"/>
              <a:t> and </a:t>
            </a:r>
            <a:r>
              <a:rPr lang="en-GB" sz="2000" dirty="0" err="1"/>
              <a:t>caramelisation</a:t>
            </a:r>
            <a:r>
              <a:rPr lang="en-GB" sz="2000" dirty="0"/>
              <a:t> reactions are all examples of non-</a:t>
            </a:r>
            <a:r>
              <a:rPr lang="en-GB" sz="2000" dirty="0" err="1"/>
              <a:t>enzymic</a:t>
            </a:r>
            <a:r>
              <a:rPr lang="en-GB" sz="2000" dirty="0"/>
              <a:t> browning reactions.</a:t>
            </a:r>
          </a:p>
          <a:p>
            <a:endParaRPr lang="en-US" sz="2000"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283083" y="2571093"/>
            <a:ext cx="3616834" cy="2412428"/>
          </a:xfrm>
          <a:prstGeom prst="rect">
            <a:avLst/>
          </a:prstGeom>
        </p:spPr>
      </p:pic>
    </p:spTree>
    <p:extLst>
      <p:ext uri="{BB962C8B-B14F-4D97-AF65-F5344CB8AC3E}">
        <p14:creationId xmlns:p14="http://schemas.microsoft.com/office/powerpoint/2010/main" val="42327352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a:t>Gelatinisation</a:t>
            </a:r>
            <a:endParaRPr lang="en-US" dirty="0"/>
          </a:p>
        </p:txBody>
      </p:sp>
      <p:sp>
        <p:nvSpPr>
          <p:cNvPr id="3" name="Subtitle 2"/>
          <p:cNvSpPr>
            <a:spLocks noGrp="1"/>
          </p:cNvSpPr>
          <p:nvPr>
            <p:ph type="subTitle" idx="1"/>
          </p:nvPr>
        </p:nvSpPr>
        <p:spPr>
          <a:xfrm>
            <a:off x="1169276" y="2571092"/>
            <a:ext cx="7379301" cy="3600000"/>
          </a:xfrm>
        </p:spPr>
        <p:txBody>
          <a:bodyPr/>
          <a:lstStyle/>
          <a:p>
            <a:pPr marL="0" indent="0">
              <a:buNone/>
            </a:pPr>
            <a:r>
              <a:rPr lang="en-GB" sz="2000" dirty="0"/>
              <a:t>When starch is mixed with water and heated, the starch granules swell and eventually rupture, absorbing liquid, which thickens the mixture. </a:t>
            </a:r>
            <a:br>
              <a:rPr lang="en-GB" sz="2000" dirty="0"/>
            </a:br>
            <a:br>
              <a:rPr lang="en-GB" sz="2000" dirty="0"/>
            </a:br>
            <a:r>
              <a:rPr lang="en-GB" sz="2000" dirty="0"/>
              <a:t>On cooling, if enough starch is used, a gel forms. This process is used in the production of blancmange.</a:t>
            </a:r>
            <a:br>
              <a:rPr lang="en-GB" sz="2000" dirty="0"/>
            </a:br>
            <a:br>
              <a:rPr lang="en-GB" sz="2000" dirty="0"/>
            </a:br>
            <a:r>
              <a:rPr lang="en-GB" sz="2000" dirty="0"/>
              <a:t>Traditionally, English blancmange utilises cornflour as a source of starch, whilst French blancmange uses gelatine, which is a protein and gels by a different process.</a:t>
            </a:r>
            <a:br>
              <a:rPr lang="en-GB" sz="2000" dirty="0"/>
            </a:br>
            <a:br>
              <a:rPr lang="en-GB" sz="2000" dirty="0"/>
            </a:br>
            <a:endParaRPr lang="en-GB" sz="2000" dirty="0"/>
          </a:p>
          <a:p>
            <a:endParaRPr lang="en-US" sz="2000" dirty="0"/>
          </a:p>
        </p:txBody>
      </p:sp>
      <p:pic>
        <p:nvPicPr>
          <p:cNvPr id="4" name="Picture 4" descr="ff3"/>
          <p:cNvPicPr>
            <a:picLocks noChangeAspect="1" noChangeArrowheads="1"/>
          </p:cNvPicPr>
          <p:nvPr/>
        </p:nvPicPr>
        <p:blipFill>
          <a:blip r:embed="rId2" cstate="email">
            <a:extLst>
              <a:ext uri="{28A0092B-C50C-407E-A947-70E740481C1C}">
                <a14:useLocalDpi xmlns:a14="http://schemas.microsoft.com/office/drawing/2010/main"/>
              </a:ext>
            </a:extLst>
          </a:blip>
          <a:srcRect l="-10536"/>
          <a:stretch>
            <a:fillRect/>
          </a:stretch>
        </p:blipFill>
        <p:spPr bwMode="auto">
          <a:xfrm>
            <a:off x="8796545" y="3998150"/>
            <a:ext cx="3048000" cy="21729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956565" y="1768222"/>
            <a:ext cx="3048000" cy="2033016"/>
          </a:xfrm>
          <a:prstGeom prst="rect">
            <a:avLst/>
          </a:prstGeom>
        </p:spPr>
      </p:pic>
    </p:spTree>
    <p:extLst>
      <p:ext uri="{BB962C8B-B14F-4D97-AF65-F5344CB8AC3E}">
        <p14:creationId xmlns:p14="http://schemas.microsoft.com/office/powerpoint/2010/main" val="42327352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Other characteristics of carbohydrates</a:t>
            </a:r>
            <a:br>
              <a:rPr lang="en-US" dirty="0"/>
            </a:br>
            <a:endParaRPr lang="en-US" dirty="0"/>
          </a:p>
        </p:txBody>
      </p:sp>
      <p:sp>
        <p:nvSpPr>
          <p:cNvPr id="3" name="Subtitle 2"/>
          <p:cNvSpPr>
            <a:spLocks noGrp="1"/>
          </p:cNvSpPr>
          <p:nvPr>
            <p:ph type="subTitle" idx="1"/>
          </p:nvPr>
        </p:nvSpPr>
        <p:spPr>
          <a:xfrm>
            <a:off x="1169274" y="2283798"/>
            <a:ext cx="8249044" cy="3600000"/>
          </a:xfrm>
        </p:spPr>
        <p:txBody>
          <a:bodyPr/>
          <a:lstStyle/>
          <a:p>
            <a:pPr marL="0" indent="0">
              <a:spcBef>
                <a:spcPct val="0"/>
              </a:spcBef>
              <a:buNone/>
            </a:pPr>
            <a:r>
              <a:rPr lang="en-GB" altLang="en-US" sz="2000" dirty="0"/>
              <a:t>Flavouring:</a:t>
            </a:r>
          </a:p>
          <a:p>
            <a:pPr>
              <a:spcBef>
                <a:spcPct val="0"/>
              </a:spcBef>
            </a:pPr>
            <a:r>
              <a:rPr lang="en-GB" altLang="en-US" sz="2000" dirty="0"/>
              <a:t>Sugar, e.g. sucrose, may be used to flavour many products such as drinks, cakes, tomato sauce and confectionery. It supplies sweetness and mouthfeel.</a:t>
            </a:r>
            <a:endParaRPr lang="en-US" altLang="en-US" sz="2000" dirty="0"/>
          </a:p>
          <a:p>
            <a:pPr>
              <a:spcBef>
                <a:spcPct val="0"/>
              </a:spcBef>
            </a:pPr>
            <a:endParaRPr lang="en-GB" altLang="en-US" sz="2000" dirty="0"/>
          </a:p>
          <a:p>
            <a:pPr marL="0" indent="0">
              <a:spcBef>
                <a:spcPct val="0"/>
              </a:spcBef>
              <a:buNone/>
            </a:pPr>
            <a:r>
              <a:rPr lang="en-GB" altLang="en-US" sz="2000" dirty="0"/>
              <a:t>Preservation:</a:t>
            </a:r>
          </a:p>
          <a:p>
            <a:pPr>
              <a:spcBef>
                <a:spcPct val="0"/>
              </a:spcBef>
            </a:pPr>
            <a:r>
              <a:rPr lang="en-GB" altLang="en-US" sz="2000" dirty="0"/>
              <a:t>High concentrations of sugar prevents the growth of microorganisms.  </a:t>
            </a:r>
          </a:p>
          <a:p>
            <a:pPr>
              <a:spcBef>
                <a:spcPct val="0"/>
              </a:spcBef>
            </a:pPr>
            <a:endParaRPr lang="en-GB" altLang="en-US" sz="2000" dirty="0"/>
          </a:p>
          <a:p>
            <a:pPr>
              <a:spcBef>
                <a:spcPct val="0"/>
              </a:spcBef>
            </a:pPr>
            <a:r>
              <a:rPr lang="en-GB" altLang="en-US" sz="2000" dirty="0"/>
              <a:t>It is used extensively in the production of jam, marmalade and some canned fruit. Sugar is an important ingredient in determining the shelf-life of a product.</a:t>
            </a:r>
          </a:p>
          <a:p>
            <a:pPr marL="0" indent="0">
              <a:spcBef>
                <a:spcPct val="0"/>
              </a:spcBef>
              <a:buNone/>
            </a:pPr>
            <a:endParaRPr lang="en-GB" altLang="en-US" sz="2000" dirty="0"/>
          </a:p>
          <a:p>
            <a:pPr marL="0" indent="0">
              <a:spcBef>
                <a:spcPct val="0"/>
              </a:spcBef>
              <a:buNone/>
            </a:pPr>
            <a:r>
              <a:rPr lang="en-GB" altLang="en-US" sz="2000" dirty="0"/>
              <a:t>Gelling:</a:t>
            </a:r>
          </a:p>
          <a:p>
            <a:pPr>
              <a:spcBef>
                <a:spcPct val="0"/>
              </a:spcBef>
            </a:pPr>
            <a:r>
              <a:rPr lang="en-GB" altLang="en-US" sz="2000" dirty="0"/>
              <a:t>Some fruits, such as apples and blackcurrants, are rich sources of pectin. Pectin is used as a gelling agent in the production of jam.</a:t>
            </a:r>
            <a:endParaRPr lang="en-US" altLang="en-US" sz="2000" dirty="0"/>
          </a:p>
          <a:p>
            <a:pPr marL="0" indent="0">
              <a:buNone/>
            </a:pPr>
            <a:endParaRPr lang="en-US" sz="2000" dirty="0"/>
          </a:p>
        </p:txBody>
      </p:sp>
      <p:pic>
        <p:nvPicPr>
          <p:cNvPr id="4" name="Picture 6" descr="jam 2"/>
          <p:cNvPicPr>
            <a:picLocks noChangeAspect="1" noChangeArrowheads="1"/>
          </p:cNvPicPr>
          <p:nvPr/>
        </p:nvPicPr>
        <p:blipFill rotWithShape="1">
          <a:blip r:embed="rId2" cstate="email">
            <a:extLst>
              <a:ext uri="{28A0092B-C50C-407E-A947-70E740481C1C}">
                <a14:useLocalDpi xmlns:a14="http://schemas.microsoft.com/office/drawing/2010/main"/>
              </a:ext>
            </a:extLst>
          </a:blip>
          <a:srcRect/>
          <a:stretch/>
        </p:blipFill>
        <p:spPr bwMode="auto">
          <a:xfrm>
            <a:off x="10025299" y="3591098"/>
            <a:ext cx="1867224" cy="2815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3" descr="C:\Users\presentation.BNF.000\AppData\Local\Microsoft\Windows\Temporary Internet Files\Content.IE5\V8KYVRW3\Blueberry_muffin,_wrapped[1].jpg"/>
          <p:cNvPicPr>
            <a:picLocks noChangeAspect="1" noChangeArrowheads="1"/>
          </p:cNvPicPr>
          <p:nvPr/>
        </p:nvPicPr>
        <p:blipFill>
          <a:blip r:embed="rId3" cstate="email">
            <a:extLst>
              <a:ext uri="{BEBA8EAE-BF5A-486C-A8C5-ECC9F3942E4B}">
                <a14:imgProps xmlns:a14="http://schemas.microsoft.com/office/drawing/2010/main">
                  <a14:imgLayer r:embed="rId4">
                    <a14:imgEffect>
                      <a14:backgroundRemoval t="6128" b="93191" l="4752" r="96749"/>
                    </a14:imgEffect>
                  </a14:imgLayer>
                </a14:imgProps>
              </a:ext>
              <a:ext uri="{28A0092B-C50C-407E-A947-70E740481C1C}">
                <a14:useLocalDpi xmlns:a14="http://schemas.microsoft.com/office/drawing/2010/main"/>
              </a:ext>
            </a:extLst>
          </a:blip>
          <a:srcRect/>
          <a:stretch>
            <a:fillRect/>
          </a:stretch>
        </p:blipFill>
        <p:spPr bwMode="auto">
          <a:xfrm>
            <a:off x="9886024" y="1799944"/>
            <a:ext cx="2006499" cy="17196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614177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5384" y="542040"/>
            <a:ext cx="9613548" cy="1241040"/>
          </a:xfrm>
        </p:spPr>
        <p:txBody>
          <a:bodyPr/>
          <a:lstStyle/>
          <a:p>
            <a:r>
              <a:rPr lang="en-GB" dirty="0"/>
              <a:t>Carbohydrates and their functional properties in food products </a:t>
            </a:r>
          </a:p>
        </p:txBody>
      </p:sp>
      <p:sp>
        <p:nvSpPr>
          <p:cNvPr id="3" name="Subtitle 2"/>
          <p:cNvSpPr>
            <a:spLocks noGrp="1"/>
          </p:cNvSpPr>
          <p:nvPr>
            <p:ph type="subTitle" idx="1"/>
          </p:nvPr>
        </p:nvSpPr>
        <p:spPr/>
        <p:txBody>
          <a:bodyPr/>
          <a:lstStyle/>
          <a:p>
            <a:pPr marL="0" indent="0" algn="ctr">
              <a:buNone/>
            </a:pPr>
            <a:r>
              <a:rPr lang="en-GB" sz="3600" dirty="0"/>
              <a:t>For further information, go to:</a:t>
            </a:r>
          </a:p>
          <a:p>
            <a:pPr marL="0" indent="0" algn="ctr">
              <a:buNone/>
            </a:pPr>
            <a:r>
              <a:rPr lang="en-GB" sz="3600" dirty="0"/>
              <a:t>www.foodafactoflife.org.uk</a:t>
            </a:r>
          </a:p>
        </p:txBody>
      </p:sp>
      <p:sp>
        <p:nvSpPr>
          <p:cNvPr id="4" name="TextBox 3">
            <a:extLst>
              <a:ext uri="{FF2B5EF4-FFF2-40B4-BE49-F238E27FC236}">
                <a16:creationId xmlns:a16="http://schemas.microsoft.com/office/drawing/2014/main" id="{CE0CE49B-3089-8F4E-E1CA-163F52DF4993}"/>
              </a:ext>
            </a:extLst>
          </p:cNvPr>
          <p:cNvSpPr txBox="1"/>
          <p:nvPr/>
        </p:nvSpPr>
        <p:spPr>
          <a:xfrm>
            <a:off x="393116" y="6175629"/>
            <a:ext cx="9904396" cy="30777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This resource meets the</a:t>
            </a:r>
            <a:r>
              <a:rPr lang="en-GB" sz="1400" b="1" dirty="0">
                <a:latin typeface="Arial" panose="020B0604020202020204" pitchFamily="34" charset="0"/>
                <a:cs typeface="Arial" panose="020B0604020202020204" pitchFamily="34" charset="0"/>
              </a:rPr>
              <a:t> </a:t>
            </a:r>
            <a:r>
              <a:rPr lang="en-GB" sz="1400" b="1" i="1" u="sng" dirty="0">
                <a:latin typeface="Arial" panose="020B0604020202020204" pitchFamily="34" charset="0"/>
                <a:cs typeface="Arial" panose="020B0604020202020204" pitchFamily="34" charset="0"/>
                <a:hlinkClick r:id="rId2"/>
              </a:rPr>
              <a:t>Guidelines for producers and users of school education resources about food</a:t>
            </a:r>
            <a:r>
              <a:rPr lang="en-GB" sz="1400" b="1" i="1" dirty="0">
                <a:latin typeface="Arial" panose="020B0604020202020204" pitchFamily="34" charset="0"/>
                <a:cs typeface="Arial" panose="020B0604020202020204" pitchFamily="34" charset="0"/>
              </a:rPr>
              <a:t>.</a:t>
            </a:r>
            <a:endParaRPr lang="en-GB"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190042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Carbohydrates in food</a:t>
            </a:r>
            <a:br>
              <a:rPr lang="en-US" dirty="0"/>
            </a:br>
            <a:endParaRPr lang="en-US" dirty="0"/>
          </a:p>
        </p:txBody>
      </p:sp>
      <p:sp>
        <p:nvSpPr>
          <p:cNvPr id="3" name="Subtitle 2"/>
          <p:cNvSpPr>
            <a:spLocks noGrp="1"/>
          </p:cNvSpPr>
          <p:nvPr>
            <p:ph type="subTitle" idx="1"/>
          </p:nvPr>
        </p:nvSpPr>
        <p:spPr>
          <a:xfrm>
            <a:off x="1169276" y="2571092"/>
            <a:ext cx="7166650" cy="3600000"/>
          </a:xfrm>
        </p:spPr>
        <p:txBody>
          <a:bodyPr/>
          <a:lstStyle/>
          <a:p>
            <a:pPr marL="0" indent="0">
              <a:buNone/>
            </a:pPr>
            <a:r>
              <a:rPr lang="en-GB" sz="2000" dirty="0"/>
              <a:t>Many foods contain some carbohydrates, but the amounts of sugars, starch and fibre differ.</a:t>
            </a:r>
            <a:br>
              <a:rPr lang="en-GB" sz="2000" dirty="0"/>
            </a:br>
            <a:br>
              <a:rPr lang="en-GB" sz="2000" dirty="0"/>
            </a:br>
            <a:br>
              <a:rPr lang="en-GB" sz="2000" dirty="0"/>
            </a:br>
            <a:r>
              <a:rPr lang="en-GB" sz="2000" dirty="0"/>
              <a:t>Sugars are naturally present in foods such as milk, fruits, vegetables and honey. In the UK, sugar beet and sugar cane are the most common sources of sugar. Honey, treacle and golden syrup are also popular.</a:t>
            </a:r>
            <a:br>
              <a:rPr lang="en-GB" sz="2000" dirty="0"/>
            </a:br>
            <a:br>
              <a:rPr lang="en-GB" sz="2000" dirty="0"/>
            </a:br>
            <a:br>
              <a:rPr lang="en-GB" sz="2000" dirty="0"/>
            </a:br>
            <a:r>
              <a:rPr lang="en-GB" sz="2000" dirty="0"/>
              <a:t>Starch is present in foods such as potatoes, bread, rice and pasta.</a:t>
            </a:r>
            <a:endParaRPr lang="en-US" sz="2000" dirty="0"/>
          </a:p>
        </p:txBody>
      </p:sp>
      <p:pic>
        <p:nvPicPr>
          <p:cNvPr id="7" name="Picture 6" descr="iStock_000004628389Small"/>
          <p:cNvPicPr>
            <a:picLocks noChangeAspect="1" noChangeArrowheads="1"/>
          </p:cNvPicPr>
          <p:nvPr/>
        </p:nvPicPr>
        <p:blipFill rotWithShape="1">
          <a:blip r:embed="rId2" cstate="email">
            <a:extLst>
              <a:ext uri="{28A0092B-C50C-407E-A947-70E740481C1C}">
                <a14:useLocalDpi xmlns:a14="http://schemas.microsoft.com/office/drawing/2010/main"/>
              </a:ext>
            </a:extLst>
          </a:blip>
          <a:srcRect/>
          <a:stretch/>
        </p:blipFill>
        <p:spPr bwMode="auto">
          <a:xfrm>
            <a:off x="9308371" y="1778942"/>
            <a:ext cx="2225743" cy="41258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327352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6916776" y="2350530"/>
            <a:ext cx="5246421" cy="3099656"/>
          </a:xfrm>
          <a:prstGeom prst="rect">
            <a:avLst/>
          </a:prstGeom>
        </p:spPr>
      </p:pic>
      <p:sp>
        <p:nvSpPr>
          <p:cNvPr id="2" name="Title 1"/>
          <p:cNvSpPr>
            <a:spLocks noGrp="1"/>
          </p:cNvSpPr>
          <p:nvPr>
            <p:ph type="ctrTitle"/>
          </p:nvPr>
        </p:nvSpPr>
        <p:spPr/>
        <p:txBody>
          <a:bodyPr/>
          <a:lstStyle/>
          <a:p>
            <a:r>
              <a:rPr lang="en-GB" dirty="0"/>
              <a:t>The structure of carbohydrates</a:t>
            </a:r>
          </a:p>
        </p:txBody>
      </p:sp>
      <p:sp>
        <p:nvSpPr>
          <p:cNvPr id="3" name="Subtitle 2"/>
          <p:cNvSpPr>
            <a:spLocks noGrp="1"/>
          </p:cNvSpPr>
          <p:nvPr>
            <p:ph type="subTitle" idx="1"/>
          </p:nvPr>
        </p:nvSpPr>
        <p:spPr>
          <a:xfrm>
            <a:off x="1169276" y="2571092"/>
            <a:ext cx="5826947" cy="3600000"/>
          </a:xfrm>
        </p:spPr>
        <p:txBody>
          <a:bodyPr/>
          <a:lstStyle/>
          <a:p>
            <a:pPr marL="0" indent="0">
              <a:spcBef>
                <a:spcPct val="50000"/>
              </a:spcBef>
              <a:buNone/>
            </a:pPr>
            <a:r>
              <a:rPr lang="en-GB" altLang="en-US" sz="2000" dirty="0"/>
              <a:t>All carbohydrates are compounds of </a:t>
            </a:r>
            <a:r>
              <a:rPr lang="en-GB" altLang="en-US" sz="2000"/>
              <a:t>the elements </a:t>
            </a:r>
            <a:r>
              <a:rPr lang="en-GB" altLang="en-US" sz="2000" dirty="0"/>
              <a:t>carbon, hydrogen and oxygen and have the general formula (CH</a:t>
            </a:r>
            <a:r>
              <a:rPr lang="en-GB" altLang="en-US" sz="2000" baseline="-25000" dirty="0"/>
              <a:t>2</a:t>
            </a:r>
            <a:r>
              <a:rPr lang="en-GB" altLang="en-US" sz="2000" dirty="0"/>
              <a:t>O)</a:t>
            </a:r>
            <a:r>
              <a:rPr lang="en-GB" altLang="en-US" sz="2000" baseline="-25000" dirty="0"/>
              <a:t>n</a:t>
            </a:r>
            <a:r>
              <a:rPr lang="en-GB" altLang="en-US" sz="2000" dirty="0"/>
              <a:t>.</a:t>
            </a:r>
            <a:br>
              <a:rPr lang="en-GB" altLang="en-US" sz="2000" dirty="0"/>
            </a:br>
            <a:endParaRPr lang="en-GB" altLang="en-US" sz="2000" dirty="0"/>
          </a:p>
          <a:p>
            <a:pPr marL="0" indent="0">
              <a:spcBef>
                <a:spcPct val="50000"/>
              </a:spcBef>
              <a:buNone/>
            </a:pPr>
            <a:r>
              <a:rPr lang="en-GB" altLang="en-US" sz="2000" dirty="0"/>
              <a:t>e.g. glucose (CH</a:t>
            </a:r>
            <a:r>
              <a:rPr lang="en-GB" altLang="en-US" sz="2000" baseline="-25000" dirty="0"/>
              <a:t>2</a:t>
            </a:r>
            <a:r>
              <a:rPr lang="en-GB" altLang="en-US" sz="2000" dirty="0"/>
              <a:t>O)</a:t>
            </a:r>
            <a:r>
              <a:rPr lang="en-GB" altLang="en-US" sz="2000" baseline="-25000" dirty="0"/>
              <a:t>6</a:t>
            </a:r>
            <a:r>
              <a:rPr lang="en-GB" altLang="en-US" sz="2000" dirty="0"/>
              <a:t> = C</a:t>
            </a:r>
            <a:r>
              <a:rPr lang="en-GB" altLang="en-US" sz="2000" baseline="-25000" dirty="0"/>
              <a:t>6</a:t>
            </a:r>
            <a:r>
              <a:rPr lang="en-GB" altLang="en-US" sz="2000" dirty="0"/>
              <a:t>H</a:t>
            </a:r>
            <a:r>
              <a:rPr lang="en-GB" altLang="en-US" sz="2000" baseline="-25000" dirty="0"/>
              <a:t>12</a:t>
            </a:r>
            <a:r>
              <a:rPr lang="en-GB" altLang="en-US" sz="2000" dirty="0"/>
              <a:t>O</a:t>
            </a:r>
            <a:r>
              <a:rPr lang="en-GB" altLang="en-US" sz="2000" baseline="-25000" dirty="0"/>
              <a:t>6</a:t>
            </a:r>
            <a:r>
              <a:rPr lang="en-GB" altLang="en-US" sz="2000" dirty="0"/>
              <a:t>. </a:t>
            </a:r>
            <a:br>
              <a:rPr lang="en-GB" altLang="en-US" sz="2000" dirty="0"/>
            </a:br>
            <a:endParaRPr lang="en-GB" altLang="en-US" sz="2000" dirty="0"/>
          </a:p>
          <a:p>
            <a:pPr marL="0" indent="0">
              <a:spcBef>
                <a:spcPct val="50000"/>
              </a:spcBef>
              <a:buNone/>
            </a:pPr>
            <a:r>
              <a:rPr lang="en-GB" altLang="en-US" sz="2000" dirty="0"/>
              <a:t>Another name for carbohydrates is ‘saccharides’.</a:t>
            </a:r>
          </a:p>
          <a:p>
            <a:endParaRPr lang="en-US" sz="2000" dirty="0"/>
          </a:p>
        </p:txBody>
      </p:sp>
    </p:spTree>
    <p:extLst>
      <p:ext uri="{BB962C8B-B14F-4D97-AF65-F5344CB8AC3E}">
        <p14:creationId xmlns:p14="http://schemas.microsoft.com/office/powerpoint/2010/main" val="42327352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242772" y="3078341"/>
            <a:ext cx="4812159" cy="3209710"/>
          </a:xfrm>
          <a:prstGeom prst="rect">
            <a:avLst/>
          </a:prstGeom>
        </p:spPr>
      </p:pic>
      <p:sp>
        <p:nvSpPr>
          <p:cNvPr id="2" name="Title 1"/>
          <p:cNvSpPr>
            <a:spLocks noGrp="1"/>
          </p:cNvSpPr>
          <p:nvPr>
            <p:ph type="ctrTitle"/>
          </p:nvPr>
        </p:nvSpPr>
        <p:spPr/>
        <p:txBody>
          <a:bodyPr/>
          <a:lstStyle/>
          <a:p>
            <a:r>
              <a:rPr lang="en-GB" dirty="0"/>
              <a:t>The structure of carbohydrates</a:t>
            </a:r>
          </a:p>
        </p:txBody>
      </p:sp>
      <p:sp>
        <p:nvSpPr>
          <p:cNvPr id="3" name="Subtitle 2"/>
          <p:cNvSpPr>
            <a:spLocks noGrp="1"/>
          </p:cNvSpPr>
          <p:nvPr>
            <p:ph type="subTitle" idx="1"/>
          </p:nvPr>
        </p:nvSpPr>
        <p:spPr>
          <a:xfrm>
            <a:off x="1169276" y="2688051"/>
            <a:ext cx="9006082" cy="3600000"/>
          </a:xfrm>
        </p:spPr>
        <p:txBody>
          <a:bodyPr/>
          <a:lstStyle/>
          <a:p>
            <a:pPr marL="0" indent="0">
              <a:buNone/>
              <a:defRPr/>
            </a:pPr>
            <a:r>
              <a:rPr lang="en-GB" altLang="en-US" sz="2000" dirty="0"/>
              <a:t>Carbohydrates (saccharides) can be divided into three main groups:</a:t>
            </a:r>
          </a:p>
          <a:p>
            <a:pPr marL="0" indent="0">
              <a:buNone/>
              <a:defRPr/>
            </a:pPr>
            <a:endParaRPr lang="en-GB" altLang="en-US" sz="2000" dirty="0"/>
          </a:p>
          <a:p>
            <a:pPr>
              <a:buFont typeface="Arial" panose="020B0604020202020204" pitchFamily="34" charset="0"/>
              <a:buChar char="•"/>
              <a:defRPr/>
            </a:pPr>
            <a:r>
              <a:rPr lang="en-GB" altLang="en-US" sz="2000" dirty="0"/>
              <a:t>monosaccharides;</a:t>
            </a:r>
          </a:p>
          <a:p>
            <a:pPr>
              <a:buFont typeface="Arial" panose="020B0604020202020204" pitchFamily="34" charset="0"/>
              <a:buChar char="•"/>
              <a:defRPr/>
            </a:pPr>
            <a:endParaRPr lang="en-GB" altLang="en-US" sz="2000" dirty="0"/>
          </a:p>
          <a:p>
            <a:pPr>
              <a:buFont typeface="Arial" panose="020B0604020202020204" pitchFamily="34" charset="0"/>
              <a:buChar char="•"/>
              <a:defRPr/>
            </a:pPr>
            <a:r>
              <a:rPr lang="en-GB" altLang="en-US" sz="2000" dirty="0"/>
              <a:t>disaccharides;</a:t>
            </a:r>
          </a:p>
          <a:p>
            <a:pPr>
              <a:buFont typeface="Arial" panose="020B0604020202020204" pitchFamily="34" charset="0"/>
              <a:buChar char="•"/>
              <a:defRPr/>
            </a:pPr>
            <a:endParaRPr lang="en-GB" altLang="en-US" sz="2000" dirty="0"/>
          </a:p>
          <a:p>
            <a:pPr>
              <a:buFont typeface="Arial" panose="020B0604020202020204" pitchFamily="34" charset="0"/>
              <a:buChar char="•"/>
              <a:defRPr/>
            </a:pPr>
            <a:r>
              <a:rPr lang="en-GB" altLang="en-US" sz="2000" dirty="0"/>
              <a:t>polysaccharides.</a:t>
            </a:r>
          </a:p>
          <a:p>
            <a:endParaRPr lang="en-US" sz="2000" dirty="0"/>
          </a:p>
        </p:txBody>
      </p:sp>
    </p:spTree>
    <p:extLst>
      <p:ext uri="{BB962C8B-B14F-4D97-AF65-F5344CB8AC3E}">
        <p14:creationId xmlns:p14="http://schemas.microsoft.com/office/powerpoint/2010/main" val="42327352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Monosaccharides</a:t>
            </a:r>
          </a:p>
        </p:txBody>
      </p:sp>
      <p:sp>
        <p:nvSpPr>
          <p:cNvPr id="3" name="Subtitle 2"/>
          <p:cNvSpPr>
            <a:spLocks noGrp="1"/>
          </p:cNvSpPr>
          <p:nvPr>
            <p:ph type="subTitle" idx="1"/>
          </p:nvPr>
        </p:nvSpPr>
        <p:spPr>
          <a:xfrm>
            <a:off x="1169276" y="2571092"/>
            <a:ext cx="7174624" cy="3600000"/>
          </a:xfrm>
        </p:spPr>
        <p:txBody>
          <a:bodyPr/>
          <a:lstStyle/>
          <a:p>
            <a:pPr marL="0" indent="0">
              <a:spcBef>
                <a:spcPct val="50000"/>
              </a:spcBef>
              <a:buNone/>
            </a:pPr>
            <a:r>
              <a:rPr lang="en-GB" altLang="en-US" sz="2000" dirty="0"/>
              <a:t>These are the simplest carbohydrate molecules.  </a:t>
            </a:r>
          </a:p>
          <a:p>
            <a:pPr marL="0" indent="0">
              <a:spcBef>
                <a:spcPct val="50000"/>
              </a:spcBef>
              <a:buNone/>
            </a:pPr>
            <a:endParaRPr lang="en-GB" altLang="en-US" sz="2000" dirty="0"/>
          </a:p>
          <a:p>
            <a:pPr marL="0" indent="0">
              <a:spcBef>
                <a:spcPct val="50000"/>
              </a:spcBef>
              <a:buNone/>
            </a:pPr>
            <a:r>
              <a:rPr lang="en-GB" altLang="en-US" sz="2000" dirty="0"/>
              <a:t>The most commonly occurring monosaccharides in food are glucose, fructose and galactose.  </a:t>
            </a:r>
          </a:p>
          <a:p>
            <a:pPr marL="0" indent="0">
              <a:spcBef>
                <a:spcPct val="50000"/>
              </a:spcBef>
              <a:buNone/>
            </a:pPr>
            <a:endParaRPr lang="en-GB" altLang="en-US" sz="2000" dirty="0"/>
          </a:p>
          <a:p>
            <a:pPr marL="0" indent="0">
              <a:spcBef>
                <a:spcPct val="50000"/>
              </a:spcBef>
              <a:buNone/>
            </a:pPr>
            <a:r>
              <a:rPr lang="en-GB" altLang="en-US" sz="2000" dirty="0"/>
              <a:t>The formula for glucose is C</a:t>
            </a:r>
            <a:r>
              <a:rPr lang="en-GB" altLang="en-US" sz="2000" baseline="-16000" dirty="0"/>
              <a:t>6</a:t>
            </a:r>
            <a:r>
              <a:rPr lang="en-GB" altLang="en-US" sz="2000" dirty="0"/>
              <a:t>H</a:t>
            </a:r>
            <a:r>
              <a:rPr lang="en-GB" altLang="en-US" sz="2000" baseline="-16000" dirty="0"/>
              <a:t>12</a:t>
            </a:r>
            <a:r>
              <a:rPr lang="en-GB" altLang="en-US" sz="2000" dirty="0"/>
              <a:t>O</a:t>
            </a:r>
            <a:r>
              <a:rPr lang="en-GB" altLang="en-US" sz="2000" baseline="-16000" dirty="0"/>
              <a:t>6</a:t>
            </a:r>
            <a:r>
              <a:rPr lang="en-GB" altLang="en-US" sz="2000" dirty="0"/>
              <a:t>. </a:t>
            </a:r>
          </a:p>
          <a:p>
            <a:pPr marL="0" indent="0">
              <a:buNone/>
            </a:pPr>
            <a:endParaRPr lang="en-US" sz="2000" dirty="0"/>
          </a:p>
        </p:txBody>
      </p:sp>
      <p:pic>
        <p:nvPicPr>
          <p:cNvPr id="6" name="Picture 5"/>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8950908" y="1919334"/>
            <a:ext cx="2797472" cy="3938258"/>
          </a:xfrm>
          <a:prstGeom prst="rect">
            <a:avLst/>
          </a:prstGeom>
        </p:spPr>
      </p:pic>
    </p:spTree>
    <p:extLst>
      <p:ext uri="{BB962C8B-B14F-4D97-AF65-F5344CB8AC3E}">
        <p14:creationId xmlns:p14="http://schemas.microsoft.com/office/powerpoint/2010/main" val="42327352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nSpc>
                <a:spcPct val="80000"/>
              </a:lnSpc>
            </a:pPr>
            <a:r>
              <a:rPr lang="en-GB" altLang="en-US" dirty="0"/>
              <a:t>Disaccharides</a:t>
            </a:r>
          </a:p>
        </p:txBody>
      </p:sp>
      <p:sp>
        <p:nvSpPr>
          <p:cNvPr id="3" name="Subtitle 2"/>
          <p:cNvSpPr>
            <a:spLocks noGrp="1"/>
          </p:cNvSpPr>
          <p:nvPr>
            <p:ph type="subTitle" idx="1"/>
          </p:nvPr>
        </p:nvSpPr>
        <p:spPr>
          <a:xfrm>
            <a:off x="1169276" y="2571092"/>
            <a:ext cx="7230445" cy="3600000"/>
          </a:xfrm>
        </p:spPr>
        <p:txBody>
          <a:bodyPr/>
          <a:lstStyle/>
          <a:p>
            <a:pPr marL="0" indent="0">
              <a:lnSpc>
                <a:spcPct val="80000"/>
              </a:lnSpc>
              <a:spcBef>
                <a:spcPct val="0"/>
              </a:spcBef>
              <a:buNone/>
            </a:pPr>
            <a:r>
              <a:rPr lang="en-GB" altLang="en-US" sz="2000" dirty="0"/>
              <a:t>These are formed when two monosaccharide molecules join together, with the elimination of one molecule of water.  </a:t>
            </a:r>
          </a:p>
          <a:p>
            <a:pPr marL="0" indent="0">
              <a:lnSpc>
                <a:spcPct val="80000"/>
              </a:lnSpc>
              <a:spcBef>
                <a:spcPct val="0"/>
              </a:spcBef>
              <a:buNone/>
            </a:pPr>
            <a:endParaRPr lang="en-GB" altLang="en-US" sz="2000" dirty="0"/>
          </a:p>
          <a:p>
            <a:pPr marL="0" indent="0">
              <a:lnSpc>
                <a:spcPct val="80000"/>
              </a:lnSpc>
              <a:spcBef>
                <a:spcPct val="0"/>
              </a:spcBef>
              <a:buNone/>
            </a:pPr>
            <a:r>
              <a:rPr lang="en-GB" altLang="en-US" sz="2000" dirty="0"/>
              <a:t>They have the general formula C</a:t>
            </a:r>
            <a:r>
              <a:rPr lang="en-GB" altLang="en-US" sz="2000" baseline="-16000" dirty="0"/>
              <a:t>12</a:t>
            </a:r>
            <a:r>
              <a:rPr lang="en-GB" altLang="en-US" sz="2000" dirty="0"/>
              <a:t>H</a:t>
            </a:r>
            <a:r>
              <a:rPr lang="en-GB" altLang="en-US" sz="2000" baseline="-16000" dirty="0"/>
              <a:t>22</a:t>
            </a:r>
            <a:r>
              <a:rPr lang="en-GB" altLang="en-US" sz="2000" dirty="0"/>
              <a:t>O</a:t>
            </a:r>
            <a:r>
              <a:rPr lang="en-GB" altLang="en-US" sz="2000" baseline="-16000" dirty="0"/>
              <a:t>11</a:t>
            </a:r>
            <a:r>
              <a:rPr lang="en-GB" altLang="en-US" sz="2000" dirty="0"/>
              <a:t>.  </a:t>
            </a:r>
          </a:p>
          <a:p>
            <a:pPr marL="0" indent="0">
              <a:lnSpc>
                <a:spcPct val="80000"/>
              </a:lnSpc>
              <a:spcBef>
                <a:spcPct val="0"/>
              </a:spcBef>
              <a:buNone/>
            </a:pPr>
            <a:r>
              <a:rPr lang="en-GB" altLang="en-US" sz="2000" dirty="0"/>
              <a:t>	</a:t>
            </a:r>
          </a:p>
          <a:p>
            <a:pPr marL="0" indent="0">
              <a:spcBef>
                <a:spcPct val="0"/>
              </a:spcBef>
              <a:buNone/>
            </a:pPr>
            <a:r>
              <a:rPr lang="en-GB" altLang="en-US" sz="2000" b="1" dirty="0"/>
              <a:t>C</a:t>
            </a:r>
            <a:r>
              <a:rPr lang="en-GB" altLang="en-US" sz="2000" b="1" baseline="-16000" dirty="0"/>
              <a:t>6</a:t>
            </a:r>
            <a:r>
              <a:rPr lang="en-GB" altLang="en-US" sz="2000" b="1" dirty="0"/>
              <a:t>H</a:t>
            </a:r>
            <a:r>
              <a:rPr lang="en-GB" altLang="en-US" sz="2000" b="1" baseline="-16000" dirty="0"/>
              <a:t>12</a:t>
            </a:r>
            <a:r>
              <a:rPr lang="en-GB" altLang="en-US" sz="2000" b="1" dirty="0"/>
              <a:t>O</a:t>
            </a:r>
            <a:r>
              <a:rPr lang="en-GB" altLang="en-US" sz="2000" b="1" baseline="-25000" dirty="0"/>
              <a:t>6</a:t>
            </a:r>
            <a:r>
              <a:rPr lang="en-GB" altLang="en-US" sz="2000" b="1" dirty="0"/>
              <a:t>    +  C</a:t>
            </a:r>
            <a:r>
              <a:rPr lang="en-GB" altLang="en-US" sz="2000" b="1" baseline="-16000" dirty="0"/>
              <a:t>6</a:t>
            </a:r>
            <a:r>
              <a:rPr lang="en-GB" altLang="en-US" sz="2000" b="1" dirty="0"/>
              <a:t>H</a:t>
            </a:r>
            <a:r>
              <a:rPr lang="en-GB" altLang="en-US" sz="2000" b="1" baseline="-16000" dirty="0"/>
              <a:t>12</a:t>
            </a:r>
            <a:r>
              <a:rPr lang="en-GB" altLang="en-US" sz="2000" b="1" dirty="0"/>
              <a:t>O</a:t>
            </a:r>
            <a:r>
              <a:rPr lang="en-GB" altLang="en-US" sz="2000" b="1" baseline="-16000" dirty="0"/>
              <a:t>6</a:t>
            </a:r>
            <a:r>
              <a:rPr lang="en-GB" altLang="en-US" sz="2000" b="1" dirty="0"/>
              <a:t>    =    C</a:t>
            </a:r>
            <a:r>
              <a:rPr lang="en-GB" altLang="en-US" sz="2000" b="1" baseline="-16000" dirty="0"/>
              <a:t>12</a:t>
            </a:r>
            <a:r>
              <a:rPr lang="en-GB" altLang="en-US" sz="2000" b="1" dirty="0"/>
              <a:t>H</a:t>
            </a:r>
            <a:r>
              <a:rPr lang="en-GB" altLang="en-US" sz="2000" b="1" baseline="-16000" dirty="0"/>
              <a:t>22</a:t>
            </a:r>
            <a:r>
              <a:rPr lang="en-GB" altLang="en-US" sz="2000" b="1" dirty="0"/>
              <a:t>O</a:t>
            </a:r>
            <a:r>
              <a:rPr lang="en-GB" altLang="en-US" sz="2000" b="1" baseline="-16000" dirty="0"/>
              <a:t>11</a:t>
            </a:r>
            <a:r>
              <a:rPr lang="en-GB" altLang="en-US" sz="2000" b="1" dirty="0"/>
              <a:t>  +  H</a:t>
            </a:r>
            <a:r>
              <a:rPr lang="en-GB" altLang="en-US" sz="2000" b="1" baseline="-16000" dirty="0"/>
              <a:t>2</a:t>
            </a:r>
            <a:r>
              <a:rPr lang="en-GB" altLang="en-US" sz="2000" b="1" dirty="0"/>
              <a:t>O</a:t>
            </a:r>
          </a:p>
          <a:p>
            <a:pPr marL="0" indent="0">
              <a:spcBef>
                <a:spcPct val="0"/>
              </a:spcBef>
              <a:buNone/>
            </a:pPr>
            <a:endParaRPr lang="en-GB" altLang="en-US" sz="2000" b="1" dirty="0"/>
          </a:p>
          <a:p>
            <a:pPr marL="0" indent="0">
              <a:spcBef>
                <a:spcPct val="0"/>
              </a:spcBef>
              <a:buNone/>
            </a:pPr>
            <a:r>
              <a:rPr lang="en-GB" altLang="en-US" sz="2000" b="1" dirty="0"/>
              <a:t>Glucose    +  Glucose   =    Maltose     +  Water </a:t>
            </a:r>
            <a:endParaRPr lang="en-US" altLang="en-US" sz="2000" b="1" dirty="0"/>
          </a:p>
          <a:p>
            <a:pPr>
              <a:lnSpc>
                <a:spcPct val="80000"/>
              </a:lnSpc>
              <a:spcBef>
                <a:spcPct val="0"/>
              </a:spcBef>
            </a:pPr>
            <a:endParaRPr lang="en-GB" altLang="en-US" sz="2000" dirty="0"/>
          </a:p>
          <a:p>
            <a:pPr>
              <a:lnSpc>
                <a:spcPct val="80000"/>
              </a:lnSpc>
              <a:spcBef>
                <a:spcPct val="0"/>
              </a:spcBef>
            </a:pPr>
            <a:endParaRPr lang="en-GB" altLang="en-US" sz="2000" dirty="0"/>
          </a:p>
          <a:p>
            <a:pPr marL="0" indent="0">
              <a:lnSpc>
                <a:spcPct val="100000"/>
              </a:lnSpc>
              <a:spcBef>
                <a:spcPct val="0"/>
              </a:spcBef>
              <a:buNone/>
            </a:pPr>
            <a:r>
              <a:rPr lang="en-GB" altLang="en-US" sz="2000" dirty="0"/>
              <a:t>Examples of disaccharides are:</a:t>
            </a:r>
          </a:p>
          <a:p>
            <a:pPr>
              <a:lnSpc>
                <a:spcPct val="100000"/>
              </a:lnSpc>
              <a:spcBef>
                <a:spcPct val="0"/>
              </a:spcBef>
            </a:pPr>
            <a:r>
              <a:rPr lang="en-GB" altLang="en-US" sz="2000" dirty="0"/>
              <a:t>sucrose (glucose and fructose);</a:t>
            </a:r>
          </a:p>
          <a:p>
            <a:pPr>
              <a:lnSpc>
                <a:spcPct val="100000"/>
              </a:lnSpc>
              <a:spcBef>
                <a:spcPct val="0"/>
              </a:spcBef>
            </a:pPr>
            <a:r>
              <a:rPr lang="en-GB" altLang="en-US" sz="2000" dirty="0"/>
              <a:t>lactose (glucose and galactose);</a:t>
            </a:r>
          </a:p>
          <a:p>
            <a:pPr>
              <a:lnSpc>
                <a:spcPct val="100000"/>
              </a:lnSpc>
              <a:spcBef>
                <a:spcPct val="0"/>
              </a:spcBef>
            </a:pPr>
            <a:r>
              <a:rPr lang="en-GB" altLang="en-US" sz="2000" dirty="0"/>
              <a:t>maltose (2 molecules of glucose).</a:t>
            </a:r>
            <a:endParaRPr lang="en-US" altLang="en-US" sz="2000" dirty="0"/>
          </a:p>
          <a:p>
            <a:endParaRPr lang="en-US" sz="2000"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724559" y="3097950"/>
            <a:ext cx="3901038" cy="2594190"/>
          </a:xfrm>
          <a:prstGeom prst="rect">
            <a:avLst/>
          </a:prstGeom>
        </p:spPr>
      </p:pic>
    </p:spTree>
    <p:extLst>
      <p:ext uri="{BB962C8B-B14F-4D97-AF65-F5344CB8AC3E}">
        <p14:creationId xmlns:p14="http://schemas.microsoft.com/office/powerpoint/2010/main" val="42327352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Polysaccharides</a:t>
            </a:r>
            <a:br>
              <a:rPr lang="en-US" dirty="0"/>
            </a:br>
            <a:endParaRPr lang="en-US" dirty="0"/>
          </a:p>
        </p:txBody>
      </p:sp>
      <p:sp>
        <p:nvSpPr>
          <p:cNvPr id="3" name="Subtitle 2"/>
          <p:cNvSpPr>
            <a:spLocks noGrp="1"/>
          </p:cNvSpPr>
          <p:nvPr>
            <p:ph type="subTitle" idx="1"/>
          </p:nvPr>
        </p:nvSpPr>
        <p:spPr/>
        <p:txBody>
          <a:bodyPr/>
          <a:lstStyle/>
          <a:p>
            <a:pPr marL="0" indent="0">
              <a:spcBef>
                <a:spcPct val="50000"/>
              </a:spcBef>
              <a:buNone/>
            </a:pPr>
            <a:r>
              <a:rPr lang="en-GB" altLang="en-US" sz="2000" dirty="0">
                <a:latin typeface="Arial" panose="020B0604020202020204" pitchFamily="34" charset="0"/>
                <a:cs typeface="Arial" panose="020B0604020202020204" pitchFamily="34" charset="0"/>
              </a:rPr>
              <a:t>Polysaccharides are made up of many monosaccharide molecules joined together.  </a:t>
            </a:r>
          </a:p>
          <a:p>
            <a:pPr marL="0" indent="0">
              <a:spcBef>
                <a:spcPct val="50000"/>
              </a:spcBef>
              <a:buNone/>
            </a:pPr>
            <a:r>
              <a:rPr lang="en-GB" altLang="en-US" sz="2000" dirty="0">
                <a:latin typeface="Arial" panose="020B0604020202020204" pitchFamily="34" charset="0"/>
                <a:cs typeface="Arial" panose="020B0604020202020204" pitchFamily="34" charset="0"/>
              </a:rPr>
              <a:t>They have the general formula (C</a:t>
            </a:r>
            <a:r>
              <a:rPr lang="en-GB" altLang="en-US" sz="2000" baseline="-16000" dirty="0">
                <a:latin typeface="Arial" panose="020B0604020202020204" pitchFamily="34" charset="0"/>
                <a:cs typeface="Arial" panose="020B0604020202020204" pitchFamily="34" charset="0"/>
              </a:rPr>
              <a:t>6</a:t>
            </a:r>
            <a:r>
              <a:rPr lang="en-GB" altLang="en-US" sz="2000" dirty="0">
                <a:latin typeface="Arial" panose="020B0604020202020204" pitchFamily="34" charset="0"/>
                <a:cs typeface="Arial" panose="020B0604020202020204" pitchFamily="34" charset="0"/>
              </a:rPr>
              <a:t>H</a:t>
            </a:r>
            <a:r>
              <a:rPr lang="en-GB" altLang="en-US" sz="2000" baseline="-16000" dirty="0">
                <a:latin typeface="Arial" panose="020B0604020202020204" pitchFamily="34" charset="0"/>
                <a:cs typeface="Arial" panose="020B0604020202020204" pitchFamily="34" charset="0"/>
              </a:rPr>
              <a:t>10</a:t>
            </a:r>
            <a:r>
              <a:rPr lang="en-GB" altLang="en-US" sz="2000" dirty="0">
                <a:latin typeface="Arial" panose="020B0604020202020204" pitchFamily="34" charset="0"/>
                <a:cs typeface="Arial" panose="020B0604020202020204" pitchFamily="34" charset="0"/>
              </a:rPr>
              <a:t>O</a:t>
            </a:r>
            <a:r>
              <a:rPr lang="en-GB" altLang="en-US" sz="2000" baseline="-16000" dirty="0">
                <a:latin typeface="Arial" panose="020B0604020202020204" pitchFamily="34" charset="0"/>
                <a:cs typeface="Arial" panose="020B0604020202020204" pitchFamily="34" charset="0"/>
              </a:rPr>
              <a:t>5</a:t>
            </a:r>
            <a:r>
              <a:rPr lang="en-GB" altLang="en-US" sz="2000" dirty="0">
                <a:latin typeface="Arial" panose="020B0604020202020204" pitchFamily="34" charset="0"/>
                <a:cs typeface="Arial" panose="020B0604020202020204" pitchFamily="34" charset="0"/>
              </a:rPr>
              <a:t>)</a:t>
            </a:r>
            <a:r>
              <a:rPr lang="en-GB" altLang="en-US" sz="2000" baseline="-25000" dirty="0">
                <a:latin typeface="Arial" panose="020B0604020202020204" pitchFamily="34" charset="0"/>
                <a:cs typeface="Arial" panose="020B0604020202020204" pitchFamily="34" charset="0"/>
              </a:rPr>
              <a:t>n</a:t>
            </a:r>
            <a:r>
              <a:rPr lang="en-GB" altLang="en-US" sz="2000" dirty="0">
                <a:latin typeface="Arial" panose="020B0604020202020204" pitchFamily="34" charset="0"/>
                <a:cs typeface="Arial" panose="020B0604020202020204" pitchFamily="34" charset="0"/>
              </a:rPr>
              <a:t> where ‘n’ is a large number.  </a:t>
            </a:r>
          </a:p>
          <a:p>
            <a:pPr marL="0" indent="0">
              <a:spcBef>
                <a:spcPct val="50000"/>
              </a:spcBef>
              <a:buNone/>
            </a:pPr>
            <a:r>
              <a:rPr lang="en-GB" altLang="en-US" sz="2000" dirty="0">
                <a:latin typeface="Arial" panose="020B0604020202020204" pitchFamily="34" charset="0"/>
                <a:cs typeface="Arial" panose="020B0604020202020204" pitchFamily="34" charset="0"/>
              </a:rPr>
              <a:t>Examples of polysaccharides include:</a:t>
            </a:r>
          </a:p>
          <a:p>
            <a:pPr lvl="1" algn="l">
              <a:spcBef>
                <a:spcPct val="50000"/>
              </a:spcBef>
              <a:buFontTx/>
              <a:buChar char="•"/>
            </a:pPr>
            <a:r>
              <a:rPr lang="en-GB" altLang="en-US" dirty="0">
                <a:latin typeface="Arial" panose="020B0604020202020204" pitchFamily="34" charset="0"/>
                <a:cs typeface="Arial" panose="020B0604020202020204" pitchFamily="34" charset="0"/>
              </a:rPr>
              <a:t> starch;</a:t>
            </a:r>
          </a:p>
          <a:p>
            <a:pPr lvl="1" algn="l">
              <a:spcBef>
                <a:spcPct val="50000"/>
              </a:spcBef>
              <a:buFontTx/>
              <a:buChar char="•"/>
            </a:pPr>
            <a:r>
              <a:rPr lang="en-GB" altLang="en-US" dirty="0">
                <a:latin typeface="Arial" panose="020B0604020202020204" pitchFamily="34" charset="0"/>
                <a:cs typeface="Arial" panose="020B0604020202020204" pitchFamily="34" charset="0"/>
              </a:rPr>
              <a:t> glycogen;</a:t>
            </a:r>
          </a:p>
          <a:p>
            <a:pPr lvl="1" algn="l">
              <a:spcBef>
                <a:spcPct val="50000"/>
              </a:spcBef>
              <a:buFontTx/>
              <a:buChar char="•"/>
            </a:pPr>
            <a:r>
              <a:rPr lang="en-GB" altLang="en-US" dirty="0">
                <a:latin typeface="Arial" panose="020B0604020202020204" pitchFamily="34" charset="0"/>
                <a:cs typeface="Arial" panose="020B0604020202020204" pitchFamily="34" charset="0"/>
              </a:rPr>
              <a:t> cellulose;</a:t>
            </a:r>
          </a:p>
          <a:p>
            <a:pPr lvl="1" algn="l">
              <a:spcBef>
                <a:spcPct val="50000"/>
              </a:spcBef>
              <a:buFontTx/>
              <a:buChar char="•"/>
            </a:pPr>
            <a:r>
              <a:rPr lang="en-GB" altLang="en-US" dirty="0">
                <a:latin typeface="Arial" panose="020B0604020202020204" pitchFamily="34" charset="0"/>
                <a:cs typeface="Arial" panose="020B0604020202020204" pitchFamily="34" charset="0"/>
              </a:rPr>
              <a:t> pectin.</a:t>
            </a:r>
            <a:endParaRPr lang="en-US" altLang="en-US" dirty="0">
              <a:latin typeface="Arial" panose="020B0604020202020204" pitchFamily="34" charset="0"/>
              <a:cs typeface="Arial" panose="020B0604020202020204" pitchFamily="34" charset="0"/>
            </a:endParaRPr>
          </a:p>
          <a:p>
            <a:endParaRPr lang="en-US" sz="2000"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823960" y="3429000"/>
            <a:ext cx="3048000" cy="2036064"/>
          </a:xfrm>
          <a:prstGeom prst="rect">
            <a:avLst/>
          </a:prstGeom>
        </p:spPr>
      </p:pic>
      <p:sp>
        <p:nvSpPr>
          <p:cNvPr id="5" name="TextBox 4"/>
          <p:cNvSpPr txBox="1"/>
          <p:nvPr/>
        </p:nvSpPr>
        <p:spPr>
          <a:xfrm>
            <a:off x="8663940" y="5729498"/>
            <a:ext cx="3368040" cy="369332"/>
          </a:xfrm>
          <a:prstGeom prst="rect">
            <a:avLst/>
          </a:prstGeom>
          <a:noFill/>
          <a:ln>
            <a:solidFill>
              <a:srgbClr val="263B83"/>
            </a:solidFill>
          </a:ln>
        </p:spPr>
        <p:txBody>
          <a:bodyPr wrap="square" rtlCol="0">
            <a:spAutoFit/>
          </a:bodyPr>
          <a:lstStyle/>
          <a:p>
            <a:r>
              <a:rPr lang="en-US" dirty="0">
                <a:latin typeface="Arial" panose="020B0604020202020204" pitchFamily="34" charset="0"/>
                <a:cs typeface="Arial" panose="020B0604020202020204" pitchFamily="34" charset="0"/>
              </a:rPr>
              <a:t>Pectin is used in jam making</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327352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S:\Shared\BNF Photographs\iStock Photo Images\Foods and drinks\Bread, pasta, grains etc\Group of carbohydrate products.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555525" y="3473909"/>
            <a:ext cx="3567066" cy="30099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p:txBody>
          <a:bodyPr/>
          <a:lstStyle/>
          <a:p>
            <a:r>
              <a:rPr lang="en-US" dirty="0" err="1"/>
              <a:t>Fibre</a:t>
            </a:r>
            <a:br>
              <a:rPr lang="en-US" dirty="0"/>
            </a:br>
            <a:endParaRPr lang="en-US" dirty="0"/>
          </a:p>
        </p:txBody>
      </p:sp>
      <p:sp>
        <p:nvSpPr>
          <p:cNvPr id="3" name="Subtitle 2"/>
          <p:cNvSpPr>
            <a:spLocks noGrp="1"/>
          </p:cNvSpPr>
          <p:nvPr>
            <p:ph type="subTitle" idx="1"/>
          </p:nvPr>
        </p:nvSpPr>
        <p:spPr/>
        <p:txBody>
          <a:bodyPr/>
          <a:lstStyle/>
          <a:p>
            <a:pPr marL="0" indent="0">
              <a:spcBef>
                <a:spcPct val="0"/>
              </a:spcBef>
              <a:buNone/>
            </a:pPr>
            <a:r>
              <a:rPr lang="en-GB" altLang="en-US" sz="2000" dirty="0"/>
              <a:t>Fibre is present in whole grains, fruits and vegetables, especially the outer covering of seeds.  </a:t>
            </a:r>
          </a:p>
          <a:p>
            <a:pPr marL="0" indent="0">
              <a:spcBef>
                <a:spcPct val="0"/>
              </a:spcBef>
              <a:buNone/>
            </a:pPr>
            <a:endParaRPr lang="en-GB" altLang="en-US" sz="2000" dirty="0"/>
          </a:p>
          <a:p>
            <a:pPr marL="0" indent="0">
              <a:spcBef>
                <a:spcPct val="0"/>
              </a:spcBef>
              <a:buNone/>
            </a:pPr>
            <a:r>
              <a:rPr lang="en-GB" altLang="en-US" sz="2000" dirty="0"/>
              <a:t>It is a mixture of substances (mainly complex carbohydrates) which cannot be </a:t>
            </a:r>
            <a:r>
              <a:rPr lang="en-GB" altLang="en-US" sz="2000" dirty="0">
                <a:latin typeface="Arial" panose="020B0604020202020204" pitchFamily="34" charset="0"/>
                <a:cs typeface="Arial" panose="020B0604020202020204" pitchFamily="34" charset="0"/>
              </a:rPr>
              <a:t>digested in the small intestine.  </a:t>
            </a:r>
          </a:p>
          <a:p>
            <a:pPr marL="0" indent="0">
              <a:spcBef>
                <a:spcPct val="0"/>
              </a:spcBef>
              <a:buNone/>
            </a:pPr>
            <a:endParaRPr lang="en-GB" altLang="en-US" sz="2000" dirty="0">
              <a:latin typeface="Arial" panose="020B0604020202020204" pitchFamily="34" charset="0"/>
              <a:cs typeface="Arial" panose="020B0604020202020204" pitchFamily="34" charset="0"/>
            </a:endParaRPr>
          </a:p>
          <a:p>
            <a:pPr marL="0" indent="0">
              <a:spcBef>
                <a:spcPct val="0"/>
              </a:spcBef>
              <a:buNone/>
            </a:pPr>
            <a:r>
              <a:rPr lang="en-GB" altLang="en-US" sz="2000" dirty="0">
                <a:latin typeface="Arial" panose="020B0604020202020204" pitchFamily="34" charset="0"/>
                <a:cs typeface="Arial" panose="020B0604020202020204" pitchFamily="34" charset="0"/>
              </a:rPr>
              <a:t>There are two types of fibre:</a:t>
            </a:r>
          </a:p>
          <a:p>
            <a:pPr marL="800100" lvl="1" indent="-342900" algn="l">
              <a:spcBef>
                <a:spcPct val="0"/>
              </a:spcBef>
              <a:buFont typeface="Arial" panose="020B0604020202020204" pitchFamily="34" charset="0"/>
              <a:buChar char="•"/>
            </a:pPr>
            <a:endParaRPr lang="en-GB" altLang="en-US" dirty="0">
              <a:latin typeface="Arial" panose="020B0604020202020204" pitchFamily="34" charset="0"/>
              <a:cs typeface="Arial" panose="020B0604020202020204" pitchFamily="34" charset="0"/>
            </a:endParaRPr>
          </a:p>
          <a:p>
            <a:pPr marL="800100" lvl="1" indent="-342900" algn="l">
              <a:spcBef>
                <a:spcPct val="0"/>
              </a:spcBef>
              <a:buFont typeface="Arial" panose="020B0604020202020204" pitchFamily="34" charset="0"/>
              <a:buChar char="•"/>
            </a:pPr>
            <a:r>
              <a:rPr lang="en-GB" altLang="en-US" b="1" dirty="0">
                <a:latin typeface="Arial" panose="020B0604020202020204" pitchFamily="34" charset="0"/>
                <a:cs typeface="Arial" panose="020B0604020202020204" pitchFamily="34" charset="0"/>
              </a:rPr>
              <a:t>Soluble fibre</a:t>
            </a:r>
            <a:r>
              <a:rPr lang="en-GB" altLang="en-US" dirty="0">
                <a:latin typeface="Arial" panose="020B0604020202020204" pitchFamily="34" charset="0"/>
                <a:cs typeface="Arial" panose="020B0604020202020204" pitchFamily="34" charset="0"/>
              </a:rPr>
              <a:t> - found in fruit, vegetables, pulses and oats. </a:t>
            </a:r>
          </a:p>
          <a:p>
            <a:pPr marL="800100" lvl="1" indent="-342900" algn="l">
              <a:spcBef>
                <a:spcPct val="0"/>
              </a:spcBef>
              <a:buFont typeface="Arial" panose="020B0604020202020204" pitchFamily="34" charset="0"/>
              <a:buChar char="•"/>
            </a:pPr>
            <a:endParaRPr lang="en-GB" altLang="en-US" dirty="0">
              <a:latin typeface="Arial" panose="020B0604020202020204" pitchFamily="34" charset="0"/>
              <a:cs typeface="Arial" panose="020B0604020202020204" pitchFamily="34" charset="0"/>
            </a:endParaRPr>
          </a:p>
          <a:p>
            <a:pPr marL="800100" lvl="1" indent="-342900" algn="l">
              <a:spcBef>
                <a:spcPct val="0"/>
              </a:spcBef>
              <a:buFont typeface="Arial" panose="020B0604020202020204" pitchFamily="34" charset="0"/>
              <a:buChar char="•"/>
            </a:pPr>
            <a:r>
              <a:rPr lang="en-GB" altLang="en-US" b="1" dirty="0">
                <a:latin typeface="Arial" panose="020B0604020202020204" pitchFamily="34" charset="0"/>
                <a:cs typeface="Arial" panose="020B0604020202020204" pitchFamily="34" charset="0"/>
              </a:rPr>
              <a:t>Insoluble fibre</a:t>
            </a:r>
            <a:r>
              <a:rPr lang="en-GB" altLang="en-US" dirty="0">
                <a:latin typeface="Arial" panose="020B0604020202020204" pitchFamily="34" charset="0"/>
                <a:cs typeface="Arial" panose="020B0604020202020204" pitchFamily="34" charset="0"/>
              </a:rPr>
              <a:t> - found in cereals such as bread and pasta. </a:t>
            </a:r>
          </a:p>
          <a:p>
            <a:pPr marL="800100" lvl="1" indent="-342900" algn="l">
              <a:buFont typeface="Arial" panose="020B0604020202020204" pitchFamily="34" charset="0"/>
              <a:buChar char="•"/>
            </a:pPr>
            <a:endParaRPr lang="en-US" sz="2200" dirty="0"/>
          </a:p>
        </p:txBody>
      </p:sp>
    </p:spTree>
    <p:extLst>
      <p:ext uri="{BB962C8B-B14F-4D97-AF65-F5344CB8AC3E}">
        <p14:creationId xmlns:p14="http://schemas.microsoft.com/office/powerpoint/2010/main" val="42327352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Carbohydrates and their functional properties in food products</a:t>
            </a:r>
            <a:endParaRPr lang="en-US" dirty="0"/>
          </a:p>
        </p:txBody>
      </p:sp>
      <p:sp>
        <p:nvSpPr>
          <p:cNvPr id="3" name="Subtitle 2"/>
          <p:cNvSpPr>
            <a:spLocks noGrp="1"/>
          </p:cNvSpPr>
          <p:nvPr>
            <p:ph type="subTitle" idx="1"/>
          </p:nvPr>
        </p:nvSpPr>
        <p:spPr>
          <a:xfrm>
            <a:off x="1169276" y="2571092"/>
            <a:ext cx="7377270" cy="3600000"/>
          </a:xfrm>
        </p:spPr>
        <p:txBody>
          <a:bodyPr/>
          <a:lstStyle/>
          <a:p>
            <a:pPr marL="0" indent="0">
              <a:buNone/>
            </a:pPr>
            <a:endParaRPr lang="en-GB" sz="2000" dirty="0"/>
          </a:p>
          <a:p>
            <a:pPr marL="0" indent="0">
              <a:buNone/>
            </a:pPr>
            <a:r>
              <a:rPr lang="en-GB" sz="2000" dirty="0"/>
              <a:t>Carbohydrates perform different functions in food products. </a:t>
            </a:r>
          </a:p>
          <a:p>
            <a:endParaRPr lang="en-GB" sz="2000" dirty="0"/>
          </a:p>
          <a:p>
            <a:pPr marL="0" indent="0">
              <a:buNone/>
            </a:pPr>
            <a:r>
              <a:rPr lang="en-GB" sz="2000" dirty="0"/>
              <a:t>They can:  </a:t>
            </a:r>
          </a:p>
          <a:p>
            <a:r>
              <a:rPr lang="en-GB" sz="2000" dirty="0"/>
              <a:t>help to cause the colour change of bread, toast and bakery products;</a:t>
            </a:r>
          </a:p>
          <a:p>
            <a:r>
              <a:rPr lang="en-GB" sz="2000" dirty="0"/>
              <a:t>contribute to the chewiness, colour and sweet flavour of caramel;		</a:t>
            </a:r>
          </a:p>
          <a:p>
            <a:r>
              <a:rPr lang="en-GB" sz="2000" dirty="0"/>
              <a:t>thicken products such as sauces and custards.	</a:t>
            </a:r>
          </a:p>
          <a:p>
            <a:endParaRPr lang="en-US" sz="2000" dirty="0"/>
          </a:p>
        </p:txBody>
      </p:sp>
      <p:pic>
        <p:nvPicPr>
          <p:cNvPr id="4" name="Picture 3" descr="C:\Users\fmeek\Dropbox\BNF FTPP (1)\UEL Photos handouts and video\UEL FTPP Photos and Video\P1110592.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546546" y="2810357"/>
            <a:ext cx="3300412" cy="2474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327352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ead97cfe-a968-427f-b02b-893e6ba0355a" xsi:nil="true"/>
    <_Flow_SignoffStatus xmlns="c53071f4-7f44-43fd-895c-8e7b6a3746b0" xsi:nil="true"/>
    <lcf76f155ced4ddcb4097134ff3c332f xmlns="c53071f4-7f44-43fd-895c-8e7b6a3746b0">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D5B78CA333243439763E4169A5FEB7F" ma:contentTypeVersion="19" ma:contentTypeDescription="Create a new document." ma:contentTypeScope="" ma:versionID="d67e542ccfc98f8766c03bca3df5dec6">
  <xsd:schema xmlns:xsd="http://www.w3.org/2001/XMLSchema" xmlns:xs="http://www.w3.org/2001/XMLSchema" xmlns:p="http://schemas.microsoft.com/office/2006/metadata/properties" xmlns:ns2="c53071f4-7f44-43fd-895c-8e7b6a3746b0" xmlns:ns3="ead97cfe-a968-427f-b02b-893e6ba0355a" targetNamespace="http://schemas.microsoft.com/office/2006/metadata/properties" ma:root="true" ma:fieldsID="2465a60b32c7e66e77d39dce70c70dd6" ns2:_="" ns3:_="">
    <xsd:import namespace="c53071f4-7f44-43fd-895c-8e7b6a3746b0"/>
    <xsd:import namespace="ead97cfe-a968-427f-b02b-893e6ba0355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element ref="ns2:_Flow_SignoffStatu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53071f4-7f44-43fd-895c-8e7b6a3746b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_Flow_SignoffStatus" ma:index="21" nillable="true" ma:displayName="Sign-off status" ma:internalName="Sign_x002d_off_x0020_status">
      <xsd:simpleType>
        <xsd:restriction base="dms:Text"/>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a407c16c-d400-4155-af4b-d0582c07d4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ad97cfe-a968-427f-b02b-893e6ba0355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7b8b45f8-435e-402c-b129-c8853cba6318}" ma:internalName="TaxCatchAll" ma:showField="CatchAllData" ma:web="ead97cfe-a968-427f-b02b-893e6ba035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7A99E2A-6259-473C-82B6-B35E08E30DEA}">
  <ds:schemaRefs>
    <ds:schemaRef ds:uri="http://schemas.microsoft.com/office/2006/metadata/properties"/>
    <ds:schemaRef ds:uri="http://schemas.microsoft.com/office/infopath/2007/PartnerControls"/>
    <ds:schemaRef ds:uri="ead97cfe-a968-427f-b02b-893e6ba0355a"/>
    <ds:schemaRef ds:uri="c53071f4-7f44-43fd-895c-8e7b6a3746b0"/>
  </ds:schemaRefs>
</ds:datastoreItem>
</file>

<file path=customXml/itemProps2.xml><?xml version="1.0" encoding="utf-8"?>
<ds:datastoreItem xmlns:ds="http://schemas.openxmlformats.org/officeDocument/2006/customXml" ds:itemID="{BD5122AF-1ABA-4716-AED7-DC140493F8F3}">
  <ds:schemaRefs>
    <ds:schemaRef ds:uri="http://schemas.microsoft.com/sharepoint/v3/contenttype/forms"/>
  </ds:schemaRefs>
</ds:datastoreItem>
</file>

<file path=customXml/itemProps3.xml><?xml version="1.0" encoding="utf-8"?>
<ds:datastoreItem xmlns:ds="http://schemas.openxmlformats.org/officeDocument/2006/customXml" ds:itemID="{7285F28B-70A4-4A65-AFC1-D61854F36A5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53071f4-7f44-43fd-895c-8e7b6a3746b0"/>
    <ds:schemaRef ds:uri="ead97cfe-a968-427f-b02b-893e6ba0355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933</Words>
  <Application>Microsoft Office PowerPoint</Application>
  <PresentationFormat>Widescreen</PresentationFormat>
  <Paragraphs>85</Paragraphs>
  <Slides>15</Slides>
  <Notes>0</Notes>
  <HiddenSlides>0</HiddenSlides>
  <MMClips>0</MMClips>
  <ScaleCrop>false</ScaleCrop>
  <HeadingPairs>
    <vt:vector size="6" baseType="variant">
      <vt:variant>
        <vt:lpstr>Fonts Used</vt:lpstr>
      </vt:variant>
      <vt:variant>
        <vt:i4>1</vt:i4>
      </vt:variant>
      <vt:variant>
        <vt:lpstr>Theme</vt:lpstr>
      </vt:variant>
      <vt:variant>
        <vt:i4>4</vt:i4>
      </vt:variant>
      <vt:variant>
        <vt:lpstr>Slide Titles</vt:lpstr>
      </vt:variant>
      <vt:variant>
        <vt:i4>15</vt:i4>
      </vt:variant>
    </vt:vector>
  </HeadingPairs>
  <TitlesOfParts>
    <vt:vector size="20" baseType="lpstr">
      <vt:lpstr>Arial</vt:lpstr>
      <vt:lpstr>Office Theme</vt:lpstr>
      <vt:lpstr>Custom Design</vt:lpstr>
      <vt:lpstr>1_Custom Design</vt:lpstr>
      <vt:lpstr>3_Custom Design</vt:lpstr>
      <vt:lpstr>Carbohydrates and their functional properties in  food products </vt:lpstr>
      <vt:lpstr>Carbohydrates in food </vt:lpstr>
      <vt:lpstr>The structure of carbohydrates</vt:lpstr>
      <vt:lpstr>The structure of carbohydrates</vt:lpstr>
      <vt:lpstr>Monosaccharides</vt:lpstr>
      <vt:lpstr>Disaccharides</vt:lpstr>
      <vt:lpstr>Polysaccharides </vt:lpstr>
      <vt:lpstr>Fibre </vt:lpstr>
      <vt:lpstr>Carbohydrates and their functional properties in food products</vt:lpstr>
      <vt:lpstr>The Maillard reaction</vt:lpstr>
      <vt:lpstr>Dextrinisation</vt:lpstr>
      <vt:lpstr>Caramelisation</vt:lpstr>
      <vt:lpstr>Gelatinisation</vt:lpstr>
      <vt:lpstr>Other characteristics of carbohydrates </vt:lpstr>
      <vt:lpstr>Carbohydrates and their functional properties in food products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Glenn Carter</dc:creator>
  <cp:lastModifiedBy>Alex White</cp:lastModifiedBy>
  <cp:revision>56</cp:revision>
  <dcterms:created xsi:type="dcterms:W3CDTF">2018-10-10T09:22:08Z</dcterms:created>
  <dcterms:modified xsi:type="dcterms:W3CDTF">2024-08-30T08:20:39Z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0x010100BD5B78CA333243439763E4169A5FEB7F</vt:lpwstr>
  </property>
</Properties>
</file>