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66" r:id="rId6"/>
    <p:sldId id="259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7" r:id="rId17"/>
    <p:sldId id="278" r:id="rId18"/>
    <p:sldId id="279" r:id="rId19"/>
    <p:sldId id="28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3C2"/>
    <a:srgbClr val="EF9F3F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2" autoAdjust="0"/>
  </p:normalViewPr>
  <p:slideViewPr>
    <p:cSldViewPr snapToGrid="0" snapToObjects="1">
      <p:cViewPr varScale="1">
        <p:scale>
          <a:sx n="105" d="100"/>
          <a:sy n="105" d="100"/>
        </p:scale>
        <p:origin x="13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processing</a:t>
            </a:r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507364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Food processing enables food to be packaged, staying fresher for longer and saving time. For 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prepared deli foods;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frozen meals;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ready meals;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pizza.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223" y="4574203"/>
            <a:ext cx="2648217" cy="1765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520" y="2357907"/>
            <a:ext cx="2661920" cy="17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0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63524" cy="360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Food is processed for a number of reasons:</a:t>
            </a:r>
          </a:p>
          <a:p>
            <a:r>
              <a:rPr lang="en-US" dirty="0"/>
              <a:t>to extend the shelf life;</a:t>
            </a:r>
          </a:p>
          <a:p>
            <a:r>
              <a:rPr lang="en-US" dirty="0"/>
              <a:t>to add variety;</a:t>
            </a:r>
          </a:p>
          <a:p>
            <a:r>
              <a:rPr lang="en-US" dirty="0"/>
              <a:t>convenience;</a:t>
            </a:r>
          </a:p>
          <a:p>
            <a:r>
              <a:rPr lang="en-US" dirty="0"/>
              <a:t>consumer’s health.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224" name="Picture 8" descr="C:\Users\Jenny\AppData\Local\Microsoft\Windows\INetCache\IE\6T7W4HTR\frozenaisle2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797" y="2671674"/>
            <a:ext cx="3731477" cy="24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3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 extend the shelf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66724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Processing foods often makes them safer by killing existing bacteria and slowing bacterial growth. For example, heating foods helps remove harmful bacteria.</a:t>
            </a:r>
          </a:p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Examples of preserving food through food processing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fermenting;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salting;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canning;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pasteurising;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freezing;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drying.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C:\Users\Jenny\AppData\Local\Microsoft\Windows\Temporary Internet Files\Content.IE5\ZG7MJ6ZH\MP900406819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9166" y="2074572"/>
            <a:ext cx="1667789" cy="208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:\Users\Jenny\AppData\Local\Microsoft\Windows\INetCache\IE\EPRO8C7F\6568207647_f86b655c92_z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935" y="4242930"/>
            <a:ext cx="1667789" cy="222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04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 add variety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26084" cy="3600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dirty="0"/>
              <a:t>Processing foods provides the consumer with a wider choice.</a:t>
            </a:r>
          </a:p>
          <a:p>
            <a:pPr marL="0" indent="0">
              <a:buNone/>
              <a:defRPr/>
            </a:pPr>
            <a:r>
              <a:rPr lang="en-GB" dirty="0"/>
              <a:t>Processing food can modify the: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flavour;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texture;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smell;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colour;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shape.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 descr="A group of wooden scoops with grains and flour&#10;&#10;Description automatically generated">
            <a:extLst>
              <a:ext uri="{FF2B5EF4-FFF2-40B4-BE49-F238E27FC236}">
                <a16:creationId xmlns:a16="http://schemas.microsoft.com/office/drawing/2014/main" id="{5AE02C98-6EB0-0139-94D6-C87BC10D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748" y="3342168"/>
            <a:ext cx="3696104" cy="24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34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Convenience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dirty="0"/>
              <a:t>Consumer demand and lifestyle choices has led to the development of a wide variety of convenience and fast food.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060" y="3637514"/>
            <a:ext cx="1608994" cy="2412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615" y="3689467"/>
            <a:ext cx="3048000" cy="2392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606" y="3859496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1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Consumer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669924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Health concerns within the population has led to an increased demand for healthier food choices, e.g. lower salt, fat and/or sugar.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Food products are also sometimes fortified to improve the nutritional profile. Nutrients may be added to products to: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replace nutrients lost during food processing;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extra nutrients that would not normally be present,             e.g. added fibre in yogurt;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produce a substitute product with similar nutritive value.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172" name="Picture 4" descr="C:\Users\Jenny\AppData\Local\Microsoft\Windows\INetCache\IE\W52D0TNO\flour_PNG20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362" y="2040925"/>
            <a:ext cx="2019301" cy="20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362" y="4051251"/>
            <a:ext cx="1720362" cy="234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69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Functional food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893444" cy="3600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Innovation in food processing has also led to the development of functional food.</a:t>
            </a:r>
          </a:p>
          <a:p>
            <a:pPr marL="0" indent="0"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functional food provides benefits over and above their basic nutritional value. Examples include: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dairy products containing probiotic bacteria;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cholesterol lowering spreads, drinks and cereal bars;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Omega 3 eggs;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other functional foods or drinks fortified with a nutrient that would not usually be present to any great extent, e.g. folic acid fortified bread or breakfast cereals.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195" name="Picture 3" descr="C:\Users\Jenny\AppData\Local\Microsoft\Windows\INetCache\IE\6T7W4HTR\probioticfoo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614" y="257109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563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56AA9-63C6-8BE5-90E0-B9158B63E31F}"/>
              </a:ext>
            </a:extLst>
          </p:cNvPr>
          <p:cNvSpPr txBox="1"/>
          <p:nvPr/>
        </p:nvSpPr>
        <p:spPr>
          <a:xfrm>
            <a:off x="393116" y="59995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6900528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Food processing is any deliberate change in a food that happens before it is available for us to eat. </a:t>
            </a:r>
          </a:p>
          <a:p>
            <a:pPr marL="0" indent="0">
              <a:buNone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Food processing is not new. It dates back to pre-historic times when food was sun-dried, preserved with salt and/or cooked.</a:t>
            </a:r>
          </a:p>
          <a:p>
            <a:pPr marL="0" indent="0">
              <a:buNone/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Modern processing was developed over the centuries with canning and pasteurisation advancing the micro-biological safety of food.   </a:t>
            </a:r>
          </a:p>
          <a:p>
            <a:pPr marL="0" indent="0">
              <a:buNone/>
            </a:pPr>
            <a:endParaRPr lang="en-GB" altLang="en-US" sz="28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8" name="Picture 4" descr="C:\Users\Jenny\AppData\Local\Microsoft\Windows\INetCache\IE\0RYEYTLC\canned_food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236" r="-12236"/>
          <a:stretch/>
        </p:blipFill>
        <p:spPr bwMode="auto">
          <a:xfrm>
            <a:off x="8946019" y="4981395"/>
            <a:ext cx="2293132" cy="15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019" y="2315981"/>
            <a:ext cx="1888273" cy="1259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019" y="3741353"/>
            <a:ext cx="1888273" cy="12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4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processing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90056" y="2251273"/>
            <a:ext cx="6526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Food processing can be very simple, e.g. preparing, freezing or drying food to preserve nutrients and freshness.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0838" y="3725817"/>
            <a:ext cx="60597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can also be complex, e.g. formulating a frozen meal with the right balance of nutrients and ingredients.</a:t>
            </a:r>
          </a:p>
        </p:txBody>
      </p:sp>
      <p:pic>
        <p:nvPicPr>
          <p:cNvPr id="5" name="Picture 3" descr="C:\Users\Jenny\AppData\Local\Microsoft\Windows\Temporary Internet Files\Content.IE5\N9LKA2BV\MP900407326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268" y="2100123"/>
            <a:ext cx="15573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C:\Users\Jenny\AppData\Local\Microsoft\Windows\Temporary Internet Files\Content.IE5\9Z5LQKTK\MP900409573[2]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3" t="23750" r="11352" b="24966"/>
          <a:stretch/>
        </p:blipFill>
        <p:spPr bwMode="auto">
          <a:xfrm>
            <a:off x="8018073" y="4574203"/>
            <a:ext cx="2627727" cy="1769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695784"/>
            <a:ext cx="6145924" cy="36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washed;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peeled;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sliced;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juiced;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frozen;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shredded;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dried.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169274" y="2170982"/>
            <a:ext cx="5327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Minimally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processed foods are:</a:t>
            </a:r>
          </a:p>
        </p:txBody>
      </p:sp>
      <p:pic>
        <p:nvPicPr>
          <p:cNvPr id="7" name="Picture 7" descr="C:\Users\Jenny\AppData\Local\Microsoft\Windows\Temporary Internet Files\Content.IE5\P19TIMCJ\MP900175524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 b="10667"/>
          <a:stretch>
            <a:fillRect/>
          </a:stretch>
        </p:blipFill>
        <p:spPr bwMode="auto">
          <a:xfrm>
            <a:off x="8109517" y="1563798"/>
            <a:ext cx="2168922" cy="249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Users\Jenny\AppData\Local\Microsoft\Windows\Temporary Internet Files\Content.IE5\YPHM2P6C\MP900406680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795" y="3599057"/>
            <a:ext cx="1834534" cy="27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517" y="4236546"/>
            <a:ext cx="3048000" cy="21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2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69276" y="2571092"/>
            <a:ext cx="6769379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Food that requires little processing or production includes: 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washed and packaged fruit and vegetables;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shelled and ground nuts;</a:t>
            </a:r>
          </a:p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coffee beans.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914" y="2202557"/>
            <a:ext cx="3352141" cy="222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300" y="4574203"/>
            <a:ext cx="3048000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More highly processed foods are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baked;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fried;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smoked;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toasted;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puffed;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fermented;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pasteurised;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artificially flavoured;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artificially coloured.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4" descr="C:\Users\Jenny\AppData\Local\Microsoft\Windows\Temporary Internet Files\Content.IE5\RUWAVU3J\MP900406737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537" y="4051888"/>
            <a:ext cx="2504858" cy="200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582" y="3935861"/>
            <a:ext cx="1809639" cy="2716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8" t="14819" r="8636" b="8804"/>
          <a:stretch/>
        </p:blipFill>
        <p:spPr>
          <a:xfrm>
            <a:off x="6725414" y="2201791"/>
            <a:ext cx="2504859" cy="1558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0" b="13451"/>
          <a:stretch/>
        </p:blipFill>
        <p:spPr>
          <a:xfrm>
            <a:off x="9230273" y="2305556"/>
            <a:ext cx="2254927" cy="14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649604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Food is processed to help preserve and enhance nutrients and freshness of ingredients at their peak, for 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canned tuna;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beans and tomatoes;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frozen fruit and vegetables;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pureed fruit.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C:\Users\Jenny\AppData\Local\Microsoft\Windows\Temporary Internet Files\Content.IE5\N9LKA2BV\MP900400593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4593" y="2202722"/>
            <a:ext cx="1638159" cy="205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rozen pe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4623" y="4442779"/>
            <a:ext cx="25781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11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66724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Ingredients such as sweeteners, spices, oils, flavours, colours, and preservatives are also added to food to improve safety and taste and/or add visual appeal, for 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instant noodles or rice;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jars of tomato sauce;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salad dressings and sauces.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8" descr="https://encrypted-tbn1.gstatic.com/images?q=tbn:ANd9GcTIcHxq0lqZB965751XSpP2J9OmgtJVD3KRHQ_7WrxwGb2Fp7o7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61" y="192379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Jenny\AppData\Local\Microsoft\Windows\INetCache\IE\6T7W4HTR\200px-Cup-Noodles-2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673" y="4258219"/>
            <a:ext cx="1755903" cy="20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49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392812" cy="36000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Food can also be processed so that it is “ready-to-eat” and requires little or no preparation. For 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breakfast cereal;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jam;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peanut butter;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ice cream;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yogurt;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biscuits;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ham;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cheese spreads.</a:t>
            </a:r>
            <a:endParaRPr lang="en-GB" dirty="0"/>
          </a:p>
        </p:txBody>
      </p:sp>
      <p:pic>
        <p:nvPicPr>
          <p:cNvPr id="8" name="Picture 7" descr="A bowl of oatmeal&#10;&#10;Description automatically generated">
            <a:extLst>
              <a:ext uri="{FF2B5EF4-FFF2-40B4-BE49-F238E27FC236}">
                <a16:creationId xmlns:a16="http://schemas.microsoft.com/office/drawing/2014/main" id="{50B21945-40A6-592A-FA36-8F2074B11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0" t="19346" r="10882" b="11709"/>
          <a:stretch/>
        </p:blipFill>
        <p:spPr>
          <a:xfrm>
            <a:off x="8282432" y="2571092"/>
            <a:ext cx="2359152" cy="1638991"/>
          </a:xfrm>
          <a:prstGeom prst="rect">
            <a:avLst/>
          </a:prstGeom>
        </p:spPr>
      </p:pic>
      <p:pic>
        <p:nvPicPr>
          <p:cNvPr id="9" name="Picture 8" descr="A row of yogurt cups with spoons&#10;&#10;Description automatically generated">
            <a:extLst>
              <a:ext uri="{FF2B5EF4-FFF2-40B4-BE49-F238E27FC236}">
                <a16:creationId xmlns:a16="http://schemas.microsoft.com/office/drawing/2014/main" id="{E1F9065E-BC3B-4F3A-8F64-6C89500A7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40" y="4210083"/>
            <a:ext cx="2965984" cy="197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5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8675</TotalTime>
  <Words>684</Words>
  <Application>Microsoft Office PowerPoint</Application>
  <PresentationFormat>Widescreen</PresentationFormat>
  <Paragraphs>104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Office Theme</vt:lpstr>
      <vt:lpstr>Custom Design</vt:lpstr>
      <vt:lpstr>1_Custom Design</vt:lpstr>
      <vt:lpstr>3_Custom Design</vt:lpstr>
      <vt:lpstr>Food processing</vt:lpstr>
      <vt:lpstr>Food processing</vt:lpstr>
      <vt:lpstr>Food processing</vt:lpstr>
      <vt:lpstr>Food processing</vt:lpstr>
      <vt:lpstr>Food processing</vt:lpstr>
      <vt:lpstr>Food processing</vt:lpstr>
      <vt:lpstr>Food processing</vt:lpstr>
      <vt:lpstr>Food processing</vt:lpstr>
      <vt:lpstr>Food processing</vt:lpstr>
      <vt:lpstr>Food processing</vt:lpstr>
      <vt:lpstr>Food processing</vt:lpstr>
      <vt:lpstr>To extend the shelf life</vt:lpstr>
      <vt:lpstr>To add variety</vt:lpstr>
      <vt:lpstr>Convenience</vt:lpstr>
      <vt:lpstr>Consumer health</vt:lpstr>
      <vt:lpstr>Functional food</vt:lpstr>
      <vt:lpstr>Food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Elsa Healey</cp:lastModifiedBy>
  <cp:revision>42</cp:revision>
  <dcterms:created xsi:type="dcterms:W3CDTF">2018-10-10T09:22:08Z</dcterms:created>
  <dcterms:modified xsi:type="dcterms:W3CDTF">2023-12-03T20:17:44Z</dcterms:modified>
</cp:coreProperties>
</file>