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5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F3F"/>
    <a:srgbClr val="FCE3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39A1D-10B6-4C4B-B711-5448D3E04D8E}" v="90" dt="2024-09-02T13:25:59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5"/>
    <p:restoredTop sz="94655"/>
  </p:normalViewPr>
  <p:slideViewPr>
    <p:cSldViewPr snapToGrid="0" snapToObjects="1">
      <p:cViewPr varScale="1">
        <p:scale>
          <a:sx n="98" d="100"/>
          <a:sy n="98" d="100"/>
        </p:scale>
        <p:origin x="151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21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/>
              <a:t>A Day-</a:t>
            </a:r>
            <a:r>
              <a:rPr lang="en-US" dirty="0"/>
              <a:t> </a:t>
            </a:r>
            <a:r>
              <a:rPr lang="en-GB" dirty="0"/>
              <a:t>What counts and what is a portion?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Portion size - dried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022225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of these would count as a portion of raisins or sultanas?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another example of a dried fruit.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69274" y="3609977"/>
            <a:ext cx="5545138" cy="1730374"/>
            <a:chOff x="2279650" y="2058989"/>
            <a:chExt cx="5545138" cy="1730374"/>
          </a:xfrm>
        </p:grpSpPr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2279650" y="2058989"/>
              <a:ext cx="1728788" cy="1728787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41656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0960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7489372" y="3386507"/>
            <a:ext cx="39703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30g is a portion of dried fruit.</a:t>
            </a:r>
          </a:p>
          <a:p>
            <a:pPr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reduce the risk of tooth decay, dried fruit is best enjoyed as part of a meal – as dessert, for example, not as a between meal snack. </a:t>
            </a:r>
          </a:p>
          <a:p>
            <a:pPr>
              <a:spcBef>
                <a:spcPct val="0"/>
              </a:spcBef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Remember, dried fruit can also be added to savoury cooking.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A0C544-1A18-6FE2-959E-6483BA9EE394}"/>
              </a:ext>
            </a:extLst>
          </p:cNvPr>
          <p:cNvGrpSpPr/>
          <p:nvPr/>
        </p:nvGrpSpPr>
        <p:grpSpPr>
          <a:xfrm>
            <a:off x="1185470" y="3895271"/>
            <a:ext cx="1712592" cy="1142322"/>
            <a:chOff x="1075503" y="3876736"/>
            <a:chExt cx="1884167" cy="1256765"/>
          </a:xfrm>
        </p:grpSpPr>
        <p:pic>
          <p:nvPicPr>
            <p:cNvPr id="6" name="Picture 5" descr="A pile of raisins on a black background&#10;&#10;Description automatically generated">
              <a:extLst>
                <a:ext uri="{FF2B5EF4-FFF2-40B4-BE49-F238E27FC236}">
                  <a16:creationId xmlns:a16="http://schemas.microsoft.com/office/drawing/2014/main" id="{D9E28583-8288-B4A7-CE55-252EC465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503" y="4073904"/>
              <a:ext cx="1500147" cy="1000598"/>
            </a:xfrm>
            <a:prstGeom prst="rect">
              <a:avLst/>
            </a:prstGeom>
          </p:spPr>
        </p:pic>
        <p:pic>
          <p:nvPicPr>
            <p:cNvPr id="7" name="Picture 6" descr="A pile of raisins on a black background&#10;&#10;Description automatically generated">
              <a:extLst>
                <a:ext uri="{FF2B5EF4-FFF2-40B4-BE49-F238E27FC236}">
                  <a16:creationId xmlns:a16="http://schemas.microsoft.com/office/drawing/2014/main" id="{45B689E2-A84A-AB43-F762-F5D664C5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9523" y="4132903"/>
              <a:ext cx="1500147" cy="1000598"/>
            </a:xfrm>
            <a:prstGeom prst="rect">
              <a:avLst/>
            </a:prstGeom>
          </p:spPr>
        </p:pic>
        <p:pic>
          <p:nvPicPr>
            <p:cNvPr id="8" name="Picture 7" descr="A pile of raisins on a black background&#10;&#10;Description automatically generated">
              <a:extLst>
                <a:ext uri="{FF2B5EF4-FFF2-40B4-BE49-F238E27FC236}">
                  <a16:creationId xmlns:a16="http://schemas.microsoft.com/office/drawing/2014/main" id="{B1E3E566-B824-E59A-0C22-D65C9FF16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1741" y="3876736"/>
              <a:ext cx="1500147" cy="1000598"/>
            </a:xfrm>
            <a:prstGeom prst="rect">
              <a:avLst/>
            </a:prstGeom>
          </p:spPr>
        </p:pic>
      </p:grpSp>
      <p:pic>
        <p:nvPicPr>
          <p:cNvPr id="23" name="Picture 22" descr="A pile of raisins on a white background&#10;&#10;Description automatically generated">
            <a:extLst>
              <a:ext uri="{FF2B5EF4-FFF2-40B4-BE49-F238E27FC236}">
                <a16:creationId xmlns:a16="http://schemas.microsoft.com/office/drawing/2014/main" id="{7732CB20-3CD9-B12F-0232-38BA2C512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9" t="13914" r="12961" b="11142"/>
          <a:stretch/>
        </p:blipFill>
        <p:spPr>
          <a:xfrm>
            <a:off x="5040099" y="4047014"/>
            <a:ext cx="1596671" cy="901259"/>
          </a:xfrm>
          <a:prstGeom prst="rect">
            <a:avLst/>
          </a:prstGeom>
        </p:spPr>
      </p:pic>
      <p:pic>
        <p:nvPicPr>
          <p:cNvPr id="25" name="Picture 24" descr="A pair of raisins on a white background&#10;&#10;Description automatically generated">
            <a:extLst>
              <a:ext uri="{FF2B5EF4-FFF2-40B4-BE49-F238E27FC236}">
                <a16:creationId xmlns:a16="http://schemas.microsoft.com/office/drawing/2014/main" id="{0CFF5ED6-06C1-8F17-1454-454C9311F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3" t="23306" r="12828" b="11473"/>
          <a:stretch/>
        </p:blipFill>
        <p:spPr>
          <a:xfrm>
            <a:off x="3403187" y="4074485"/>
            <a:ext cx="526754" cy="319603"/>
          </a:xfrm>
          <a:prstGeom prst="rect">
            <a:avLst/>
          </a:prstGeom>
        </p:spPr>
      </p:pic>
      <p:pic>
        <p:nvPicPr>
          <p:cNvPr id="26" name="Picture 25" descr="A pair of raisins on a white background&#10;&#10;Description automatically generated">
            <a:extLst>
              <a:ext uri="{FF2B5EF4-FFF2-40B4-BE49-F238E27FC236}">
                <a16:creationId xmlns:a16="http://schemas.microsoft.com/office/drawing/2014/main" id="{7CEFADC8-44BA-2A56-5FAB-A7DA73D3A2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3" t="23306" r="12828" b="11473"/>
          <a:stretch/>
        </p:blipFill>
        <p:spPr>
          <a:xfrm>
            <a:off x="3878545" y="4447714"/>
            <a:ext cx="526754" cy="3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25"/>
          <p:cNvSpPr txBox="1">
            <a:spLocks noChangeArrowheads="1"/>
          </p:cNvSpPr>
          <p:nvPr/>
        </p:nvSpPr>
        <p:spPr bwMode="auto">
          <a:xfrm>
            <a:off x="6096000" y="5298883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600" b="1" dirty="0"/>
              <a:t>3 heaped tablespoons</a:t>
            </a:r>
            <a:br>
              <a:rPr lang="en-GB" altLang="en-US" sz="1600" b="1" dirty="0"/>
            </a:br>
            <a:r>
              <a:rPr lang="en-GB" altLang="en-US" sz="1600" b="1" dirty="0"/>
              <a:t>(15ml spoons) of beans or pulses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counts as a portion?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30124" y="3964154"/>
            <a:ext cx="6262231" cy="1511926"/>
            <a:chOff x="2358615" y="2047249"/>
            <a:chExt cx="6262231" cy="1511926"/>
          </a:xfrm>
        </p:grpSpPr>
        <p:sp>
          <p:nvSpPr>
            <p:cNvPr id="43" name="TextBox 4"/>
            <p:cNvSpPr txBox="1">
              <a:spLocks noChangeArrowheads="1"/>
            </p:cNvSpPr>
            <p:nvPr/>
          </p:nvSpPr>
          <p:spPr bwMode="auto">
            <a:xfrm>
              <a:off x="2358615" y="2529868"/>
              <a:ext cx="18002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600" b="1" dirty="0"/>
                <a:t>1</a:t>
              </a:r>
              <a:r>
                <a:rPr lang="en-GB" altLang="en-US" sz="1600" b="1" dirty="0">
                  <a:solidFill>
                    <a:schemeClr val="bg1"/>
                  </a:solidFill>
                </a:rPr>
                <a:t> </a:t>
              </a:r>
              <a:r>
                <a:rPr lang="en-GB" altLang="en-US" sz="1600" b="1" dirty="0"/>
                <a:t>medium sized </a:t>
              </a:r>
              <a:br>
                <a:rPr lang="en-GB" altLang="en-US" sz="1600" b="1" dirty="0"/>
              </a:br>
              <a:r>
                <a:rPr lang="en-GB" altLang="en-US" sz="1600" b="1" dirty="0"/>
                <a:t>piece of fruit</a:t>
              </a:r>
            </a:p>
          </p:txBody>
        </p:sp>
        <p:sp>
          <p:nvSpPr>
            <p:cNvPr id="44" name="TextBox 23"/>
            <p:cNvSpPr txBox="1">
              <a:spLocks noChangeArrowheads="1"/>
            </p:cNvSpPr>
            <p:nvPr/>
          </p:nvSpPr>
          <p:spPr bwMode="auto">
            <a:xfrm>
              <a:off x="4077358" y="2974975"/>
              <a:ext cx="30765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600" b="1" dirty="0"/>
                <a:t>3 heaped tablespoons</a:t>
              </a:r>
              <a:br>
                <a:rPr lang="en-GB" altLang="en-US" sz="1600" b="1" dirty="0"/>
              </a:br>
              <a:r>
                <a:rPr lang="en-GB" altLang="en-US" sz="1600" b="1" dirty="0"/>
                <a:t>(15ml spoons) of vegetables</a:t>
              </a:r>
            </a:p>
          </p:txBody>
        </p:sp>
        <p:sp>
          <p:nvSpPr>
            <p:cNvPr id="45" name="TextBox 24"/>
            <p:cNvSpPr txBox="1">
              <a:spLocks noChangeArrowheads="1"/>
            </p:cNvSpPr>
            <p:nvPr/>
          </p:nvSpPr>
          <p:spPr bwMode="auto">
            <a:xfrm>
              <a:off x="6806334" y="2047249"/>
              <a:ext cx="18145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600" b="1" dirty="0"/>
                <a:t>1 glass (150ml) </a:t>
              </a:r>
              <a:br>
                <a:rPr lang="en-GB" altLang="en-US" sz="1600" b="1" dirty="0"/>
              </a:br>
              <a:r>
                <a:rPr lang="en-GB" altLang="en-US" sz="1600" b="1" dirty="0"/>
                <a:t>of juice</a:t>
              </a:r>
            </a:p>
          </p:txBody>
        </p:sp>
      </p:grpSp>
      <p:sp>
        <p:nvSpPr>
          <p:cNvPr id="52" name="TextBox 26"/>
          <p:cNvSpPr txBox="1">
            <a:spLocks noChangeArrowheads="1"/>
          </p:cNvSpPr>
          <p:nvPr/>
        </p:nvSpPr>
        <p:spPr bwMode="auto">
          <a:xfrm>
            <a:off x="9206128" y="3824600"/>
            <a:ext cx="285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600" b="1" dirty="0"/>
              <a:t>1 heaped tablespoon</a:t>
            </a:r>
            <a:br>
              <a:rPr lang="en-GB" altLang="en-US" sz="1600" b="1" dirty="0"/>
            </a:br>
            <a:r>
              <a:rPr lang="en-GB" altLang="en-US" sz="1600" b="1" dirty="0"/>
              <a:t>(15ml spoons) of dried fruit</a:t>
            </a:r>
          </a:p>
        </p:txBody>
      </p:sp>
      <p:pic>
        <p:nvPicPr>
          <p:cNvPr id="3" name="Picture 2" descr="A wooden spoon full of peas&#10;&#10;Description automatically generated">
            <a:extLst>
              <a:ext uri="{FF2B5EF4-FFF2-40B4-BE49-F238E27FC236}">
                <a16:creationId xmlns:a16="http://schemas.microsoft.com/office/drawing/2014/main" id="{3BD81FB3-B74B-35E9-41DA-73396800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65" r="4453"/>
          <a:stretch/>
        </p:blipFill>
        <p:spPr>
          <a:xfrm>
            <a:off x="1928675" y="3828354"/>
            <a:ext cx="1313249" cy="1048540"/>
          </a:xfrm>
          <a:prstGeom prst="rect">
            <a:avLst/>
          </a:prstGeom>
        </p:spPr>
      </p:pic>
      <p:pic>
        <p:nvPicPr>
          <p:cNvPr id="4" name="Picture 3" descr="A wooden spoon full of peas&#10;&#10;Description automatically generated">
            <a:extLst>
              <a:ext uri="{FF2B5EF4-FFF2-40B4-BE49-F238E27FC236}">
                <a16:creationId xmlns:a16="http://schemas.microsoft.com/office/drawing/2014/main" id="{140E9474-3C88-690A-F59C-4298CD8F0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2" t="5994" r="6327" b="9585"/>
          <a:stretch/>
        </p:blipFill>
        <p:spPr>
          <a:xfrm>
            <a:off x="2486590" y="3155536"/>
            <a:ext cx="1226270" cy="951456"/>
          </a:xfrm>
          <a:prstGeom prst="rect">
            <a:avLst/>
          </a:prstGeom>
        </p:spPr>
      </p:pic>
      <p:pic>
        <p:nvPicPr>
          <p:cNvPr id="5" name="Picture 4" descr="A wooden spoon full of peas&#10;&#10;Description automatically generated">
            <a:extLst>
              <a:ext uri="{FF2B5EF4-FFF2-40B4-BE49-F238E27FC236}">
                <a16:creationId xmlns:a16="http://schemas.microsoft.com/office/drawing/2014/main" id="{9E6CAD73-727E-4E5F-2641-5621F42F9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3" t="6964" r="6329" b="7585"/>
          <a:stretch/>
        </p:blipFill>
        <p:spPr>
          <a:xfrm>
            <a:off x="2978855" y="2535641"/>
            <a:ext cx="1226270" cy="963059"/>
          </a:xfrm>
          <a:prstGeom prst="rect">
            <a:avLst/>
          </a:prstGeom>
        </p:spPr>
      </p:pic>
      <p:pic>
        <p:nvPicPr>
          <p:cNvPr id="8" name="Picture 7" descr="A glass of orange juice&#10;&#10;Description automatically generated">
            <a:extLst>
              <a:ext uri="{FF2B5EF4-FFF2-40B4-BE49-F238E27FC236}">
                <a16:creationId xmlns:a16="http://schemas.microsoft.com/office/drawing/2014/main" id="{4808F03C-6EA8-99DF-7C19-A22CE50C1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58" y="2164837"/>
            <a:ext cx="1331511" cy="17824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134B69-A1FD-93AC-ECBA-58B5B4B82AA0}"/>
              </a:ext>
            </a:extLst>
          </p:cNvPr>
          <p:cNvGrpSpPr/>
          <p:nvPr/>
        </p:nvGrpSpPr>
        <p:grpSpPr>
          <a:xfrm>
            <a:off x="6662623" y="2965687"/>
            <a:ext cx="2217957" cy="2212401"/>
            <a:chOff x="6484133" y="2714767"/>
            <a:chExt cx="2469507" cy="2463321"/>
          </a:xfrm>
        </p:grpSpPr>
        <p:pic>
          <p:nvPicPr>
            <p:cNvPr id="9" name="Picture 8" descr="A spoonful of beans&#10;&#10;Description automatically generated">
              <a:extLst>
                <a:ext uri="{FF2B5EF4-FFF2-40B4-BE49-F238E27FC236}">
                  <a16:creationId xmlns:a16="http://schemas.microsoft.com/office/drawing/2014/main" id="{3387B0B1-BBF9-309D-732F-AA63E4B88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26" t="4581" b="9243"/>
            <a:stretch/>
          </p:blipFill>
          <p:spPr>
            <a:xfrm>
              <a:off x="7334987" y="4221761"/>
              <a:ext cx="1618653" cy="956327"/>
            </a:xfrm>
            <a:prstGeom prst="rect">
              <a:avLst/>
            </a:prstGeom>
          </p:spPr>
        </p:pic>
        <p:pic>
          <p:nvPicPr>
            <p:cNvPr id="10" name="Picture 9" descr="A spoonful of beans&#10;&#10;Description automatically generated">
              <a:extLst>
                <a:ext uri="{FF2B5EF4-FFF2-40B4-BE49-F238E27FC236}">
                  <a16:creationId xmlns:a16="http://schemas.microsoft.com/office/drawing/2014/main" id="{A7AE0E20-BAB5-2493-DBA1-E7B5E18D1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26" t="4581" b="9243"/>
            <a:stretch/>
          </p:blipFill>
          <p:spPr>
            <a:xfrm>
              <a:off x="6865649" y="3493329"/>
              <a:ext cx="1618653" cy="956327"/>
            </a:xfrm>
            <a:prstGeom prst="rect">
              <a:avLst/>
            </a:prstGeom>
          </p:spPr>
        </p:pic>
        <p:pic>
          <p:nvPicPr>
            <p:cNvPr id="11" name="Picture 10" descr="A spoonful of beans&#10;&#10;Description automatically generated">
              <a:extLst>
                <a:ext uri="{FF2B5EF4-FFF2-40B4-BE49-F238E27FC236}">
                  <a16:creationId xmlns:a16="http://schemas.microsoft.com/office/drawing/2014/main" id="{3046D36D-141C-C2B9-9D5B-5813BE5EA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26" t="4581" b="9243"/>
            <a:stretch/>
          </p:blipFill>
          <p:spPr>
            <a:xfrm>
              <a:off x="6484133" y="2714767"/>
              <a:ext cx="1618653" cy="956327"/>
            </a:xfrm>
            <a:prstGeom prst="rect">
              <a:avLst/>
            </a:prstGeom>
          </p:spPr>
        </p:pic>
      </p:grpSp>
      <p:pic>
        <p:nvPicPr>
          <p:cNvPr id="13" name="Picture 12" descr="A group of sliced apples&#10;&#10;Description automatically generated">
            <a:extLst>
              <a:ext uri="{FF2B5EF4-FFF2-40B4-BE49-F238E27FC236}">
                <a16:creationId xmlns:a16="http://schemas.microsoft.com/office/drawing/2014/main" id="{6E0DC962-D5DA-1FDB-4A0C-A6328DDD1B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14" t="15106" r="65247" b="50669"/>
          <a:stretch/>
        </p:blipFill>
        <p:spPr>
          <a:xfrm>
            <a:off x="268234" y="3082706"/>
            <a:ext cx="1289287" cy="1295711"/>
          </a:xfrm>
          <a:prstGeom prst="rect">
            <a:avLst/>
          </a:prstGeom>
        </p:spPr>
      </p:pic>
      <p:pic>
        <p:nvPicPr>
          <p:cNvPr id="15" name="Picture 14" descr="A spoon full of dried cranberries&#10;&#10;Description automatically generated">
            <a:extLst>
              <a:ext uri="{FF2B5EF4-FFF2-40B4-BE49-F238E27FC236}">
                <a16:creationId xmlns:a16="http://schemas.microsoft.com/office/drawing/2014/main" id="{E8B16706-AA45-9475-13ED-05B5535030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411"/>
          <a:stretch/>
        </p:blipFill>
        <p:spPr>
          <a:xfrm>
            <a:off x="9367629" y="2408335"/>
            <a:ext cx="2228099" cy="13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8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wl of beans in it&#10;&#10;Description automatically generated">
            <a:extLst>
              <a:ext uri="{FF2B5EF4-FFF2-40B4-BE49-F238E27FC236}">
                <a16:creationId xmlns:a16="http://schemas.microsoft.com/office/drawing/2014/main" id="{808B57BB-F0C1-2DC6-95BC-F64A29293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506" y="3629371"/>
            <a:ext cx="4273740" cy="2842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counts as a portion?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627895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Fruit/vegetable juice and smoothies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counts once a day no matter how much or how many different varieties you have you have, e.g. pineapple, orange.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Pulses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counts once a day no matter how many types you have, e.g. beans, lentils.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lass of orange juice&#10;&#10;Description automatically generated">
            <a:extLst>
              <a:ext uri="{FF2B5EF4-FFF2-40B4-BE49-F238E27FC236}">
                <a16:creationId xmlns:a16="http://schemas.microsoft.com/office/drawing/2014/main" id="{1EC8D887-1CEB-850F-36D9-FE299DDC6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976" y="1399401"/>
            <a:ext cx="1836782" cy="24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1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6" y="1563798"/>
            <a:ext cx="9720000" cy="720000"/>
          </a:xfrm>
        </p:spPr>
        <p:txBody>
          <a:bodyPr/>
          <a:lstStyle/>
          <a:p>
            <a:r>
              <a:rPr lang="en-GB" dirty="0"/>
              <a:t>5 </a:t>
            </a:r>
            <a:r>
              <a:rPr lang="en-GB"/>
              <a:t>A Day </a:t>
            </a:r>
            <a:r>
              <a:rPr lang="en-GB" dirty="0"/>
              <a:t>diary</a:t>
            </a:r>
            <a:r>
              <a:rPr lang="en-GB"/>
              <a:t> task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985234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at least 5 portions of fruit and vegetables to this food diary.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39889"/>
              </p:ext>
            </p:extLst>
          </p:nvPr>
        </p:nvGraphicFramePr>
        <p:xfrm>
          <a:off x="1169274" y="3519907"/>
          <a:ext cx="10666413" cy="27968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55471">
                  <a:extLst>
                    <a:ext uri="{9D8B030D-6E8A-4147-A177-3AD203B41FA5}">
                      <a16:colId xmlns:a16="http://schemas.microsoft.com/office/drawing/2014/main" val="2349101989"/>
                    </a:ext>
                  </a:extLst>
                </a:gridCol>
                <a:gridCol w="3555471">
                  <a:extLst>
                    <a:ext uri="{9D8B030D-6E8A-4147-A177-3AD203B41FA5}">
                      <a16:colId xmlns:a16="http://schemas.microsoft.com/office/drawing/2014/main" val="3706950011"/>
                    </a:ext>
                  </a:extLst>
                </a:gridCol>
                <a:gridCol w="3555471">
                  <a:extLst>
                    <a:ext uri="{9D8B030D-6E8A-4147-A177-3AD203B41FA5}">
                      <a16:colId xmlns:a16="http://schemas.microsoft.com/office/drawing/2014/main" val="1581838189"/>
                    </a:ext>
                  </a:extLst>
                </a:gridCol>
              </a:tblGrid>
              <a:tr h="482902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Breakfast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Bowl of cereal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18538"/>
                  </a:ext>
                </a:extLst>
              </a:tr>
              <a:tr h="489609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Break-time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060218"/>
                  </a:ext>
                </a:extLst>
              </a:tr>
              <a:tr h="845079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Chicken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sandwich</a:t>
                      </a:r>
                    </a:p>
                    <a:p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Yogurt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080586"/>
                  </a:ext>
                </a:extLst>
              </a:tr>
              <a:tr h="489609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school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Crackers and cheese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179834"/>
                  </a:ext>
                </a:extLst>
              </a:tr>
              <a:tr h="489609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Evening meal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Pasta and bolognaise sauce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081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67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/>
              <a:t>A Day-</a:t>
            </a:r>
            <a:r>
              <a:rPr lang="en-US" dirty="0"/>
              <a:t> </a:t>
            </a:r>
            <a:r>
              <a:rPr lang="en-GB" dirty="0"/>
              <a:t>What counts and what is a portion?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AC807-B9E6-163D-DEDE-0DB8BB7A6503}"/>
              </a:ext>
            </a:extLst>
          </p:cNvPr>
          <p:cNvSpPr txBox="1"/>
          <p:nvPr/>
        </p:nvSpPr>
        <p:spPr>
          <a:xfrm>
            <a:off x="393116" y="6175629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0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blackberries&#10;&#10;Description automatically generated">
            <a:extLst>
              <a:ext uri="{FF2B5EF4-FFF2-40B4-BE49-F238E27FC236}">
                <a16:creationId xmlns:a16="http://schemas.microsoft.com/office/drawing/2014/main" id="{83C75ED0-47C1-5919-4EE1-02ACE4377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08" t="47507"/>
          <a:stretch/>
        </p:blipFill>
        <p:spPr>
          <a:xfrm>
            <a:off x="6494491" y="4450063"/>
            <a:ext cx="1356924" cy="1314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/>
              <a:t>A 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We need to eat at least </a:t>
            </a:r>
            <a:r>
              <a:rPr lang="en-GB" sz="2000"/>
              <a:t>five</a:t>
            </a:r>
            <a:r>
              <a:rPr lang="en-GB" sz="2000" dirty="0"/>
              <a:t> portions of fruit and vegetables a day.</a:t>
            </a:r>
          </a:p>
          <a:p>
            <a:pPr marL="0" indent="0">
              <a:buNone/>
            </a:pPr>
            <a:r>
              <a:rPr lang="en-GB" sz="2000"/>
              <a:t>1. </a:t>
            </a:r>
            <a:r>
              <a:rPr lang="en-GB" sz="2000" dirty="0"/>
              <a:t>Name 5 fruit and vegetables you like to eat.</a:t>
            </a:r>
          </a:p>
          <a:p>
            <a:pPr marL="0" indent="0">
              <a:buNone/>
            </a:pPr>
            <a:r>
              <a:rPr lang="en-GB" sz="2000"/>
              <a:t>2. </a:t>
            </a:r>
            <a:r>
              <a:rPr lang="en-GB" sz="2000" dirty="0"/>
              <a:t>Name these fruit and vegetables.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4448" y="5610359"/>
            <a:ext cx="981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Avocado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2993" y="5610359"/>
            <a:ext cx="981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Purple sprouting broccoli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1538" y="5610359"/>
            <a:ext cx="115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Cape gooseberry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9112" y="5610359"/>
            <a:ext cx="1155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Blackberry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32469" y="5610359"/>
            <a:ext cx="1155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Rhubarb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n avocado cut in half&#10;&#10;Description automatically generated">
            <a:extLst>
              <a:ext uri="{FF2B5EF4-FFF2-40B4-BE49-F238E27FC236}">
                <a16:creationId xmlns:a16="http://schemas.microsoft.com/office/drawing/2014/main" id="{584445C6-19D4-E009-47EB-DDD4B85FB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06" r="32970"/>
          <a:stretch/>
        </p:blipFill>
        <p:spPr>
          <a:xfrm>
            <a:off x="1029433" y="3810340"/>
            <a:ext cx="1422510" cy="2147232"/>
          </a:xfrm>
          <a:prstGeom prst="rect">
            <a:avLst/>
          </a:prstGeom>
        </p:spPr>
      </p:pic>
      <p:pic>
        <p:nvPicPr>
          <p:cNvPr id="17" name="Picture 16" descr="A bunch of broccoli tied together&#10;&#10;Description automatically generated">
            <a:extLst>
              <a:ext uri="{FF2B5EF4-FFF2-40B4-BE49-F238E27FC236}">
                <a16:creationId xmlns:a16="http://schemas.microsoft.com/office/drawing/2014/main" id="{4CA32159-869F-FC6B-E785-19C62F1C8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0" t="21449" r="3329" b="14155"/>
          <a:stretch/>
        </p:blipFill>
        <p:spPr>
          <a:xfrm>
            <a:off x="2705604" y="3853823"/>
            <a:ext cx="1740067" cy="1808959"/>
          </a:xfrm>
          <a:prstGeom prst="rect">
            <a:avLst/>
          </a:prstGeom>
        </p:spPr>
      </p:pic>
      <p:pic>
        <p:nvPicPr>
          <p:cNvPr id="19" name="Picture 18" descr="A close up of some fruit&#10;&#10;Description automatically generated">
            <a:extLst>
              <a:ext uri="{FF2B5EF4-FFF2-40B4-BE49-F238E27FC236}">
                <a16:creationId xmlns:a16="http://schemas.microsoft.com/office/drawing/2014/main" id="{AB9F386A-12EA-8B02-6F9B-3E06AF937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183" y="4477169"/>
            <a:ext cx="1809091" cy="1206663"/>
          </a:xfrm>
          <a:prstGeom prst="rect">
            <a:avLst/>
          </a:prstGeom>
        </p:spPr>
      </p:pic>
      <p:pic>
        <p:nvPicPr>
          <p:cNvPr id="23" name="Picture 22" descr="A pile of rhubarb sticks&#10;&#10;Description automatically generated">
            <a:extLst>
              <a:ext uri="{FF2B5EF4-FFF2-40B4-BE49-F238E27FC236}">
                <a16:creationId xmlns:a16="http://schemas.microsoft.com/office/drawing/2014/main" id="{3447317F-78CA-3DB1-4003-A4F0C20EF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036" y="4187403"/>
            <a:ext cx="2290960" cy="147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We can say a portion is about a handful.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What do you think a portion would be for different types of fruit and vegetables, e.g. dried or juiced? </a:t>
            </a:r>
          </a:p>
        </p:txBody>
      </p:sp>
      <p:pic>
        <p:nvPicPr>
          <p:cNvPr id="13" name="Picture 12" descr="A red apple with a slice of apple&#10;&#10;Description automatically generated">
            <a:extLst>
              <a:ext uri="{FF2B5EF4-FFF2-40B4-BE49-F238E27FC236}">
                <a16:creationId xmlns:a16="http://schemas.microsoft.com/office/drawing/2014/main" id="{86D8691F-A4FA-A99A-1D48-8CAE03C6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221" y="2947545"/>
            <a:ext cx="1649246" cy="1449687"/>
          </a:xfrm>
          <a:prstGeom prst="rect">
            <a:avLst/>
          </a:prstGeom>
        </p:spPr>
      </p:pic>
      <p:pic>
        <p:nvPicPr>
          <p:cNvPr id="11" name="Picture 10" descr="A bunch of bananas and sliced bananas&#10;&#10;Description automatically generated">
            <a:extLst>
              <a:ext uri="{FF2B5EF4-FFF2-40B4-BE49-F238E27FC236}">
                <a16:creationId xmlns:a16="http://schemas.microsoft.com/office/drawing/2014/main" id="{810AF570-5B8C-C06A-89D1-242DC11B0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622" y="4009375"/>
            <a:ext cx="2078972" cy="1727626"/>
          </a:xfrm>
          <a:prstGeom prst="rect">
            <a:avLst/>
          </a:prstGeom>
        </p:spPr>
      </p:pic>
      <p:pic>
        <p:nvPicPr>
          <p:cNvPr id="5" name="Picture 4" descr="A whole orange with a cut orange&#10;&#10;Description automatically generated">
            <a:extLst>
              <a:ext uri="{FF2B5EF4-FFF2-40B4-BE49-F238E27FC236}">
                <a16:creationId xmlns:a16="http://schemas.microsoft.com/office/drawing/2014/main" id="{DCD00BAF-426F-DE81-2DBC-F23B19D96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96" y="4030281"/>
            <a:ext cx="2240760" cy="1727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counts as a portion of 5 </a:t>
            </a:r>
            <a:r>
              <a:rPr lang="en-GB"/>
              <a:t>A Day</a:t>
            </a:r>
            <a:r>
              <a:rPr lang="en-GB" dirty="0"/>
              <a:t>?</a:t>
            </a:r>
          </a:p>
        </p:txBody>
      </p:sp>
      <p:pic>
        <p:nvPicPr>
          <p:cNvPr id="7" name="Picture 6" descr="A broccoli on a black background&#10;&#10;Description automatically generated">
            <a:extLst>
              <a:ext uri="{FF2B5EF4-FFF2-40B4-BE49-F238E27FC236}">
                <a16:creationId xmlns:a16="http://schemas.microsoft.com/office/drawing/2014/main" id="{15E8A7F5-AC09-9B18-381A-2B2523F98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661" y="4277406"/>
            <a:ext cx="2250706" cy="1501221"/>
          </a:xfrm>
          <a:prstGeom prst="rect">
            <a:avLst/>
          </a:prstGeom>
        </p:spPr>
      </p:pic>
      <p:pic>
        <p:nvPicPr>
          <p:cNvPr id="9" name="Picture 8" descr="A close up of a pea pod&#10;&#10;Description automatically generated">
            <a:extLst>
              <a:ext uri="{FF2B5EF4-FFF2-40B4-BE49-F238E27FC236}">
                <a16:creationId xmlns:a16="http://schemas.microsoft.com/office/drawing/2014/main" id="{54C4711D-8F84-1CA2-83A6-F005B3256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312" y="2669607"/>
            <a:ext cx="2399480" cy="1727625"/>
          </a:xfrm>
          <a:prstGeom prst="rect">
            <a:avLst/>
          </a:prstGeom>
        </p:spPr>
      </p:pic>
      <p:pic>
        <p:nvPicPr>
          <p:cNvPr id="21" name="Picture 20" descr="A cucumber and slices of cucumber&#10;&#10;Description automatically generated">
            <a:extLst>
              <a:ext uri="{FF2B5EF4-FFF2-40B4-BE49-F238E27FC236}">
                <a16:creationId xmlns:a16="http://schemas.microsoft.com/office/drawing/2014/main" id="{E8D074CE-2BFF-90FD-D3AF-651CF5417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035" y="2827719"/>
            <a:ext cx="2388282" cy="14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44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should aim to have a variety of different types of fruit and vegetables each day.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these fruit and vegetables and say what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they are?  For example, frozen or dried.</a:t>
            </a:r>
          </a:p>
        </p:txBody>
      </p:sp>
      <p:pic>
        <p:nvPicPr>
          <p:cNvPr id="5" name="Picture 4" descr="A group of strawberries cut in half&#10;&#10;Description automatically generated">
            <a:extLst>
              <a:ext uri="{FF2B5EF4-FFF2-40B4-BE49-F238E27FC236}">
                <a16:creationId xmlns:a16="http://schemas.microsoft.com/office/drawing/2014/main" id="{1CCD942B-293A-1DDD-27CC-069471B49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041" y="4186889"/>
            <a:ext cx="2047906" cy="1329091"/>
          </a:xfrm>
          <a:prstGeom prst="rect">
            <a:avLst/>
          </a:prstGeom>
        </p:spPr>
      </p:pic>
      <p:pic>
        <p:nvPicPr>
          <p:cNvPr id="9" name="Picture 8" descr="A group of green granules&#10;&#10;Description automatically generated">
            <a:extLst>
              <a:ext uri="{FF2B5EF4-FFF2-40B4-BE49-F238E27FC236}">
                <a16:creationId xmlns:a16="http://schemas.microsoft.com/office/drawing/2014/main" id="{CC208686-878D-E55D-A370-807CAAF03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20" t="20426" r="56191" b="59790"/>
          <a:stretch/>
        </p:blipFill>
        <p:spPr>
          <a:xfrm>
            <a:off x="5191758" y="4346659"/>
            <a:ext cx="1931083" cy="1045463"/>
          </a:xfrm>
          <a:prstGeom prst="rect">
            <a:avLst/>
          </a:prstGeom>
        </p:spPr>
      </p:pic>
      <p:pic>
        <p:nvPicPr>
          <p:cNvPr id="11" name="Picture 10" descr="A can of corn on a black background&#10;&#10;Description automatically generated">
            <a:extLst>
              <a:ext uri="{FF2B5EF4-FFF2-40B4-BE49-F238E27FC236}">
                <a16:creationId xmlns:a16="http://schemas.microsoft.com/office/drawing/2014/main" id="{153D1115-B53B-6978-CD3C-FF26921A8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518" y="4009234"/>
            <a:ext cx="2793565" cy="1863308"/>
          </a:xfrm>
          <a:prstGeom prst="rect">
            <a:avLst/>
          </a:prstGeom>
        </p:spPr>
      </p:pic>
      <p:pic>
        <p:nvPicPr>
          <p:cNvPr id="13" name="Picture 12" descr="A glass of orange juice&#10;&#10;Description automatically generated">
            <a:extLst>
              <a:ext uri="{FF2B5EF4-FFF2-40B4-BE49-F238E27FC236}">
                <a16:creationId xmlns:a16="http://schemas.microsoft.com/office/drawing/2014/main" id="{726AB1D2-7E8D-D1F2-88A5-72D6EA96A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151" y="3852092"/>
            <a:ext cx="1354631" cy="1813429"/>
          </a:xfrm>
          <a:prstGeom prst="rect">
            <a:avLst/>
          </a:prstGeom>
        </p:spPr>
      </p:pic>
      <p:pic>
        <p:nvPicPr>
          <p:cNvPr id="20" name="Picture 19" descr="A group of dates with leaves&#10;&#10;Description automatically generated">
            <a:extLst>
              <a:ext uri="{FF2B5EF4-FFF2-40B4-BE49-F238E27FC236}">
                <a16:creationId xmlns:a16="http://schemas.microsoft.com/office/drawing/2014/main" id="{BF588CAD-56D1-AD4C-2D5B-F7B9E8D7A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202" y="4009234"/>
            <a:ext cx="2207592" cy="147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57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lass of orange juice&#10;&#10;Description automatically generated">
            <a:extLst>
              <a:ext uri="{FF2B5EF4-FFF2-40B4-BE49-F238E27FC236}">
                <a16:creationId xmlns:a16="http://schemas.microsoft.com/office/drawing/2014/main" id="{95B2F870-0C63-E75C-63D2-2364AC558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607" y="3704003"/>
            <a:ext cx="924540" cy="1237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Were you correct?</a:t>
            </a: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6509394" y="3214422"/>
            <a:ext cx="2232025" cy="2070100"/>
            <a:chOff x="5682969" y="4226944"/>
            <a:chExt cx="2232248" cy="2070891"/>
          </a:xfrm>
        </p:grpSpPr>
        <p:sp>
          <p:nvSpPr>
            <p:cNvPr id="10" name="Rounded Rectangle 18"/>
            <p:cNvSpPr>
              <a:spLocks noChangeArrowheads="1"/>
            </p:cNvSpPr>
            <p:nvPr/>
          </p:nvSpPr>
          <p:spPr bwMode="auto">
            <a:xfrm>
              <a:off x="5682969" y="4226944"/>
              <a:ext cx="2232248" cy="207089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12" name="TextBox 20"/>
            <p:cNvSpPr txBox="1">
              <a:spLocks noChangeArrowheads="1"/>
            </p:cNvSpPr>
            <p:nvPr/>
          </p:nvSpPr>
          <p:spPr bwMode="auto">
            <a:xfrm>
              <a:off x="5934997" y="4368987"/>
              <a:ext cx="17281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>
                  <a:solidFill>
                    <a:srgbClr val="00B050"/>
                  </a:solidFill>
                </a:rPr>
                <a:t>Orange juice </a:t>
              </a:r>
            </a:p>
          </p:txBody>
        </p:sp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6251489" y="5918244"/>
              <a:ext cx="9637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>
                  <a:solidFill>
                    <a:srgbClr val="00B050"/>
                  </a:solidFill>
                </a:rPr>
                <a:t>Juiced</a:t>
              </a: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2887908" y="3263423"/>
            <a:ext cx="2232025" cy="2070100"/>
            <a:chOff x="3419872" y="1704672"/>
            <a:chExt cx="2232248" cy="2070891"/>
          </a:xfrm>
        </p:grpSpPr>
        <p:sp>
          <p:nvSpPr>
            <p:cNvPr id="20" name="Rounded Rectangle 34"/>
            <p:cNvSpPr>
              <a:spLocks noChangeArrowheads="1"/>
            </p:cNvSpPr>
            <p:nvPr/>
          </p:nvSpPr>
          <p:spPr bwMode="auto">
            <a:xfrm>
              <a:off x="3419872" y="1704672"/>
              <a:ext cx="2232248" cy="207089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21" name="TextBox 36"/>
            <p:cNvSpPr txBox="1">
              <a:spLocks noChangeArrowheads="1"/>
            </p:cNvSpPr>
            <p:nvPr/>
          </p:nvSpPr>
          <p:spPr bwMode="auto">
            <a:xfrm>
              <a:off x="4097581" y="1765665"/>
              <a:ext cx="10017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 dirty="0">
                  <a:solidFill>
                    <a:srgbClr val="00B050"/>
                  </a:solidFill>
                </a:rPr>
                <a:t>Peas </a:t>
              </a:r>
            </a:p>
          </p:txBody>
        </p:sp>
        <p:sp>
          <p:nvSpPr>
            <p:cNvPr id="22" name="TextBox 37"/>
            <p:cNvSpPr txBox="1">
              <a:spLocks noChangeArrowheads="1"/>
            </p:cNvSpPr>
            <p:nvPr/>
          </p:nvSpPr>
          <p:spPr bwMode="auto">
            <a:xfrm>
              <a:off x="4025573" y="3274048"/>
              <a:ext cx="9637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>
                  <a:solidFill>
                    <a:srgbClr val="00B050"/>
                  </a:solidFill>
                </a:rPr>
                <a:t>Frozen</a:t>
              </a:r>
            </a:p>
          </p:txBody>
        </p:sp>
      </p:grpSp>
      <p:grpSp>
        <p:nvGrpSpPr>
          <p:cNvPr id="24" name="Group 40"/>
          <p:cNvGrpSpPr>
            <a:grpSpLocks/>
          </p:cNvGrpSpPr>
          <p:nvPr/>
        </p:nvGrpSpPr>
        <p:grpSpPr bwMode="auto">
          <a:xfrm>
            <a:off x="1052534" y="3253295"/>
            <a:ext cx="2232025" cy="2071688"/>
            <a:chOff x="3059832" y="4212129"/>
            <a:chExt cx="2232248" cy="2070891"/>
          </a:xfrm>
        </p:grpSpPr>
        <p:sp>
          <p:nvSpPr>
            <p:cNvPr id="25" name="Rounded Rectangle 30"/>
            <p:cNvSpPr>
              <a:spLocks noChangeArrowheads="1"/>
            </p:cNvSpPr>
            <p:nvPr/>
          </p:nvSpPr>
          <p:spPr bwMode="auto">
            <a:xfrm>
              <a:off x="3059832" y="4212129"/>
              <a:ext cx="2232248" cy="207089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26" name="TextBox 32"/>
            <p:cNvSpPr txBox="1">
              <a:spLocks noChangeArrowheads="1"/>
            </p:cNvSpPr>
            <p:nvPr/>
          </p:nvSpPr>
          <p:spPr bwMode="auto">
            <a:xfrm>
              <a:off x="3311860" y="4280078"/>
              <a:ext cx="17281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>
                  <a:solidFill>
                    <a:srgbClr val="00B050"/>
                  </a:solidFill>
                </a:rPr>
                <a:t>Strawberries</a:t>
              </a:r>
            </a:p>
          </p:txBody>
        </p:sp>
        <p:sp>
          <p:nvSpPr>
            <p:cNvPr id="27" name="TextBox 33"/>
            <p:cNvSpPr txBox="1">
              <a:spLocks noChangeArrowheads="1"/>
            </p:cNvSpPr>
            <p:nvPr/>
          </p:nvSpPr>
          <p:spPr bwMode="auto">
            <a:xfrm>
              <a:off x="3582090" y="5842013"/>
              <a:ext cx="9637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>
                  <a:solidFill>
                    <a:srgbClr val="00B050"/>
                  </a:solidFill>
                </a:rPr>
                <a:t>Fresh</a:t>
              </a:r>
            </a:p>
          </p:txBody>
        </p:sp>
      </p:grpSp>
      <p:grpSp>
        <p:nvGrpSpPr>
          <p:cNvPr id="29" name="Group 6"/>
          <p:cNvGrpSpPr>
            <a:grpSpLocks/>
          </p:cNvGrpSpPr>
          <p:nvPr/>
        </p:nvGrpSpPr>
        <p:grpSpPr bwMode="auto">
          <a:xfrm>
            <a:off x="8512760" y="3321270"/>
            <a:ext cx="2232025" cy="2070100"/>
            <a:chOff x="625385" y="1907873"/>
            <a:chExt cx="2232248" cy="2070891"/>
          </a:xfrm>
        </p:grpSpPr>
        <p:sp>
          <p:nvSpPr>
            <p:cNvPr id="30" name="Rounded Rectangle 26"/>
            <p:cNvSpPr>
              <a:spLocks noChangeArrowheads="1"/>
            </p:cNvSpPr>
            <p:nvPr/>
          </p:nvSpPr>
          <p:spPr bwMode="auto">
            <a:xfrm>
              <a:off x="625385" y="1907873"/>
              <a:ext cx="2232248" cy="207089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31" name="TextBox 28"/>
            <p:cNvSpPr txBox="1">
              <a:spLocks noChangeArrowheads="1"/>
            </p:cNvSpPr>
            <p:nvPr/>
          </p:nvSpPr>
          <p:spPr bwMode="auto">
            <a:xfrm>
              <a:off x="776844" y="1975822"/>
              <a:ext cx="17281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b="1">
                  <a:solidFill>
                    <a:srgbClr val="00B050"/>
                  </a:solidFill>
                </a:rPr>
                <a:t>Dates </a:t>
              </a:r>
            </a:p>
          </p:txBody>
        </p:sp>
        <p:sp>
          <p:nvSpPr>
            <p:cNvPr id="32" name="TextBox 29"/>
            <p:cNvSpPr txBox="1">
              <a:spLocks noChangeArrowheads="1"/>
            </p:cNvSpPr>
            <p:nvPr/>
          </p:nvSpPr>
          <p:spPr bwMode="auto">
            <a:xfrm>
              <a:off x="1259647" y="3537757"/>
              <a:ext cx="9637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>
                  <a:solidFill>
                    <a:srgbClr val="00B050"/>
                  </a:solidFill>
                </a:rPr>
                <a:t>Dried</a:t>
              </a:r>
            </a:p>
          </p:txBody>
        </p:sp>
      </p:grp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4657379" y="3253296"/>
            <a:ext cx="2232025" cy="2071687"/>
            <a:chOff x="6271249" y="2066891"/>
            <a:chExt cx="2232248" cy="2070891"/>
          </a:xfrm>
        </p:grpSpPr>
        <p:sp>
          <p:nvSpPr>
            <p:cNvPr id="35" name="Rounded Rectangle 22"/>
            <p:cNvSpPr>
              <a:spLocks noChangeArrowheads="1"/>
            </p:cNvSpPr>
            <p:nvPr/>
          </p:nvSpPr>
          <p:spPr bwMode="auto">
            <a:xfrm>
              <a:off x="6271249" y="2066891"/>
              <a:ext cx="2232248" cy="207089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36" name="TextBox 24"/>
            <p:cNvSpPr txBox="1">
              <a:spLocks noChangeArrowheads="1"/>
            </p:cNvSpPr>
            <p:nvPr/>
          </p:nvSpPr>
          <p:spPr bwMode="auto">
            <a:xfrm>
              <a:off x="6563869" y="2134840"/>
              <a:ext cx="17281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>
                  <a:solidFill>
                    <a:srgbClr val="00B050"/>
                  </a:solidFill>
                </a:rPr>
                <a:t>Sweetcorn </a:t>
              </a:r>
            </a:p>
          </p:txBody>
        </p:sp>
        <p:sp>
          <p:nvSpPr>
            <p:cNvPr id="37" name="TextBox 25"/>
            <p:cNvSpPr txBox="1">
              <a:spLocks noChangeArrowheads="1"/>
            </p:cNvSpPr>
            <p:nvPr/>
          </p:nvSpPr>
          <p:spPr bwMode="auto">
            <a:xfrm>
              <a:off x="6748321" y="3682936"/>
              <a:ext cx="11161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>
                  <a:solidFill>
                    <a:srgbClr val="00B050"/>
                  </a:solidFill>
                </a:rPr>
                <a:t>Canned</a:t>
              </a:r>
            </a:p>
          </p:txBody>
        </p:sp>
      </p:grpSp>
      <p:pic>
        <p:nvPicPr>
          <p:cNvPr id="4" name="Picture 3" descr="A group of strawberries cut in half&#10;&#10;Description automatically generated">
            <a:extLst>
              <a:ext uri="{FF2B5EF4-FFF2-40B4-BE49-F238E27FC236}">
                <a16:creationId xmlns:a16="http://schemas.microsoft.com/office/drawing/2014/main" id="{C3007499-33CB-5D5E-85FD-B6E41EE3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45" y="3719519"/>
            <a:ext cx="1793971" cy="1164287"/>
          </a:xfrm>
          <a:prstGeom prst="rect">
            <a:avLst/>
          </a:prstGeom>
        </p:spPr>
      </p:pic>
      <p:pic>
        <p:nvPicPr>
          <p:cNvPr id="5" name="Picture 4" descr="A group of green granules&#10;&#10;Description automatically generated">
            <a:extLst>
              <a:ext uri="{FF2B5EF4-FFF2-40B4-BE49-F238E27FC236}">
                <a16:creationId xmlns:a16="http://schemas.microsoft.com/office/drawing/2014/main" id="{67F3B8BB-BF6F-3B20-F5CE-9353A1C59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0" t="20426" r="56191" b="59790"/>
          <a:stretch/>
        </p:blipFill>
        <p:spPr>
          <a:xfrm>
            <a:off x="3233870" y="3863436"/>
            <a:ext cx="1421010" cy="769316"/>
          </a:xfrm>
          <a:prstGeom prst="rect">
            <a:avLst/>
          </a:prstGeom>
        </p:spPr>
      </p:pic>
      <p:pic>
        <p:nvPicPr>
          <p:cNvPr id="6" name="Picture 5" descr="A can of corn on a black background&#10;&#10;Description automatically generated">
            <a:extLst>
              <a:ext uri="{FF2B5EF4-FFF2-40B4-BE49-F238E27FC236}">
                <a16:creationId xmlns:a16="http://schemas.microsoft.com/office/drawing/2014/main" id="{890EBCB3-2225-CB88-113F-59B1CA944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65" y="3733704"/>
            <a:ext cx="1866915" cy="1245232"/>
          </a:xfrm>
          <a:prstGeom prst="rect">
            <a:avLst/>
          </a:prstGeom>
        </p:spPr>
      </p:pic>
      <p:pic>
        <p:nvPicPr>
          <p:cNvPr id="8" name="Picture 7" descr="A group of dates with leaves&#10;&#10;Description automatically generated">
            <a:extLst>
              <a:ext uri="{FF2B5EF4-FFF2-40B4-BE49-F238E27FC236}">
                <a16:creationId xmlns:a16="http://schemas.microsoft.com/office/drawing/2014/main" id="{444BB6C0-541F-65E1-E210-D4B160B5A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438" y="3704003"/>
            <a:ext cx="1812406" cy="12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2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Portion size - fresh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of these would count as a portion of apple?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567131" y="3109566"/>
            <a:ext cx="7410614" cy="2614939"/>
            <a:chOff x="2279650" y="2058989"/>
            <a:chExt cx="5545138" cy="1730374"/>
          </a:xfrm>
        </p:grpSpPr>
        <p:sp>
          <p:nvSpPr>
            <p:cNvPr id="41" name="Rectangle 1"/>
            <p:cNvSpPr>
              <a:spLocks noChangeArrowheads="1"/>
            </p:cNvSpPr>
            <p:nvPr/>
          </p:nvSpPr>
          <p:spPr bwMode="auto">
            <a:xfrm>
              <a:off x="2279650" y="2058989"/>
              <a:ext cx="1728788" cy="1728787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42" name="Rectangle 18"/>
            <p:cNvSpPr>
              <a:spLocks noChangeArrowheads="1"/>
            </p:cNvSpPr>
            <p:nvPr/>
          </p:nvSpPr>
          <p:spPr bwMode="auto">
            <a:xfrm>
              <a:off x="60960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41656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</p:grpSp>
      <p:pic>
        <p:nvPicPr>
          <p:cNvPr id="5" name="Picture 4" descr="A group of sliced apples&#10;&#10;Description automatically generated">
            <a:extLst>
              <a:ext uri="{FF2B5EF4-FFF2-40B4-BE49-F238E27FC236}">
                <a16:creationId xmlns:a16="http://schemas.microsoft.com/office/drawing/2014/main" id="{D5673442-FD14-7E8E-1FA0-5153FDF28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01" t="45498" r="52611" b="21288"/>
          <a:stretch/>
        </p:blipFill>
        <p:spPr>
          <a:xfrm>
            <a:off x="7111127" y="3429000"/>
            <a:ext cx="1448128" cy="1779744"/>
          </a:xfrm>
          <a:prstGeom prst="rect">
            <a:avLst/>
          </a:prstGeom>
        </p:spPr>
      </p:pic>
      <p:pic>
        <p:nvPicPr>
          <p:cNvPr id="6" name="Picture 5" descr="A group of sliced apples&#10;&#10;Description automatically generated">
            <a:extLst>
              <a:ext uri="{FF2B5EF4-FFF2-40B4-BE49-F238E27FC236}">
                <a16:creationId xmlns:a16="http://schemas.microsoft.com/office/drawing/2014/main" id="{7A0424E0-8855-7F30-DD92-78A4E5CA0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4" t="15106" r="65247" b="50669"/>
          <a:stretch/>
        </p:blipFill>
        <p:spPr>
          <a:xfrm>
            <a:off x="1809909" y="3498878"/>
            <a:ext cx="1824824" cy="1833916"/>
          </a:xfrm>
          <a:prstGeom prst="rect">
            <a:avLst/>
          </a:prstGeom>
        </p:spPr>
      </p:pic>
      <p:pic>
        <p:nvPicPr>
          <p:cNvPr id="7" name="Picture 6" descr="A group of sliced apples&#10;&#10;Description automatically generated">
            <a:extLst>
              <a:ext uri="{FF2B5EF4-FFF2-40B4-BE49-F238E27FC236}">
                <a16:creationId xmlns:a16="http://schemas.microsoft.com/office/drawing/2014/main" id="{88F9DFF0-569C-4920-9C6B-3AF3D9E14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4" t="15106" r="65247" b="50669"/>
          <a:stretch/>
        </p:blipFill>
        <p:spPr>
          <a:xfrm>
            <a:off x="5022692" y="4378083"/>
            <a:ext cx="1298516" cy="1304986"/>
          </a:xfrm>
          <a:prstGeom prst="rect">
            <a:avLst/>
          </a:prstGeom>
        </p:spPr>
      </p:pic>
      <p:pic>
        <p:nvPicPr>
          <p:cNvPr id="8" name="Picture 7" descr="A group of sliced apples&#10;&#10;Description automatically generated">
            <a:extLst>
              <a:ext uri="{FF2B5EF4-FFF2-40B4-BE49-F238E27FC236}">
                <a16:creationId xmlns:a16="http://schemas.microsoft.com/office/drawing/2014/main" id="{E66F5187-4162-D3FC-C41D-4D54FBC1C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4" t="15106" r="66058" b="51828"/>
          <a:stretch/>
        </p:blipFill>
        <p:spPr>
          <a:xfrm>
            <a:off x="4184019" y="3197406"/>
            <a:ext cx="1243514" cy="12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Portion size - frozen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of these would count as a portion of peas?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another example of a frozen fruit or vegetable.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78510" y="3018631"/>
            <a:ext cx="8072368" cy="2479643"/>
            <a:chOff x="2279650" y="2058989"/>
            <a:chExt cx="5545138" cy="1730374"/>
          </a:xfrm>
        </p:grpSpPr>
        <p:grpSp>
          <p:nvGrpSpPr>
            <p:cNvPr id="17" name="Group 3"/>
            <p:cNvGrpSpPr>
              <a:grpSpLocks/>
            </p:cNvGrpSpPr>
            <p:nvPr/>
          </p:nvGrpSpPr>
          <p:grpSpPr bwMode="auto">
            <a:xfrm>
              <a:off x="6129338" y="2339979"/>
              <a:ext cx="1504950" cy="190906"/>
              <a:chOff x="4610564" y="2201414"/>
              <a:chExt cx="1506167" cy="190968"/>
            </a:xfrm>
          </p:grpSpPr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92376" flipV="1">
                <a:off x="5028573" y="2201414"/>
                <a:ext cx="1088158" cy="181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37645" flipV="1">
                <a:off x="4610564" y="2243387"/>
                <a:ext cx="891538" cy="148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41656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2279650" y="2058989"/>
              <a:ext cx="1728788" cy="1728787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60960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092317" y="5514223"/>
            <a:ext cx="546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80g is a portion of fresh or frozen fruit or vegetables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a pod with peas in it&#10;&#10;Description automatically generated">
            <a:extLst>
              <a:ext uri="{FF2B5EF4-FFF2-40B4-BE49-F238E27FC236}">
                <a16:creationId xmlns:a16="http://schemas.microsoft.com/office/drawing/2014/main" id="{F5441743-EB68-D020-3C77-B5AEFADFE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67" b="94746" l="8800" r="48800">
                        <a14:foregroundMark x1="24900" y1="56217" x2="24900" y2="56217"/>
                        <a14:foregroundMark x1="15600" y1="78284" x2="15600" y2="78284"/>
                        <a14:foregroundMark x1="8800" y1="78459" x2="8800" y2="78459"/>
                        <a14:foregroundMark x1="41900" y1="83363" x2="41900" y2="83363"/>
                        <a14:foregroundMark x1="46900" y1="83538" x2="46900" y2="83538"/>
                        <a14:foregroundMark x1="48800" y1="84588" x2="48800" y2="84588"/>
                      </a14:backgroundRemoval>
                    </a14:imgEffect>
                  </a14:imgLayer>
                </a14:imgProps>
              </a:ext>
            </a:extLst>
          </a:blip>
          <a:srcRect l="6051" t="53510" r="50121"/>
          <a:stretch/>
        </p:blipFill>
        <p:spPr>
          <a:xfrm>
            <a:off x="1561432" y="3633748"/>
            <a:ext cx="1335867" cy="809098"/>
          </a:xfrm>
          <a:prstGeom prst="rect">
            <a:avLst/>
          </a:prstGeom>
        </p:spPr>
      </p:pic>
      <p:pic>
        <p:nvPicPr>
          <p:cNvPr id="7" name="Picture 6" descr="A pea pod with peas in it&#10;&#10;Description automatically generated">
            <a:extLst>
              <a:ext uri="{FF2B5EF4-FFF2-40B4-BE49-F238E27FC236}">
                <a16:creationId xmlns:a16="http://schemas.microsoft.com/office/drawing/2014/main" id="{10857AD6-595C-481C-3FDD-A2399739C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67" b="94746" l="8800" r="48800">
                        <a14:foregroundMark x1="24900" y1="56217" x2="24900" y2="56217"/>
                        <a14:foregroundMark x1="15600" y1="78284" x2="15600" y2="78284"/>
                        <a14:foregroundMark x1="8800" y1="78459" x2="8800" y2="78459"/>
                        <a14:foregroundMark x1="41900" y1="83363" x2="41900" y2="83363"/>
                        <a14:foregroundMark x1="46900" y1="83538" x2="46900" y2="83538"/>
                        <a14:foregroundMark x1="48800" y1="84588" x2="48800" y2="84588"/>
                      </a14:backgroundRemoval>
                    </a14:imgEffect>
                  </a14:imgLayer>
                </a14:imgProps>
              </a:ext>
            </a:extLst>
          </a:blip>
          <a:srcRect l="6051" t="53510" r="50121"/>
          <a:stretch/>
        </p:blipFill>
        <p:spPr>
          <a:xfrm rot="10800000">
            <a:off x="1983792" y="4038297"/>
            <a:ext cx="1335867" cy="809098"/>
          </a:xfrm>
          <a:prstGeom prst="rect">
            <a:avLst/>
          </a:prstGeom>
        </p:spPr>
      </p:pic>
      <p:pic>
        <p:nvPicPr>
          <p:cNvPr id="8" name="Picture 7" descr="A group of green granules&#10;&#10;Description automatically generated">
            <a:extLst>
              <a:ext uri="{FF2B5EF4-FFF2-40B4-BE49-F238E27FC236}">
                <a16:creationId xmlns:a16="http://schemas.microsoft.com/office/drawing/2014/main" id="{F7544701-FB2D-EA4A-B7A3-2300E99EEC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48" t="47974" r="32626" b="11015"/>
          <a:stretch/>
        </p:blipFill>
        <p:spPr>
          <a:xfrm>
            <a:off x="6862133" y="3356194"/>
            <a:ext cx="2251227" cy="1737191"/>
          </a:xfrm>
          <a:prstGeom prst="rect">
            <a:avLst/>
          </a:prstGeom>
        </p:spPr>
      </p:pic>
      <p:pic>
        <p:nvPicPr>
          <p:cNvPr id="25" name="Picture 24" descr="A wooden spoon full of peas&#10;&#10;Description automatically generated">
            <a:extLst>
              <a:ext uri="{FF2B5EF4-FFF2-40B4-BE49-F238E27FC236}">
                <a16:creationId xmlns:a16="http://schemas.microsoft.com/office/drawing/2014/main" id="{D4A468EF-8BE7-A16E-4869-2BA0A320CE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65" r="4453"/>
          <a:stretch/>
        </p:blipFill>
        <p:spPr>
          <a:xfrm>
            <a:off x="3988701" y="4399324"/>
            <a:ext cx="1313249" cy="1048540"/>
          </a:xfrm>
          <a:prstGeom prst="rect">
            <a:avLst/>
          </a:prstGeom>
        </p:spPr>
      </p:pic>
      <p:pic>
        <p:nvPicPr>
          <p:cNvPr id="11" name="Picture 10" descr="A wooden spoon full of peas&#10;&#10;Description automatically generated">
            <a:extLst>
              <a:ext uri="{FF2B5EF4-FFF2-40B4-BE49-F238E27FC236}">
                <a16:creationId xmlns:a16="http://schemas.microsoft.com/office/drawing/2014/main" id="{9769D3B5-9342-2802-4DA8-04BFEF9D3B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2" t="5994" r="6327" b="9585"/>
          <a:stretch/>
        </p:blipFill>
        <p:spPr>
          <a:xfrm>
            <a:off x="4546616" y="3726506"/>
            <a:ext cx="1226270" cy="951456"/>
          </a:xfrm>
          <a:prstGeom prst="rect">
            <a:avLst/>
          </a:prstGeom>
        </p:spPr>
      </p:pic>
      <p:pic>
        <p:nvPicPr>
          <p:cNvPr id="10" name="Picture 9" descr="A wooden spoon full of peas&#10;&#10;Description automatically generated">
            <a:extLst>
              <a:ext uri="{FF2B5EF4-FFF2-40B4-BE49-F238E27FC236}">
                <a16:creationId xmlns:a16="http://schemas.microsoft.com/office/drawing/2014/main" id="{2FE11A16-6362-7F70-7EFF-2A83D48CB1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3" t="6964" r="6329" b="7585"/>
          <a:stretch/>
        </p:blipFill>
        <p:spPr>
          <a:xfrm>
            <a:off x="5038881" y="3106611"/>
            <a:ext cx="1226270" cy="9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Portion size - juiced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93810"/>
            <a:ext cx="9720000" cy="289259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of these would count as a portion of juice?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another example of a juiced fruit or vegetable.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950841" y="3073297"/>
            <a:ext cx="3659188" cy="1728788"/>
            <a:chOff x="4165600" y="2060575"/>
            <a:chExt cx="3659188" cy="1728788"/>
          </a:xfrm>
        </p:grpSpPr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60960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41656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</p:grp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1076283" y="3061392"/>
            <a:ext cx="1728788" cy="1728788"/>
          </a:xfrm>
          <a:prstGeom prst="rect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7261308" y="4320224"/>
            <a:ext cx="3806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portion size of juice or smoothie is 150ml.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Fruit juices and smoothies can be high in free sugars so 150ml is the maximum amount that should be consumed in a day.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lass of orange juice&#10;&#10;Description automatically generated">
            <a:extLst>
              <a:ext uri="{FF2B5EF4-FFF2-40B4-BE49-F238E27FC236}">
                <a16:creationId xmlns:a16="http://schemas.microsoft.com/office/drawing/2014/main" id="{BFAFBAD1-29CD-00CE-ED68-FB50E2815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432" y="3225237"/>
            <a:ext cx="1064406" cy="1424907"/>
          </a:xfrm>
          <a:prstGeom prst="rect">
            <a:avLst/>
          </a:prstGeom>
        </p:spPr>
      </p:pic>
      <p:pic>
        <p:nvPicPr>
          <p:cNvPr id="7" name="Picture 6" descr="A close up of a bag&#10;&#10;Description automatically generated">
            <a:extLst>
              <a:ext uri="{FF2B5EF4-FFF2-40B4-BE49-F238E27FC236}">
                <a16:creationId xmlns:a16="http://schemas.microsoft.com/office/drawing/2014/main" id="{0F346A35-5C08-B83D-1F4C-5BA4BBBB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442" y="3016291"/>
            <a:ext cx="1217218" cy="1818989"/>
          </a:xfrm>
          <a:prstGeom prst="rect">
            <a:avLst/>
          </a:prstGeom>
        </p:spPr>
      </p:pic>
      <p:pic>
        <p:nvPicPr>
          <p:cNvPr id="9" name="Picture 8" descr="A juicer with an orange peel&#10;&#10;Description automatically generated">
            <a:extLst>
              <a:ext uri="{FF2B5EF4-FFF2-40B4-BE49-F238E27FC236}">
                <a16:creationId xmlns:a16="http://schemas.microsoft.com/office/drawing/2014/main" id="{BF258FC5-D744-437D-79F4-C462AF995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16" y="3005248"/>
            <a:ext cx="2760229" cy="18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of these would count as a portion of baked beans?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another example of a canned food which would count towards your 5 A DAY.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spoonful of beans&#10;&#10;Description automatically generated">
            <a:extLst>
              <a:ext uri="{FF2B5EF4-FFF2-40B4-BE49-F238E27FC236}">
                <a16:creationId xmlns:a16="http://schemas.microsoft.com/office/drawing/2014/main" id="{A6ACADF1-2AFF-A258-E5AB-3F1B9A2DA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6" t="4581" b="9243"/>
          <a:stretch/>
        </p:blipFill>
        <p:spPr>
          <a:xfrm>
            <a:off x="4879959" y="4479842"/>
            <a:ext cx="1618653" cy="956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Portion size - canned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132680" y="2924968"/>
            <a:ext cx="8320077" cy="2561431"/>
            <a:chOff x="2279650" y="2058989"/>
            <a:chExt cx="5545138" cy="1730374"/>
          </a:xfrm>
        </p:grpSpPr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60960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27" name="Rectangle 1"/>
            <p:cNvSpPr>
              <a:spLocks noChangeArrowheads="1"/>
            </p:cNvSpPr>
            <p:nvPr/>
          </p:nvSpPr>
          <p:spPr bwMode="auto">
            <a:xfrm>
              <a:off x="2279650" y="2058989"/>
              <a:ext cx="1728788" cy="1728787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  <p:sp>
          <p:nvSpPr>
            <p:cNvPr id="32" name="Rectangle 19"/>
            <p:cNvSpPr>
              <a:spLocks noChangeArrowheads="1"/>
            </p:cNvSpPr>
            <p:nvPr/>
          </p:nvSpPr>
          <p:spPr bwMode="auto">
            <a:xfrm>
              <a:off x="4165600" y="2060575"/>
              <a:ext cx="1728788" cy="172878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/>
            </a:p>
          </p:txBody>
        </p:sp>
      </p:grpSp>
      <p:pic>
        <p:nvPicPr>
          <p:cNvPr id="5" name="Picture 4" descr="A bowl of beans with sauce&#10;&#10;Description automatically generated">
            <a:extLst>
              <a:ext uri="{FF2B5EF4-FFF2-40B4-BE49-F238E27FC236}">
                <a16:creationId xmlns:a16="http://schemas.microsoft.com/office/drawing/2014/main" id="{761538C9-936B-6DED-AF88-931016B2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6" y="3429000"/>
            <a:ext cx="2407743" cy="1601149"/>
          </a:xfrm>
          <a:prstGeom prst="rect">
            <a:avLst/>
          </a:prstGeom>
        </p:spPr>
      </p:pic>
      <p:pic>
        <p:nvPicPr>
          <p:cNvPr id="9" name="Picture 8" descr="A can of beans with a lid open&#10;&#10;Description automatically generated">
            <a:extLst>
              <a:ext uri="{FF2B5EF4-FFF2-40B4-BE49-F238E27FC236}">
                <a16:creationId xmlns:a16="http://schemas.microsoft.com/office/drawing/2014/main" id="{556DB807-19DC-D60D-E5D6-96366C09F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73" t="11056" r="13697" b="14818"/>
          <a:stretch/>
        </p:blipFill>
        <p:spPr>
          <a:xfrm>
            <a:off x="7516710" y="3451012"/>
            <a:ext cx="1832757" cy="1506994"/>
          </a:xfrm>
          <a:prstGeom prst="rect">
            <a:avLst/>
          </a:prstGeom>
        </p:spPr>
      </p:pic>
      <p:pic>
        <p:nvPicPr>
          <p:cNvPr id="10" name="Picture 9" descr="A spoonful of beans&#10;&#10;Description automatically generated">
            <a:extLst>
              <a:ext uri="{FF2B5EF4-FFF2-40B4-BE49-F238E27FC236}">
                <a16:creationId xmlns:a16="http://schemas.microsoft.com/office/drawing/2014/main" id="{5FD9B0C2-FC7E-E8F3-EBDB-35B3ED818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6" t="4581" b="9243"/>
          <a:stretch/>
        </p:blipFill>
        <p:spPr>
          <a:xfrm>
            <a:off x="4410621" y="3751410"/>
            <a:ext cx="1618653" cy="956327"/>
          </a:xfrm>
          <a:prstGeom prst="rect">
            <a:avLst/>
          </a:prstGeom>
        </p:spPr>
      </p:pic>
      <p:pic>
        <p:nvPicPr>
          <p:cNvPr id="7" name="Picture 6" descr="A spoonful of beans&#10;&#10;Description automatically generated">
            <a:extLst>
              <a:ext uri="{FF2B5EF4-FFF2-40B4-BE49-F238E27FC236}">
                <a16:creationId xmlns:a16="http://schemas.microsoft.com/office/drawing/2014/main" id="{DA3B61B5-1357-CA49-80F8-361734C89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6" t="4581" b="9243"/>
          <a:stretch/>
        </p:blipFill>
        <p:spPr>
          <a:xfrm>
            <a:off x="4029105" y="2972848"/>
            <a:ext cx="1618653" cy="9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40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8" ma:contentTypeDescription="Create a new document." ma:contentTypeScope="" ma:versionID="dc6deb05df7d1fcd95eb88bf1a5a26f4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8258fb5370106c49cde09acdb6d5137d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691E2-CDD4-411B-8C16-3AEFDC680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98473D-BBE2-47FB-B40C-46930DB8B8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88C8F1-9EDB-45A0-90FB-D848264DDCBD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574</Words>
  <Application>Microsoft Office PowerPoint</Application>
  <PresentationFormat>Widescreen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Office Theme</vt:lpstr>
      <vt:lpstr>Custom Design</vt:lpstr>
      <vt:lpstr>1_Custom Design</vt:lpstr>
      <vt:lpstr>3_Custom Design</vt:lpstr>
      <vt:lpstr>5 A Day- What counts and what is a portion? </vt:lpstr>
      <vt:lpstr>5 A Day</vt:lpstr>
      <vt:lpstr>What counts as a portion of 5 A Day?</vt:lpstr>
      <vt:lpstr>Types</vt:lpstr>
      <vt:lpstr>Types</vt:lpstr>
      <vt:lpstr>Portion size - fresh</vt:lpstr>
      <vt:lpstr>Portion size - frozen</vt:lpstr>
      <vt:lpstr>Portion size - juiced </vt:lpstr>
      <vt:lpstr>Portion size - canned</vt:lpstr>
      <vt:lpstr>Portion size - dried</vt:lpstr>
      <vt:lpstr>What counts as a portion?</vt:lpstr>
      <vt:lpstr>What counts as a portion?</vt:lpstr>
      <vt:lpstr>5 A Day diary task </vt:lpstr>
      <vt:lpstr>5 A Day- What counts and what is a portion?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34</cp:revision>
  <dcterms:created xsi:type="dcterms:W3CDTF">2018-10-10T09:22:08Z</dcterms:created>
  <dcterms:modified xsi:type="dcterms:W3CDTF">2024-09-02T13:36:04Z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