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59" r:id="rId9"/>
    <p:sldId id="262" r:id="rId10"/>
    <p:sldId id="263" r:id="rId11"/>
    <p:sldId id="264" r:id="rId12"/>
    <p:sldId id="265" r:id="rId13"/>
    <p:sldId id="266" r:id="rId14"/>
    <p:sldId id="267" r:id="rId15"/>
    <p:sldId id="292" r:id="rId16"/>
    <p:sldId id="268" r:id="rId17"/>
    <p:sldId id="269" r:id="rId18"/>
    <p:sldId id="270" r:id="rId19"/>
    <p:sldId id="271"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61"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BF28FE-4335-4B05-A4EB-0530EC1982E9}" v="7" dt="2024-09-02T14:01:31.1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79" d="100"/>
          <a:sy n="79" d="100"/>
        </p:scale>
        <p:origin x="8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theme" Target="theme/theme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tableStyles" Target="tableStyles.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20" Type="http://schemas.openxmlformats.org/officeDocument/2006/relationships/slide" Target="slides/slide13.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White" userId="57e9160509e0eb1c" providerId="LiveId" clId="{75BF28FE-4335-4B05-A4EB-0530EC1982E9}"/>
    <pc:docChg chg="undo custSel modSld">
      <pc:chgData name="Alex White" userId="57e9160509e0eb1c" providerId="LiveId" clId="{75BF28FE-4335-4B05-A4EB-0530EC1982E9}" dt="2024-09-02T14:01:22.479" v="38" actId="33524"/>
      <pc:docMkLst>
        <pc:docMk/>
      </pc:docMkLst>
      <pc:sldChg chg="addSp delSp modSp mod">
        <pc:chgData name="Alex White" userId="57e9160509e0eb1c" providerId="LiveId" clId="{75BF28FE-4335-4B05-A4EB-0530EC1982E9}" dt="2024-09-02T14:01:22.479" v="38" actId="33524"/>
        <pc:sldMkLst>
          <pc:docMk/>
          <pc:sldMk cId="3741219966" sldId="270"/>
        </pc:sldMkLst>
        <pc:spChg chg="mod">
          <ac:chgData name="Alex White" userId="57e9160509e0eb1c" providerId="LiveId" clId="{75BF28FE-4335-4B05-A4EB-0530EC1982E9}" dt="2024-09-02T14:01:22.479" v="38" actId="33524"/>
          <ac:spMkLst>
            <pc:docMk/>
            <pc:sldMk cId="3741219966" sldId="270"/>
            <ac:spMk id="3" creationId="{00000000-0000-0000-0000-000000000000}"/>
          </ac:spMkLst>
        </pc:spChg>
        <pc:spChg chg="mod">
          <ac:chgData name="Alex White" userId="57e9160509e0eb1c" providerId="LiveId" clId="{75BF28FE-4335-4B05-A4EB-0530EC1982E9}" dt="2024-09-02T14:00:06.047" v="26" actId="20577"/>
          <ac:spMkLst>
            <pc:docMk/>
            <pc:sldMk cId="3741219966" sldId="270"/>
            <ac:spMk id="9" creationId="{00000000-0000-0000-0000-000000000000}"/>
          </ac:spMkLst>
        </pc:spChg>
        <pc:picChg chg="mod">
          <ac:chgData name="Alex White" userId="57e9160509e0eb1c" providerId="LiveId" clId="{75BF28FE-4335-4B05-A4EB-0530EC1982E9}" dt="2024-09-02T14:01:17.855" v="37" actId="14100"/>
          <ac:picMkLst>
            <pc:docMk/>
            <pc:sldMk cId="3741219966" sldId="270"/>
            <ac:picMk id="7" creationId="{00000000-0000-0000-0000-000000000000}"/>
          </ac:picMkLst>
        </pc:picChg>
        <pc:picChg chg="del">
          <ac:chgData name="Alex White" userId="57e9160509e0eb1c" providerId="LiveId" clId="{75BF28FE-4335-4B05-A4EB-0530EC1982E9}" dt="2024-09-02T13:59:49.141" v="0" actId="478"/>
          <ac:picMkLst>
            <pc:docMk/>
            <pc:sldMk cId="3741219966" sldId="270"/>
            <ac:picMk id="8" creationId="{00000000-0000-0000-0000-000000000000}"/>
          </ac:picMkLst>
        </pc:picChg>
        <pc:picChg chg="add mod">
          <ac:chgData name="Alex White" userId="57e9160509e0eb1c" providerId="LiveId" clId="{75BF28FE-4335-4B05-A4EB-0530EC1982E9}" dt="2024-09-02T14:01:15.290" v="36" actId="14100"/>
          <ac:picMkLst>
            <pc:docMk/>
            <pc:sldMk cId="3741219966" sldId="270"/>
            <ac:picMk id="1026" creationId="{29AE2D78-D0C1-C414-376A-ED676919B453}"/>
          </ac:picMkLst>
        </pc:picChg>
      </pc:sldChg>
    </pc:docChg>
  </pc:docChgLst>
  <pc:docChgLst>
    <pc:chgData name="Alexander White" userId="3da70261-e0e7-408d-aace-eb577feade9e" providerId="ADAL" clId="{E0391CB0-DDE9-48E8-A993-74318FF46D15}"/>
    <pc:docChg chg="delSld modSld modMainMaster">
      <pc:chgData name="Alexander White" userId="3da70261-e0e7-408d-aace-eb577feade9e" providerId="ADAL" clId="{E0391CB0-DDE9-48E8-A993-74318FF46D15}" dt="2024-05-22T13:16:37.934" v="106" actId="20577"/>
      <pc:docMkLst>
        <pc:docMk/>
      </pc:docMkLst>
      <pc:sldChg chg="modSp mod">
        <pc:chgData name="Alexander White" userId="3da70261-e0e7-408d-aace-eb577feade9e" providerId="ADAL" clId="{E0391CB0-DDE9-48E8-A993-74318FF46D15}" dt="2024-05-22T13:09:02.505" v="18" actId="14100"/>
        <pc:sldMkLst>
          <pc:docMk/>
          <pc:sldMk cId="1740713487" sldId="259"/>
        </pc:sldMkLst>
        <pc:spChg chg="mod">
          <ac:chgData name="Alexander White" userId="3da70261-e0e7-408d-aace-eb577feade9e" providerId="ADAL" clId="{E0391CB0-DDE9-48E8-A993-74318FF46D15}" dt="2024-05-22T13:09:02.505" v="18" actId="14100"/>
          <ac:spMkLst>
            <pc:docMk/>
            <pc:sldMk cId="1740713487" sldId="259"/>
            <ac:spMk id="3" creationId="{00000000-0000-0000-0000-000000000000}"/>
          </ac:spMkLst>
        </pc:spChg>
        <pc:picChg chg="mod">
          <ac:chgData name="Alexander White" userId="3da70261-e0e7-408d-aace-eb577feade9e" providerId="ADAL" clId="{E0391CB0-DDE9-48E8-A993-74318FF46D15}" dt="2024-05-22T13:08:59.619" v="17" actId="14100"/>
          <ac:picMkLst>
            <pc:docMk/>
            <pc:sldMk cId="1740713487" sldId="259"/>
            <ac:picMk id="4" creationId="{00000000-0000-0000-0000-000000000000}"/>
          </ac:picMkLst>
        </pc:picChg>
      </pc:sldChg>
      <pc:sldChg chg="addSp modSp">
        <pc:chgData name="Alexander White" userId="3da70261-e0e7-408d-aace-eb577feade9e" providerId="ADAL" clId="{E0391CB0-DDE9-48E8-A993-74318FF46D15}" dt="2024-05-20T09:21:25.784" v="0"/>
        <pc:sldMkLst>
          <pc:docMk/>
          <pc:sldMk cId="2302005153" sldId="261"/>
        </pc:sldMkLst>
        <pc:spChg chg="add mod">
          <ac:chgData name="Alexander White" userId="3da70261-e0e7-408d-aace-eb577feade9e" providerId="ADAL" clId="{E0391CB0-DDE9-48E8-A993-74318FF46D15}" dt="2024-05-20T09:21:25.784" v="0"/>
          <ac:spMkLst>
            <pc:docMk/>
            <pc:sldMk cId="2302005153" sldId="261"/>
            <ac:spMk id="4" creationId="{3E0EEB19-1634-166A-1C87-B11B80B8480D}"/>
          </ac:spMkLst>
        </pc:spChg>
      </pc:sldChg>
      <pc:sldChg chg="modSp">
        <pc:chgData name="Alexander White" userId="3da70261-e0e7-408d-aace-eb577feade9e" providerId="ADAL" clId="{E0391CB0-DDE9-48E8-A993-74318FF46D15}" dt="2024-05-22T13:09:09.551" v="20" actId="1076"/>
        <pc:sldMkLst>
          <pc:docMk/>
          <pc:sldMk cId="1468329456" sldId="262"/>
        </pc:sldMkLst>
        <pc:picChg chg="mod">
          <ac:chgData name="Alexander White" userId="3da70261-e0e7-408d-aace-eb577feade9e" providerId="ADAL" clId="{E0391CB0-DDE9-48E8-A993-74318FF46D15}" dt="2024-05-22T13:09:09.551" v="20" actId="1076"/>
          <ac:picMkLst>
            <pc:docMk/>
            <pc:sldMk cId="1468329456" sldId="262"/>
            <ac:picMk id="4" creationId="{00000000-0000-0000-0000-000000000000}"/>
          </ac:picMkLst>
        </pc:picChg>
      </pc:sldChg>
      <pc:sldChg chg="modSp mod">
        <pc:chgData name="Alexander White" userId="3da70261-e0e7-408d-aace-eb577feade9e" providerId="ADAL" clId="{E0391CB0-DDE9-48E8-A993-74318FF46D15}" dt="2024-05-22T13:09:16.497" v="21" actId="403"/>
        <pc:sldMkLst>
          <pc:docMk/>
          <pc:sldMk cId="2957876681" sldId="263"/>
        </pc:sldMkLst>
        <pc:spChg chg="mod">
          <ac:chgData name="Alexander White" userId="3da70261-e0e7-408d-aace-eb577feade9e" providerId="ADAL" clId="{E0391CB0-DDE9-48E8-A993-74318FF46D15}" dt="2024-05-22T13:09:16.497" v="21" actId="403"/>
          <ac:spMkLst>
            <pc:docMk/>
            <pc:sldMk cId="2957876681" sldId="263"/>
            <ac:spMk id="3" creationId="{00000000-0000-0000-0000-000000000000}"/>
          </ac:spMkLst>
        </pc:spChg>
      </pc:sldChg>
      <pc:sldChg chg="modSp mod">
        <pc:chgData name="Alexander White" userId="3da70261-e0e7-408d-aace-eb577feade9e" providerId="ADAL" clId="{E0391CB0-DDE9-48E8-A993-74318FF46D15}" dt="2024-05-22T13:09:36.344" v="27" actId="14100"/>
        <pc:sldMkLst>
          <pc:docMk/>
          <pc:sldMk cId="737348813" sldId="265"/>
        </pc:sldMkLst>
        <pc:spChg chg="mod">
          <ac:chgData name="Alexander White" userId="3da70261-e0e7-408d-aace-eb577feade9e" providerId="ADAL" clId="{E0391CB0-DDE9-48E8-A993-74318FF46D15}" dt="2024-05-22T13:09:26.496" v="22" actId="14100"/>
          <ac:spMkLst>
            <pc:docMk/>
            <pc:sldMk cId="737348813" sldId="265"/>
            <ac:spMk id="3" creationId="{00000000-0000-0000-0000-000000000000}"/>
          </ac:spMkLst>
        </pc:spChg>
        <pc:picChg chg="mod">
          <ac:chgData name="Alexander White" userId="3da70261-e0e7-408d-aace-eb577feade9e" providerId="ADAL" clId="{E0391CB0-DDE9-48E8-A993-74318FF46D15}" dt="2024-05-22T13:09:30.258" v="24" actId="14100"/>
          <ac:picMkLst>
            <pc:docMk/>
            <pc:sldMk cId="737348813" sldId="265"/>
            <ac:picMk id="4" creationId="{00000000-0000-0000-0000-000000000000}"/>
          </ac:picMkLst>
        </pc:picChg>
        <pc:picChg chg="mod">
          <ac:chgData name="Alexander White" userId="3da70261-e0e7-408d-aace-eb577feade9e" providerId="ADAL" clId="{E0391CB0-DDE9-48E8-A993-74318FF46D15}" dt="2024-05-22T13:09:36.344" v="27" actId="14100"/>
          <ac:picMkLst>
            <pc:docMk/>
            <pc:sldMk cId="737348813" sldId="265"/>
            <ac:picMk id="5" creationId="{00000000-0000-0000-0000-000000000000}"/>
          </ac:picMkLst>
        </pc:picChg>
      </pc:sldChg>
      <pc:sldChg chg="modSp mod">
        <pc:chgData name="Alexander White" userId="3da70261-e0e7-408d-aace-eb577feade9e" providerId="ADAL" clId="{E0391CB0-DDE9-48E8-A993-74318FF46D15}" dt="2024-05-22T13:10:32.728" v="45" actId="20577"/>
        <pc:sldMkLst>
          <pc:docMk/>
          <pc:sldMk cId="1648841988" sldId="267"/>
        </pc:sldMkLst>
        <pc:spChg chg="mod">
          <ac:chgData name="Alexander White" userId="3da70261-e0e7-408d-aace-eb577feade9e" providerId="ADAL" clId="{E0391CB0-DDE9-48E8-A993-74318FF46D15}" dt="2024-05-22T13:10:32.728" v="45" actId="20577"/>
          <ac:spMkLst>
            <pc:docMk/>
            <pc:sldMk cId="1648841988" sldId="267"/>
            <ac:spMk id="3" creationId="{00000000-0000-0000-0000-000000000000}"/>
          </ac:spMkLst>
        </pc:spChg>
        <pc:picChg chg="mod">
          <ac:chgData name="Alexander White" userId="3da70261-e0e7-408d-aace-eb577feade9e" providerId="ADAL" clId="{E0391CB0-DDE9-48E8-A993-74318FF46D15}" dt="2024-05-22T13:10:20.035" v="34" actId="1076"/>
          <ac:picMkLst>
            <pc:docMk/>
            <pc:sldMk cId="1648841988" sldId="267"/>
            <ac:picMk id="5" creationId="{00000000-0000-0000-0000-000000000000}"/>
          </ac:picMkLst>
        </pc:picChg>
      </pc:sldChg>
      <pc:sldChg chg="modSp">
        <pc:chgData name="Alexander White" userId="3da70261-e0e7-408d-aace-eb577feade9e" providerId="ADAL" clId="{E0391CB0-DDE9-48E8-A993-74318FF46D15}" dt="2024-05-22T13:12:06.884" v="48" actId="14100"/>
        <pc:sldMkLst>
          <pc:docMk/>
          <pc:sldMk cId="2818273977" sldId="269"/>
        </pc:sldMkLst>
        <pc:picChg chg="mod">
          <ac:chgData name="Alexander White" userId="3da70261-e0e7-408d-aace-eb577feade9e" providerId="ADAL" clId="{E0391CB0-DDE9-48E8-A993-74318FF46D15}" dt="2024-05-22T13:12:06.884" v="48" actId="14100"/>
          <ac:picMkLst>
            <pc:docMk/>
            <pc:sldMk cId="2818273977" sldId="269"/>
            <ac:picMk id="4" creationId="{00000000-0000-0000-0000-000000000000}"/>
          </ac:picMkLst>
        </pc:picChg>
        <pc:picChg chg="mod">
          <ac:chgData name="Alexander White" userId="3da70261-e0e7-408d-aace-eb577feade9e" providerId="ADAL" clId="{E0391CB0-DDE9-48E8-A993-74318FF46D15}" dt="2024-05-22T13:12:03.105" v="47" actId="14100"/>
          <ac:picMkLst>
            <pc:docMk/>
            <pc:sldMk cId="2818273977" sldId="269"/>
            <ac:picMk id="5" creationId="{00000000-0000-0000-0000-000000000000}"/>
          </ac:picMkLst>
        </pc:picChg>
      </pc:sldChg>
      <pc:sldChg chg="modSp del mod">
        <pc:chgData name="Alexander White" userId="3da70261-e0e7-408d-aace-eb577feade9e" providerId="ADAL" clId="{E0391CB0-DDE9-48E8-A993-74318FF46D15}" dt="2024-05-22T13:14:29.361" v="85" actId="47"/>
        <pc:sldMkLst>
          <pc:docMk/>
          <pc:sldMk cId="3450548311" sldId="273"/>
        </pc:sldMkLst>
        <pc:spChg chg="mod">
          <ac:chgData name="Alexander White" userId="3da70261-e0e7-408d-aace-eb577feade9e" providerId="ADAL" clId="{E0391CB0-DDE9-48E8-A993-74318FF46D15}" dt="2024-05-22T13:14:21.264" v="84" actId="20577"/>
          <ac:spMkLst>
            <pc:docMk/>
            <pc:sldMk cId="3450548311" sldId="273"/>
            <ac:spMk id="3" creationId="{00000000-0000-0000-0000-000000000000}"/>
          </ac:spMkLst>
        </pc:spChg>
        <pc:spChg chg="mod">
          <ac:chgData name="Alexander White" userId="3da70261-e0e7-408d-aace-eb577feade9e" providerId="ADAL" clId="{E0391CB0-DDE9-48E8-A993-74318FF46D15}" dt="2024-05-22T13:13:50.219" v="50" actId="404"/>
          <ac:spMkLst>
            <pc:docMk/>
            <pc:sldMk cId="3450548311" sldId="273"/>
            <ac:spMk id="6" creationId="{00000000-0000-0000-0000-000000000000}"/>
          </ac:spMkLst>
        </pc:spChg>
      </pc:sldChg>
      <pc:sldChg chg="modSp">
        <pc:chgData name="Alexander White" userId="3da70261-e0e7-408d-aace-eb577feade9e" providerId="ADAL" clId="{E0391CB0-DDE9-48E8-A993-74318FF46D15}" dt="2024-05-22T13:13:56.738" v="51" actId="14100"/>
        <pc:sldMkLst>
          <pc:docMk/>
          <pc:sldMk cId="3412897455" sldId="274"/>
        </pc:sldMkLst>
        <pc:picChg chg="mod">
          <ac:chgData name="Alexander White" userId="3da70261-e0e7-408d-aace-eb577feade9e" providerId="ADAL" clId="{E0391CB0-DDE9-48E8-A993-74318FF46D15}" dt="2024-05-22T13:13:56.738" v="51" actId="14100"/>
          <ac:picMkLst>
            <pc:docMk/>
            <pc:sldMk cId="3412897455" sldId="274"/>
            <ac:picMk id="4" creationId="{00000000-0000-0000-0000-000000000000}"/>
          </ac:picMkLst>
        </pc:picChg>
      </pc:sldChg>
      <pc:sldChg chg="modSp">
        <pc:chgData name="Alexander White" userId="3da70261-e0e7-408d-aace-eb577feade9e" providerId="ADAL" clId="{E0391CB0-DDE9-48E8-A993-74318FF46D15}" dt="2024-05-22T13:14:46.893" v="89" actId="1076"/>
        <pc:sldMkLst>
          <pc:docMk/>
          <pc:sldMk cId="466129158" sldId="276"/>
        </pc:sldMkLst>
        <pc:picChg chg="mod">
          <ac:chgData name="Alexander White" userId="3da70261-e0e7-408d-aace-eb577feade9e" providerId="ADAL" clId="{E0391CB0-DDE9-48E8-A993-74318FF46D15}" dt="2024-05-22T13:14:42.449" v="87" actId="14100"/>
          <ac:picMkLst>
            <pc:docMk/>
            <pc:sldMk cId="466129158" sldId="276"/>
            <ac:picMk id="4" creationId="{00000000-0000-0000-0000-000000000000}"/>
          </ac:picMkLst>
        </pc:picChg>
        <pc:picChg chg="mod">
          <ac:chgData name="Alexander White" userId="3da70261-e0e7-408d-aace-eb577feade9e" providerId="ADAL" clId="{E0391CB0-DDE9-48E8-A993-74318FF46D15}" dt="2024-05-22T13:14:46.893" v="89" actId="1076"/>
          <ac:picMkLst>
            <pc:docMk/>
            <pc:sldMk cId="466129158" sldId="276"/>
            <ac:picMk id="5" creationId="{00000000-0000-0000-0000-000000000000}"/>
          </ac:picMkLst>
        </pc:picChg>
      </pc:sldChg>
      <pc:sldChg chg="modSp mod">
        <pc:chgData name="Alexander White" userId="3da70261-e0e7-408d-aace-eb577feade9e" providerId="ADAL" clId="{E0391CB0-DDE9-48E8-A993-74318FF46D15}" dt="2024-05-22T13:15:00.304" v="92" actId="20577"/>
        <pc:sldMkLst>
          <pc:docMk/>
          <pc:sldMk cId="4076237574" sldId="277"/>
        </pc:sldMkLst>
        <pc:spChg chg="mod">
          <ac:chgData name="Alexander White" userId="3da70261-e0e7-408d-aace-eb577feade9e" providerId="ADAL" clId="{E0391CB0-DDE9-48E8-A993-74318FF46D15}" dt="2024-05-22T13:15:00.304" v="92" actId="20577"/>
          <ac:spMkLst>
            <pc:docMk/>
            <pc:sldMk cId="4076237574" sldId="277"/>
            <ac:spMk id="3" creationId="{00000000-0000-0000-0000-000000000000}"/>
          </ac:spMkLst>
        </pc:spChg>
      </pc:sldChg>
      <pc:sldChg chg="modSp mod">
        <pc:chgData name="Alexander White" userId="3da70261-e0e7-408d-aace-eb577feade9e" providerId="ADAL" clId="{E0391CB0-DDE9-48E8-A993-74318FF46D15}" dt="2024-05-22T13:15:09.938" v="93" actId="14100"/>
        <pc:sldMkLst>
          <pc:docMk/>
          <pc:sldMk cId="2374775382" sldId="279"/>
        </pc:sldMkLst>
        <pc:picChg chg="mod">
          <ac:chgData name="Alexander White" userId="3da70261-e0e7-408d-aace-eb577feade9e" providerId="ADAL" clId="{E0391CB0-DDE9-48E8-A993-74318FF46D15}" dt="2024-05-22T13:15:09.938" v="93" actId="14100"/>
          <ac:picMkLst>
            <pc:docMk/>
            <pc:sldMk cId="2374775382" sldId="279"/>
            <ac:picMk id="4" creationId="{00000000-0000-0000-0000-000000000000}"/>
          </ac:picMkLst>
        </pc:picChg>
      </pc:sldChg>
      <pc:sldChg chg="modSp mod">
        <pc:chgData name="Alexander White" userId="3da70261-e0e7-408d-aace-eb577feade9e" providerId="ADAL" clId="{E0391CB0-DDE9-48E8-A993-74318FF46D15}" dt="2024-05-22T13:15:21.322" v="97" actId="20577"/>
        <pc:sldMkLst>
          <pc:docMk/>
          <pc:sldMk cId="229433776" sldId="280"/>
        </pc:sldMkLst>
        <pc:spChg chg="mod">
          <ac:chgData name="Alexander White" userId="3da70261-e0e7-408d-aace-eb577feade9e" providerId="ADAL" clId="{E0391CB0-DDE9-48E8-A993-74318FF46D15}" dt="2024-05-22T13:15:21.322" v="97" actId="20577"/>
          <ac:spMkLst>
            <pc:docMk/>
            <pc:sldMk cId="229433776" sldId="280"/>
            <ac:spMk id="3" creationId="{00000000-0000-0000-0000-000000000000}"/>
          </ac:spMkLst>
        </pc:spChg>
      </pc:sldChg>
      <pc:sldChg chg="modSp">
        <pc:chgData name="Alexander White" userId="3da70261-e0e7-408d-aace-eb577feade9e" providerId="ADAL" clId="{E0391CB0-DDE9-48E8-A993-74318FF46D15}" dt="2024-05-22T13:15:27.168" v="98" actId="14100"/>
        <pc:sldMkLst>
          <pc:docMk/>
          <pc:sldMk cId="2099808213" sldId="281"/>
        </pc:sldMkLst>
        <pc:picChg chg="mod">
          <ac:chgData name="Alexander White" userId="3da70261-e0e7-408d-aace-eb577feade9e" providerId="ADAL" clId="{E0391CB0-DDE9-48E8-A993-74318FF46D15}" dt="2024-05-22T13:15:27.168" v="98" actId="14100"/>
          <ac:picMkLst>
            <pc:docMk/>
            <pc:sldMk cId="2099808213" sldId="281"/>
            <ac:picMk id="4" creationId="{00000000-0000-0000-0000-000000000000}"/>
          </ac:picMkLst>
        </pc:picChg>
      </pc:sldChg>
      <pc:sldChg chg="modSp mod">
        <pc:chgData name="Alexander White" userId="3da70261-e0e7-408d-aace-eb577feade9e" providerId="ADAL" clId="{E0391CB0-DDE9-48E8-A993-74318FF46D15}" dt="2024-05-22T13:15:36.535" v="100" actId="20577"/>
        <pc:sldMkLst>
          <pc:docMk/>
          <pc:sldMk cId="2282320117" sldId="282"/>
        </pc:sldMkLst>
        <pc:spChg chg="mod">
          <ac:chgData name="Alexander White" userId="3da70261-e0e7-408d-aace-eb577feade9e" providerId="ADAL" clId="{E0391CB0-DDE9-48E8-A993-74318FF46D15}" dt="2024-05-22T13:15:36.535" v="100" actId="20577"/>
          <ac:spMkLst>
            <pc:docMk/>
            <pc:sldMk cId="2282320117" sldId="282"/>
            <ac:spMk id="3" creationId="{00000000-0000-0000-0000-000000000000}"/>
          </ac:spMkLst>
        </pc:spChg>
      </pc:sldChg>
      <pc:sldChg chg="modSp">
        <pc:chgData name="Alexander White" userId="3da70261-e0e7-408d-aace-eb577feade9e" providerId="ADAL" clId="{E0391CB0-DDE9-48E8-A993-74318FF46D15}" dt="2024-05-22T13:15:41.452" v="101" actId="14100"/>
        <pc:sldMkLst>
          <pc:docMk/>
          <pc:sldMk cId="2387930313" sldId="283"/>
        </pc:sldMkLst>
        <pc:picChg chg="mod">
          <ac:chgData name="Alexander White" userId="3da70261-e0e7-408d-aace-eb577feade9e" providerId="ADAL" clId="{E0391CB0-DDE9-48E8-A993-74318FF46D15}" dt="2024-05-22T13:15:41.452" v="101" actId="14100"/>
          <ac:picMkLst>
            <pc:docMk/>
            <pc:sldMk cId="2387930313" sldId="283"/>
            <ac:picMk id="4" creationId="{00000000-0000-0000-0000-000000000000}"/>
          </ac:picMkLst>
        </pc:picChg>
      </pc:sldChg>
      <pc:sldChg chg="modSp mod">
        <pc:chgData name="Alexander White" userId="3da70261-e0e7-408d-aace-eb577feade9e" providerId="ADAL" clId="{E0391CB0-DDE9-48E8-A993-74318FF46D15}" dt="2024-05-22T13:15:46.966" v="104" actId="20577"/>
        <pc:sldMkLst>
          <pc:docMk/>
          <pc:sldMk cId="4694813" sldId="284"/>
        </pc:sldMkLst>
        <pc:spChg chg="mod">
          <ac:chgData name="Alexander White" userId="3da70261-e0e7-408d-aace-eb577feade9e" providerId="ADAL" clId="{E0391CB0-DDE9-48E8-A993-74318FF46D15}" dt="2024-05-22T13:15:46.966" v="104" actId="20577"/>
          <ac:spMkLst>
            <pc:docMk/>
            <pc:sldMk cId="4694813" sldId="284"/>
            <ac:spMk id="3" creationId="{00000000-0000-0000-0000-000000000000}"/>
          </ac:spMkLst>
        </pc:spChg>
      </pc:sldChg>
      <pc:sldChg chg="modSp mod">
        <pc:chgData name="Alexander White" userId="3da70261-e0e7-408d-aace-eb577feade9e" providerId="ADAL" clId="{E0391CB0-DDE9-48E8-A993-74318FF46D15}" dt="2024-05-22T13:16:37.934" v="106" actId="20577"/>
        <pc:sldMkLst>
          <pc:docMk/>
          <pc:sldMk cId="4288975247" sldId="290"/>
        </pc:sldMkLst>
        <pc:spChg chg="mod">
          <ac:chgData name="Alexander White" userId="3da70261-e0e7-408d-aace-eb577feade9e" providerId="ADAL" clId="{E0391CB0-DDE9-48E8-A993-74318FF46D15}" dt="2024-05-22T13:16:37.934" v="106" actId="20577"/>
          <ac:spMkLst>
            <pc:docMk/>
            <pc:sldMk cId="4288975247" sldId="290"/>
            <ac:spMk id="3" creationId="{00000000-0000-0000-0000-000000000000}"/>
          </ac:spMkLst>
        </pc:spChg>
      </pc:sldChg>
      <pc:sldMasterChg chg="modSp mod">
        <pc:chgData name="Alexander White" userId="3da70261-e0e7-408d-aace-eb577feade9e" providerId="ADAL" clId="{E0391CB0-DDE9-48E8-A993-74318FF46D15}" dt="2024-05-20T09:21:40.800" v="4" actId="20577"/>
        <pc:sldMasterMkLst>
          <pc:docMk/>
          <pc:sldMasterMk cId="1328885048" sldId="2147483648"/>
        </pc:sldMasterMkLst>
        <pc:spChg chg="mod">
          <ac:chgData name="Alexander White" userId="3da70261-e0e7-408d-aace-eb577feade9e" providerId="ADAL" clId="{E0391CB0-DDE9-48E8-A993-74318FF46D15}" dt="2024-05-20T09:21:40.800"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E0391CB0-DDE9-48E8-A993-74318FF46D15}" dt="2024-05-20T09:21:44.910" v="8" actId="20577"/>
        <pc:sldMasterMkLst>
          <pc:docMk/>
          <pc:sldMasterMk cId="1498317190" sldId="2147483650"/>
        </pc:sldMasterMkLst>
        <pc:spChg chg="mod">
          <ac:chgData name="Alexander White" userId="3da70261-e0e7-408d-aace-eb577feade9e" providerId="ADAL" clId="{E0391CB0-DDE9-48E8-A993-74318FF46D15}" dt="2024-05-20T09:21:44.910"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E0391CB0-DDE9-48E8-A993-74318FF46D15}" dt="2024-05-20T09:21:49.045" v="12" actId="20577"/>
        <pc:sldMasterMkLst>
          <pc:docMk/>
          <pc:sldMasterMk cId="1822393236" sldId="2147483652"/>
        </pc:sldMasterMkLst>
        <pc:spChg chg="mod">
          <ac:chgData name="Alexander White" userId="3da70261-e0e7-408d-aace-eb577feade9e" providerId="ADAL" clId="{E0391CB0-DDE9-48E8-A993-74318FF46D15}" dt="2024-05-20T09:21:49.045"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E0391CB0-DDE9-48E8-A993-74318FF46D15}" dt="2024-05-20T09:21:53.026" v="16" actId="20577"/>
        <pc:sldMasterMkLst>
          <pc:docMk/>
          <pc:sldMasterMk cId="1788143608" sldId="2147483656"/>
        </pc:sldMasterMkLst>
        <pc:spChg chg="mod">
          <ac:chgData name="Alexander White" userId="3da70261-e0e7-408d-aace-eb577feade9e" providerId="ADAL" clId="{E0391CB0-DDE9-48E8-A993-74318FF46D15}" dt="2024-05-20T09:21:53.026" v="16"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220615"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a:t>
            </a:r>
            <a:r>
              <a:rPr lang="en-US" sz="900" b="0" i="0">
                <a:solidFill>
                  <a:schemeClr val="tx1"/>
                </a:solidFill>
                <a:latin typeface="Arial" charset="0"/>
                <a:ea typeface="Arial" charset="0"/>
                <a:cs typeface="Arial" charset="0"/>
              </a:rPr>
              <a:t>life 2024</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3.xml"/><Relationship Id="rId4" Type="http://schemas.openxmlformats.org/officeDocument/2006/relationships/image" Target="../media/image20.jpeg"/></Relationships>
</file>

<file path=ppt/slides/_rels/slide1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ahdb.org.uk/news/consumer-insight-consumers-crave-convenience-what-are-the-opportunities-for-red-meat" TargetMode="External"/><Relationship Id="rId2" Type="http://schemas.openxmlformats.org/officeDocument/2006/relationships/image" Target="../media/image23.jpeg"/><Relationship Id="rId1" Type="http://schemas.openxmlformats.org/officeDocument/2006/relationships/slideLayout" Target="../slideLayouts/slideLayout3.xml"/><Relationship Id="rId4" Type="http://schemas.openxmlformats.org/officeDocument/2006/relationships/image" Target="../media/image24.jpeg"/></Relationships>
</file>

<file path=ppt/slides/_rels/slide1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3.xml"/><Relationship Id="rId4" Type="http://schemas.openxmlformats.org/officeDocument/2006/relationships/image" Target="../media/image38.png"/></Relationships>
</file>

<file path=ppt/slides/_rels/slide21.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40.jpe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42.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image" Target="../media/image43.jpe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46.jpe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48.jpe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hyperlink" Target="http://www.nutrition.org.uk/"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50.jpe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51.jpe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Factors affecting food choice</a:t>
            </a: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Time of day and occasion</a:t>
            </a:r>
            <a:endParaRPr lang="en-GB" dirty="0"/>
          </a:p>
        </p:txBody>
      </p:sp>
      <p:sp>
        <p:nvSpPr>
          <p:cNvPr id="3" name="Subtitle 2"/>
          <p:cNvSpPr>
            <a:spLocks noGrp="1"/>
          </p:cNvSpPr>
          <p:nvPr>
            <p:ph type="subTitle" idx="1"/>
          </p:nvPr>
        </p:nvSpPr>
        <p:spPr>
          <a:xfrm>
            <a:off x="1169276" y="2571092"/>
            <a:ext cx="6145924" cy="3600000"/>
          </a:xfrm>
        </p:spPr>
        <p:txBody>
          <a:bodyPr/>
          <a:lstStyle/>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The time of day will influence food choice – people may not eat the same for breakfast as they would for their main meal of the day.</a:t>
            </a:r>
          </a:p>
          <a:p>
            <a:pPr marL="0" indent="0">
              <a:buFont typeface="Arial" pitchFamily="34" charset="0"/>
              <a:buNone/>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The occasion will also impact on food choice – this could be a celebration such as a birthday or wedding or maybe a religious occasion such as Christmas or Passover</a:t>
            </a:r>
            <a:r>
              <a:rPr lang="en-GB" altLang="en-US" sz="2000" dirty="0">
                <a:ea typeface="ヒラギノ角ゴ Pro W3" charset="-128"/>
              </a:rPr>
              <a:t>. </a:t>
            </a:r>
          </a:p>
          <a:p>
            <a:pPr marL="0" indent="0">
              <a:buNone/>
            </a:pPr>
            <a:endParaRPr lang="en-GB" dirty="0"/>
          </a:p>
        </p:txBody>
      </p:sp>
      <p:pic>
        <p:nvPicPr>
          <p:cNvPr id="4" name="Picture 7" descr="S:\Shared\BNF Photographs\iStock Photo Images\Foods and drinks\Breakfasts\Blueberry porridge.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907405" y="1772601"/>
            <a:ext cx="1963738"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S:\Shared\BNF Photographs\iStock Photo Images\Foods and drinks\Seasonal\Christmas pudding.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907405" y="3291092"/>
            <a:ext cx="1963738" cy="133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S:\Shared\BNF Photographs\iStock Photo Images\Foods and drinks\Seasonal\Hot cross buns.jp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9705929" y="4839745"/>
            <a:ext cx="2249487"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4826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Food preferences</a:t>
            </a:r>
            <a:endParaRPr lang="en-GB" dirty="0"/>
          </a:p>
        </p:txBody>
      </p:sp>
      <p:sp>
        <p:nvSpPr>
          <p:cNvPr id="3" name="Subtitle 2"/>
          <p:cNvSpPr>
            <a:spLocks noGrp="1"/>
          </p:cNvSpPr>
          <p:nvPr>
            <p:ph type="subTitle" idx="1"/>
          </p:nvPr>
        </p:nvSpPr>
        <p:spPr>
          <a:xfrm>
            <a:off x="1169276" y="2571092"/>
            <a:ext cx="6428953" cy="3600000"/>
          </a:xfrm>
        </p:spPr>
        <p:txBody>
          <a:bodyPr/>
          <a:lstStyle/>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Not everyone likes the same food. </a:t>
            </a:r>
          </a:p>
          <a:p>
            <a:pPr marL="0" indent="0">
              <a:buFont typeface="Arial" pitchFamily="34" charset="0"/>
              <a:buNone/>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The taste, odour, appearance, shape and colour of food can affect people in different ways.</a:t>
            </a:r>
          </a:p>
          <a:p>
            <a:pPr marL="0" indent="0">
              <a:buFont typeface="Arial" pitchFamily="34" charset="0"/>
              <a:buNone/>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Which senses do we use when making our food choices?</a:t>
            </a:r>
          </a:p>
          <a:p>
            <a:pPr marL="0" indent="0">
              <a:buNone/>
            </a:pPr>
            <a:endParaRPr lang="en-GB" dirty="0"/>
          </a:p>
        </p:txBody>
      </p:sp>
      <p:pic>
        <p:nvPicPr>
          <p:cNvPr id="4" name="Picture 5" descr="C:\Users\fmeek\Dropbox\Images for MEI spring poster\shutterstock_336266138.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525435" y="1986910"/>
            <a:ext cx="3000412" cy="214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C:\Users\fmeek\Dropbox\Images for MEI spring poster\shutterstock_128857243.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656290" y="4442908"/>
            <a:ext cx="2917182" cy="1921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8273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Social and economic considerations</a:t>
            </a:r>
            <a:endParaRPr lang="en-GB" dirty="0"/>
          </a:p>
        </p:txBody>
      </p:sp>
      <p:sp>
        <p:nvSpPr>
          <p:cNvPr id="3" name="Subtitle 2"/>
          <p:cNvSpPr>
            <a:spLocks noGrp="1"/>
          </p:cNvSpPr>
          <p:nvPr>
            <p:ph type="subTitle" idx="1"/>
          </p:nvPr>
        </p:nvSpPr>
        <p:spPr>
          <a:xfrm>
            <a:off x="1169275" y="2571092"/>
            <a:ext cx="6739311" cy="3600000"/>
          </a:xfrm>
        </p:spPr>
        <p:txBody>
          <a:bodyPr/>
          <a:lstStyle/>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Lack of competence and confidence in the kitchen – people may choose to buy ready-made, frozen or dried foods that are easy to prepare and cook and that require only basic cooking skills.</a:t>
            </a:r>
          </a:p>
          <a:p>
            <a:pPr marL="0" indent="0">
              <a:buFont typeface="Arial" pitchFamily="34" charset="0"/>
              <a:buNone/>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Lack of time – many people work long hours and either haven’t got the time or do not wish to spend time cooking at home. Both lunch and evening meal average cook times have been decreasing since 2021, averaging 8.6 mins for lunch and 27.1 mins for evening meal preparations in 2024 </a:t>
            </a:r>
          </a:p>
          <a:p>
            <a:pPr marL="0" indent="0">
              <a:buNone/>
            </a:pPr>
            <a:endParaRPr lang="en-GB" dirty="0"/>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63064" y="2117875"/>
            <a:ext cx="3321439" cy="2214292"/>
          </a:xfrm>
          <a:prstGeom prst="rect">
            <a:avLst/>
          </a:prstGeom>
        </p:spPr>
      </p:pic>
      <p:sp>
        <p:nvSpPr>
          <p:cNvPr id="9" name="TextBox 8"/>
          <p:cNvSpPr txBox="1"/>
          <p:nvPr/>
        </p:nvSpPr>
        <p:spPr>
          <a:xfrm>
            <a:off x="9218693" y="6261505"/>
            <a:ext cx="3078162" cy="230187"/>
          </a:xfrm>
          <a:prstGeom prst="rect">
            <a:avLst/>
          </a:prstGeom>
          <a:noFill/>
        </p:spPr>
        <p:txBody>
          <a:bodyPr>
            <a:spAutoFit/>
          </a:bodyPr>
          <a:lstStyle/>
          <a:p>
            <a:pPr defTabSz="342900" eaLnBrk="1" fontAlgn="auto" hangingPunct="1">
              <a:spcBef>
                <a:spcPts val="0"/>
              </a:spcBef>
              <a:spcAft>
                <a:spcPts val="0"/>
              </a:spcAft>
              <a:defRPr/>
            </a:pPr>
            <a:r>
              <a:rPr lang="en-GB" sz="900" dirty="0">
                <a:latin typeface="Calibri" panose="020F0502020204030204"/>
                <a:hlinkClick r:id="rId3"/>
              </a:rPr>
              <a:t>Source: AHDB</a:t>
            </a:r>
            <a:endParaRPr lang="en-GB" sz="900" dirty="0">
              <a:latin typeface="Calibri" panose="020F0502020204030204"/>
              <a:ea typeface="+mn-ea"/>
            </a:endParaRPr>
          </a:p>
        </p:txBody>
      </p:sp>
      <p:pic>
        <p:nvPicPr>
          <p:cNvPr id="1026" name="Picture 2" descr="Infographic showing the need for convenience growing at lunch and evening meals versus 2024">
            <a:extLst>
              <a:ext uri="{FF2B5EF4-FFF2-40B4-BE49-F238E27FC236}">
                <a16:creationId xmlns:a16="http://schemas.microsoft.com/office/drawing/2014/main" id="{29AE2D78-D0C1-C414-376A-ED676919B453}"/>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347179" y="4292148"/>
            <a:ext cx="3494671" cy="1878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1219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Social and economic considerations</a:t>
            </a:r>
            <a:endParaRPr lang="en-GB" dirty="0"/>
          </a:p>
        </p:txBody>
      </p:sp>
      <p:sp>
        <p:nvSpPr>
          <p:cNvPr id="3" name="Subtitle 2"/>
          <p:cNvSpPr>
            <a:spLocks noGrp="1"/>
          </p:cNvSpPr>
          <p:nvPr>
            <p:ph type="subTitle" idx="1"/>
          </p:nvPr>
        </p:nvSpPr>
        <p:spPr>
          <a:xfrm>
            <a:off x="1169275" y="2571092"/>
            <a:ext cx="6559581" cy="3600000"/>
          </a:xfrm>
        </p:spPr>
        <p:txBody>
          <a:bodyPr/>
          <a:lstStyle/>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Development of ready meals – because people lack time and have labour saving equipment (such as microwaves) the amount and range of convenience foods has grown.</a:t>
            </a:r>
          </a:p>
          <a:p>
            <a:pPr marL="0" indent="0">
              <a:buFont typeface="Arial" pitchFamily="34" charset="0"/>
              <a:buNone/>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Smaller households – an increasing number of people now live alone and this may well affect their food choices.</a:t>
            </a:r>
          </a:p>
          <a:p>
            <a:pPr marL="0" indent="0">
              <a:buFont typeface="Arial" pitchFamily="34" charset="0"/>
              <a:buNone/>
            </a:pPr>
            <a:r>
              <a:rPr lang="en-US" altLang="en-US" sz="2000" dirty="0">
                <a:latin typeface="Arial" panose="020B0604020202020204" pitchFamily="34" charset="0"/>
                <a:ea typeface="ヒラギノ角ゴ Pro W3" charset="-128"/>
                <a:cs typeface="Arial" panose="020B0604020202020204" pitchFamily="34" charset="0"/>
              </a:rPr>
              <a:t>In 1960, 40% of households were 1-2 people and in 2016, this had risen to 63%.</a:t>
            </a:r>
          </a:p>
          <a:p>
            <a:pPr marL="0" indent="0">
              <a:buFont typeface="Arial" pitchFamily="34" charset="0"/>
              <a:buNone/>
            </a:pPr>
            <a:endParaRPr lang="en-GB" sz="2000" b="1" dirty="0">
              <a:solidFill>
                <a:srgbClr val="0082CA">
                  <a:lumMod val="50000"/>
                </a:srgbClr>
              </a:solidFill>
              <a:latin typeface="Ubuntu" panose="020B0504030602030204" pitchFamily="34" charset="0"/>
            </a:endParaRPr>
          </a:p>
          <a:p>
            <a:pPr marL="0" indent="0">
              <a:buFont typeface="Arial" pitchFamily="34" charset="0"/>
              <a:buNone/>
            </a:pPr>
            <a:r>
              <a:rPr lang="en-GB" sz="2000" dirty="0">
                <a:latin typeface="Arial" panose="020B0604020202020204" pitchFamily="34" charset="0"/>
                <a:cs typeface="Arial" panose="020B0604020202020204" pitchFamily="34" charset="0"/>
              </a:rPr>
              <a:t>By 2027, more than a third of the population will be over 60.</a:t>
            </a:r>
          </a:p>
          <a:p>
            <a:pPr marL="0" indent="0">
              <a:buNone/>
            </a:pPr>
            <a:endParaRPr lang="en-GB" dirty="0"/>
          </a:p>
        </p:txBody>
      </p:sp>
      <p:pic>
        <p:nvPicPr>
          <p:cNvPr id="6" name="Picture 7" descr="S:\Shared\BNF Photographs\iStock Photo Images\People\Older adults\Elderly lady.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134872" y="4474403"/>
            <a:ext cx="2116138" cy="140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8903382" y="6160578"/>
            <a:ext cx="3078162" cy="230187"/>
          </a:xfrm>
          <a:prstGeom prst="rect">
            <a:avLst/>
          </a:prstGeom>
          <a:noFill/>
        </p:spPr>
        <p:txBody>
          <a:bodyPr>
            <a:spAutoFit/>
          </a:bodyPr>
          <a:lstStyle/>
          <a:p>
            <a:pPr defTabSz="342900" eaLnBrk="1" fontAlgn="auto" hangingPunct="1">
              <a:spcBef>
                <a:spcPts val="0"/>
              </a:spcBef>
              <a:spcAft>
                <a:spcPts val="0"/>
              </a:spcAft>
              <a:defRPr/>
            </a:pPr>
            <a:r>
              <a:rPr lang="en-GB" sz="900" dirty="0">
                <a:latin typeface="Calibri" panose="020F0502020204030204"/>
                <a:ea typeface="+mn-ea"/>
              </a:rPr>
              <a:t>Source: ONS/Kantar </a:t>
            </a:r>
            <a:r>
              <a:rPr lang="en-GB" sz="900" dirty="0" err="1">
                <a:latin typeface="Calibri" panose="020F0502020204030204"/>
                <a:ea typeface="+mn-ea"/>
              </a:rPr>
              <a:t>Worldpanel</a:t>
            </a:r>
            <a:r>
              <a:rPr lang="en-GB" sz="900" dirty="0">
                <a:latin typeface="Calibri" panose="020F0502020204030204"/>
                <a:ea typeface="+mn-ea"/>
              </a:rPr>
              <a:t> Usage</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68941" y="2034120"/>
            <a:ext cx="3048000" cy="2033016"/>
          </a:xfrm>
          <a:prstGeom prst="rect">
            <a:avLst/>
          </a:prstGeom>
        </p:spPr>
      </p:pic>
    </p:spTree>
    <p:extLst>
      <p:ext uri="{BB962C8B-B14F-4D97-AF65-F5344CB8AC3E}">
        <p14:creationId xmlns:p14="http://schemas.microsoft.com/office/powerpoint/2010/main" val="2786372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Social and economic considerations</a:t>
            </a:r>
            <a:endParaRPr lang="en-GB" dirty="0"/>
          </a:p>
        </p:txBody>
      </p:sp>
      <p:sp>
        <p:nvSpPr>
          <p:cNvPr id="3" name="Subtitle 2"/>
          <p:cNvSpPr>
            <a:spLocks noGrp="1"/>
          </p:cNvSpPr>
          <p:nvPr>
            <p:ph type="subTitle" idx="1"/>
          </p:nvPr>
        </p:nvSpPr>
        <p:spPr>
          <a:xfrm>
            <a:off x="1169276" y="2571092"/>
            <a:ext cx="6124153" cy="3600000"/>
          </a:xfrm>
        </p:spPr>
        <p:txBody>
          <a:bodyPr/>
          <a:lstStyle/>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Body image and peer pressure can both influence the food that people choose to buy, cook and eat.</a:t>
            </a:r>
          </a:p>
          <a:p>
            <a:pPr marL="0" indent="0">
              <a:buFont typeface="Arial" pitchFamily="34" charset="0"/>
              <a:buNone/>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A balanced diet, together with regular physical activity, can help to maintain a healthy weight. Eating the right balance of a wide range of foods provides most people with the energy and nutrients that they need to stay healthy. </a:t>
            </a:r>
          </a:p>
          <a:p>
            <a:pPr marL="0" indent="0">
              <a:buNone/>
            </a:pPr>
            <a:endParaRPr lang="en-GB" dirty="0"/>
          </a:p>
        </p:txBody>
      </p:sp>
      <p:pic>
        <p:nvPicPr>
          <p:cNvPr id="4" name="Picture 2" descr="S:\Shared\BNF Photographs\iStock Photo Images\People\Drinking water.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294607" y="2571091"/>
            <a:ext cx="2423342" cy="3628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2897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latin typeface="Arial" panose="020B0604020202020204" pitchFamily="34" charset="0"/>
                <a:ea typeface="ヒラギノ角ゴ Pro W3" charset="-128"/>
                <a:cs typeface="Arial" panose="020B0604020202020204" pitchFamily="34" charset="0"/>
              </a:rPr>
              <a:t>Environmental and ethical considerations</a:t>
            </a:r>
            <a:endParaRPr lang="en-GB" dirty="0"/>
          </a:p>
        </p:txBody>
      </p:sp>
      <p:sp>
        <p:nvSpPr>
          <p:cNvPr id="3" name="Subtitle 2"/>
          <p:cNvSpPr>
            <a:spLocks noGrp="1"/>
          </p:cNvSpPr>
          <p:nvPr>
            <p:ph type="subTitle" idx="1"/>
          </p:nvPr>
        </p:nvSpPr>
        <p:spPr>
          <a:xfrm>
            <a:off x="1169276" y="2571092"/>
            <a:ext cx="5536324" cy="3600000"/>
          </a:xfrm>
        </p:spPr>
        <p:txBody>
          <a:bodyPr/>
          <a:lstStyle/>
          <a:p>
            <a:pPr marL="0" indent="0">
              <a:buFont typeface="Arial" pitchFamily="34" charset="0"/>
              <a:buNone/>
              <a:defRPr/>
            </a:pPr>
            <a:r>
              <a:rPr lang="en-GB" altLang="en-US" sz="2000" dirty="0">
                <a:latin typeface="Arial" panose="020B0604020202020204" pitchFamily="34" charset="0"/>
                <a:ea typeface="ヒラギノ角ゴ Pro W3" charset="-128"/>
                <a:cs typeface="Arial" panose="020B0604020202020204" pitchFamily="34" charset="0"/>
              </a:rPr>
              <a:t>Human and animal welfare along with fair trading, scientific intervention in the food chain and the impact of food production on the environment can be of a high social concern for some people.</a:t>
            </a:r>
          </a:p>
          <a:p>
            <a:pPr marL="0" indent="0">
              <a:buFont typeface="Arial" pitchFamily="34" charset="0"/>
              <a:buNone/>
              <a:defRPr/>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defRPr/>
            </a:pPr>
            <a:r>
              <a:rPr lang="en-GB" altLang="en-US" sz="2000" dirty="0">
                <a:latin typeface="Arial" panose="020B0604020202020204" pitchFamily="34" charset="0"/>
                <a:ea typeface="ヒラギノ角ゴ Pro W3" charset="-128"/>
                <a:cs typeface="Arial" panose="020B0604020202020204" pitchFamily="34" charset="0"/>
              </a:rPr>
              <a:t>Some considerations when buying food might be:</a:t>
            </a:r>
          </a:p>
          <a:p>
            <a:pPr>
              <a:defRPr/>
            </a:pPr>
            <a:r>
              <a:rPr lang="en-GB" altLang="en-US" sz="2000" dirty="0">
                <a:latin typeface="Arial" panose="020B0604020202020204" pitchFamily="34" charset="0"/>
                <a:ea typeface="ヒラギノ角ゴ Pro W3" charset="-128"/>
                <a:cs typeface="Arial" panose="020B0604020202020204" pitchFamily="34" charset="0"/>
              </a:rPr>
              <a:t>fair trading – ensuring that farmers in less economically developed countries get a fair deal;</a:t>
            </a:r>
          </a:p>
          <a:p>
            <a:pPr marL="0" indent="0">
              <a:buNone/>
            </a:pPr>
            <a:endParaRPr lang="en-GB" dirty="0"/>
          </a:p>
        </p:txBody>
      </p:sp>
      <p:pic>
        <p:nvPicPr>
          <p:cNvPr id="4" name="Picture 7" descr="Elm house cows"/>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327331" y="2283798"/>
            <a:ext cx="2347144" cy="1758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1" descr="C:\Users\Jenny\AppData\Local\Microsoft\Windows\INetCache\IE\0RYEYTLC\How-to-grow-tissue-culture-bananas-in-Kenya[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328907" y="4371092"/>
            <a:ext cx="2345568" cy="1759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5378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latin typeface="Arial" panose="020B0604020202020204" pitchFamily="34" charset="0"/>
                <a:ea typeface="ヒラギノ角ゴ Pro W3" charset="-128"/>
                <a:cs typeface="Arial" panose="020B0604020202020204" pitchFamily="34" charset="0"/>
              </a:rPr>
              <a:t>Environmental and ethical considerations</a:t>
            </a:r>
            <a:endParaRPr lang="en-GB" dirty="0"/>
          </a:p>
        </p:txBody>
      </p:sp>
      <p:sp>
        <p:nvSpPr>
          <p:cNvPr id="3" name="Subtitle 2"/>
          <p:cNvSpPr>
            <a:spLocks noGrp="1"/>
          </p:cNvSpPr>
          <p:nvPr>
            <p:ph type="subTitle" idx="1"/>
          </p:nvPr>
        </p:nvSpPr>
        <p:spPr>
          <a:xfrm>
            <a:off x="1169276" y="2571092"/>
            <a:ext cx="5884667" cy="3600000"/>
          </a:xfrm>
        </p:spPr>
        <p:txBody>
          <a:bodyPr/>
          <a:lstStyle/>
          <a:p>
            <a:r>
              <a:rPr lang="en-GB" altLang="en-US" sz="2000" dirty="0">
                <a:latin typeface="Arial" panose="020B0604020202020204" pitchFamily="34" charset="0"/>
                <a:ea typeface="ヒラギノ角ゴ Pro W3" charset="-128"/>
                <a:cs typeface="Arial" panose="020B0604020202020204" pitchFamily="34" charset="0"/>
              </a:rPr>
              <a:t>local foods – buying locally supports local business and farmers and some believe that food produced locally is more sustainable;</a:t>
            </a:r>
          </a:p>
          <a:p>
            <a:r>
              <a:rPr lang="en-GB" altLang="en-US" sz="2000" dirty="0">
                <a:latin typeface="Arial" panose="020B0604020202020204" pitchFamily="34" charset="0"/>
                <a:ea typeface="ヒラギノ角ゴ Pro W3" charset="-128"/>
                <a:cs typeface="Arial" panose="020B0604020202020204" pitchFamily="34" charset="0"/>
              </a:rPr>
              <a:t>seasonal food – this can be fresher, tastier and more nutritious than out of season food;</a:t>
            </a:r>
          </a:p>
          <a:p>
            <a:r>
              <a:rPr lang="en-GB" altLang="en-US" sz="2000" dirty="0">
                <a:latin typeface="Arial" panose="020B0604020202020204" pitchFamily="34" charset="0"/>
                <a:ea typeface="ヒラギノ角ゴ Pro W3" charset="-128"/>
                <a:cs typeface="Arial" panose="020B0604020202020204" pitchFamily="34" charset="0"/>
              </a:rPr>
              <a:t>genetically modified (GM) food – scientific intervention is used to change a plant, animal or micro-organism’s genes or to insert one gene from another organism;</a:t>
            </a:r>
          </a:p>
          <a:p>
            <a:pPr marL="0" indent="0">
              <a:buNone/>
            </a:pPr>
            <a:endParaRPr lang="en-GB" dirty="0"/>
          </a:p>
        </p:txBody>
      </p:sp>
      <p:pic>
        <p:nvPicPr>
          <p:cNvPr id="4" name="Picture 5" descr="S:\Shared\BNF Photographs\iStock Photo Images\Farming\Apple tree.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713694" y="2283797"/>
            <a:ext cx="2995863" cy="1994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C:\Users\Jenny\AppData\Local\Microsoft\Windows\INetCache\IE\W52D0TNO\stock-photo-fresh-organic-produce-on-sale-at-the-local-farmers-market-206348365[1].jpg"/>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8713693" y="4371092"/>
            <a:ext cx="2995863" cy="1948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6129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latin typeface="Arial" panose="020B0604020202020204" pitchFamily="34" charset="0"/>
                <a:ea typeface="ヒラギノ角ゴ Pro W3" charset="-128"/>
                <a:cs typeface="Arial" panose="020B0604020202020204" pitchFamily="34" charset="0"/>
              </a:rPr>
              <a:t>Environmental and ethical considerations</a:t>
            </a:r>
            <a:endParaRPr lang="en-GB" dirty="0"/>
          </a:p>
        </p:txBody>
      </p:sp>
      <p:sp>
        <p:nvSpPr>
          <p:cNvPr id="3" name="Subtitle 2"/>
          <p:cNvSpPr>
            <a:spLocks noGrp="1"/>
          </p:cNvSpPr>
          <p:nvPr>
            <p:ph type="subTitle" idx="1"/>
          </p:nvPr>
        </p:nvSpPr>
        <p:spPr>
          <a:xfrm>
            <a:off x="1169276" y="2571092"/>
            <a:ext cx="6058838" cy="3600000"/>
          </a:xfrm>
        </p:spPr>
        <p:txBody>
          <a:bodyPr/>
          <a:lstStyle/>
          <a:p>
            <a:r>
              <a:rPr lang="en-GB" altLang="en-US" sz="2000" dirty="0">
                <a:latin typeface="Arial" panose="020B0604020202020204" pitchFamily="34" charset="0"/>
                <a:ea typeface="ヒラギノ角ゴ Pro W3" charset="-128"/>
                <a:cs typeface="Arial" panose="020B0604020202020204" pitchFamily="34" charset="0"/>
              </a:rPr>
              <a:t>organic food – food sold as ‘organic’ must come from growers, processors and importers who are registered and approved by organic certification bodies, which are shown on the food label;</a:t>
            </a:r>
          </a:p>
          <a:p>
            <a:endParaRPr lang="en-GB" altLang="en-US" sz="2000" dirty="0">
              <a:latin typeface="Arial" panose="020B0604020202020204" pitchFamily="34" charset="0"/>
              <a:ea typeface="ヒラギノ角ゴ Pro W3" charset="-128"/>
              <a:cs typeface="Arial" panose="020B0604020202020204" pitchFamily="34" charset="0"/>
            </a:endParaRPr>
          </a:p>
          <a:p>
            <a:r>
              <a:rPr lang="en-GB" altLang="en-US" sz="2000" dirty="0">
                <a:latin typeface="Arial" panose="020B0604020202020204" pitchFamily="34" charset="0"/>
                <a:ea typeface="ヒラギノ角ゴ Pro W3" charset="-128"/>
                <a:cs typeface="Arial" panose="020B0604020202020204" pitchFamily="34" charset="0"/>
              </a:rPr>
              <a:t>free range – animals are allowed to roam freely outside: this food may be more expensive.</a:t>
            </a:r>
          </a:p>
          <a:p>
            <a:pPr marL="0" indent="0">
              <a:buNone/>
            </a:pPr>
            <a:endParaRPr lang="en-GB" dirty="0"/>
          </a:p>
        </p:txBody>
      </p:sp>
      <p:pic>
        <p:nvPicPr>
          <p:cNvPr id="4" name="Picture 3" descr="C:\Users\Jenny\AppData\Local\Microsoft\Windows\INetCache\IE\6T7W4HTR\SRI-hybrid-rice-field[1].jpg"/>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9080045" y="2283798"/>
            <a:ext cx="2684463" cy="201549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Shared\BNF Photographs\iStock Photo Images\Farming\iStock_000001658616Medium.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9080045" y="4371092"/>
            <a:ext cx="2713038" cy="180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6237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Food provenance</a:t>
            </a:r>
            <a:endParaRPr lang="en-GB" dirty="0"/>
          </a:p>
        </p:txBody>
      </p:sp>
      <p:sp>
        <p:nvSpPr>
          <p:cNvPr id="3" name="Subtitle 2"/>
          <p:cNvSpPr>
            <a:spLocks noGrp="1"/>
          </p:cNvSpPr>
          <p:nvPr>
            <p:ph type="subTitle" idx="1"/>
          </p:nvPr>
        </p:nvSpPr>
        <p:spPr>
          <a:xfrm>
            <a:off x="1169276" y="2571092"/>
            <a:ext cx="5884667" cy="3600000"/>
          </a:xfrm>
        </p:spPr>
        <p:txBody>
          <a:bodyPr/>
          <a:lstStyle/>
          <a:p>
            <a:pPr marL="0" lvl="0" indent="0">
              <a:lnSpc>
                <a:spcPct val="100000"/>
              </a:lnSpc>
              <a:spcBef>
                <a:spcPts val="0"/>
              </a:spcBef>
              <a:buSzTx/>
              <a:buNone/>
            </a:pPr>
            <a:r>
              <a:rPr lang="en-GB" sz="2000" dirty="0">
                <a:solidFill>
                  <a:prstClr val="black"/>
                </a:solidFill>
                <a:latin typeface="Arial" panose="020B0604020202020204" pitchFamily="34" charset="0"/>
                <a:ea typeface="+mn-ea"/>
                <a:cs typeface="Arial" panose="020B0604020202020204" pitchFamily="34" charset="0"/>
              </a:rPr>
              <a:t>Food provenance means </a:t>
            </a:r>
            <a:r>
              <a:rPr lang="en-GB" sz="2000" u="sng" dirty="0">
                <a:solidFill>
                  <a:prstClr val="black"/>
                </a:solidFill>
                <a:latin typeface="Arial" panose="020B0604020202020204" pitchFamily="34" charset="0"/>
                <a:ea typeface="+mn-ea"/>
                <a:cs typeface="Arial" panose="020B0604020202020204" pitchFamily="34" charset="0"/>
              </a:rPr>
              <a:t>where</a:t>
            </a:r>
            <a:r>
              <a:rPr lang="en-GB" sz="2000" dirty="0">
                <a:solidFill>
                  <a:prstClr val="black"/>
                </a:solidFill>
                <a:latin typeface="Arial" panose="020B0604020202020204" pitchFamily="34" charset="0"/>
                <a:ea typeface="+mn-ea"/>
                <a:cs typeface="Arial" panose="020B0604020202020204" pitchFamily="34" charset="0"/>
              </a:rPr>
              <a:t> ingredients and the foods made from them originally come from.</a:t>
            </a:r>
          </a:p>
          <a:p>
            <a:pPr marL="0" lvl="0" indent="0">
              <a:lnSpc>
                <a:spcPct val="100000"/>
              </a:lnSpc>
              <a:spcBef>
                <a:spcPts val="0"/>
              </a:spcBef>
              <a:buSzTx/>
              <a:buNone/>
            </a:pPr>
            <a:endParaRPr lang="en-GB" sz="2000" dirty="0">
              <a:solidFill>
                <a:prstClr val="black"/>
              </a:solidFill>
              <a:latin typeface="Arial" panose="020B0604020202020204" pitchFamily="34" charset="0"/>
              <a:ea typeface="+mn-ea"/>
              <a:cs typeface="Arial" panose="020B0604020202020204" pitchFamily="34" charset="0"/>
            </a:endParaRPr>
          </a:p>
          <a:p>
            <a:pPr marL="0" lvl="0" indent="0">
              <a:lnSpc>
                <a:spcPct val="100000"/>
              </a:lnSpc>
              <a:spcBef>
                <a:spcPts val="0"/>
              </a:spcBef>
              <a:buSzTx/>
              <a:buNone/>
            </a:pPr>
            <a:r>
              <a:rPr lang="en-GB" sz="2000" dirty="0">
                <a:solidFill>
                  <a:prstClr val="black"/>
                </a:solidFill>
                <a:latin typeface="Arial" panose="020B0604020202020204" pitchFamily="34" charset="0"/>
                <a:ea typeface="+mn-ea"/>
                <a:cs typeface="Arial" panose="020B0604020202020204" pitchFamily="34" charset="0"/>
              </a:rPr>
              <a:t>Many consumers want to know where their food originated.</a:t>
            </a: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336970" y="2571092"/>
            <a:ext cx="4702629" cy="2160987"/>
          </a:xfrm>
          <a:prstGeom prst="rect">
            <a:avLst/>
          </a:prstGeom>
        </p:spPr>
      </p:pic>
    </p:spTree>
    <p:extLst>
      <p:ext uri="{BB962C8B-B14F-4D97-AF65-F5344CB8AC3E}">
        <p14:creationId xmlns:p14="http://schemas.microsoft.com/office/powerpoint/2010/main" val="2171333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Food provenance</a:t>
            </a:r>
            <a:endParaRPr lang="en-GB" dirty="0"/>
          </a:p>
        </p:txBody>
      </p:sp>
      <p:sp>
        <p:nvSpPr>
          <p:cNvPr id="3" name="Subtitle 2"/>
          <p:cNvSpPr>
            <a:spLocks noGrp="1"/>
          </p:cNvSpPr>
          <p:nvPr>
            <p:ph type="subTitle" idx="1"/>
          </p:nvPr>
        </p:nvSpPr>
        <p:spPr>
          <a:xfrm>
            <a:off x="1169276" y="2571092"/>
            <a:ext cx="5427467" cy="3600000"/>
          </a:xfrm>
        </p:spPr>
        <p:txBody>
          <a:bodyPr/>
          <a:lstStyle/>
          <a:p>
            <a:pPr marL="0" indent="0">
              <a:buFont typeface="Arial" pitchFamily="34" charset="0"/>
              <a:buNone/>
            </a:pPr>
            <a:r>
              <a:rPr lang="en-GB" altLang="en-US" sz="2000" b="1" dirty="0">
                <a:latin typeface="Arial" panose="020B0604020202020204" pitchFamily="34" charset="0"/>
                <a:ea typeface="ヒラギノ角ゴ Pro W3" charset="-128"/>
                <a:cs typeface="Arial" panose="020B0604020202020204" pitchFamily="34" charset="0"/>
              </a:rPr>
              <a:t>Protected Geographical Indication (PGI)</a:t>
            </a:r>
          </a:p>
          <a:p>
            <a:pPr marL="0" indent="0">
              <a:buFont typeface="Arial" pitchFamily="34" charset="0"/>
              <a:buNone/>
            </a:pPr>
            <a:endParaRPr lang="en-GB" altLang="en-US" sz="2000" b="1"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Products which must be produced, processed or prepared within the geographical area and have a reputation, features or certain qualities attributable to that area.</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64071" y="2283798"/>
            <a:ext cx="3044157" cy="3067756"/>
          </a:xfrm>
          <a:prstGeom prst="rect">
            <a:avLst/>
          </a:prstGeom>
        </p:spPr>
      </p:pic>
    </p:spTree>
    <p:extLst>
      <p:ext uri="{BB962C8B-B14F-4D97-AF65-F5344CB8AC3E}">
        <p14:creationId xmlns:p14="http://schemas.microsoft.com/office/powerpoint/2010/main" val="2374775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Factors affecting food choice</a:t>
            </a:r>
            <a:endParaRPr lang="en-US" dirty="0"/>
          </a:p>
        </p:txBody>
      </p:sp>
      <p:sp>
        <p:nvSpPr>
          <p:cNvPr id="3" name="Subtitle 2"/>
          <p:cNvSpPr>
            <a:spLocks noGrp="1"/>
          </p:cNvSpPr>
          <p:nvPr>
            <p:ph type="subTitle" idx="1"/>
          </p:nvPr>
        </p:nvSpPr>
        <p:spPr>
          <a:xfrm>
            <a:off x="1169276" y="2571092"/>
            <a:ext cx="5774785" cy="3600000"/>
          </a:xfrm>
        </p:spPr>
        <p:txBody>
          <a:bodyPr/>
          <a:lstStyle/>
          <a:p>
            <a:pPr marL="0" indent="0">
              <a:buFont typeface="Arial" pitchFamily="34" charset="0"/>
              <a:buNone/>
              <a:defRPr/>
            </a:pPr>
            <a:r>
              <a:rPr lang="en-GB" altLang="en-US" sz="2000" dirty="0">
                <a:latin typeface="Arial" panose="020B0604020202020204" pitchFamily="34" charset="0"/>
                <a:ea typeface="ヒラギノ角ゴ Pro W3" charset="-128"/>
                <a:cs typeface="Arial" panose="020B0604020202020204" pitchFamily="34" charset="0"/>
              </a:rPr>
              <a:t>All around the world, people choose to eat different food for many different reasons, such as:</a:t>
            </a:r>
          </a:p>
          <a:p>
            <a:pPr marL="0" indent="0">
              <a:buFont typeface="Arial" pitchFamily="34" charset="0"/>
              <a:buNone/>
              <a:defRPr/>
            </a:pPr>
            <a:endParaRPr lang="en-GB" altLang="en-US" sz="2000" dirty="0">
              <a:latin typeface="Arial" panose="020B0604020202020204" pitchFamily="34" charset="0"/>
              <a:ea typeface="ヒラギノ角ゴ Pro W3" charset="-128"/>
              <a:cs typeface="Arial" panose="020B0604020202020204" pitchFamily="34" charset="0"/>
            </a:endParaRPr>
          </a:p>
          <a:p>
            <a:pPr>
              <a:defRPr/>
            </a:pPr>
            <a:r>
              <a:rPr lang="en-GB" altLang="en-US" sz="2000" dirty="0">
                <a:latin typeface="Arial" panose="020B0604020202020204" pitchFamily="34" charset="0"/>
                <a:ea typeface="ヒラギノ角ゴ Pro W3" charset="-128"/>
                <a:cs typeface="Arial" panose="020B0604020202020204" pitchFamily="34" charset="0"/>
              </a:rPr>
              <a:t>individual energy and nutrient needs;</a:t>
            </a:r>
          </a:p>
          <a:p>
            <a:pPr>
              <a:defRPr/>
            </a:pPr>
            <a:r>
              <a:rPr lang="en-GB" altLang="en-US" sz="2000" dirty="0">
                <a:latin typeface="Arial" panose="020B0604020202020204" pitchFamily="34" charset="0"/>
                <a:ea typeface="ヒラギノ角ゴ Pro W3" charset="-128"/>
                <a:cs typeface="Arial" panose="020B0604020202020204" pitchFamily="34" charset="0"/>
              </a:rPr>
              <a:t>diet and health;</a:t>
            </a:r>
          </a:p>
          <a:p>
            <a:pPr>
              <a:defRPr/>
            </a:pPr>
            <a:r>
              <a:rPr lang="en-GB" altLang="en-US" sz="2000" dirty="0">
                <a:latin typeface="Arial" panose="020B0604020202020204" pitchFamily="34" charset="0"/>
                <a:ea typeface="ヒラギノ角ゴ Pro W3" charset="-128"/>
                <a:cs typeface="Arial" panose="020B0604020202020204" pitchFamily="34" charset="0"/>
              </a:rPr>
              <a:t>religion and culture;</a:t>
            </a:r>
          </a:p>
          <a:p>
            <a:pPr>
              <a:defRPr/>
            </a:pPr>
            <a:r>
              <a:rPr lang="en-GB" altLang="en-US" sz="2000" dirty="0">
                <a:latin typeface="Arial" panose="020B0604020202020204" pitchFamily="34" charset="0"/>
                <a:ea typeface="ヒラギノ角ゴ Pro W3" charset="-128"/>
                <a:cs typeface="Arial" panose="020B0604020202020204" pitchFamily="34" charset="0"/>
              </a:rPr>
              <a:t>cost of food;</a:t>
            </a:r>
          </a:p>
          <a:p>
            <a:pPr>
              <a:defRPr/>
            </a:pPr>
            <a:r>
              <a:rPr lang="en-GB" altLang="en-US" sz="2000" dirty="0">
                <a:latin typeface="Arial" panose="020B0604020202020204" pitchFamily="34" charset="0"/>
                <a:ea typeface="ヒラギノ角ゴ Pro W3" charset="-128"/>
                <a:cs typeface="Arial" panose="020B0604020202020204" pitchFamily="34" charset="0"/>
              </a:rPr>
              <a:t>food availability.</a:t>
            </a:r>
          </a:p>
        </p:txBody>
      </p:sp>
      <p:pic>
        <p:nvPicPr>
          <p:cNvPr id="4" name="Picture 4" descr="S:\Shared\BNF Photographs\iStock Photo Images\People\Family\Family in park.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374350" y="2451099"/>
            <a:ext cx="4625564" cy="3083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0713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Food provenance</a:t>
            </a:r>
            <a:endParaRPr lang="en-GB" dirty="0"/>
          </a:p>
        </p:txBody>
      </p:sp>
      <p:sp>
        <p:nvSpPr>
          <p:cNvPr id="3" name="Subtitle 2"/>
          <p:cNvSpPr>
            <a:spLocks noGrp="1"/>
          </p:cNvSpPr>
          <p:nvPr>
            <p:ph type="subTitle" idx="1"/>
          </p:nvPr>
        </p:nvSpPr>
        <p:spPr>
          <a:xfrm>
            <a:off x="1169275" y="2571092"/>
            <a:ext cx="7333593" cy="3600000"/>
          </a:xfrm>
        </p:spPr>
        <p:txBody>
          <a:bodyPr/>
          <a:lstStyle/>
          <a:p>
            <a:pPr marL="0" indent="0">
              <a:buFont typeface="Arial" pitchFamily="34" charset="0"/>
              <a:buNone/>
            </a:pPr>
            <a:r>
              <a:rPr lang="en-GB" altLang="en-US" sz="2000" b="1" dirty="0">
                <a:latin typeface="Arial" panose="020B0604020202020204" pitchFamily="34" charset="0"/>
                <a:ea typeface="ヒラギノ角ゴ Pro W3" charset="-128"/>
                <a:cs typeface="Arial" panose="020B0604020202020204" pitchFamily="34" charset="0"/>
              </a:rPr>
              <a:t>Protected Geographical Indication (PGI)</a:t>
            </a:r>
          </a:p>
          <a:p>
            <a:pPr marL="0" indent="0">
              <a:buFont typeface="Arial" pitchFamily="34" charset="0"/>
              <a:buNone/>
            </a:pPr>
            <a:r>
              <a:rPr lang="en-US" altLang="en-US" sz="2000" dirty="0">
                <a:latin typeface="Arial" panose="020B0604020202020204" pitchFamily="34" charset="0"/>
                <a:ea typeface="ヒラギノ角ゴ Pro W3" charset="-128"/>
                <a:cs typeface="Arial" panose="020B0604020202020204" pitchFamily="34" charset="0"/>
              </a:rPr>
              <a:t>Two British products with PGI are:</a:t>
            </a:r>
          </a:p>
          <a:p>
            <a:pPr marL="0" indent="0">
              <a:buFont typeface="Arial" pitchFamily="34" charset="0"/>
              <a:buNone/>
            </a:pPr>
            <a:endParaRPr lang="en-US" altLang="en-US" sz="2000" dirty="0">
              <a:latin typeface="Arial" panose="020B0604020202020204" pitchFamily="34" charset="0"/>
              <a:ea typeface="ヒラギノ角ゴ Pro W3" charset="-128"/>
              <a:cs typeface="Arial" panose="020B0604020202020204" pitchFamily="34" charset="0"/>
            </a:endParaRPr>
          </a:p>
          <a:p>
            <a:r>
              <a:rPr lang="en-US" altLang="en-US" sz="2000" dirty="0">
                <a:latin typeface="Arial" panose="020B0604020202020204" pitchFamily="34" charset="0"/>
                <a:ea typeface="ヒラギノ角ゴ Pro W3" charset="-128"/>
                <a:cs typeface="Arial" panose="020B0604020202020204" pitchFamily="34" charset="0"/>
              </a:rPr>
              <a:t>Welsh lamb – </a:t>
            </a:r>
            <a:r>
              <a:rPr lang="en-GB" sz="2000" dirty="0"/>
              <a:t>Welsh lamb is derived from the sheep breeds of Wales and lambs are raised extensively on grassland.</a:t>
            </a:r>
          </a:p>
          <a:p>
            <a:r>
              <a:rPr lang="en-GB" sz="2000" dirty="0"/>
              <a:t>Traditional Cumberland Sausage -  is a spiral coil shaped seasoned pork sausage. Its most distinctive feature is that, unlike other sausages, it is not linked but long and coiled.</a:t>
            </a:r>
            <a:endParaRPr lang="en-US" altLang="en-US" sz="2000" dirty="0">
              <a:latin typeface="Arial" panose="020B0604020202020204" pitchFamily="34" charset="0"/>
              <a:ea typeface="ヒラギノ角ゴ Pro W3" charset="-128"/>
              <a:cs typeface="Arial" panose="020B0604020202020204" pitchFamily="34" charset="0"/>
            </a:endParaRPr>
          </a:p>
          <a:p>
            <a:pPr marL="0" indent="0">
              <a:buNone/>
            </a:pPr>
            <a:endParaRPr lang="en-GB" dirty="0"/>
          </a:p>
        </p:txBody>
      </p:sp>
      <p:pic>
        <p:nvPicPr>
          <p:cNvPr id="5" name="Picture 6" descr="https://www.eatwelshlambandwelshbeef.com/application/files/cache/48c4c1995c23b800ff9b68cea2ba592e.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390886" y="2945353"/>
            <a:ext cx="1222288" cy="1626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413474" y="4666716"/>
            <a:ext cx="2265015" cy="1504376"/>
          </a:xfrm>
          <a:prstGeom prst="rect">
            <a:avLst/>
          </a:prstGeom>
        </p:spPr>
      </p:pic>
      <p:pic>
        <p:nvPicPr>
          <p:cNvPr id="7" name="Picture 6"/>
          <p:cNvPicPr>
            <a:picLocks noChangeAspect="1"/>
          </p:cNvPicPr>
          <p:nvPr/>
        </p:nvPicPr>
        <p:blipFill>
          <a:blip r:embed="rId4"/>
          <a:stretch>
            <a:fillRect/>
          </a:stretch>
        </p:blipFill>
        <p:spPr>
          <a:xfrm>
            <a:off x="8685911" y="1560732"/>
            <a:ext cx="3409950" cy="1276350"/>
          </a:xfrm>
          <a:prstGeom prst="rect">
            <a:avLst/>
          </a:prstGeom>
        </p:spPr>
      </p:pic>
    </p:spTree>
    <p:extLst>
      <p:ext uri="{BB962C8B-B14F-4D97-AF65-F5344CB8AC3E}">
        <p14:creationId xmlns:p14="http://schemas.microsoft.com/office/powerpoint/2010/main" val="229433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Food provenance</a:t>
            </a:r>
            <a:endParaRPr lang="en-GB" dirty="0"/>
          </a:p>
        </p:txBody>
      </p:sp>
      <p:sp>
        <p:nvSpPr>
          <p:cNvPr id="3" name="Subtitle 2"/>
          <p:cNvSpPr>
            <a:spLocks noGrp="1"/>
          </p:cNvSpPr>
          <p:nvPr>
            <p:ph type="subTitle" idx="1"/>
          </p:nvPr>
        </p:nvSpPr>
        <p:spPr>
          <a:xfrm>
            <a:off x="1169276" y="2571092"/>
            <a:ext cx="5928210" cy="3600000"/>
          </a:xfrm>
        </p:spPr>
        <p:txBody>
          <a:bodyPr/>
          <a:lstStyle/>
          <a:p>
            <a:pPr marL="0" indent="0">
              <a:buFont typeface="Arial" pitchFamily="34" charset="0"/>
              <a:buNone/>
            </a:pPr>
            <a:r>
              <a:rPr lang="en-GB" altLang="en-US" sz="2000" b="1" dirty="0">
                <a:latin typeface="Arial" panose="020B0604020202020204" pitchFamily="34" charset="0"/>
                <a:ea typeface="ヒラギノ角ゴ Pro W3" charset="-128"/>
                <a:cs typeface="Arial" panose="020B0604020202020204" pitchFamily="34" charset="0"/>
              </a:rPr>
              <a:t>Traditional Speciality Guaranteed (TSG)</a:t>
            </a: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Products which are traditional or have customary names and have a set of features which distinguish them from other similar products.  </a:t>
            </a: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These features must not be due to the geographical area the product is produced in nor entirely based on technical advances in the method of production.</a:t>
            </a:r>
          </a:p>
          <a:p>
            <a:pPr marL="0" indent="0">
              <a:buFont typeface="Arial" pitchFamily="34" charset="0"/>
              <a:buNone/>
            </a:pPr>
            <a:endParaRPr lang="en-GB" altLang="en-US" dirty="0">
              <a:latin typeface="Arial" panose="020B0604020202020204" pitchFamily="34" charset="0"/>
              <a:ea typeface="ヒラギノ角ゴ Pro W3" charset="-128"/>
              <a:cs typeface="Arial" panose="020B0604020202020204" pitchFamily="34" charset="0"/>
            </a:endParaRPr>
          </a:p>
          <a:p>
            <a:pPr marL="0" indent="0">
              <a:buNone/>
            </a:pPr>
            <a:endParaRPr lang="en-GB" dirty="0"/>
          </a:p>
        </p:txBody>
      </p:sp>
      <p:pic>
        <p:nvPicPr>
          <p:cNvPr id="4" name="Picture 4" descr="Image result for traditional speciality guaranteed list"/>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998773" y="2599441"/>
            <a:ext cx="2790416" cy="27467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808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Food provenance</a:t>
            </a:r>
            <a:endParaRPr lang="en-GB" dirty="0"/>
          </a:p>
        </p:txBody>
      </p:sp>
      <p:sp>
        <p:nvSpPr>
          <p:cNvPr id="3" name="Subtitle 2"/>
          <p:cNvSpPr>
            <a:spLocks noGrp="1"/>
          </p:cNvSpPr>
          <p:nvPr>
            <p:ph type="subTitle" idx="1"/>
          </p:nvPr>
        </p:nvSpPr>
        <p:spPr>
          <a:xfrm>
            <a:off x="1169276" y="2571092"/>
            <a:ext cx="6407181" cy="3600000"/>
          </a:xfrm>
        </p:spPr>
        <p:txBody>
          <a:bodyPr/>
          <a:lstStyle/>
          <a:p>
            <a:pPr marL="0" indent="0">
              <a:buFont typeface="Arial" pitchFamily="34" charset="0"/>
              <a:buNone/>
            </a:pPr>
            <a:r>
              <a:rPr lang="en-GB" altLang="en-US" sz="2000" b="1" dirty="0">
                <a:latin typeface="Arial" panose="020B0604020202020204" pitchFamily="34" charset="0"/>
                <a:ea typeface="ヒラギノ角ゴ Pro W3" charset="-128"/>
                <a:cs typeface="Arial" panose="020B0604020202020204" pitchFamily="34" charset="0"/>
              </a:rPr>
              <a:t>Traditional Speciality Guaranteed (TSG)</a:t>
            </a:r>
          </a:p>
          <a:p>
            <a:pPr marL="0" indent="0">
              <a:buFont typeface="Arial" pitchFamily="34" charset="0"/>
              <a:buNone/>
            </a:pPr>
            <a:r>
              <a:rPr lang="en-US" altLang="en-US" sz="2000" dirty="0">
                <a:latin typeface="Arial" panose="020B0604020202020204" pitchFamily="34" charset="0"/>
                <a:ea typeface="ヒラギノ角ゴ Pro W3" charset="-128"/>
                <a:cs typeface="Arial" panose="020B0604020202020204" pitchFamily="34" charset="0"/>
              </a:rPr>
              <a:t>Two examples of British products with TSG are:</a:t>
            </a:r>
          </a:p>
          <a:p>
            <a:pPr marL="0" indent="0">
              <a:buFont typeface="Arial" pitchFamily="34" charset="0"/>
              <a:buNone/>
            </a:pPr>
            <a:endParaRPr lang="en-US" altLang="en-US" sz="2000" dirty="0">
              <a:latin typeface="Arial" panose="020B0604020202020204" pitchFamily="34" charset="0"/>
              <a:ea typeface="ヒラギノ角ゴ Pro W3" charset="-128"/>
              <a:cs typeface="Arial" panose="020B0604020202020204" pitchFamily="34" charset="0"/>
            </a:endParaRPr>
          </a:p>
          <a:p>
            <a:r>
              <a:rPr lang="en-US" altLang="en-US" sz="2000" dirty="0">
                <a:latin typeface="Arial" panose="020B0604020202020204" pitchFamily="34" charset="0"/>
                <a:ea typeface="ヒラギノ角ゴ Pro W3" charset="-128"/>
                <a:cs typeface="Arial" panose="020B0604020202020204" pitchFamily="34" charset="0"/>
              </a:rPr>
              <a:t>Gloucestershire Old Spots Pork - </a:t>
            </a:r>
            <a:r>
              <a:rPr lang="en-GB" sz="2000" dirty="0">
                <a:latin typeface="Arial" panose="020B0604020202020204" pitchFamily="34" charset="0"/>
                <a:cs typeface="Arial" panose="020B0604020202020204" pitchFamily="34" charset="0"/>
              </a:rPr>
              <a:t> the first breed of any species in the world to be awarded TSG status.</a:t>
            </a:r>
          </a:p>
          <a:p>
            <a:endParaRPr lang="en-US" altLang="en-US" sz="2000" dirty="0">
              <a:latin typeface="Arial" panose="020B0604020202020204" pitchFamily="34" charset="0"/>
              <a:ea typeface="ヒラギノ角ゴ Pro W3" charset="-128"/>
              <a:cs typeface="Arial" panose="020B0604020202020204" pitchFamily="34" charset="0"/>
            </a:endParaRPr>
          </a:p>
          <a:p>
            <a:r>
              <a:rPr lang="en-US" altLang="en-US" sz="2000" dirty="0" err="1">
                <a:latin typeface="Arial" panose="020B0604020202020204" pitchFamily="34" charset="0"/>
                <a:ea typeface="ヒラギノ角ゴ Pro W3" charset="-128"/>
                <a:cs typeface="Arial" panose="020B0604020202020204" pitchFamily="34" charset="0"/>
              </a:rPr>
              <a:t>Pembrokeshire</a:t>
            </a:r>
            <a:r>
              <a:rPr lang="en-US" altLang="en-US" sz="2000" dirty="0">
                <a:latin typeface="Arial" panose="020B0604020202020204" pitchFamily="34" charset="0"/>
                <a:ea typeface="ヒラギノ角ゴ Pro W3" charset="-128"/>
                <a:cs typeface="Arial" panose="020B0604020202020204" pitchFamily="34" charset="0"/>
              </a:rPr>
              <a:t> earlies – Welsh potatoes that are harvested earlier than many other UK varieties, usually in the first week of May.</a:t>
            </a: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endParaRPr lang="en-US" altLang="en-US"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endParaRPr lang="en-GB" altLang="en-US" dirty="0">
              <a:latin typeface="Arial" panose="020B0604020202020204" pitchFamily="34" charset="0"/>
              <a:ea typeface="ヒラギノ角ゴ Pro W3" charset="-128"/>
              <a:cs typeface="Arial" panose="020B0604020202020204" pitchFamily="34" charset="0"/>
            </a:endParaRPr>
          </a:p>
          <a:p>
            <a:pPr marL="0" indent="0">
              <a:buNone/>
            </a:pPr>
            <a:endParaRPr lang="en-GB" dirty="0"/>
          </a:p>
        </p:txBody>
      </p:sp>
      <p:pic>
        <p:nvPicPr>
          <p:cNvPr id="5" name="Picture 2" descr="Image result for Pembrokeshire early potatoes"/>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722077" y="3832176"/>
            <a:ext cx="1754187" cy="233891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71041" y="1676747"/>
            <a:ext cx="3058194" cy="2039815"/>
          </a:xfrm>
          <a:prstGeom prst="rect">
            <a:avLst/>
          </a:prstGeom>
        </p:spPr>
      </p:pic>
    </p:spTree>
    <p:extLst>
      <p:ext uri="{BB962C8B-B14F-4D97-AF65-F5344CB8AC3E}">
        <p14:creationId xmlns:p14="http://schemas.microsoft.com/office/powerpoint/2010/main" val="22823201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Food provenance</a:t>
            </a:r>
            <a:endParaRPr lang="en-GB" dirty="0"/>
          </a:p>
        </p:txBody>
      </p:sp>
      <p:sp>
        <p:nvSpPr>
          <p:cNvPr id="3" name="Subtitle 2"/>
          <p:cNvSpPr>
            <a:spLocks noGrp="1"/>
          </p:cNvSpPr>
          <p:nvPr>
            <p:ph type="subTitle" idx="1"/>
          </p:nvPr>
        </p:nvSpPr>
        <p:spPr>
          <a:xfrm>
            <a:off x="1169276" y="2571092"/>
            <a:ext cx="6755524" cy="3600000"/>
          </a:xfrm>
        </p:spPr>
        <p:txBody>
          <a:bodyPr/>
          <a:lstStyle/>
          <a:p>
            <a:pPr marL="0" indent="0">
              <a:buFont typeface="Arial" pitchFamily="34" charset="0"/>
              <a:buNone/>
            </a:pPr>
            <a:r>
              <a:rPr lang="en-GB" altLang="en-US" sz="2000" b="1" dirty="0">
                <a:latin typeface="Arial" panose="020B0604020202020204" pitchFamily="34" charset="0"/>
                <a:ea typeface="ヒラギノ角ゴ Pro W3" charset="-128"/>
                <a:cs typeface="Arial" panose="020B0604020202020204" pitchFamily="34" charset="0"/>
              </a:rPr>
              <a:t>Protected Designation of Origin (PDO)</a:t>
            </a:r>
          </a:p>
          <a:p>
            <a:pPr marL="0" indent="0">
              <a:buFont typeface="Arial" pitchFamily="34" charset="0"/>
              <a:buNone/>
            </a:pPr>
            <a:endParaRPr lang="en-GB" altLang="en-US" sz="2000" b="1"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Products which are produced, processed and prepared within a particular geographical area and have a reputation, features or certain qualities attributable to that area.</a:t>
            </a:r>
          </a:p>
          <a:p>
            <a:pPr marL="0" indent="0">
              <a:buFont typeface="Arial" pitchFamily="34" charset="0"/>
              <a:buNone/>
            </a:pPr>
            <a:endParaRPr lang="en-US" altLang="en-US" dirty="0">
              <a:latin typeface="Arial" panose="020B0604020202020204" pitchFamily="34" charset="0"/>
              <a:ea typeface="ヒラギノ角ゴ Pro W3" charset="-128"/>
              <a:cs typeface="Arial" panose="020B0604020202020204" pitchFamily="34" charset="0"/>
            </a:endParaRPr>
          </a:p>
          <a:p>
            <a:pPr marL="0" indent="0">
              <a:buNone/>
            </a:pPr>
            <a:endParaRPr lang="en-GB" dirty="0"/>
          </a:p>
        </p:txBody>
      </p:sp>
      <p:pic>
        <p:nvPicPr>
          <p:cNvPr id="4" name="Picture 4" descr="Image result for traditional speciality guaranteed list"/>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649148" y="2571092"/>
            <a:ext cx="2973551" cy="2994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79303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Food provenance</a:t>
            </a:r>
            <a:endParaRPr lang="en-GB" dirty="0"/>
          </a:p>
        </p:txBody>
      </p:sp>
      <p:sp>
        <p:nvSpPr>
          <p:cNvPr id="3" name="Subtitle 2"/>
          <p:cNvSpPr>
            <a:spLocks noGrp="1"/>
          </p:cNvSpPr>
          <p:nvPr>
            <p:ph type="subTitle" idx="1"/>
          </p:nvPr>
        </p:nvSpPr>
        <p:spPr>
          <a:xfrm>
            <a:off x="1169274" y="2283798"/>
            <a:ext cx="7822326" cy="3807937"/>
          </a:xfrm>
        </p:spPr>
        <p:txBody>
          <a:bodyPr/>
          <a:lstStyle/>
          <a:p>
            <a:pPr marL="0" indent="0">
              <a:buFont typeface="Arial" pitchFamily="34" charset="0"/>
              <a:buNone/>
            </a:pPr>
            <a:r>
              <a:rPr lang="en-GB" altLang="en-US" sz="2000" b="1" dirty="0">
                <a:latin typeface="Arial" panose="020B0604020202020204" pitchFamily="34" charset="0"/>
                <a:ea typeface="ヒラギノ角ゴ Pro W3" charset="-128"/>
                <a:cs typeface="Arial" panose="020B0604020202020204" pitchFamily="34" charset="0"/>
              </a:rPr>
              <a:t>Protected Designation of Origin (PDO)</a:t>
            </a:r>
          </a:p>
          <a:p>
            <a:pPr marL="0" indent="0">
              <a:buFont typeface="Arial" pitchFamily="34" charset="0"/>
              <a:buNone/>
            </a:pPr>
            <a:r>
              <a:rPr lang="en-US" altLang="en-US" sz="2000" dirty="0">
                <a:latin typeface="Arial" panose="020B0604020202020204" pitchFamily="34" charset="0"/>
                <a:ea typeface="ヒラギノ角ゴ Pro W3" charset="-128"/>
                <a:cs typeface="Arial" panose="020B0604020202020204" pitchFamily="34" charset="0"/>
              </a:rPr>
              <a:t>Two examples of British products with PDO are:</a:t>
            </a:r>
          </a:p>
          <a:p>
            <a:pPr marL="0" indent="0">
              <a:buFont typeface="Arial" pitchFamily="34" charset="0"/>
              <a:buNone/>
            </a:pPr>
            <a:endParaRPr lang="en-US" altLang="en-US" sz="2000" dirty="0">
              <a:latin typeface="Arial" panose="020B0604020202020204" pitchFamily="34" charset="0"/>
              <a:ea typeface="ヒラギノ角ゴ Pro W3" charset="-128"/>
              <a:cs typeface="Arial" panose="020B0604020202020204" pitchFamily="34" charset="0"/>
            </a:endParaRPr>
          </a:p>
          <a:p>
            <a:r>
              <a:rPr lang="en-US" altLang="en-US" sz="2000" dirty="0">
                <a:latin typeface="Arial" panose="020B0604020202020204" pitchFamily="34" charset="0"/>
                <a:ea typeface="ヒラギノ角ゴ Pro W3" charset="-128"/>
                <a:cs typeface="Arial" panose="020B0604020202020204" pitchFamily="34" charset="0"/>
              </a:rPr>
              <a:t>Orkney beef – </a:t>
            </a:r>
            <a:r>
              <a:rPr lang="en-GB" altLang="en-US" sz="2000" dirty="0">
                <a:latin typeface="Arial" panose="020B0604020202020204" pitchFamily="34" charset="0"/>
                <a:ea typeface="ヒラギノ角ゴ Pro W3" charset="-128"/>
                <a:cs typeface="Arial" panose="020B0604020202020204" pitchFamily="34" charset="0"/>
              </a:rPr>
              <a:t> a </a:t>
            </a:r>
            <a:r>
              <a:rPr lang="en-GB" sz="2000" dirty="0">
                <a:latin typeface="Arial" panose="020B0604020202020204" pitchFamily="34" charset="0"/>
                <a:cs typeface="Arial" panose="020B0604020202020204" pitchFamily="34" charset="0"/>
              </a:rPr>
              <a:t>feature of Orkney Beef farming is the widespread use of Aberdeen Angus and Shorthorn cross breeding cows which give the beef its distinctive characteristics.</a:t>
            </a:r>
            <a:endParaRPr lang="en-US" altLang="en-US" sz="2000" dirty="0">
              <a:latin typeface="Arial" panose="020B0604020202020204" pitchFamily="34" charset="0"/>
              <a:ea typeface="ヒラギノ角ゴ Pro W3" charset="-128"/>
              <a:cs typeface="Arial" panose="020B0604020202020204" pitchFamily="34" charset="0"/>
            </a:endParaRPr>
          </a:p>
          <a:p>
            <a:r>
              <a:rPr lang="en-GB" sz="2000" dirty="0">
                <a:latin typeface="Arial" panose="020B0604020202020204" pitchFamily="34" charset="0"/>
                <a:cs typeface="Arial" panose="020B0604020202020204" pitchFamily="34" charset="0"/>
              </a:rPr>
              <a:t>Beacon Fell Traditional Lancashire cheese - made exclusively in the Preston area from local milk which is pasteurised. Cylindrical shaped cheese made from the curd of two or three days. The cheese is lightly pressed for 2 days, waxed or buttered or cloth bound and is fully mature at 6 months. </a:t>
            </a:r>
            <a:endParaRPr lang="en-GB" altLang="en-US" sz="2000" dirty="0">
              <a:latin typeface="Arial" panose="020B0604020202020204" pitchFamily="34" charset="0"/>
              <a:ea typeface="ヒラギノ角ゴ Pro W3" charset="-128"/>
              <a:cs typeface="Arial" panose="020B0604020202020204" pitchFamily="34" charset="0"/>
            </a:endParaRP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473482" y="1563798"/>
            <a:ext cx="2364629" cy="1775619"/>
          </a:xfrm>
          <a:prstGeom prst="rect">
            <a:avLst/>
          </a:prstGeom>
        </p:spPr>
      </p:pic>
      <p:pic>
        <p:nvPicPr>
          <p:cNvPr id="5" name="Picture 2" descr="http://www.cheeseboard.co.uk/userfiles/image/Beacon_Fell_Trad_Lancs_photo.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396536" y="4187766"/>
            <a:ext cx="2441575" cy="16251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94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cs typeface="Arial" panose="020B0604020202020204" pitchFamily="34" charset="0"/>
              </a:rPr>
              <a:t>Food assurance schemes</a:t>
            </a:r>
            <a:endParaRPr lang="en-GB" dirty="0"/>
          </a:p>
        </p:txBody>
      </p:sp>
      <p:sp>
        <p:nvSpPr>
          <p:cNvPr id="3" name="Subtitle 2"/>
          <p:cNvSpPr>
            <a:spLocks noGrp="1"/>
          </p:cNvSpPr>
          <p:nvPr>
            <p:ph type="subTitle" idx="1"/>
          </p:nvPr>
        </p:nvSpPr>
        <p:spPr>
          <a:xfrm>
            <a:off x="1169276" y="2571092"/>
            <a:ext cx="8802038" cy="3600000"/>
          </a:xfrm>
        </p:spPr>
        <p:txBody>
          <a:bodyPr/>
          <a:lstStyle/>
          <a:p>
            <a:pPr marL="0" indent="0">
              <a:buFont typeface="Arial" pitchFamily="34" charset="0"/>
              <a:buNone/>
            </a:pPr>
            <a:r>
              <a:rPr lang="en-GB" altLang="en-US" sz="2000" b="1" dirty="0">
                <a:latin typeface="Arial" panose="020B0604020202020204" pitchFamily="34" charset="0"/>
                <a:ea typeface="ヒラギノ角ゴ Pro W3" charset="-128"/>
                <a:cs typeface="Arial" panose="020B0604020202020204" pitchFamily="34" charset="0"/>
              </a:rPr>
              <a:t>Red Tractor </a:t>
            </a:r>
            <a:endParaRPr lang="en-GB" altLang="en-US" sz="2000" dirty="0">
              <a:latin typeface="Arial" panose="020B0604020202020204" pitchFamily="34" charset="0"/>
              <a:ea typeface="ヒラギノ角ゴ Pro W3" charset="-128"/>
              <a:cs typeface="Arial" panose="020B0604020202020204" pitchFamily="34" charset="0"/>
            </a:endParaRPr>
          </a:p>
          <a:p>
            <a:pPr marL="0" indent="0">
              <a:buNone/>
              <a:defRPr/>
            </a:pPr>
            <a:r>
              <a:rPr lang="en-GB" altLang="en-US" sz="2000" dirty="0">
                <a:latin typeface="Arial" panose="020B0604020202020204" pitchFamily="34" charset="0"/>
                <a:ea typeface="ヒラギノ角ゴ Pro W3" charset="-128"/>
                <a:cs typeface="Arial" panose="020B0604020202020204" pitchFamily="34" charset="0"/>
              </a:rPr>
              <a:t>Red Tractor assurance standards cover food safety, animal welfare, environmental protection and traceability. </a:t>
            </a:r>
            <a:r>
              <a:rPr lang="en-GB" sz="2000" dirty="0">
                <a:latin typeface="Arial" panose="020B0604020202020204" pitchFamily="34" charset="0"/>
                <a:cs typeface="Arial" panose="020B0604020202020204" pitchFamily="34" charset="0"/>
              </a:rPr>
              <a:t>The Red Tractor logo tells the consumer that the food has been checked every step of the way and can be traced back to the farm source.</a:t>
            </a:r>
          </a:p>
          <a:p>
            <a:pPr marL="0" indent="0" fontAlgn="auto">
              <a:spcAft>
                <a:spcPts val="0"/>
              </a:spcAft>
              <a:buNone/>
              <a:defRPr/>
            </a:pPr>
            <a:r>
              <a:rPr lang="en-GB" sz="2000" dirty="0">
                <a:latin typeface="Arial" panose="020B0604020202020204" pitchFamily="34" charset="0"/>
                <a:cs typeface="Arial" panose="020B0604020202020204" pitchFamily="34" charset="0"/>
              </a:rPr>
              <a:t>The Red Tractor logo appears on these products:</a:t>
            </a:r>
          </a:p>
          <a:p>
            <a:pPr>
              <a:defRPr/>
            </a:pPr>
            <a:r>
              <a:rPr lang="en-GB" sz="2000" dirty="0">
                <a:latin typeface="Arial" panose="020B0604020202020204" pitchFamily="34" charset="0"/>
                <a:cs typeface="Arial" panose="020B0604020202020204" pitchFamily="34" charset="0"/>
              </a:rPr>
              <a:t>meat - beef, lamb, pork, chicken, turkey; </a:t>
            </a:r>
          </a:p>
          <a:p>
            <a:pPr>
              <a:defRPr/>
            </a:pPr>
            <a:r>
              <a:rPr lang="en-GB" sz="2000" dirty="0">
                <a:latin typeface="Arial" panose="020B0604020202020204" pitchFamily="34" charset="0"/>
                <a:cs typeface="Arial" panose="020B0604020202020204" pitchFamily="34" charset="0"/>
              </a:rPr>
              <a:t>dairy - milk, cheese, cream; </a:t>
            </a:r>
          </a:p>
          <a:p>
            <a:pPr>
              <a:defRPr/>
            </a:pPr>
            <a:r>
              <a:rPr lang="en-GB" sz="2000" dirty="0">
                <a:latin typeface="Arial" panose="020B0604020202020204" pitchFamily="34" charset="0"/>
                <a:cs typeface="Arial" panose="020B0604020202020204" pitchFamily="34" charset="0"/>
              </a:rPr>
              <a:t>cereals and flour; </a:t>
            </a:r>
          </a:p>
          <a:p>
            <a:pPr>
              <a:defRPr/>
            </a:pPr>
            <a:r>
              <a:rPr lang="en-GB" sz="2000" dirty="0">
                <a:latin typeface="Arial" panose="020B0604020202020204" pitchFamily="34" charset="0"/>
                <a:cs typeface="Arial" panose="020B0604020202020204" pitchFamily="34" charset="0"/>
              </a:rPr>
              <a:t>fruit, vegetables and salads; </a:t>
            </a:r>
          </a:p>
          <a:p>
            <a:pPr>
              <a:defRPr/>
            </a:pPr>
            <a:r>
              <a:rPr lang="en-GB" sz="2000" dirty="0">
                <a:latin typeface="Arial" panose="020B0604020202020204" pitchFamily="34" charset="0"/>
                <a:cs typeface="Arial" panose="020B0604020202020204" pitchFamily="34" charset="0"/>
              </a:rPr>
              <a:t>sugar.</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044542" y="4051986"/>
            <a:ext cx="3739376" cy="1230933"/>
          </a:xfrm>
          <a:prstGeom prst="rect">
            <a:avLst/>
          </a:prstGeom>
        </p:spPr>
      </p:pic>
    </p:spTree>
    <p:extLst>
      <p:ext uri="{BB962C8B-B14F-4D97-AF65-F5344CB8AC3E}">
        <p14:creationId xmlns:p14="http://schemas.microsoft.com/office/powerpoint/2010/main" val="3161733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latin typeface="Arial" panose="020B0604020202020204" pitchFamily="34" charset="0"/>
                <a:cs typeface="Arial" panose="020B0604020202020204" pitchFamily="34" charset="0"/>
              </a:rPr>
              <a:t>Food assurance schemes</a:t>
            </a:r>
            <a:br>
              <a:rPr lang="en-GB" altLang="en-US"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6516038" cy="3600000"/>
          </a:xfrm>
        </p:spPr>
        <p:txBody>
          <a:bodyPr/>
          <a:lstStyle/>
          <a:p>
            <a:pPr marL="0" indent="0">
              <a:spcBef>
                <a:spcPct val="0"/>
              </a:spcBef>
              <a:buNone/>
            </a:pPr>
            <a:r>
              <a:rPr lang="en-GB" altLang="en-US" sz="2000" b="1" dirty="0">
                <a:latin typeface="Arial" panose="020B0604020202020204" pitchFamily="34" charset="0"/>
                <a:cs typeface="Arial" panose="020B0604020202020204" pitchFamily="34" charset="0"/>
              </a:rPr>
              <a:t>The British Lion mark</a:t>
            </a:r>
          </a:p>
          <a:p>
            <a:pPr>
              <a:spcBef>
                <a:spcPct val="0"/>
              </a:spcBef>
            </a:pPr>
            <a:endParaRPr lang="en-GB" altLang="en-US" sz="2000" b="1"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A quality code of practice that ensures eggs have been produced to the highest standards of food safety. </a:t>
            </a:r>
          </a:p>
          <a:p>
            <a:pPr>
              <a:spcBef>
                <a:spcPct val="0"/>
              </a:spcBef>
            </a:pPr>
            <a:endParaRPr lang="en-GB" altLang="en-US" sz="2000" b="1"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The code covers the entire production chain and ensures strict food safety controls including the guarantee that all hens are vaccinated against Salmonella and a ‘passport’ system ensuring that all hens, eggs and feed are fully traceable</a:t>
            </a:r>
            <a:r>
              <a:rPr lang="en-GB" altLang="en-US" sz="2000" dirty="0"/>
              <a:t>.</a:t>
            </a:r>
            <a:endParaRPr lang="en-US" altLang="en-US" sz="2000" dirty="0"/>
          </a:p>
          <a:p>
            <a:endParaRPr lang="en-GB" dirty="0"/>
          </a:p>
        </p:txBody>
      </p:sp>
      <p:sp>
        <p:nvSpPr>
          <p:cNvPr id="4" name="Freeform 10"/>
          <p:cNvSpPr>
            <a:spLocks/>
          </p:cNvSpPr>
          <p:nvPr/>
        </p:nvSpPr>
        <p:spPr bwMode="auto">
          <a:xfrm>
            <a:off x="9400119" y="2276872"/>
            <a:ext cx="2521990" cy="2619577"/>
          </a:xfrm>
          <a:custGeom>
            <a:avLst/>
            <a:gdLst/>
            <a:ahLst/>
            <a:cxnLst>
              <a:cxn ang="0">
                <a:pos x="2337" y="2"/>
              </a:cxn>
              <a:cxn ang="0">
                <a:pos x="2537" y="22"/>
              </a:cxn>
              <a:cxn ang="0">
                <a:pos x="2721" y="63"/>
              </a:cxn>
              <a:cxn ang="0">
                <a:pos x="2887" y="128"/>
              </a:cxn>
              <a:cxn ang="0">
                <a:pos x="3030" y="220"/>
              </a:cxn>
              <a:cxn ang="0">
                <a:pos x="3147" y="339"/>
              </a:cxn>
              <a:cxn ang="0">
                <a:pos x="3232" y="491"/>
              </a:cxn>
              <a:cxn ang="0">
                <a:pos x="3270" y="614"/>
              </a:cxn>
              <a:cxn ang="0">
                <a:pos x="3277" y="661"/>
              </a:cxn>
              <a:cxn ang="0">
                <a:pos x="3288" y="756"/>
              </a:cxn>
              <a:cxn ang="0">
                <a:pos x="3300" y="893"/>
              </a:cxn>
              <a:cxn ang="0">
                <a:pos x="3308" y="1065"/>
              </a:cxn>
              <a:cxn ang="0">
                <a:pos x="3309" y="1262"/>
              </a:cxn>
              <a:cxn ang="0">
                <a:pos x="3298" y="1478"/>
              </a:cxn>
              <a:cxn ang="0">
                <a:pos x="3271" y="1703"/>
              </a:cxn>
              <a:cxn ang="0">
                <a:pos x="3242" y="1859"/>
              </a:cxn>
              <a:cxn ang="0">
                <a:pos x="3236" y="1910"/>
              </a:cxn>
              <a:cxn ang="0">
                <a:pos x="3215" y="2011"/>
              </a:cxn>
              <a:cxn ang="0">
                <a:pos x="3174" y="2153"/>
              </a:cxn>
              <a:cxn ang="0">
                <a:pos x="3105" y="2323"/>
              </a:cxn>
              <a:cxn ang="0">
                <a:pos x="3000" y="2512"/>
              </a:cxn>
              <a:cxn ang="0">
                <a:pos x="2878" y="2676"/>
              </a:cxn>
              <a:cxn ang="0">
                <a:pos x="2778" y="2790"/>
              </a:cxn>
              <a:cxn ang="0">
                <a:pos x="2664" y="2911"/>
              </a:cxn>
              <a:cxn ang="0">
                <a:pos x="2532" y="3033"/>
              </a:cxn>
              <a:cxn ang="0">
                <a:pos x="2381" y="3150"/>
              </a:cxn>
              <a:cxn ang="0">
                <a:pos x="2207" y="3255"/>
              </a:cxn>
              <a:cxn ang="0">
                <a:pos x="2008" y="3342"/>
              </a:cxn>
              <a:cxn ang="0">
                <a:pos x="1781" y="3405"/>
              </a:cxn>
              <a:cxn ang="0">
                <a:pos x="1524" y="3435"/>
              </a:cxn>
              <a:cxn ang="0">
                <a:pos x="1273" y="3425"/>
              </a:cxn>
              <a:cxn ang="0">
                <a:pos x="1054" y="3370"/>
              </a:cxn>
              <a:cxn ang="0">
                <a:pos x="856" y="3274"/>
              </a:cxn>
              <a:cxn ang="0">
                <a:pos x="679" y="3143"/>
              </a:cxn>
              <a:cxn ang="0">
                <a:pos x="524" y="2984"/>
              </a:cxn>
              <a:cxn ang="0">
                <a:pos x="389" y="2805"/>
              </a:cxn>
              <a:cxn ang="0">
                <a:pos x="274" y="2613"/>
              </a:cxn>
              <a:cxn ang="0">
                <a:pos x="180" y="2412"/>
              </a:cxn>
              <a:cxn ang="0">
                <a:pos x="107" y="2211"/>
              </a:cxn>
              <a:cxn ang="0">
                <a:pos x="52" y="2016"/>
              </a:cxn>
              <a:cxn ang="0">
                <a:pos x="17" y="1834"/>
              </a:cxn>
              <a:cxn ang="0">
                <a:pos x="1" y="1672"/>
              </a:cxn>
              <a:cxn ang="0">
                <a:pos x="8" y="1494"/>
              </a:cxn>
              <a:cxn ang="0">
                <a:pos x="50" y="1295"/>
              </a:cxn>
              <a:cxn ang="0">
                <a:pos x="130" y="1091"/>
              </a:cxn>
              <a:cxn ang="0">
                <a:pos x="244" y="890"/>
              </a:cxn>
              <a:cxn ang="0">
                <a:pos x="396" y="698"/>
              </a:cxn>
              <a:cxn ang="0">
                <a:pos x="583" y="519"/>
              </a:cxn>
              <a:cxn ang="0">
                <a:pos x="807" y="359"/>
              </a:cxn>
              <a:cxn ang="0">
                <a:pos x="1066" y="225"/>
              </a:cxn>
              <a:cxn ang="0">
                <a:pos x="1361" y="121"/>
              </a:cxn>
              <a:cxn ang="0">
                <a:pos x="1614" y="65"/>
              </a:cxn>
              <a:cxn ang="0">
                <a:pos x="1835" y="28"/>
              </a:cxn>
              <a:cxn ang="0">
                <a:pos x="2126" y="2"/>
              </a:cxn>
            </a:cxnLst>
            <a:rect l="0" t="0" r="r" b="b"/>
            <a:pathLst>
              <a:path w="3310" h="3437">
                <a:moveTo>
                  <a:pt x="2198" y="0"/>
                </a:moveTo>
                <a:lnTo>
                  <a:pt x="2268" y="0"/>
                </a:lnTo>
                <a:lnTo>
                  <a:pt x="2337" y="2"/>
                </a:lnTo>
                <a:lnTo>
                  <a:pt x="2405" y="6"/>
                </a:lnTo>
                <a:lnTo>
                  <a:pt x="2472" y="12"/>
                </a:lnTo>
                <a:lnTo>
                  <a:pt x="2537" y="22"/>
                </a:lnTo>
                <a:lnTo>
                  <a:pt x="2600" y="32"/>
                </a:lnTo>
                <a:lnTo>
                  <a:pt x="2662" y="46"/>
                </a:lnTo>
                <a:lnTo>
                  <a:pt x="2721" y="63"/>
                </a:lnTo>
                <a:lnTo>
                  <a:pt x="2779" y="82"/>
                </a:lnTo>
                <a:lnTo>
                  <a:pt x="2835" y="104"/>
                </a:lnTo>
                <a:lnTo>
                  <a:pt x="2887" y="128"/>
                </a:lnTo>
                <a:lnTo>
                  <a:pt x="2937" y="155"/>
                </a:lnTo>
                <a:lnTo>
                  <a:pt x="2985" y="185"/>
                </a:lnTo>
                <a:lnTo>
                  <a:pt x="3030" y="220"/>
                </a:lnTo>
                <a:lnTo>
                  <a:pt x="3072" y="257"/>
                </a:lnTo>
                <a:lnTo>
                  <a:pt x="3111" y="296"/>
                </a:lnTo>
                <a:lnTo>
                  <a:pt x="3147" y="339"/>
                </a:lnTo>
                <a:lnTo>
                  <a:pt x="3178" y="386"/>
                </a:lnTo>
                <a:lnTo>
                  <a:pt x="3206" y="437"/>
                </a:lnTo>
                <a:lnTo>
                  <a:pt x="3232" y="491"/>
                </a:lnTo>
                <a:lnTo>
                  <a:pt x="3253" y="549"/>
                </a:lnTo>
                <a:lnTo>
                  <a:pt x="3269" y="611"/>
                </a:lnTo>
                <a:lnTo>
                  <a:pt x="3270" y="614"/>
                </a:lnTo>
                <a:lnTo>
                  <a:pt x="3271" y="623"/>
                </a:lnTo>
                <a:lnTo>
                  <a:pt x="3273" y="639"/>
                </a:lnTo>
                <a:lnTo>
                  <a:pt x="3277" y="661"/>
                </a:lnTo>
                <a:lnTo>
                  <a:pt x="3280" y="687"/>
                </a:lnTo>
                <a:lnTo>
                  <a:pt x="3284" y="720"/>
                </a:lnTo>
                <a:lnTo>
                  <a:pt x="3288" y="756"/>
                </a:lnTo>
                <a:lnTo>
                  <a:pt x="3292" y="798"/>
                </a:lnTo>
                <a:lnTo>
                  <a:pt x="3297" y="844"/>
                </a:lnTo>
                <a:lnTo>
                  <a:pt x="3300" y="893"/>
                </a:lnTo>
                <a:lnTo>
                  <a:pt x="3304" y="948"/>
                </a:lnTo>
                <a:lnTo>
                  <a:pt x="3306" y="1004"/>
                </a:lnTo>
                <a:lnTo>
                  <a:pt x="3308" y="1065"/>
                </a:lnTo>
                <a:lnTo>
                  <a:pt x="3310" y="1128"/>
                </a:lnTo>
                <a:lnTo>
                  <a:pt x="3310" y="1194"/>
                </a:lnTo>
                <a:lnTo>
                  <a:pt x="3309" y="1262"/>
                </a:lnTo>
                <a:lnTo>
                  <a:pt x="3307" y="1332"/>
                </a:lnTo>
                <a:lnTo>
                  <a:pt x="3303" y="1405"/>
                </a:lnTo>
                <a:lnTo>
                  <a:pt x="3298" y="1478"/>
                </a:lnTo>
                <a:lnTo>
                  <a:pt x="3291" y="1552"/>
                </a:lnTo>
                <a:lnTo>
                  <a:pt x="3282" y="1628"/>
                </a:lnTo>
                <a:lnTo>
                  <a:pt x="3271" y="1703"/>
                </a:lnTo>
                <a:lnTo>
                  <a:pt x="3258" y="1780"/>
                </a:lnTo>
                <a:lnTo>
                  <a:pt x="3242" y="1856"/>
                </a:lnTo>
                <a:lnTo>
                  <a:pt x="3242" y="1859"/>
                </a:lnTo>
                <a:lnTo>
                  <a:pt x="3241" y="1870"/>
                </a:lnTo>
                <a:lnTo>
                  <a:pt x="3239" y="1888"/>
                </a:lnTo>
                <a:lnTo>
                  <a:pt x="3236" y="1910"/>
                </a:lnTo>
                <a:lnTo>
                  <a:pt x="3231" y="1939"/>
                </a:lnTo>
                <a:lnTo>
                  <a:pt x="3223" y="1972"/>
                </a:lnTo>
                <a:lnTo>
                  <a:pt x="3215" y="2011"/>
                </a:lnTo>
                <a:lnTo>
                  <a:pt x="3203" y="2054"/>
                </a:lnTo>
                <a:lnTo>
                  <a:pt x="3190" y="2101"/>
                </a:lnTo>
                <a:lnTo>
                  <a:pt x="3174" y="2153"/>
                </a:lnTo>
                <a:lnTo>
                  <a:pt x="3154" y="2207"/>
                </a:lnTo>
                <a:lnTo>
                  <a:pt x="3131" y="2264"/>
                </a:lnTo>
                <a:lnTo>
                  <a:pt x="3105" y="2323"/>
                </a:lnTo>
                <a:lnTo>
                  <a:pt x="3073" y="2384"/>
                </a:lnTo>
                <a:lnTo>
                  <a:pt x="3039" y="2447"/>
                </a:lnTo>
                <a:lnTo>
                  <a:pt x="3000" y="2512"/>
                </a:lnTo>
                <a:lnTo>
                  <a:pt x="2956" y="2577"/>
                </a:lnTo>
                <a:lnTo>
                  <a:pt x="2908" y="2642"/>
                </a:lnTo>
                <a:lnTo>
                  <a:pt x="2878" y="2676"/>
                </a:lnTo>
                <a:lnTo>
                  <a:pt x="2846" y="2713"/>
                </a:lnTo>
                <a:lnTo>
                  <a:pt x="2813" y="2751"/>
                </a:lnTo>
                <a:lnTo>
                  <a:pt x="2778" y="2790"/>
                </a:lnTo>
                <a:lnTo>
                  <a:pt x="2741" y="2829"/>
                </a:lnTo>
                <a:lnTo>
                  <a:pt x="2704" y="2870"/>
                </a:lnTo>
                <a:lnTo>
                  <a:pt x="2664" y="2911"/>
                </a:lnTo>
                <a:lnTo>
                  <a:pt x="2622" y="2952"/>
                </a:lnTo>
                <a:lnTo>
                  <a:pt x="2578" y="2993"/>
                </a:lnTo>
                <a:lnTo>
                  <a:pt x="2532" y="3033"/>
                </a:lnTo>
                <a:lnTo>
                  <a:pt x="2484" y="3072"/>
                </a:lnTo>
                <a:lnTo>
                  <a:pt x="2433" y="3112"/>
                </a:lnTo>
                <a:lnTo>
                  <a:pt x="2381" y="3150"/>
                </a:lnTo>
                <a:lnTo>
                  <a:pt x="2325" y="3187"/>
                </a:lnTo>
                <a:lnTo>
                  <a:pt x="2268" y="3221"/>
                </a:lnTo>
                <a:lnTo>
                  <a:pt x="2207" y="3255"/>
                </a:lnTo>
                <a:lnTo>
                  <a:pt x="2143" y="3286"/>
                </a:lnTo>
                <a:lnTo>
                  <a:pt x="2077" y="3315"/>
                </a:lnTo>
                <a:lnTo>
                  <a:pt x="2008" y="3342"/>
                </a:lnTo>
                <a:lnTo>
                  <a:pt x="1936" y="3366"/>
                </a:lnTo>
                <a:lnTo>
                  <a:pt x="1859" y="3387"/>
                </a:lnTo>
                <a:lnTo>
                  <a:pt x="1781" y="3405"/>
                </a:lnTo>
                <a:lnTo>
                  <a:pt x="1699" y="3418"/>
                </a:lnTo>
                <a:lnTo>
                  <a:pt x="1613" y="3429"/>
                </a:lnTo>
                <a:lnTo>
                  <a:pt x="1524" y="3435"/>
                </a:lnTo>
                <a:lnTo>
                  <a:pt x="1431" y="3437"/>
                </a:lnTo>
                <a:lnTo>
                  <a:pt x="1350" y="3434"/>
                </a:lnTo>
                <a:lnTo>
                  <a:pt x="1273" y="3425"/>
                </a:lnTo>
                <a:lnTo>
                  <a:pt x="1197" y="3412"/>
                </a:lnTo>
                <a:lnTo>
                  <a:pt x="1124" y="3393"/>
                </a:lnTo>
                <a:lnTo>
                  <a:pt x="1054" y="3370"/>
                </a:lnTo>
                <a:lnTo>
                  <a:pt x="986" y="3342"/>
                </a:lnTo>
                <a:lnTo>
                  <a:pt x="920" y="3310"/>
                </a:lnTo>
                <a:lnTo>
                  <a:pt x="856" y="3274"/>
                </a:lnTo>
                <a:lnTo>
                  <a:pt x="795" y="3234"/>
                </a:lnTo>
                <a:lnTo>
                  <a:pt x="735" y="3190"/>
                </a:lnTo>
                <a:lnTo>
                  <a:pt x="679" y="3143"/>
                </a:lnTo>
                <a:lnTo>
                  <a:pt x="625" y="3092"/>
                </a:lnTo>
                <a:lnTo>
                  <a:pt x="573" y="3040"/>
                </a:lnTo>
                <a:lnTo>
                  <a:pt x="524" y="2984"/>
                </a:lnTo>
                <a:lnTo>
                  <a:pt x="477" y="2927"/>
                </a:lnTo>
                <a:lnTo>
                  <a:pt x="432" y="2867"/>
                </a:lnTo>
                <a:lnTo>
                  <a:pt x="389" y="2805"/>
                </a:lnTo>
                <a:lnTo>
                  <a:pt x="349" y="2742"/>
                </a:lnTo>
                <a:lnTo>
                  <a:pt x="310" y="2679"/>
                </a:lnTo>
                <a:lnTo>
                  <a:pt x="274" y="2613"/>
                </a:lnTo>
                <a:lnTo>
                  <a:pt x="241" y="2547"/>
                </a:lnTo>
                <a:lnTo>
                  <a:pt x="209" y="2480"/>
                </a:lnTo>
                <a:lnTo>
                  <a:pt x="180" y="2412"/>
                </a:lnTo>
                <a:lnTo>
                  <a:pt x="154" y="2345"/>
                </a:lnTo>
                <a:lnTo>
                  <a:pt x="129" y="2278"/>
                </a:lnTo>
                <a:lnTo>
                  <a:pt x="107" y="2211"/>
                </a:lnTo>
                <a:lnTo>
                  <a:pt x="86" y="2145"/>
                </a:lnTo>
                <a:lnTo>
                  <a:pt x="68" y="2080"/>
                </a:lnTo>
                <a:lnTo>
                  <a:pt x="52" y="2016"/>
                </a:lnTo>
                <a:lnTo>
                  <a:pt x="38" y="1954"/>
                </a:lnTo>
                <a:lnTo>
                  <a:pt x="26" y="1893"/>
                </a:lnTo>
                <a:lnTo>
                  <a:pt x="17" y="1834"/>
                </a:lnTo>
                <a:lnTo>
                  <a:pt x="9" y="1778"/>
                </a:lnTo>
                <a:lnTo>
                  <a:pt x="4" y="1723"/>
                </a:lnTo>
                <a:lnTo>
                  <a:pt x="1" y="1672"/>
                </a:lnTo>
                <a:lnTo>
                  <a:pt x="0" y="1623"/>
                </a:lnTo>
                <a:lnTo>
                  <a:pt x="2" y="1559"/>
                </a:lnTo>
                <a:lnTo>
                  <a:pt x="8" y="1494"/>
                </a:lnTo>
                <a:lnTo>
                  <a:pt x="18" y="1428"/>
                </a:lnTo>
                <a:lnTo>
                  <a:pt x="32" y="1362"/>
                </a:lnTo>
                <a:lnTo>
                  <a:pt x="50" y="1295"/>
                </a:lnTo>
                <a:lnTo>
                  <a:pt x="73" y="1227"/>
                </a:lnTo>
                <a:lnTo>
                  <a:pt x="99" y="1158"/>
                </a:lnTo>
                <a:lnTo>
                  <a:pt x="130" y="1091"/>
                </a:lnTo>
                <a:lnTo>
                  <a:pt x="163" y="1023"/>
                </a:lnTo>
                <a:lnTo>
                  <a:pt x="202" y="957"/>
                </a:lnTo>
                <a:lnTo>
                  <a:pt x="244" y="890"/>
                </a:lnTo>
                <a:lnTo>
                  <a:pt x="291" y="825"/>
                </a:lnTo>
                <a:lnTo>
                  <a:pt x="341" y="760"/>
                </a:lnTo>
                <a:lnTo>
                  <a:pt x="396" y="698"/>
                </a:lnTo>
                <a:lnTo>
                  <a:pt x="455" y="637"/>
                </a:lnTo>
                <a:lnTo>
                  <a:pt x="516" y="577"/>
                </a:lnTo>
                <a:lnTo>
                  <a:pt x="583" y="519"/>
                </a:lnTo>
                <a:lnTo>
                  <a:pt x="654" y="464"/>
                </a:lnTo>
                <a:lnTo>
                  <a:pt x="728" y="411"/>
                </a:lnTo>
                <a:lnTo>
                  <a:pt x="807" y="359"/>
                </a:lnTo>
                <a:lnTo>
                  <a:pt x="889" y="312"/>
                </a:lnTo>
                <a:lnTo>
                  <a:pt x="975" y="267"/>
                </a:lnTo>
                <a:lnTo>
                  <a:pt x="1066" y="225"/>
                </a:lnTo>
                <a:lnTo>
                  <a:pt x="1161" y="187"/>
                </a:lnTo>
                <a:lnTo>
                  <a:pt x="1259" y="153"/>
                </a:lnTo>
                <a:lnTo>
                  <a:pt x="1361" y="121"/>
                </a:lnTo>
                <a:lnTo>
                  <a:pt x="1468" y="95"/>
                </a:lnTo>
                <a:lnTo>
                  <a:pt x="1541" y="79"/>
                </a:lnTo>
                <a:lnTo>
                  <a:pt x="1614" y="65"/>
                </a:lnTo>
                <a:lnTo>
                  <a:pt x="1688" y="51"/>
                </a:lnTo>
                <a:lnTo>
                  <a:pt x="1761" y="39"/>
                </a:lnTo>
                <a:lnTo>
                  <a:pt x="1835" y="28"/>
                </a:lnTo>
                <a:lnTo>
                  <a:pt x="1982" y="11"/>
                </a:lnTo>
                <a:lnTo>
                  <a:pt x="2054" y="6"/>
                </a:lnTo>
                <a:lnTo>
                  <a:pt x="2126" y="2"/>
                </a:lnTo>
                <a:lnTo>
                  <a:pt x="2198" y="0"/>
                </a:lnTo>
                <a:close/>
              </a:path>
            </a:pathLst>
          </a:custGeom>
          <a:blipFill dpi="0" rotWithShape="1">
            <a:blip r:embed="rId2" cstate="email">
              <a:extLst>
                <a:ext uri="{28A0092B-C50C-407E-A947-70E740481C1C}">
                  <a14:useLocalDpi xmlns:a14="http://schemas.microsoft.com/office/drawing/2010/main"/>
                </a:ext>
              </a:extLst>
            </a:blip>
            <a:srcRect/>
            <a:stretch>
              <a:fillRect b="2000"/>
            </a:stretch>
          </a:blipFill>
          <a:ln w="0">
            <a:noFill/>
            <a:prstDash val="solid"/>
            <a:round/>
            <a:headEnd/>
            <a:tailEnd/>
          </a:ln>
        </p:spPr>
        <p:txBody>
          <a:bodyPr/>
          <a:lstStyle/>
          <a:p>
            <a:pPr eaLnBrk="1" fontAlgn="auto" hangingPunct="1">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1542552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latin typeface="Arial" panose="020B0604020202020204" pitchFamily="34" charset="0"/>
                <a:cs typeface="Arial" panose="020B0604020202020204" pitchFamily="34" charset="0"/>
              </a:rPr>
              <a:t>Food assurance schemes</a:t>
            </a:r>
            <a:br>
              <a:rPr lang="en-GB" altLang="en-US"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37327"/>
            <a:ext cx="6559582" cy="3600000"/>
          </a:xfrm>
        </p:spPr>
        <p:txBody>
          <a:bodyPr/>
          <a:lstStyle/>
          <a:p>
            <a:pPr>
              <a:buFont typeface="Arial" panose="020B0604020202020204" pitchFamily="34" charset="0"/>
              <a:buNone/>
              <a:defRPr/>
            </a:pPr>
            <a:r>
              <a:rPr lang="en-US" sz="2000" b="1" dirty="0">
                <a:latin typeface="Arial" panose="020B0604020202020204" pitchFamily="34" charset="0"/>
                <a:cs typeface="Arial" panose="020B0604020202020204" pitchFamily="34" charset="0"/>
              </a:rPr>
              <a:t>Marine Stewardship Council</a:t>
            </a:r>
            <a:endParaRPr lang="en-US" sz="2000" dirty="0">
              <a:latin typeface="Arial" panose="020B0604020202020204" pitchFamily="34" charset="0"/>
              <a:cs typeface="Arial" panose="020B0604020202020204" pitchFamily="34" charset="0"/>
            </a:endParaRPr>
          </a:p>
          <a:p>
            <a:pPr>
              <a:buFont typeface="Arial" panose="020B0604020202020204" pitchFamily="34" charset="0"/>
              <a:buNone/>
              <a:defRPr/>
            </a:pPr>
            <a:r>
              <a:rPr lang="en-US" sz="2000" dirty="0">
                <a:latin typeface="Arial" panose="020B0604020202020204" pitchFamily="34" charset="0"/>
                <a:cs typeface="Arial" panose="020B0604020202020204" pitchFamily="34" charset="0"/>
              </a:rPr>
              <a:t>The MSC is used to assess if a fishery is well managed and sustainable. </a:t>
            </a:r>
          </a:p>
          <a:p>
            <a:pPr>
              <a:buFont typeface="Arial" panose="020B0604020202020204" pitchFamily="34" charset="0"/>
              <a:buNone/>
              <a:defRPr/>
            </a:pPr>
            <a:r>
              <a:rPr lang="en-US" sz="2000" dirty="0">
                <a:latin typeface="Arial" panose="020B0604020202020204" pitchFamily="34" charset="0"/>
                <a:cs typeface="Arial" panose="020B0604020202020204" pitchFamily="34" charset="0"/>
              </a:rPr>
              <a:t>The Standard has three core principles:</a:t>
            </a:r>
          </a:p>
          <a:p>
            <a:pPr>
              <a:buFont typeface="Arial" panose="020B0604020202020204" pitchFamily="34" charset="0"/>
              <a:buChar char="•"/>
              <a:defRPr/>
            </a:pPr>
            <a:r>
              <a:rPr lang="en-US" sz="2000" dirty="0">
                <a:latin typeface="Arial" panose="020B0604020202020204" pitchFamily="34" charset="0"/>
                <a:cs typeface="Arial" panose="020B0604020202020204" pitchFamily="34" charset="0"/>
              </a:rPr>
              <a:t>sustainable fish stocks;</a:t>
            </a:r>
          </a:p>
          <a:p>
            <a:pPr>
              <a:buFont typeface="Arial" panose="020B0604020202020204" pitchFamily="34" charset="0"/>
              <a:buChar char="•"/>
              <a:defRPr/>
            </a:pPr>
            <a:r>
              <a:rPr lang="en-US" sz="2000" dirty="0" err="1">
                <a:latin typeface="Arial" panose="020B0604020202020204" pitchFamily="34" charset="0"/>
                <a:cs typeface="Arial" panose="020B0604020202020204" pitchFamily="34" charset="0"/>
              </a:rPr>
              <a:t>minimising</a:t>
            </a:r>
            <a:r>
              <a:rPr lang="en-US" sz="2000" dirty="0">
                <a:latin typeface="Arial" panose="020B0604020202020204" pitchFamily="34" charset="0"/>
                <a:cs typeface="Arial" panose="020B0604020202020204" pitchFamily="34" charset="0"/>
              </a:rPr>
              <a:t> environmental impact;</a:t>
            </a:r>
          </a:p>
          <a:p>
            <a:pPr>
              <a:buFont typeface="Arial" panose="020B0604020202020204" pitchFamily="34" charset="0"/>
              <a:buChar char="•"/>
              <a:defRPr/>
            </a:pPr>
            <a:r>
              <a:rPr lang="en-US" sz="2000" dirty="0">
                <a:latin typeface="Arial" panose="020B0604020202020204" pitchFamily="34" charset="0"/>
                <a:cs typeface="Arial" panose="020B0604020202020204" pitchFamily="34" charset="0"/>
              </a:rPr>
              <a:t>effective fisheries management.</a:t>
            </a:r>
          </a:p>
          <a:p>
            <a:pPr>
              <a:buFont typeface="Arial" panose="020B0604020202020204" pitchFamily="34" charset="0"/>
              <a:buChar char="•"/>
              <a:defRPr/>
            </a:pPr>
            <a:endParaRPr lang="en-US" sz="2000" dirty="0">
              <a:latin typeface="Arial" panose="020B0604020202020204" pitchFamily="34" charset="0"/>
              <a:cs typeface="Arial" panose="020B0604020202020204" pitchFamily="34" charset="0"/>
            </a:endParaRPr>
          </a:p>
          <a:p>
            <a:pPr marL="0" indent="0">
              <a:buNone/>
              <a:defRPr/>
            </a:pPr>
            <a:r>
              <a:rPr lang="en-US" sz="2000" dirty="0">
                <a:latin typeface="Arial" panose="020B0604020202020204" pitchFamily="34" charset="0"/>
                <a:cs typeface="Arial" panose="020B0604020202020204" pitchFamily="34" charset="0"/>
              </a:rPr>
              <a:t>The MSC logo can be used on fresh fish counters, packaged fish products and restaurant menus.</a:t>
            </a:r>
          </a:p>
          <a:p>
            <a:pPr>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marL="0" indent="0">
              <a:buNone/>
            </a:pPr>
            <a:endParaRPr lang="en-GB" dirty="0"/>
          </a:p>
        </p:txBody>
      </p:sp>
      <p:pic>
        <p:nvPicPr>
          <p:cNvPr id="4" name="Picture 6" descr="MSC label format vertical and horizont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092210" y="2537327"/>
            <a:ext cx="3578695" cy="201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6193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Advertising and other point of sale information</a:t>
            </a:r>
            <a:endParaRPr lang="en-GB" dirty="0"/>
          </a:p>
        </p:txBody>
      </p:sp>
      <p:sp>
        <p:nvSpPr>
          <p:cNvPr id="3" name="Subtitle 2"/>
          <p:cNvSpPr>
            <a:spLocks noGrp="1"/>
          </p:cNvSpPr>
          <p:nvPr>
            <p:ph type="subTitle" idx="1"/>
          </p:nvPr>
        </p:nvSpPr>
        <p:spPr>
          <a:xfrm>
            <a:off x="1169276" y="2571092"/>
            <a:ext cx="5925207" cy="3600000"/>
          </a:xfrm>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Advertisements encouraging people to choose certain foods often appear in the media. </a:t>
            </a:r>
          </a:p>
          <a:p>
            <a:pPr>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Point of purchase information and product placement are strategies often used to provide information to consumers.</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59486" y="2571092"/>
            <a:ext cx="4033157" cy="2688771"/>
          </a:xfrm>
          <a:prstGeom prst="rect">
            <a:avLst/>
          </a:prstGeom>
        </p:spPr>
      </p:pic>
    </p:spTree>
    <p:extLst>
      <p:ext uri="{BB962C8B-B14F-4D97-AF65-F5344CB8AC3E}">
        <p14:creationId xmlns:p14="http://schemas.microsoft.com/office/powerpoint/2010/main" val="27464055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Other sources of information</a:t>
            </a:r>
            <a:endParaRPr lang="en-GB" dirty="0"/>
          </a:p>
        </p:txBody>
      </p:sp>
      <p:sp>
        <p:nvSpPr>
          <p:cNvPr id="3" name="Subtitle 2"/>
          <p:cNvSpPr>
            <a:spLocks noGrp="1"/>
          </p:cNvSpPr>
          <p:nvPr>
            <p:ph type="subTitle" idx="1"/>
          </p:nvPr>
        </p:nvSpPr>
        <p:spPr>
          <a:xfrm>
            <a:off x="1169275" y="2571092"/>
            <a:ext cx="10652611" cy="3600000"/>
          </a:xfrm>
        </p:spPr>
        <p:txBody>
          <a:bodyPr/>
          <a:lstStyle/>
          <a:p>
            <a:pPr marL="0" indent="0">
              <a:buFont typeface="Arial" pitchFamily="34" charset="0"/>
              <a:buNone/>
              <a:defRPr/>
            </a:pPr>
            <a:r>
              <a:rPr lang="en-GB" sz="2000" dirty="0">
                <a:latin typeface="Arial" panose="020B0604020202020204" pitchFamily="34" charset="0"/>
                <a:cs typeface="Arial" panose="020B0604020202020204" pitchFamily="34" charset="0"/>
              </a:rPr>
              <a:t>There are many sources of information to help people when making food choices:</a:t>
            </a:r>
          </a:p>
          <a:p>
            <a:pPr>
              <a:defRPr/>
            </a:pPr>
            <a:r>
              <a:rPr lang="en-GB" sz="2000" dirty="0">
                <a:latin typeface="Arial" panose="020B0604020202020204" pitchFamily="34" charset="0"/>
                <a:cs typeface="Arial" panose="020B0604020202020204" pitchFamily="34" charset="0"/>
              </a:rPr>
              <a:t>Department of Health;</a:t>
            </a:r>
          </a:p>
          <a:p>
            <a:pPr>
              <a:defRPr/>
            </a:pPr>
            <a:r>
              <a:rPr lang="en-GB" sz="2000" dirty="0">
                <a:latin typeface="Arial" panose="020B0604020202020204" pitchFamily="34" charset="0"/>
                <a:cs typeface="Arial" panose="020B0604020202020204" pitchFamily="34" charset="0"/>
              </a:rPr>
              <a:t>NHS Choices;</a:t>
            </a:r>
          </a:p>
          <a:p>
            <a:pPr>
              <a:defRPr/>
            </a:pPr>
            <a:r>
              <a:rPr lang="en-GB" sz="2000" dirty="0">
                <a:latin typeface="Arial" panose="020B0604020202020204" pitchFamily="34" charset="0"/>
                <a:cs typeface="Arial" panose="020B0604020202020204" pitchFamily="34" charset="0"/>
              </a:rPr>
              <a:t>British Nutrition Foundation – </a:t>
            </a:r>
            <a:r>
              <a:rPr lang="en-GB" sz="2000" dirty="0">
                <a:latin typeface="Arial" panose="020B0604020202020204" pitchFamily="34" charset="0"/>
                <a:cs typeface="Arial" panose="020B0604020202020204" pitchFamily="34" charset="0"/>
                <a:hlinkClick r:id="rId2"/>
              </a:rPr>
              <a:t>www.nutrition.org.uk</a:t>
            </a:r>
            <a:r>
              <a:rPr lang="en-GB" sz="2000" dirty="0">
                <a:latin typeface="Arial" panose="020B0604020202020204" pitchFamily="34" charset="0"/>
                <a:cs typeface="Arial" panose="020B0604020202020204" pitchFamily="34" charset="0"/>
              </a:rPr>
              <a:t> </a:t>
            </a:r>
          </a:p>
          <a:p>
            <a:pPr>
              <a:defRPr/>
            </a:pPr>
            <a:r>
              <a:rPr lang="en-GB" sz="2000" dirty="0">
                <a:latin typeface="Arial" panose="020B0604020202020204" pitchFamily="34" charset="0"/>
                <a:cs typeface="Arial" panose="020B0604020202020204" pitchFamily="34" charset="0"/>
              </a:rPr>
              <a:t>supermarkets, food manufacturers, charities and other groups;</a:t>
            </a:r>
          </a:p>
          <a:p>
            <a:pPr>
              <a:defRPr/>
            </a:pPr>
            <a:r>
              <a:rPr lang="en-GB" sz="2000" dirty="0">
                <a:latin typeface="Arial" panose="020B0604020202020204" pitchFamily="34" charset="0"/>
                <a:cs typeface="Arial" panose="020B0604020202020204" pitchFamily="34" charset="0"/>
              </a:rPr>
              <a:t>the media, i.e. internet, newspapers, radio, magazines and television programmes.</a:t>
            </a:r>
          </a:p>
          <a:p>
            <a:pPr>
              <a:defRPr/>
            </a:pPr>
            <a:endParaRPr lang="en-GB" sz="2000" dirty="0">
              <a:latin typeface="Arial" panose="020B0604020202020204" pitchFamily="34" charset="0"/>
              <a:cs typeface="Arial" panose="020B0604020202020204" pitchFamily="34" charset="0"/>
            </a:endParaRPr>
          </a:p>
          <a:p>
            <a:pPr marL="0" indent="0">
              <a:buFont typeface="Arial" pitchFamily="34" charset="0"/>
              <a:buNone/>
              <a:defRPr/>
            </a:pPr>
            <a:r>
              <a:rPr lang="en-GB" sz="2000" dirty="0">
                <a:latin typeface="Arial" panose="020B0604020202020204" pitchFamily="34" charset="0"/>
                <a:cs typeface="Arial" panose="020B0604020202020204" pitchFamily="34" charset="0"/>
              </a:rPr>
              <a:t>It is important that advice is clear, consistent and correct.  Look for the Information Standards logo.</a:t>
            </a:r>
          </a:p>
          <a:p>
            <a:pPr marL="0" indent="0">
              <a:buNone/>
            </a:pPr>
            <a:endParaRPr lang="en-GB" dirty="0"/>
          </a:p>
        </p:txBody>
      </p:sp>
      <p:pic>
        <p:nvPicPr>
          <p:cNvPr id="4" name="Picture 9"/>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9303657" y="3097917"/>
            <a:ext cx="2311400" cy="1273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76478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Factors affecting food choice</a:t>
            </a:r>
            <a:endParaRPr lang="en-GB" dirty="0"/>
          </a:p>
        </p:txBody>
      </p:sp>
      <p:sp>
        <p:nvSpPr>
          <p:cNvPr id="3" name="Subtitle 2"/>
          <p:cNvSpPr>
            <a:spLocks noGrp="1"/>
          </p:cNvSpPr>
          <p:nvPr>
            <p:ph type="subTitle" idx="1"/>
          </p:nvPr>
        </p:nvSpPr>
        <p:spPr>
          <a:xfrm>
            <a:off x="1169276" y="2571092"/>
            <a:ext cx="6254781" cy="3600000"/>
          </a:xfrm>
        </p:spPr>
        <p:txBody>
          <a:bodyPr/>
          <a:lstStyle/>
          <a:p>
            <a:pPr marL="0" indent="0">
              <a:buNone/>
              <a:defRPr/>
            </a:pPr>
            <a:r>
              <a:rPr lang="en-US" altLang="en-US" sz="2000" dirty="0">
                <a:latin typeface="Arial" panose="020B0604020202020204" pitchFamily="34" charset="0"/>
                <a:ea typeface="ヒラギノ角ゴ Pro W3" charset="-128"/>
                <a:cs typeface="Arial" panose="020B0604020202020204" pitchFamily="34" charset="0"/>
              </a:rPr>
              <a:t>Different reasons for choosing food also include:</a:t>
            </a:r>
            <a:endParaRPr lang="en-GB" altLang="en-US" sz="2000" dirty="0">
              <a:latin typeface="Arial" panose="020B0604020202020204" pitchFamily="34" charset="0"/>
              <a:ea typeface="ヒラギノ角ゴ Pro W3" charset="-128"/>
              <a:cs typeface="Arial" panose="020B0604020202020204" pitchFamily="34" charset="0"/>
            </a:endParaRPr>
          </a:p>
          <a:p>
            <a:pPr>
              <a:defRPr/>
            </a:pPr>
            <a:r>
              <a:rPr lang="en-GB" altLang="en-US" sz="2000" dirty="0">
                <a:latin typeface="Arial" panose="020B0604020202020204" pitchFamily="34" charset="0"/>
                <a:ea typeface="ヒラギノ角ゴ Pro W3" charset="-128"/>
                <a:cs typeface="Arial" panose="020B0604020202020204" pitchFamily="34" charset="0"/>
              </a:rPr>
              <a:t>time of day and occasion;</a:t>
            </a:r>
          </a:p>
          <a:p>
            <a:pPr>
              <a:defRPr/>
            </a:pPr>
            <a:r>
              <a:rPr lang="en-GB" altLang="en-US" sz="2000" dirty="0">
                <a:latin typeface="Arial" panose="020B0604020202020204" pitchFamily="34" charset="0"/>
                <a:ea typeface="ヒラギノ角ゴ Pro W3" charset="-128"/>
                <a:cs typeface="Arial" panose="020B0604020202020204" pitchFamily="34" charset="0"/>
              </a:rPr>
              <a:t>food preferences;</a:t>
            </a:r>
          </a:p>
          <a:p>
            <a:pPr>
              <a:defRPr/>
            </a:pPr>
            <a:r>
              <a:rPr lang="en-GB" altLang="en-US" sz="2000" dirty="0">
                <a:latin typeface="Arial" panose="020B0604020202020204" pitchFamily="34" charset="0"/>
                <a:ea typeface="ヒラギノ角ゴ Pro W3" charset="-128"/>
                <a:cs typeface="Arial" panose="020B0604020202020204" pitchFamily="34" charset="0"/>
              </a:rPr>
              <a:t>social considerations;</a:t>
            </a:r>
          </a:p>
          <a:p>
            <a:pPr>
              <a:defRPr/>
            </a:pPr>
            <a:r>
              <a:rPr lang="en-GB" altLang="en-US" sz="2000" dirty="0">
                <a:latin typeface="Arial" panose="020B0604020202020204" pitchFamily="34" charset="0"/>
                <a:ea typeface="ヒラギノ角ゴ Pro W3" charset="-128"/>
                <a:cs typeface="Arial" panose="020B0604020202020204" pitchFamily="34" charset="0"/>
              </a:rPr>
              <a:t>environmental considerations;</a:t>
            </a:r>
          </a:p>
          <a:p>
            <a:pPr>
              <a:defRPr/>
            </a:pPr>
            <a:r>
              <a:rPr lang="en-GB" altLang="en-US" sz="2000" dirty="0">
                <a:latin typeface="Arial" panose="020B0604020202020204" pitchFamily="34" charset="0"/>
                <a:ea typeface="ヒラギノ角ゴ Pro W3" charset="-128"/>
                <a:cs typeface="Arial" panose="020B0604020202020204" pitchFamily="34" charset="0"/>
              </a:rPr>
              <a:t>advertising and other point of sale information.</a:t>
            </a:r>
          </a:p>
          <a:p>
            <a:endParaRPr lang="en-GB" dirty="0"/>
          </a:p>
        </p:txBody>
      </p:sp>
      <p:pic>
        <p:nvPicPr>
          <p:cNvPr id="4" name="Picture 4" descr="C:\Users\fmeek\Dropbox\Images for winter MEI poster\Autumn+Lamb+Pasty.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009069" y="2283798"/>
            <a:ext cx="3683469" cy="3683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83294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Other sources of information</a:t>
            </a:r>
            <a:endParaRPr lang="en-GB" dirty="0"/>
          </a:p>
        </p:txBody>
      </p:sp>
      <p:sp>
        <p:nvSpPr>
          <p:cNvPr id="3" name="Subtitle 2"/>
          <p:cNvSpPr>
            <a:spLocks noGrp="1"/>
          </p:cNvSpPr>
          <p:nvPr>
            <p:ph type="subTitle" idx="1"/>
          </p:nvPr>
        </p:nvSpPr>
        <p:spPr>
          <a:xfrm>
            <a:off x="1169275" y="2571092"/>
            <a:ext cx="10369581" cy="3600000"/>
          </a:xfrm>
        </p:spPr>
        <p:txBody>
          <a:bodyPr/>
          <a:lstStyle/>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Front and back of pack labels are also a good source of information to help make food choices.</a:t>
            </a:r>
          </a:p>
          <a:p>
            <a:pPr marL="0" indent="0">
              <a:buNone/>
            </a:pPr>
            <a:r>
              <a:rPr lang="en-GB" altLang="en-US" sz="2000" dirty="0">
                <a:latin typeface="Arial" panose="020B0604020202020204" pitchFamily="34" charset="0"/>
                <a:ea typeface="ヒラギノ角ゴ Pro W3" charset="-128"/>
                <a:cs typeface="Arial" panose="020B0604020202020204" pitchFamily="34" charset="0"/>
              </a:rPr>
              <a:t>Information required on the labels of pre-packed food and drink products:</a:t>
            </a:r>
          </a:p>
          <a:p>
            <a:r>
              <a:rPr lang="en-GB" altLang="en-US" sz="2000" dirty="0">
                <a:latin typeface="Arial" panose="020B0604020202020204" pitchFamily="34" charset="0"/>
                <a:ea typeface="ヒラギノ角ゴ Pro W3" charset="-128"/>
                <a:cs typeface="Arial" panose="020B0604020202020204" pitchFamily="34" charset="0"/>
              </a:rPr>
              <a:t>name of food or drink;</a:t>
            </a:r>
          </a:p>
          <a:p>
            <a:r>
              <a:rPr lang="en-GB" altLang="en-US" sz="2000" dirty="0">
                <a:latin typeface="Arial" panose="020B0604020202020204" pitchFamily="34" charset="0"/>
                <a:ea typeface="ヒラギノ角ゴ Pro W3" charset="-128"/>
                <a:cs typeface="Arial" panose="020B0604020202020204" pitchFamily="34" charset="0"/>
              </a:rPr>
              <a:t>list of ingredients (including additives and allergens);</a:t>
            </a:r>
          </a:p>
          <a:p>
            <a:r>
              <a:rPr lang="en-GB" altLang="en-US" sz="2000" dirty="0">
                <a:latin typeface="Arial" panose="020B0604020202020204" pitchFamily="34" charset="0"/>
                <a:ea typeface="ヒラギノ角ゴ Pro W3" charset="-128"/>
                <a:cs typeface="Arial" panose="020B0604020202020204" pitchFamily="34" charset="0"/>
              </a:rPr>
              <a:t>weight or volume;</a:t>
            </a:r>
          </a:p>
          <a:p>
            <a:r>
              <a:rPr lang="en-GB" altLang="en-US" sz="2000">
                <a:latin typeface="Arial" panose="020B0604020202020204" pitchFamily="34" charset="0"/>
                <a:ea typeface="ヒラギノ角ゴ Pro W3" charset="-128"/>
                <a:cs typeface="Arial" panose="020B0604020202020204" pitchFamily="34" charset="0"/>
              </a:rPr>
              <a:t>date mark.</a:t>
            </a:r>
            <a:endParaRPr lang="en-GB" altLang="en-US" sz="2000" dirty="0">
              <a:latin typeface="Arial" panose="020B0604020202020204" pitchFamily="34" charset="0"/>
              <a:ea typeface="ヒラギノ角ゴ Pro W3" charset="-128"/>
              <a:cs typeface="Arial" panose="020B0604020202020204" pitchFamily="34" charset="0"/>
            </a:endParaRP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22235" y="3859498"/>
            <a:ext cx="2852952" cy="159537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889752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Other sources of information</a:t>
            </a:r>
            <a:endParaRPr lang="en-GB" dirty="0"/>
          </a:p>
        </p:txBody>
      </p:sp>
      <p:sp>
        <p:nvSpPr>
          <p:cNvPr id="3" name="Subtitle 2"/>
          <p:cNvSpPr>
            <a:spLocks noGrp="1"/>
          </p:cNvSpPr>
          <p:nvPr>
            <p:ph type="subTitle" idx="1"/>
          </p:nvPr>
        </p:nvSpPr>
        <p:spPr>
          <a:xfrm>
            <a:off x="1011432" y="2571092"/>
            <a:ext cx="7430439" cy="3600000"/>
          </a:xfrm>
        </p:spPr>
        <p:txBody>
          <a:bodyPr/>
          <a:lstStyle/>
          <a:p>
            <a:pPr marL="0" indent="0">
              <a:buNone/>
            </a:pPr>
            <a:r>
              <a:rPr lang="en-GB" altLang="en-US" sz="2000" dirty="0">
                <a:latin typeface="Arial" panose="020B0604020202020204" pitchFamily="34" charset="0"/>
                <a:ea typeface="ヒラギノ角ゴ Pro W3" charset="-128"/>
                <a:cs typeface="Arial" panose="020B0604020202020204" pitchFamily="34" charset="0"/>
              </a:rPr>
              <a:t>Information required on the labels of pre-packed food and drink products also includes:</a:t>
            </a:r>
          </a:p>
          <a:p>
            <a:r>
              <a:rPr lang="en-GB" altLang="en-US" sz="2000" dirty="0">
                <a:latin typeface="Arial" panose="020B0604020202020204" pitchFamily="34" charset="0"/>
                <a:ea typeface="ヒラギノ角ゴ Pro W3" charset="-128"/>
                <a:cs typeface="Arial" panose="020B0604020202020204" pitchFamily="34" charset="0"/>
              </a:rPr>
              <a:t>storage and preparation conditions;</a:t>
            </a:r>
          </a:p>
          <a:p>
            <a:r>
              <a:rPr lang="en-GB" altLang="en-US" sz="2000" dirty="0">
                <a:latin typeface="Arial" panose="020B0604020202020204" pitchFamily="34" charset="0"/>
                <a:ea typeface="ヒラギノ角ゴ Pro W3" charset="-128"/>
                <a:cs typeface="Arial" panose="020B0604020202020204" pitchFamily="34" charset="0"/>
              </a:rPr>
              <a:t>name and address of the manufacturer, packer or seller;</a:t>
            </a:r>
          </a:p>
          <a:p>
            <a:r>
              <a:rPr lang="en-GB" altLang="en-US" sz="2000" dirty="0">
                <a:latin typeface="Arial" panose="020B0604020202020204" pitchFamily="34" charset="0"/>
                <a:ea typeface="ヒラギノ角ゴ Pro W3" charset="-128"/>
                <a:cs typeface="Arial" panose="020B0604020202020204" pitchFamily="34" charset="0"/>
              </a:rPr>
              <a:t>country of origin and place of provenance;</a:t>
            </a:r>
          </a:p>
          <a:p>
            <a:r>
              <a:rPr lang="en-GB" altLang="en-US" sz="2000" dirty="0">
                <a:latin typeface="Arial" panose="020B0604020202020204" pitchFamily="34" charset="0"/>
                <a:ea typeface="ヒラギノ角ゴ Pro W3" charset="-128"/>
                <a:cs typeface="Arial" panose="020B0604020202020204" pitchFamily="34" charset="0"/>
              </a:rPr>
              <a:t>nutrition information.</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41871" y="2283798"/>
            <a:ext cx="3750129" cy="2500086"/>
          </a:xfrm>
          <a:prstGeom prst="rect">
            <a:avLst/>
          </a:prstGeom>
        </p:spPr>
      </p:pic>
    </p:spTree>
    <p:extLst>
      <p:ext uri="{BB962C8B-B14F-4D97-AF65-F5344CB8AC3E}">
        <p14:creationId xmlns:p14="http://schemas.microsoft.com/office/powerpoint/2010/main" val="5144297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Factors affecting food choice</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3E0EEB19-1634-166A-1C87-B11B80B8480D}"/>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Individual energy and nutrient needs</a:t>
            </a:r>
            <a:endParaRPr lang="en-GB" dirty="0"/>
          </a:p>
        </p:txBody>
      </p:sp>
      <p:sp>
        <p:nvSpPr>
          <p:cNvPr id="3" name="Subtitle 2"/>
          <p:cNvSpPr>
            <a:spLocks noGrp="1"/>
          </p:cNvSpPr>
          <p:nvPr>
            <p:ph type="subTitle" idx="1"/>
          </p:nvPr>
        </p:nvSpPr>
        <p:spPr>
          <a:xfrm>
            <a:off x="1169276" y="2571092"/>
            <a:ext cx="6015295" cy="3600000"/>
          </a:xfrm>
        </p:spPr>
        <p:txBody>
          <a:bodyPr/>
          <a:lstStyle/>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The amount of energy and nutrients needed differs between age groups and between males and females.</a:t>
            </a:r>
          </a:p>
          <a:p>
            <a:pPr marL="0" indent="0">
              <a:buFont typeface="Arial" pitchFamily="34" charset="0"/>
              <a:buNone/>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Energy needs also depend on activity levels. </a:t>
            </a:r>
          </a:p>
          <a:p>
            <a:pPr marL="0" indent="0">
              <a:buFont typeface="Arial" pitchFamily="34" charset="0"/>
              <a:buNone/>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Athletes, for example, have much higher energy requirements as they are more physically active.</a:t>
            </a:r>
          </a:p>
          <a:p>
            <a:endParaRPr lang="en-GB" dirty="0"/>
          </a:p>
        </p:txBody>
      </p:sp>
      <p:pic>
        <p:nvPicPr>
          <p:cNvPr id="4" name="Picture 3" descr="C:\Users\Jenny\AppData\Local\Microsoft\Windows\INetCache\IE\EPRO8C7F\chinese-smiling[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22178" y="2283798"/>
            <a:ext cx="28575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S:\Shared\BNF Photographs\iStock Photo Images\People\Sport and active\GB Olympics.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722178" y="4371092"/>
            <a:ext cx="2800351" cy="1858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7876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Diet and health</a:t>
            </a:r>
            <a:endParaRPr lang="en-GB" dirty="0"/>
          </a:p>
        </p:txBody>
      </p:sp>
      <p:sp>
        <p:nvSpPr>
          <p:cNvPr id="3" name="Subtitle 2"/>
          <p:cNvSpPr>
            <a:spLocks noGrp="1"/>
          </p:cNvSpPr>
          <p:nvPr>
            <p:ph type="subTitle" idx="1"/>
          </p:nvPr>
        </p:nvSpPr>
        <p:spPr>
          <a:xfrm>
            <a:off x="1169276" y="2571092"/>
            <a:ext cx="6385410" cy="3600000"/>
          </a:xfrm>
        </p:spPr>
        <p:txBody>
          <a:bodyPr/>
          <a:lstStyle/>
          <a:p>
            <a:pPr marL="0" indent="0">
              <a:buFont typeface="Arial" pitchFamily="34" charset="0"/>
              <a:buNone/>
              <a:defRPr/>
            </a:pPr>
            <a:r>
              <a:rPr lang="en-GB" altLang="en-US" sz="2000" dirty="0">
                <a:latin typeface="Arial" panose="020B0604020202020204" pitchFamily="34" charset="0"/>
                <a:ea typeface="ヒラギノ角ゴ Pro W3" charset="-128"/>
                <a:cs typeface="Arial" panose="020B0604020202020204" pitchFamily="34" charset="0"/>
              </a:rPr>
              <a:t>People may choose the food they eat based on their own or their family’s health concerns or for medical reasons.</a:t>
            </a:r>
          </a:p>
          <a:p>
            <a:pPr marL="0" indent="0">
              <a:buFont typeface="Arial" pitchFamily="34" charset="0"/>
              <a:buNone/>
              <a:defRPr/>
            </a:pPr>
            <a:r>
              <a:rPr lang="en-GB" altLang="en-US" sz="2000" dirty="0">
                <a:latin typeface="Arial" panose="020B0604020202020204" pitchFamily="34" charset="0"/>
                <a:ea typeface="ヒラギノ角ゴ Pro W3" charset="-128"/>
                <a:cs typeface="Arial" panose="020B0604020202020204" pitchFamily="34" charset="0"/>
              </a:rPr>
              <a:t>This could include:</a:t>
            </a:r>
          </a:p>
          <a:p>
            <a:pPr>
              <a:defRPr/>
            </a:pPr>
            <a:r>
              <a:rPr lang="en-GB" altLang="en-US" sz="2000" dirty="0">
                <a:latin typeface="Arial" panose="020B0604020202020204" pitchFamily="34" charset="0"/>
                <a:ea typeface="ヒラギノ角ゴ Pro W3" charset="-128"/>
                <a:cs typeface="Arial" panose="020B0604020202020204" pitchFamily="34" charset="0"/>
              </a:rPr>
              <a:t>diabetes;</a:t>
            </a:r>
          </a:p>
          <a:p>
            <a:pPr>
              <a:defRPr/>
            </a:pPr>
            <a:r>
              <a:rPr lang="en-GB" altLang="en-US" sz="2000" dirty="0">
                <a:latin typeface="Arial" panose="020B0604020202020204" pitchFamily="34" charset="0"/>
                <a:ea typeface="ヒラギノ角ゴ Pro W3" charset="-128"/>
                <a:cs typeface="Arial" panose="020B0604020202020204" pitchFamily="34" charset="0"/>
              </a:rPr>
              <a:t>allergies, e.g. nuts;</a:t>
            </a:r>
          </a:p>
          <a:p>
            <a:pPr>
              <a:defRPr/>
            </a:pPr>
            <a:r>
              <a:rPr lang="en-GB" altLang="en-US" sz="2000" dirty="0">
                <a:latin typeface="Arial" panose="020B0604020202020204" pitchFamily="34" charset="0"/>
                <a:ea typeface="ヒラギノ角ゴ Pro W3" charset="-128"/>
                <a:cs typeface="Arial" panose="020B0604020202020204" pitchFamily="34" charset="0"/>
              </a:rPr>
              <a:t>intolerances, e.g. gluten (coeliac disease) or lactose;</a:t>
            </a:r>
          </a:p>
          <a:p>
            <a:r>
              <a:rPr lang="en-GB" altLang="en-US" sz="2000" dirty="0">
                <a:latin typeface="Arial" panose="020B0604020202020204" pitchFamily="34" charset="0"/>
                <a:ea typeface="ヒラギノ角ゴ Pro W3" charset="-128"/>
                <a:cs typeface="Arial" panose="020B0604020202020204" pitchFamily="34" charset="0"/>
              </a:rPr>
              <a:t>vegetarian;</a:t>
            </a:r>
          </a:p>
          <a:p>
            <a:r>
              <a:rPr lang="en-GB" altLang="en-US" sz="2000" dirty="0">
                <a:latin typeface="Arial" panose="020B0604020202020204" pitchFamily="34" charset="0"/>
                <a:ea typeface="ヒラギノ角ゴ Pro W3" charset="-128"/>
                <a:cs typeface="Arial" panose="020B0604020202020204" pitchFamily="34" charset="0"/>
              </a:rPr>
              <a:t>vegan;</a:t>
            </a:r>
          </a:p>
          <a:p>
            <a:r>
              <a:rPr lang="en-GB" altLang="en-US" sz="2000" dirty="0">
                <a:latin typeface="Arial" panose="020B0604020202020204" pitchFamily="34" charset="0"/>
                <a:ea typeface="ヒラギノ角ゴ Pro W3" charset="-128"/>
                <a:cs typeface="Arial" panose="020B0604020202020204" pitchFamily="34" charset="0"/>
              </a:rPr>
              <a:t>weight loss or gain.</a:t>
            </a:r>
          </a:p>
          <a:p>
            <a:endParaRPr lang="en-GB" dirty="0"/>
          </a:p>
        </p:txBody>
      </p:sp>
      <p:sp>
        <p:nvSpPr>
          <p:cNvPr id="4" name="Rectangle 3"/>
          <p:cNvSpPr/>
          <p:nvPr/>
        </p:nvSpPr>
        <p:spPr>
          <a:xfrm>
            <a:off x="7358743" y="5079919"/>
            <a:ext cx="4572000" cy="1200329"/>
          </a:xfrm>
          <a:prstGeom prst="rect">
            <a:avLst/>
          </a:prstGeom>
          <a:ln>
            <a:solidFill>
              <a:schemeClr val="tx1"/>
            </a:solidFill>
          </a:ln>
        </p:spPr>
        <p:txBody>
          <a:bodyPr>
            <a:spAutoFit/>
          </a:bodyPr>
          <a:lstStyle/>
          <a:p>
            <a:r>
              <a:rPr lang="en-GB" dirty="0">
                <a:latin typeface="Arial" panose="020B0604020202020204" pitchFamily="34" charset="0"/>
                <a:cs typeface="Arial" panose="020B0604020202020204" pitchFamily="34" charset="0"/>
              </a:rPr>
              <a:t>Where would you find information about potential allergens in food?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Why is this important? </a:t>
            </a:r>
          </a:p>
        </p:txBody>
      </p:sp>
      <p:pic>
        <p:nvPicPr>
          <p:cNvPr id="5" name="Picture 4" descr="S:\Shared\BNF Photographs\iStock Photo Images\Foods and drinks\Nuts and seeds\Nuts.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487650" y="1724316"/>
            <a:ext cx="1130127" cy="1693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S:\Shared\BNF Photographs\iStock Photo Images\Foods and drinks\Meat, fish, eggs, tofu\Beancurd_Tofu.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777046" y="3520147"/>
            <a:ext cx="2024062" cy="134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1895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Religion and culture</a:t>
            </a:r>
            <a:endParaRPr lang="en-GB" dirty="0"/>
          </a:p>
        </p:txBody>
      </p:sp>
      <p:sp>
        <p:nvSpPr>
          <p:cNvPr id="3" name="Subtitle 2"/>
          <p:cNvSpPr>
            <a:spLocks noGrp="1"/>
          </p:cNvSpPr>
          <p:nvPr>
            <p:ph type="subTitle" idx="1"/>
          </p:nvPr>
        </p:nvSpPr>
        <p:spPr>
          <a:xfrm>
            <a:off x="1169276" y="2571092"/>
            <a:ext cx="5048644" cy="3600000"/>
          </a:xfrm>
        </p:spPr>
        <p:txBody>
          <a:bodyPr/>
          <a:lstStyle/>
          <a:p>
            <a:pPr marL="0" indent="0">
              <a:buFont typeface="Arial" pitchFamily="34" charset="0"/>
              <a:buNone/>
              <a:defRPr/>
            </a:pPr>
            <a:r>
              <a:rPr lang="en-GB" sz="2000" dirty="0">
                <a:latin typeface="Arial" panose="020B0604020202020204" pitchFamily="34" charset="0"/>
                <a:cs typeface="Arial" panose="020B0604020202020204" pitchFamily="34" charset="0"/>
              </a:rPr>
              <a:t>Food is an important part of observance for many different religious beliefs and cultures. </a:t>
            </a:r>
          </a:p>
          <a:p>
            <a:pPr marL="0" indent="0">
              <a:buFont typeface="Arial" pitchFamily="34" charset="0"/>
              <a:buNone/>
              <a:defRPr/>
            </a:pPr>
            <a:endParaRPr lang="en-GB" sz="2000" dirty="0">
              <a:latin typeface="Arial" panose="020B0604020202020204" pitchFamily="34" charset="0"/>
              <a:cs typeface="Arial" panose="020B0604020202020204" pitchFamily="34" charset="0"/>
            </a:endParaRPr>
          </a:p>
          <a:p>
            <a:pPr marL="0" indent="0">
              <a:buNone/>
              <a:defRPr/>
            </a:pPr>
            <a:r>
              <a:rPr lang="en-GB" sz="2000" dirty="0">
                <a:latin typeface="Arial" panose="020B0604020202020204" pitchFamily="34" charset="0"/>
                <a:cs typeface="Arial" panose="020B0604020202020204" pitchFamily="34" charset="0"/>
              </a:rPr>
              <a:t>All over the world many people choose to eat or avoid certain foods according to their religious beliefs.</a:t>
            </a:r>
          </a:p>
          <a:p>
            <a:endParaRPr lang="en-GB" dirty="0"/>
          </a:p>
        </p:txBody>
      </p:sp>
      <p:pic>
        <p:nvPicPr>
          <p:cNvPr id="4" name="Picture 4" descr="S:\Shared\BNF Photographs\iStock Photo Images\Seasonal\iStock_000017243499Small.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283790" y="1176140"/>
            <a:ext cx="2473395" cy="2473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S:\Shared\BNF Photographs\iStock Photo Images\Seasonal\iStock_000018963926Medium.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7283789" y="3914012"/>
            <a:ext cx="3645979" cy="2377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7348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Religion and culture</a:t>
            </a:r>
            <a:endParaRPr lang="en-GB" dirty="0"/>
          </a:p>
        </p:txBody>
      </p:sp>
      <p:sp>
        <p:nvSpPr>
          <p:cNvPr id="3" name="Subtitle 2"/>
          <p:cNvSpPr>
            <a:spLocks noGrp="1"/>
          </p:cNvSpPr>
          <p:nvPr>
            <p:ph type="subTitle" idx="1"/>
          </p:nvPr>
        </p:nvSpPr>
        <p:spPr>
          <a:xfrm>
            <a:off x="1169276" y="2571092"/>
            <a:ext cx="7452210" cy="3600000"/>
          </a:xfrm>
        </p:spPr>
        <p:txBody>
          <a:bodyPr/>
          <a:lstStyle/>
          <a:p>
            <a:pPr marL="0" indent="0">
              <a:buNone/>
            </a:pPr>
            <a:r>
              <a:rPr lang="en-GB" sz="2000" dirty="0">
                <a:latin typeface="Arial" panose="020B0604020202020204" pitchFamily="34" charset="0"/>
                <a:cs typeface="Arial" panose="020B0604020202020204" pitchFamily="34" charset="0"/>
              </a:rPr>
              <a:t>Religions and beliefs which have particular food restrictions or celebrations involving food include:</a:t>
            </a:r>
          </a:p>
          <a:p>
            <a:pPr>
              <a:defRPr/>
            </a:pPr>
            <a:r>
              <a:rPr lang="en-GB" sz="2000" dirty="0">
                <a:latin typeface="Arial" panose="020B0604020202020204" pitchFamily="34" charset="0"/>
                <a:cs typeface="Arial" panose="020B0604020202020204" pitchFamily="34" charset="0"/>
              </a:rPr>
              <a:t>Christianity;</a:t>
            </a:r>
          </a:p>
          <a:p>
            <a:pPr>
              <a:defRPr/>
            </a:pPr>
            <a:r>
              <a:rPr lang="en-GB" sz="2000" dirty="0">
                <a:latin typeface="Arial" panose="020B0604020202020204" pitchFamily="34" charset="0"/>
                <a:cs typeface="Arial" panose="020B0604020202020204" pitchFamily="34" charset="0"/>
              </a:rPr>
              <a:t>Islam;</a:t>
            </a:r>
          </a:p>
          <a:p>
            <a:pPr>
              <a:defRPr/>
            </a:pPr>
            <a:r>
              <a:rPr lang="en-GB" sz="2000" dirty="0">
                <a:latin typeface="Arial" panose="020B0604020202020204" pitchFamily="34" charset="0"/>
                <a:cs typeface="Arial" panose="020B0604020202020204" pitchFamily="34" charset="0"/>
              </a:rPr>
              <a:t>Hinduism;</a:t>
            </a:r>
          </a:p>
          <a:p>
            <a:pPr>
              <a:defRPr/>
            </a:pPr>
            <a:r>
              <a:rPr lang="en-GB" sz="2000" dirty="0">
                <a:latin typeface="Arial" panose="020B0604020202020204" pitchFamily="34" charset="0"/>
                <a:cs typeface="Arial" panose="020B0604020202020204" pitchFamily="34" charset="0"/>
              </a:rPr>
              <a:t>Judaism</a:t>
            </a:r>
            <a:r>
              <a:rPr lang="en-GB" sz="2000" dirty="0">
                <a:latin typeface="Arial" panose="020B0604020202020204" pitchFamily="34" charset="0"/>
                <a:ea typeface="ヒラギノ角ゴ Pro W3" charset="-128"/>
                <a:cs typeface="Arial" panose="020B0604020202020204" pitchFamily="34" charset="0"/>
              </a:rPr>
              <a:t>;</a:t>
            </a:r>
          </a:p>
          <a:p>
            <a:r>
              <a:rPr lang="en-GB" sz="2000" dirty="0">
                <a:latin typeface="Arial" panose="020B0604020202020204" pitchFamily="34" charset="0"/>
                <a:cs typeface="Arial" panose="020B0604020202020204" pitchFamily="34" charset="0"/>
              </a:rPr>
              <a:t>Sikhism;</a:t>
            </a:r>
          </a:p>
          <a:p>
            <a:r>
              <a:rPr lang="en-GB" sz="2000" dirty="0">
                <a:latin typeface="Arial" panose="020B0604020202020204" pitchFamily="34" charset="0"/>
                <a:cs typeface="Arial" panose="020B0604020202020204" pitchFamily="34" charset="0"/>
              </a:rPr>
              <a:t>Buddhism;</a:t>
            </a:r>
          </a:p>
          <a:p>
            <a:r>
              <a:rPr lang="en-GB" sz="2000" dirty="0">
                <a:latin typeface="Arial" panose="020B0604020202020204" pitchFamily="34" charset="0"/>
                <a:cs typeface="Arial" panose="020B0604020202020204" pitchFamily="34" charset="0"/>
              </a:rPr>
              <a:t>Seventh-day Adventist Church;</a:t>
            </a:r>
          </a:p>
          <a:p>
            <a:r>
              <a:rPr lang="en-GB" sz="2000" dirty="0">
                <a:latin typeface="Arial" panose="020B0604020202020204" pitchFamily="34" charset="0"/>
                <a:cs typeface="Arial" panose="020B0604020202020204" pitchFamily="34" charset="0"/>
              </a:rPr>
              <a:t>Rastafari Movement.</a:t>
            </a:r>
          </a:p>
          <a:p>
            <a:endParaRPr lang="en-GB" dirty="0"/>
          </a:p>
        </p:txBody>
      </p:sp>
      <p:pic>
        <p:nvPicPr>
          <p:cNvPr id="4" name="Picture 6" descr="https://shaggyley.files.wordpress.com/2013/04/food-3.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056914" y="2283798"/>
            <a:ext cx="2728468" cy="180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C:\Users\Jenny\AppData\Local\Microsoft\Windows\INetCache\IE\0RYEYTLC\Seder_Plate[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056914" y="4371092"/>
            <a:ext cx="2728468" cy="1812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8232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ea typeface="ヒラギノ角ゴ Pro W3" charset="-128"/>
                <a:cs typeface="Arial" panose="020B0604020202020204" pitchFamily="34" charset="0"/>
              </a:rPr>
              <a:t>Cost of food</a:t>
            </a:r>
            <a:endParaRPr lang="en-GB" dirty="0"/>
          </a:p>
        </p:txBody>
      </p:sp>
      <p:sp>
        <p:nvSpPr>
          <p:cNvPr id="3" name="Subtitle 2"/>
          <p:cNvSpPr>
            <a:spLocks noGrp="1"/>
          </p:cNvSpPr>
          <p:nvPr>
            <p:ph type="subTitle" idx="1"/>
          </p:nvPr>
        </p:nvSpPr>
        <p:spPr>
          <a:xfrm>
            <a:off x="1169276" y="2571092"/>
            <a:ext cx="5027129" cy="3600000"/>
          </a:xfrm>
        </p:spPr>
        <p:txBody>
          <a:bodyPr/>
          <a:lstStyle/>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The cost of food and money available will influence people’s food choices.</a:t>
            </a:r>
          </a:p>
          <a:p>
            <a:pPr marL="0" indent="0">
              <a:buFont typeface="Arial" pitchFamily="34" charset="0"/>
              <a:buNone/>
            </a:pPr>
            <a:endParaRPr lang="en-GB" altLang="en-US" sz="2000" dirty="0">
              <a:latin typeface="Arial" panose="020B0604020202020204" pitchFamily="34" charset="0"/>
              <a:ea typeface="ヒラギノ角ゴ Pro W3" charset="-128"/>
              <a:cs typeface="Arial" panose="020B0604020202020204" pitchFamily="34" charset="0"/>
            </a:endParaRPr>
          </a:p>
          <a:p>
            <a:pPr marL="0" indent="0">
              <a:buFont typeface="Arial" pitchFamily="34" charset="0"/>
              <a:buNone/>
            </a:pPr>
            <a:r>
              <a:rPr lang="en-GB" altLang="en-US" sz="2000" dirty="0">
                <a:latin typeface="Arial" panose="020B0604020202020204" pitchFamily="34" charset="0"/>
                <a:ea typeface="ヒラギノ角ゴ Pro W3" charset="-128"/>
                <a:cs typeface="Arial" panose="020B0604020202020204" pitchFamily="34" charset="0"/>
              </a:rPr>
              <a:t>If money is limited, people may choose to buy more basic items. Luxury items might then be used for special occasions.</a:t>
            </a:r>
          </a:p>
          <a:p>
            <a:pPr marL="0" indent="0">
              <a:buFont typeface="Arial" pitchFamily="34" charset="0"/>
              <a:buNone/>
            </a:pPr>
            <a:endParaRPr lang="en-GB" altLang="en-US" sz="2000" dirty="0">
              <a:ea typeface="ヒラギノ角ゴ Pro W3" charset="-128"/>
            </a:endParaRPr>
          </a:p>
          <a:p>
            <a:pPr marL="0" indent="0">
              <a:buNone/>
            </a:pPr>
            <a:r>
              <a:rPr lang="en-GB" altLang="en-US" sz="2000" dirty="0">
                <a:latin typeface="Arial" panose="020B0604020202020204" pitchFamily="34" charset="0"/>
                <a:cs typeface="Arial" panose="020B0604020202020204" pitchFamily="34" charset="0"/>
              </a:rPr>
              <a:t>Food prepared at home is often cheaper than eating out, buying take-away or ready prepared food.</a:t>
            </a:r>
            <a:endParaRPr lang="en-US" altLang="en-US" sz="2000" dirty="0">
              <a:latin typeface="Arial" panose="020B0604020202020204" pitchFamily="34" charset="0"/>
              <a:cs typeface="Arial" panose="020B0604020202020204" pitchFamily="34" charset="0"/>
            </a:endParaRP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922546" y="2578674"/>
            <a:ext cx="4873561" cy="3249319"/>
          </a:xfrm>
          <a:prstGeom prst="rect">
            <a:avLst/>
          </a:prstGeom>
        </p:spPr>
      </p:pic>
    </p:spTree>
    <p:extLst>
      <p:ext uri="{BB962C8B-B14F-4D97-AF65-F5344CB8AC3E}">
        <p14:creationId xmlns:p14="http://schemas.microsoft.com/office/powerpoint/2010/main" val="1648841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t>Food availability</a:t>
            </a:r>
            <a:br>
              <a:rPr lang="en-GB" altLang="en-US" dirty="0"/>
            </a:br>
            <a:endParaRPr lang="en-GB" dirty="0"/>
          </a:p>
        </p:txBody>
      </p:sp>
      <p:sp>
        <p:nvSpPr>
          <p:cNvPr id="3" name="Subtitle 2"/>
          <p:cNvSpPr>
            <a:spLocks noGrp="1"/>
          </p:cNvSpPr>
          <p:nvPr>
            <p:ph type="subTitle" idx="1"/>
          </p:nvPr>
        </p:nvSpPr>
        <p:spPr>
          <a:xfrm>
            <a:off x="1169276" y="2571092"/>
            <a:ext cx="6534807" cy="3600000"/>
          </a:xfrm>
        </p:spPr>
        <p:txBody>
          <a:bodyPr/>
          <a:lstStyle/>
          <a:p>
            <a:pPr marL="0" indent="0">
              <a:spcBef>
                <a:spcPct val="0"/>
              </a:spcBef>
              <a:buNone/>
            </a:pPr>
            <a:r>
              <a:rPr lang="en-GB" altLang="en-US" sz="2000" dirty="0"/>
              <a:t>Most foods are grown in a particular season of the year, e.g. strawberries are harvested in summer. These are called ‘seasonal foods’.</a:t>
            </a:r>
          </a:p>
          <a:p>
            <a:pPr>
              <a:spcBef>
                <a:spcPct val="0"/>
              </a:spcBef>
            </a:pPr>
            <a:endParaRPr lang="en-GB" altLang="en-US" sz="2000" dirty="0"/>
          </a:p>
          <a:p>
            <a:pPr marL="0" indent="0">
              <a:spcBef>
                <a:spcPct val="0"/>
              </a:spcBef>
              <a:buNone/>
            </a:pPr>
            <a:r>
              <a:rPr lang="en-GB" altLang="en-US" sz="2000" dirty="0"/>
              <a:t>Buying foods when they are in season will often ensure the food price is lower.</a:t>
            </a:r>
          </a:p>
          <a:p>
            <a:pPr>
              <a:spcBef>
                <a:spcPct val="0"/>
              </a:spcBef>
            </a:pPr>
            <a:endParaRPr lang="en-GB" altLang="en-US" sz="2000" dirty="0"/>
          </a:p>
          <a:p>
            <a:pPr marL="0" indent="0">
              <a:spcBef>
                <a:spcPct val="0"/>
              </a:spcBef>
              <a:buNone/>
            </a:pPr>
            <a:r>
              <a:rPr lang="en-GB" altLang="en-US" sz="2000" dirty="0"/>
              <a:t>Technology and the importation of food, however, has allowed food to be available all year round. 	</a:t>
            </a:r>
          </a:p>
          <a:p>
            <a:pPr>
              <a:spcBef>
                <a:spcPct val="0"/>
              </a:spcBef>
            </a:pPr>
            <a:endParaRPr lang="en-GB" altLang="en-US" sz="2000" dirty="0"/>
          </a:p>
          <a:p>
            <a:pPr marL="0" indent="0">
              <a:spcBef>
                <a:spcPct val="0"/>
              </a:spcBef>
              <a:buNone/>
            </a:pPr>
            <a:r>
              <a:rPr lang="en-GB" altLang="en-US" sz="2000" dirty="0"/>
              <a:t>Frozen foods such as vegetables are a great alternative to fresh, if they are unavailable.</a:t>
            </a:r>
            <a:endParaRPr lang="en-US" altLang="en-US" sz="2000" dirty="0"/>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87729" y="3585466"/>
            <a:ext cx="3513058" cy="2237266"/>
          </a:xfrm>
          <a:prstGeom prst="rect">
            <a:avLst/>
          </a:prstGeom>
        </p:spPr>
      </p:pic>
      <p:pic>
        <p:nvPicPr>
          <p:cNvPr id="5" name="Picture 4" descr="MPj04364330000[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965114" y="1817607"/>
            <a:ext cx="2607806" cy="196204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6734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287A49-6C65-469B-96C1-ACBC8B1F4ADF}">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2.xml><?xml version="1.0" encoding="utf-8"?>
<ds:datastoreItem xmlns:ds="http://schemas.openxmlformats.org/officeDocument/2006/customXml" ds:itemID="{EA08CA0B-B46B-4524-BE26-16E514C2AD57}">
  <ds:schemaRefs>
    <ds:schemaRef ds:uri="http://schemas.microsoft.com/sharepoint/v3/contenttype/forms"/>
  </ds:schemaRefs>
</ds:datastoreItem>
</file>

<file path=customXml/itemProps3.xml><?xml version="1.0" encoding="utf-8"?>
<ds:datastoreItem xmlns:ds="http://schemas.openxmlformats.org/officeDocument/2006/customXml" ds:itemID="{C62F1F2B-02D2-4867-8AA9-77FFA88831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TotalTime>
  <Words>1835</Words>
  <Application>Microsoft Office PowerPoint</Application>
  <PresentationFormat>Widescreen</PresentationFormat>
  <Paragraphs>192</Paragraphs>
  <Slides>32</Slides>
  <Notes>0</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32</vt:i4>
      </vt:variant>
    </vt:vector>
  </HeadingPairs>
  <TitlesOfParts>
    <vt:vector size="40" baseType="lpstr">
      <vt:lpstr>Arial</vt:lpstr>
      <vt:lpstr>Calibri</vt:lpstr>
      <vt:lpstr>Ubuntu</vt:lpstr>
      <vt:lpstr>ヒラギノ角ゴ Pro W3</vt:lpstr>
      <vt:lpstr>Office Theme</vt:lpstr>
      <vt:lpstr>Custom Design</vt:lpstr>
      <vt:lpstr>1_Custom Design</vt:lpstr>
      <vt:lpstr>3_Custom Design</vt:lpstr>
      <vt:lpstr>Factors affecting food choice</vt:lpstr>
      <vt:lpstr>Factors affecting food choice</vt:lpstr>
      <vt:lpstr>Factors affecting food choice</vt:lpstr>
      <vt:lpstr>Individual energy and nutrient needs</vt:lpstr>
      <vt:lpstr>Diet and health</vt:lpstr>
      <vt:lpstr>Religion and culture</vt:lpstr>
      <vt:lpstr>Religion and culture</vt:lpstr>
      <vt:lpstr>Cost of food</vt:lpstr>
      <vt:lpstr>Food availability </vt:lpstr>
      <vt:lpstr>Time of day and occasion</vt:lpstr>
      <vt:lpstr>Food preferences</vt:lpstr>
      <vt:lpstr>Social and economic considerations</vt:lpstr>
      <vt:lpstr>Social and economic considerations</vt:lpstr>
      <vt:lpstr>Social and economic considerations</vt:lpstr>
      <vt:lpstr>Environmental and ethical considerations</vt:lpstr>
      <vt:lpstr>Environmental and ethical considerations</vt:lpstr>
      <vt:lpstr>Environmental and ethical considerations</vt:lpstr>
      <vt:lpstr>Food provenance</vt:lpstr>
      <vt:lpstr>Food provenance</vt:lpstr>
      <vt:lpstr>Food provenance</vt:lpstr>
      <vt:lpstr>Food provenance</vt:lpstr>
      <vt:lpstr>Food provenance</vt:lpstr>
      <vt:lpstr>Food provenance</vt:lpstr>
      <vt:lpstr>Food provenance</vt:lpstr>
      <vt:lpstr>Food assurance schemes</vt:lpstr>
      <vt:lpstr>Food assurance schemes </vt:lpstr>
      <vt:lpstr>Food assurance schemes </vt:lpstr>
      <vt:lpstr>Advertising and other point of sale information</vt:lpstr>
      <vt:lpstr>Other sources of information</vt:lpstr>
      <vt:lpstr>Other sources of information</vt:lpstr>
      <vt:lpstr>Other sources of information</vt:lpstr>
      <vt:lpstr>Factors affecting food choice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38</cp:revision>
  <dcterms:created xsi:type="dcterms:W3CDTF">2018-10-10T09:22:08Z</dcterms:created>
  <dcterms:modified xsi:type="dcterms:W3CDTF">2024-09-02T14:01:32Z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