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37"/>
  </p:notesMasterIdLst>
  <p:sldIdLst>
    <p:sldId id="256" r:id="rId8"/>
    <p:sldId id="259" r:id="rId9"/>
    <p:sldId id="262" r:id="rId10"/>
    <p:sldId id="263" r:id="rId11"/>
    <p:sldId id="301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309" r:id="rId21"/>
    <p:sldId id="272" r:id="rId22"/>
    <p:sldId id="296" r:id="rId23"/>
    <p:sldId id="295" r:id="rId24"/>
    <p:sldId id="284" r:id="rId25"/>
    <p:sldId id="287" r:id="rId26"/>
    <p:sldId id="310" r:id="rId27"/>
    <p:sldId id="308" r:id="rId28"/>
    <p:sldId id="306" r:id="rId29"/>
    <p:sldId id="307" r:id="rId30"/>
    <p:sldId id="297" r:id="rId31"/>
    <p:sldId id="304" r:id="rId32"/>
    <p:sldId id="302" r:id="rId33"/>
    <p:sldId id="303" r:id="rId34"/>
    <p:sldId id="305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1" clrIdx="0">
    <p:extLst>
      <p:ext uri="{19B8F6BF-5375-455C-9EA6-DF929625EA0E}">
        <p15:presenceInfo xmlns:p15="http://schemas.microsoft.com/office/powerpoint/2012/main" userId="Frances Meek" providerId="None"/>
      </p:ext>
    </p:extLst>
  </p:cmAuthor>
  <p:cmAuthor id="2" name="Roy Ballam" initials="RB" lastIdx="10" clrIdx="1">
    <p:extLst>
      <p:ext uri="{19B8F6BF-5375-455C-9EA6-DF929625EA0E}">
        <p15:presenceInfo xmlns:p15="http://schemas.microsoft.com/office/powerpoint/2012/main" userId="Roy Bal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3E554-ED6B-4C49-AD68-7A8E6F4F5BD2}" v="2" dt="2021-12-01T09:48:49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4" d="100"/>
          <a:sy n="64" d="100"/>
        </p:scale>
        <p:origin x="60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7AD3E554-ED6B-4C49-AD68-7A8E6F4F5BD2}"/>
    <pc:docChg chg="custSel modSld sldOrd">
      <pc:chgData name="Frances Meek" userId="f3af35cc-3229-46e1-af36-3525661cfbd3" providerId="ADAL" clId="{7AD3E554-ED6B-4C49-AD68-7A8E6F4F5BD2}" dt="2021-12-01T09:49:32.540" v="96" actId="1076"/>
      <pc:docMkLst>
        <pc:docMk/>
      </pc:docMkLst>
      <pc:sldChg chg="ord">
        <pc:chgData name="Frances Meek" userId="f3af35cc-3229-46e1-af36-3525661cfbd3" providerId="ADAL" clId="{7AD3E554-ED6B-4C49-AD68-7A8E6F4F5BD2}" dt="2021-11-30T08:20:32.519" v="1"/>
        <pc:sldMkLst>
          <pc:docMk/>
          <pc:sldMk cId="3001775361" sldId="304"/>
        </pc:sldMkLst>
      </pc:sldChg>
      <pc:sldChg chg="addSp delSp modSp mod">
        <pc:chgData name="Frances Meek" userId="f3af35cc-3229-46e1-af36-3525661cfbd3" providerId="ADAL" clId="{7AD3E554-ED6B-4C49-AD68-7A8E6F4F5BD2}" dt="2021-12-01T09:49:32.540" v="96" actId="1076"/>
        <pc:sldMkLst>
          <pc:docMk/>
          <pc:sldMk cId="585899342" sldId="309"/>
        </pc:sldMkLst>
        <pc:spChg chg="del">
          <ac:chgData name="Frances Meek" userId="f3af35cc-3229-46e1-af36-3525661cfbd3" providerId="ADAL" clId="{7AD3E554-ED6B-4C49-AD68-7A8E6F4F5BD2}" dt="2021-12-01T09:48:19.456" v="2" actId="478"/>
          <ac:spMkLst>
            <pc:docMk/>
            <pc:sldMk cId="585899342" sldId="309"/>
            <ac:spMk id="3" creationId="{5BF0545B-5207-4858-9956-678E742378BC}"/>
          </ac:spMkLst>
        </pc:spChg>
        <pc:spChg chg="del">
          <ac:chgData name="Frances Meek" userId="f3af35cc-3229-46e1-af36-3525661cfbd3" providerId="ADAL" clId="{7AD3E554-ED6B-4C49-AD68-7A8E6F4F5BD2}" dt="2021-12-01T09:48:21.025" v="3" actId="478"/>
          <ac:spMkLst>
            <pc:docMk/>
            <pc:sldMk cId="585899342" sldId="309"/>
            <ac:spMk id="5" creationId="{DDCC49FE-4D31-42E8-8E4F-0FE0867E7BF0}"/>
          </ac:spMkLst>
        </pc:spChg>
        <pc:spChg chg="add mod">
          <ac:chgData name="Frances Meek" userId="f3af35cc-3229-46e1-af36-3525661cfbd3" providerId="ADAL" clId="{7AD3E554-ED6B-4C49-AD68-7A8E6F4F5BD2}" dt="2021-12-01T09:49:32.540" v="96" actId="1076"/>
          <ac:spMkLst>
            <pc:docMk/>
            <pc:sldMk cId="585899342" sldId="309"/>
            <ac:spMk id="7" creationId="{7A9234DB-D7E1-40DD-9EBC-717011D62B85}"/>
          </ac:spMkLst>
        </pc:spChg>
        <pc:picChg chg="add mod">
          <ac:chgData name="Frances Meek" userId="f3af35cc-3229-46e1-af36-3525661cfbd3" providerId="ADAL" clId="{7AD3E554-ED6B-4C49-AD68-7A8E6F4F5BD2}" dt="2021-12-01T09:48:41.911" v="8"/>
          <ac:picMkLst>
            <pc:docMk/>
            <pc:sldMk cId="585899342" sldId="309"/>
            <ac:picMk id="6" creationId="{BE7D1183-EEA0-4A7F-970A-2F35A5EE00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193F-402A-4828-8DBA-64DA44968AC5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979A1-CBC5-4447-AEC9-DB9DDFFB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3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youtu.be/irpjMM4ktlQ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hygiene and safety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DEADC-20E6-43FB-A7FB-E0F1BAB38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1"/>
          <a:stretch/>
        </p:blipFill>
        <p:spPr>
          <a:xfrm>
            <a:off x="947893" y="2093589"/>
            <a:ext cx="2882962" cy="4370389"/>
          </a:xfrm>
          <a:prstGeom prst="rect">
            <a:avLst/>
          </a:prstGeom>
          <a:ln>
            <a:solidFill>
              <a:srgbClr val="158B44"/>
            </a:solidFill>
          </a:ln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B960FFE-0DE2-4456-8B80-B443043B8146}"/>
              </a:ext>
            </a:extLst>
          </p:cNvPr>
          <p:cNvSpPr/>
          <p:nvPr/>
        </p:nvSpPr>
        <p:spPr>
          <a:xfrm>
            <a:off x="4606073" y="5176168"/>
            <a:ext cx="1926105" cy="678216"/>
          </a:xfrm>
          <a:prstGeom prst="wedgeRoundRectCallout">
            <a:avLst>
              <a:gd name="adj1" fmla="val -164271"/>
              <a:gd name="adj2" fmla="val 102106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Store in the freezer</a:t>
            </a:r>
          </a:p>
        </p:txBody>
      </p:sp>
      <p:pic>
        <p:nvPicPr>
          <p:cNvPr id="9" name="Picture 8" descr="A refrigerator is filled with food&#10;&#10;Description automatically generated with low confidence">
            <a:extLst>
              <a:ext uri="{FF2B5EF4-FFF2-40B4-BE49-F238E27FC236}">
                <a16:creationId xmlns:a16="http://schemas.microsoft.com/office/drawing/2014/main" id="{E0328347-4B8F-47C9-AF0E-50E254F24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676" y="2571092"/>
            <a:ext cx="4414071" cy="29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that do not have labels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Some foods do not have labels.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614" y="3133891"/>
            <a:ext cx="26797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92124" y="3697419"/>
            <a:ext cx="3769663" cy="235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079" y="3133891"/>
            <a:ext cx="3581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8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hygiene and safety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145" y="2283140"/>
            <a:ext cx="1002966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There are rules which need to be followed.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39736-A288-4C73-A54C-31DDA5DA4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925" y="2726219"/>
            <a:ext cx="5581650" cy="36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isha_no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653" y="1916048"/>
            <a:ext cx="2249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5"/>
          <p:cNvSpPr txBox="1">
            <a:spLocks noChangeArrowheads="1"/>
          </p:cNvSpPr>
          <p:nvPr/>
        </p:nvSpPr>
        <p:spPr bwMode="auto">
          <a:xfrm>
            <a:off x="7646322" y="2205025"/>
            <a:ext cx="3120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Remove jewellery.</a:t>
            </a:r>
            <a:endParaRPr lang="en-US" altLang="en-US" sz="2400" dirty="0"/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7572816" y="5876861"/>
            <a:ext cx="3730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Wash and dry hands.</a:t>
            </a:r>
            <a:endParaRPr lang="en-US" altLang="en-US" sz="2400" dirty="0"/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8124813" y="3715230"/>
            <a:ext cx="3178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Roll up long sleeves.</a:t>
            </a:r>
            <a:endParaRPr lang="en-US" altLang="en-US" sz="2400" dirty="0"/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1187725" y="5299804"/>
            <a:ext cx="2922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Put on an apron.</a:t>
            </a:r>
            <a:endParaRPr lang="en-US" altLang="en-US" sz="2400" dirty="0"/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447180" y="3490954"/>
            <a:ext cx="3194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Remove nail varnish.</a:t>
            </a:r>
            <a:endParaRPr lang="en-US" altLang="en-US" sz="2400" dirty="0"/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1030645" y="2190686"/>
            <a:ext cx="30331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Tie long hair at the back of your head.</a:t>
            </a:r>
            <a:endParaRPr lang="en-US" altLang="en-US" sz="2400" dirty="0"/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 rot="1404403">
            <a:off x="3253228" y="4076636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3" name="AutoShape 87"/>
          <p:cNvSpPr>
            <a:spLocks noChangeArrowheads="1"/>
          </p:cNvSpPr>
          <p:nvPr/>
        </p:nvSpPr>
        <p:spPr bwMode="auto">
          <a:xfrm rot="20174072">
            <a:off x="3641283" y="5062570"/>
            <a:ext cx="1439862" cy="287337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 rot="13546304">
            <a:off x="6493316" y="5300598"/>
            <a:ext cx="1439862" cy="287338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5" name="AutoShape 89"/>
          <p:cNvSpPr>
            <a:spLocks noChangeArrowheads="1"/>
          </p:cNvSpPr>
          <p:nvPr/>
        </p:nvSpPr>
        <p:spPr bwMode="auto">
          <a:xfrm rot="10678597">
            <a:off x="6493316" y="3787711"/>
            <a:ext cx="1438275" cy="287337"/>
          </a:xfrm>
          <a:prstGeom prst="rightArrow">
            <a:avLst>
              <a:gd name="adj1" fmla="val 50000"/>
              <a:gd name="adj2" fmla="val 125138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" name="AutoShape 90"/>
          <p:cNvSpPr>
            <a:spLocks noChangeArrowheads="1"/>
          </p:cNvSpPr>
          <p:nvPr/>
        </p:nvSpPr>
        <p:spPr bwMode="auto">
          <a:xfrm rot="9895667">
            <a:off x="6348853" y="2563748"/>
            <a:ext cx="1439863" cy="287338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7" name="AutoShape 91"/>
          <p:cNvSpPr>
            <a:spLocks noChangeArrowheads="1"/>
          </p:cNvSpPr>
          <p:nvPr/>
        </p:nvSpPr>
        <p:spPr bwMode="auto">
          <a:xfrm rot="1331830">
            <a:off x="4172626" y="2483424"/>
            <a:ext cx="1001303" cy="287337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32969" y="1196048"/>
            <a:ext cx="7199142" cy="720000"/>
          </a:xfrm>
        </p:spPr>
        <p:txBody>
          <a:bodyPr/>
          <a:lstStyle/>
          <a:p>
            <a:r>
              <a:rPr lang="en-US" sz="3000" dirty="0"/>
              <a:t>Before cooking – getting ready to 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2FD2-AF66-4F77-887F-6D3D532DC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Getting ready to cook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E7D1183-EEA0-4A7F-970A-2F35A5EE0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13" y="2398643"/>
            <a:ext cx="7077075" cy="3462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234DB-D7E1-40DD-9EBC-717011D62B85}"/>
              </a:ext>
            </a:extLst>
          </p:cNvPr>
          <p:cNvSpPr txBox="1"/>
          <p:nvPr/>
        </p:nvSpPr>
        <p:spPr>
          <a:xfrm>
            <a:off x="129208" y="6092688"/>
            <a:ext cx="97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watch a video about getting ready to cook.</a:t>
            </a:r>
          </a:p>
        </p:txBody>
      </p:sp>
    </p:spTree>
    <p:extLst>
      <p:ext uri="{BB962C8B-B14F-4D97-AF65-F5344CB8AC3E}">
        <p14:creationId xmlns:p14="http://schemas.microsoft.com/office/powerpoint/2010/main" val="58589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 cooking – washing hands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DA082-7655-40B3-B8F8-FDA0550EED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7" y="2569419"/>
            <a:ext cx="3825426" cy="2510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90F13-16B1-4D4C-8AF9-E49E14353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89" y="2569418"/>
            <a:ext cx="3783219" cy="2510049"/>
          </a:xfrm>
          <a:prstGeom prst="rect">
            <a:avLst/>
          </a:prstGeom>
        </p:spPr>
      </p:pic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B7BEBE2B-0FDE-47B9-BF41-513082081A2E}"/>
              </a:ext>
            </a:extLst>
          </p:cNvPr>
          <p:cNvSpPr/>
          <p:nvPr/>
        </p:nvSpPr>
        <p:spPr>
          <a:xfrm>
            <a:off x="4204342" y="5349295"/>
            <a:ext cx="4134914" cy="55053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and dry hands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6A33C-68E5-44D5-AFD9-45C4E104E5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256" y="2569418"/>
            <a:ext cx="3538420" cy="25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9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Washing hands – after 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444404"/>
            <a:ext cx="9720000" cy="37266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5" y="2310908"/>
            <a:ext cx="2834834" cy="1915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816" y="3982591"/>
            <a:ext cx="3345374" cy="15784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69274" y="5696584"/>
            <a:ext cx="413491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 raw meat or fish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31" y="5737934"/>
            <a:ext cx="413491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 the toilet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wall, indoor, toilet, tiled&#10;&#10;Description automatically generated">
            <a:extLst>
              <a:ext uri="{FF2B5EF4-FFF2-40B4-BE49-F238E27FC236}">
                <a16:creationId xmlns:a16="http://schemas.microsoft.com/office/drawing/2014/main" id="{12AE6133-3B61-46B8-8DAD-114F718EBD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031" y="2521818"/>
            <a:ext cx="3960591" cy="27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Washing hands – after …</a:t>
            </a:r>
            <a:endParaRPr lang="en-GB" dirty="0"/>
          </a:p>
        </p:txBody>
      </p:sp>
      <p:pic>
        <p:nvPicPr>
          <p:cNvPr id="6" name="Picture 5" descr="S:\Shared\BNF Photographs\iStock Photo Images\Misc\shutterstock_1262452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281" y="2283798"/>
            <a:ext cx="2365225" cy="30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5123" y="5272128"/>
            <a:ext cx="3628619" cy="53022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Blowing your nose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04342" y="5251820"/>
            <a:ext cx="4134914" cy="55053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 rubbish or the bin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07260" y="5243803"/>
            <a:ext cx="3296169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 pets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erson holding a white object to his mouth&#10;&#10;Description automatically generated with low confidence">
            <a:extLst>
              <a:ext uri="{FF2B5EF4-FFF2-40B4-BE49-F238E27FC236}">
                <a16:creationId xmlns:a16="http://schemas.microsoft.com/office/drawing/2014/main" id="{6DB42666-2D10-4B0F-B8FD-815113C6F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94" y="2722007"/>
            <a:ext cx="3058194" cy="2039815"/>
          </a:xfrm>
          <a:prstGeom prst="rect">
            <a:avLst/>
          </a:prstGeom>
        </p:spPr>
      </p:pic>
      <p:pic>
        <p:nvPicPr>
          <p:cNvPr id="13" name="Picture 12" descr="A cat lying on a table&#10;&#10;Description automatically generated with low confidence">
            <a:extLst>
              <a:ext uri="{FF2B5EF4-FFF2-40B4-BE49-F238E27FC236}">
                <a16:creationId xmlns:a16="http://schemas.microsoft.com/office/drawing/2014/main" id="{CCEB76E1-D5D1-4DE0-A8E2-5E561CCB23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749" y="2703172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using the right equipment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77113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 a red board for raw meat or fish.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219" y="3346628"/>
            <a:ext cx="4267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070" y="2961866"/>
            <a:ext cx="2922285" cy="2067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8" y="3397669"/>
            <a:ext cx="3185564" cy="1792504"/>
          </a:xfrm>
          <a:prstGeom prst="rect">
            <a:avLst/>
          </a:prstGeom>
        </p:spPr>
      </p:pic>
      <p:sp>
        <p:nvSpPr>
          <p:cNvPr id="8" name="AutoShape 91"/>
          <p:cNvSpPr>
            <a:spLocks noChangeArrowheads="1"/>
          </p:cNvSpPr>
          <p:nvPr/>
        </p:nvSpPr>
        <p:spPr bwMode="auto">
          <a:xfrm>
            <a:off x="3339242" y="4188450"/>
            <a:ext cx="1001303" cy="287337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9" name="AutoShape 91"/>
          <p:cNvSpPr>
            <a:spLocks noChangeArrowheads="1"/>
          </p:cNvSpPr>
          <p:nvPr/>
        </p:nvSpPr>
        <p:spPr bwMode="auto">
          <a:xfrm rot="10800000">
            <a:off x="8082751" y="4145682"/>
            <a:ext cx="1001303" cy="287337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0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fmeek\Downloads\shutterstock_31283154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347" y="3321351"/>
            <a:ext cx="1573162" cy="1030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working safely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277" y="2571092"/>
            <a:ext cx="5046784" cy="3600000"/>
          </a:xfrm>
          <a:ln w="25400">
            <a:solidFill>
              <a:srgbClr val="158B44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Be careful of sharp equipment.</a:t>
            </a:r>
            <a:endParaRPr lang="en-GB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89694" y="2566132"/>
            <a:ext cx="5091145" cy="3600000"/>
          </a:xfrm>
          <a:prstGeom prst="rect">
            <a:avLst/>
          </a:prstGeom>
          <a:ln w="25400">
            <a:solidFill>
              <a:srgbClr val="158B44"/>
            </a:solidFill>
          </a:ln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/>
              <a:t>Be careful of hot equipment and   food or drink.</a:t>
            </a:r>
            <a:endParaRPr lang="en-GB" sz="2400" dirty="0"/>
          </a:p>
        </p:txBody>
      </p:sp>
      <p:pic>
        <p:nvPicPr>
          <p:cNvPr id="5" name="Picture 4" descr="S:\Shared\EDUCATION TEAM FILES\Photographs Oct 2018 onwards\Equipment\Grater med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543" y="3141852"/>
            <a:ext cx="1064942" cy="151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meek\Downloads\shutterstock_46328414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371" y="3395284"/>
            <a:ext cx="1315956" cy="77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:\Shared\EDUCATION TEAM FILES\Photographs Oct 2018 onwards\Equipment\Kitchen scissors isolated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21" y="3229789"/>
            <a:ext cx="1556305" cy="110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:\Shared\EDUCATION TEAM FILES\Photographs Oct 2018 onwards\Equipment\Y shaped peeler med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83" y="3305671"/>
            <a:ext cx="1053803" cy="11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:\Shared\EDUCATION TEAM FILES\Photographs Oct 2018 onwards\Equipment\Vegetable knife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86" y="4864514"/>
            <a:ext cx="1682116" cy="9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:\Shared\EDUCATION TEAM FILES\Photographs Oct 2018 onwards\Equipment\Food processor med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485" y="4569219"/>
            <a:ext cx="1225974" cy="139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510" y="4941852"/>
            <a:ext cx="1098898" cy="74839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199" y="4542963"/>
            <a:ext cx="1087874" cy="1425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2" y="3490700"/>
            <a:ext cx="1600385" cy="768452"/>
          </a:xfrm>
          <a:prstGeom prst="rect">
            <a:avLst/>
          </a:prstGeom>
        </p:spPr>
      </p:pic>
      <p:pic>
        <p:nvPicPr>
          <p:cNvPr id="16" name="Picture 15" descr="A picture containing pasta&#10;&#10;Description automatically generated">
            <a:extLst>
              <a:ext uri="{FF2B5EF4-FFF2-40B4-BE49-F238E27FC236}">
                <a16:creationId xmlns:a16="http://schemas.microsoft.com/office/drawing/2014/main" id="{DBB41EE3-94B3-4832-B597-817CC59FE8F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599" y="4719679"/>
            <a:ext cx="1600385" cy="10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Storing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336561"/>
            <a:ext cx="9720000" cy="383453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Store food in the right place.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" t="8583" r="9664" b="4607"/>
          <a:stretch/>
        </p:blipFill>
        <p:spPr bwMode="auto">
          <a:xfrm>
            <a:off x="2128303" y="2917700"/>
            <a:ext cx="1494503" cy="2906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4" b="3988"/>
          <a:stretch/>
        </p:blipFill>
        <p:spPr bwMode="auto">
          <a:xfrm>
            <a:off x="5282334" y="2917699"/>
            <a:ext cx="1568244" cy="2906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93394" y="590609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Cupboard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5130" y="590609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Fridge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73" y="2937705"/>
            <a:ext cx="1511708" cy="29300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907132" y="592051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12B0-DF0E-4FCC-B60E-2B328BA67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safe - use oven gloves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B7AE5-C881-4475-BA4A-9BF48039B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439" y="2352616"/>
            <a:ext cx="5587936" cy="38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0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is it cooked?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9481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Cook food so that it does not make us ill.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31080" y="5436667"/>
            <a:ext cx="353378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changes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020" y="3244023"/>
            <a:ext cx="2619990" cy="22196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55123" y="5463629"/>
            <a:ext cx="411419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becomes solid or hard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8124387" y="4072887"/>
            <a:ext cx="470780" cy="869133"/>
          </a:xfrm>
          <a:prstGeom prst="downArrow">
            <a:avLst/>
          </a:prstGeom>
          <a:solidFill>
            <a:srgbClr val="158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246B97-9566-48F6-9FE1-4D25C0C53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6"/>
          <a:stretch/>
        </p:blipFill>
        <p:spPr bwMode="auto">
          <a:xfrm rot="5400000">
            <a:off x="5593035" y="2887747"/>
            <a:ext cx="2284311" cy="238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4F1FE05-4D2B-47FE-A535-0B0145786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294237" y="2832774"/>
            <a:ext cx="2090340" cy="2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is it cooked?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5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 a timer.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20" y="3178904"/>
            <a:ext cx="3442393" cy="229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205" y="3178904"/>
            <a:ext cx="3442393" cy="22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498258" y="5673213"/>
            <a:ext cx="3628103" cy="707922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indoor, white, clock, watch&#10;&#10;Description automatically generated">
            <a:extLst>
              <a:ext uri="{FF2B5EF4-FFF2-40B4-BE49-F238E27FC236}">
                <a16:creationId xmlns:a16="http://schemas.microsoft.com/office/drawing/2014/main" id="{80E2DCA0-CBCC-4D12-B610-5BC035E126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34" y="3178903"/>
            <a:ext cx="3473594" cy="22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do not burn food!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440043" y="5373199"/>
            <a:ext cx="4415449" cy="6360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Cooked for too long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43318" y="5525729"/>
            <a:ext cx="3808139" cy="6360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right – about 90 seconds!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ake, indoor, piece, chocolate&#10;&#10;Description automatically generated">
            <a:extLst>
              <a:ext uri="{FF2B5EF4-FFF2-40B4-BE49-F238E27FC236}">
                <a16:creationId xmlns:a16="http://schemas.microsoft.com/office/drawing/2014/main" id="{AF53AF05-BE8F-4907-8595-6EAAB36D9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814" y="2536550"/>
            <a:ext cx="3873908" cy="2583897"/>
          </a:xfrm>
          <a:prstGeom prst="rect">
            <a:avLst/>
          </a:prstGeom>
        </p:spPr>
      </p:pic>
      <p:pic>
        <p:nvPicPr>
          <p:cNvPr id="11" name="Picture 10" descr="A picture containing indoor, kitchen appliance, orange&#10;&#10;Description automatically generated">
            <a:extLst>
              <a:ext uri="{FF2B5EF4-FFF2-40B4-BE49-F238E27FC236}">
                <a16:creationId xmlns:a16="http://schemas.microsoft.com/office/drawing/2014/main" id="{90779D31-5F5F-477D-9492-D094475D31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013" y="2536550"/>
            <a:ext cx="4007729" cy="26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recycling and composting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177895" y="5845116"/>
            <a:ext cx="353378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2214" y="5887376"/>
            <a:ext cx="353378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42891-A2D0-47AB-B9E2-F44B962057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475962"/>
            <a:ext cx="4526676" cy="3029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3CCFD-C102-4AAD-A44E-F47882FC6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52" y="2475960"/>
            <a:ext cx="4562656" cy="30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cooking – wiping down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60A87-5026-4C02-AE49-59BEB1DA99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780" y="2283798"/>
            <a:ext cx="5303673" cy="35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cooking – washing up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1A36D-EBE5-4B08-A89B-EBD9BA7C64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555" y="2325410"/>
            <a:ext cx="4077814" cy="2708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8FBF4-8CA6-45C3-A862-B8F596C63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557" y="2303542"/>
            <a:ext cx="4027110" cy="268691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09EDD24-BB6F-4E7F-ADC2-7217D115C13B}"/>
              </a:ext>
            </a:extLst>
          </p:cNvPr>
          <p:cNvSpPr/>
          <p:nvPr/>
        </p:nvSpPr>
        <p:spPr>
          <a:xfrm>
            <a:off x="3693837" y="5357158"/>
            <a:ext cx="2803725" cy="71296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warm water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ottle of green liquid&#10;&#10;Description automatically generated with medium confidence">
            <a:extLst>
              <a:ext uri="{FF2B5EF4-FFF2-40B4-BE49-F238E27FC236}">
                <a16:creationId xmlns:a16="http://schemas.microsoft.com/office/drawing/2014/main" id="{7861B94C-8DDD-4C10-8569-2E40984F58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97" y="2283798"/>
            <a:ext cx="2286000" cy="3048000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E4C7FB67-98C0-4A5B-8ABA-A4B9489F7272}"/>
              </a:ext>
            </a:extLst>
          </p:cNvPr>
          <p:cNvSpPr/>
          <p:nvPr/>
        </p:nvSpPr>
        <p:spPr>
          <a:xfrm>
            <a:off x="629846" y="5350121"/>
            <a:ext cx="2075577" cy="71999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washing up liquid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CC7A8FD6-CD30-4E78-928C-F43FDE29D36C}"/>
              </a:ext>
            </a:extLst>
          </p:cNvPr>
          <p:cNvSpPr/>
          <p:nvPr/>
        </p:nvSpPr>
        <p:spPr>
          <a:xfrm>
            <a:off x="8628029" y="5330560"/>
            <a:ext cx="2343709" cy="73955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well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cooking – putting away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601" y="2283798"/>
            <a:ext cx="6073024" cy="40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0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cooking – putting food away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84" y="2326796"/>
            <a:ext cx="2589179" cy="1915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1316A-3F30-428B-901C-99BCCB8489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93" y="4343736"/>
            <a:ext cx="3479728" cy="1999643"/>
          </a:xfrm>
          <a:prstGeom prst="rect">
            <a:avLst/>
          </a:prstGeom>
        </p:spPr>
      </p:pic>
      <p:pic>
        <p:nvPicPr>
          <p:cNvPr id="10" name="Picture 9" descr="A picture containing refrigerator, indoor, appliance, open&#10;&#10;Description automatically generated">
            <a:extLst>
              <a:ext uri="{FF2B5EF4-FFF2-40B4-BE49-F238E27FC236}">
                <a16:creationId xmlns:a16="http://schemas.microsoft.com/office/drawing/2014/main" id="{90C80C04-45F9-483F-8C21-4C6188F825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845" y="1661670"/>
            <a:ext cx="2865206" cy="4681710"/>
          </a:xfrm>
          <a:prstGeom prst="rect">
            <a:avLst/>
          </a:prstGeom>
        </p:spPr>
      </p:pic>
      <p:sp>
        <p:nvSpPr>
          <p:cNvPr id="11" name="AutoShape 86">
            <a:extLst>
              <a:ext uri="{FF2B5EF4-FFF2-40B4-BE49-F238E27FC236}">
                <a16:creationId xmlns:a16="http://schemas.microsoft.com/office/drawing/2014/main" id="{AD8136D2-408C-4085-A621-F40042A7B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367" y="3633221"/>
            <a:ext cx="2941850" cy="1133138"/>
          </a:xfrm>
          <a:prstGeom prst="rightArrow">
            <a:avLst>
              <a:gd name="adj1" fmla="val 50000"/>
              <a:gd name="adj2" fmla="val 8110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hygiene and safety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should be stored in a cupboard?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897" y="2827686"/>
            <a:ext cx="2724298" cy="147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322" y="2414592"/>
            <a:ext cx="3094206" cy="240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26" y="2813145"/>
            <a:ext cx="2767195" cy="19274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3166" y="5037808"/>
            <a:ext cx="259972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pasta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41186" y="5037808"/>
            <a:ext cx="2911467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Canned vegetables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37263" y="5101229"/>
            <a:ext cx="259972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 cereals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057" y="3603043"/>
            <a:ext cx="1912963" cy="1134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should be stored in the fridge?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99608" y="5034147"/>
            <a:ext cx="259972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and cheese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65969" y="5032558"/>
            <a:ext cx="311005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 and fruit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88646" y="503255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and meat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42" y="3497553"/>
            <a:ext cx="1540737" cy="12216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59" y="2475950"/>
            <a:ext cx="1601783" cy="2404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321" y="3419779"/>
            <a:ext cx="1523592" cy="146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058" y="3419779"/>
            <a:ext cx="1860875" cy="137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82" y="3603043"/>
            <a:ext cx="1354639" cy="12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93E8-16B3-4396-97FA-5BA14B95D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in the fridge?</a:t>
            </a: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EE9F25E-F723-474C-80FA-EF29EC1C21F1}"/>
              </a:ext>
            </a:extLst>
          </p:cNvPr>
          <p:cNvSpPr/>
          <p:nvPr/>
        </p:nvSpPr>
        <p:spPr>
          <a:xfrm>
            <a:off x="477037" y="2407188"/>
            <a:ext cx="259972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Top/middle shelf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D4B9453E-D682-4816-9D68-C4EF957076C6}"/>
              </a:ext>
            </a:extLst>
          </p:cNvPr>
          <p:cNvSpPr/>
          <p:nvPr/>
        </p:nvSpPr>
        <p:spPr>
          <a:xfrm>
            <a:off x="8349548" y="3014114"/>
            <a:ext cx="259972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shelf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895B2CC-CB66-4D0D-BB50-20C96A0E4A67}"/>
              </a:ext>
            </a:extLst>
          </p:cNvPr>
          <p:cNvSpPr/>
          <p:nvPr/>
        </p:nvSpPr>
        <p:spPr>
          <a:xfrm>
            <a:off x="4362703" y="5856641"/>
            <a:ext cx="259972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Salad drawer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42212-C6A3-4335-8398-6CAEA23674D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4" b="3988"/>
          <a:stretch/>
        </p:blipFill>
        <p:spPr bwMode="auto">
          <a:xfrm>
            <a:off x="5000612" y="2227602"/>
            <a:ext cx="1568244" cy="2906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86">
            <a:extLst>
              <a:ext uri="{FF2B5EF4-FFF2-40B4-BE49-F238E27FC236}">
                <a16:creationId xmlns:a16="http://schemas.microsoft.com/office/drawing/2014/main" id="{C7DD2DCE-920D-48B9-8315-E8AFF7EF7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753" y="2614093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9" name="AutoShape 86">
            <a:extLst>
              <a:ext uri="{FF2B5EF4-FFF2-40B4-BE49-F238E27FC236}">
                <a16:creationId xmlns:a16="http://schemas.microsoft.com/office/drawing/2014/main" id="{640BDAB4-EA1D-440E-9262-7A18AFAC9D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99252" y="3227973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0" name="AutoShape 86">
            <a:extLst>
              <a:ext uri="{FF2B5EF4-FFF2-40B4-BE49-F238E27FC236}">
                <a16:creationId xmlns:a16="http://schemas.microsoft.com/office/drawing/2014/main" id="{6F78B181-5A76-47C9-861B-779A9A744B6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66036" y="5296381"/>
            <a:ext cx="593054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9A67B-8002-4A34-9A1C-E0DF0E5CB3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623" y="3620249"/>
            <a:ext cx="1426993" cy="1051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21E0DB-5F21-4ACB-BE22-17D472C4BF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34" y="3675778"/>
            <a:ext cx="1001592" cy="910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E99E68-249D-489A-80AB-A5BBF2204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216" y="5671114"/>
            <a:ext cx="1323506" cy="784825"/>
          </a:xfrm>
          <a:prstGeom prst="rect">
            <a:avLst/>
          </a:prstGeom>
        </p:spPr>
      </p:pic>
      <p:pic>
        <p:nvPicPr>
          <p:cNvPr id="22" name="Picture 21" descr="A green bell pepper&#10;&#10;Description automatically generated">
            <a:extLst>
              <a:ext uri="{FF2B5EF4-FFF2-40B4-BE49-F238E27FC236}">
                <a16:creationId xmlns:a16="http://schemas.microsoft.com/office/drawing/2014/main" id="{4BA6635D-9627-42F8-B9FA-9FA743C0CE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659" y="4740197"/>
            <a:ext cx="714159" cy="912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A66D40-7761-44AA-ABDB-E291F71671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417" y="3644579"/>
            <a:ext cx="1337384" cy="1003038"/>
          </a:xfrm>
          <a:prstGeom prst="rect">
            <a:avLst/>
          </a:prstGeom>
        </p:spPr>
      </p:pic>
      <p:pic>
        <p:nvPicPr>
          <p:cNvPr id="25" name="Picture 24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9887D393-CB4F-4508-99EB-B40D3C1C46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553" y="4609389"/>
            <a:ext cx="1524000" cy="1018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A993C1-BB50-4787-9DA4-2CF416C76C2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789" y="5585959"/>
            <a:ext cx="907368" cy="8699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24C520-7852-49E3-B254-0859DD6E5F3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1" y="3053851"/>
            <a:ext cx="981983" cy="1474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3E686B-6D8E-45DE-B5A6-7BE5B3D8889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967" y="3472503"/>
            <a:ext cx="704468" cy="558554"/>
          </a:xfrm>
          <a:prstGeom prst="rect">
            <a:avLst/>
          </a:prstGeom>
        </p:spPr>
      </p:pic>
      <p:pic>
        <p:nvPicPr>
          <p:cNvPr id="29" name="Picture 28" descr="A picture containing container, food, box, dish&#10;&#10;Description automatically generated">
            <a:extLst>
              <a:ext uri="{FF2B5EF4-FFF2-40B4-BE49-F238E27FC236}">
                <a16:creationId xmlns:a16="http://schemas.microsoft.com/office/drawing/2014/main" id="{B17E5FD8-DBFD-47FF-AB5D-DBA67B48DBB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68" y="3342426"/>
            <a:ext cx="1108255" cy="8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should be stored in the freezer?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95895" y="5051037"/>
            <a:ext cx="30618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 vegetables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3151" y="5029849"/>
            <a:ext cx="30618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cream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43" y="2531892"/>
            <a:ext cx="2308583" cy="2375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43" y="2397888"/>
            <a:ext cx="1299053" cy="2539058"/>
          </a:xfrm>
          <a:prstGeom prst="rect">
            <a:avLst/>
          </a:prstGeom>
        </p:spPr>
      </p:pic>
      <p:pic>
        <p:nvPicPr>
          <p:cNvPr id="13" name="Picture 12" descr="A casserole dish with broccoli and cheese&#10;&#10;Description automatically generated with low confidence">
            <a:extLst>
              <a:ext uri="{FF2B5EF4-FFF2-40B4-BE49-F238E27FC236}">
                <a16:creationId xmlns:a16="http://schemas.microsoft.com/office/drawing/2014/main" id="{C508E8E1-ED40-4265-A00A-E9B31DA009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595" y="2531892"/>
            <a:ext cx="3228735" cy="2130965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06069CC-596F-40F7-B407-E3EDE0F10CE3}"/>
              </a:ext>
            </a:extLst>
          </p:cNvPr>
          <p:cNvSpPr/>
          <p:nvPr/>
        </p:nvSpPr>
        <p:spPr>
          <a:xfrm>
            <a:off x="8526461" y="5035166"/>
            <a:ext cx="30618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 meals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labels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Food packaging shows information.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95" y="3055515"/>
            <a:ext cx="1718901" cy="3092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D69A7C-B3E6-4605-AD9A-058305177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5" y="3173368"/>
            <a:ext cx="1582788" cy="274998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D4DF066-F30A-416D-B13C-C8F940ED7EE4}"/>
              </a:ext>
            </a:extLst>
          </p:cNvPr>
          <p:cNvSpPr/>
          <p:nvPr/>
        </p:nvSpPr>
        <p:spPr>
          <a:xfrm>
            <a:off x="5822731" y="3370531"/>
            <a:ext cx="1926105" cy="344129"/>
          </a:xfrm>
          <a:prstGeom prst="wedgeRoundRectCallout">
            <a:avLst>
              <a:gd name="adj1" fmla="val 87712"/>
              <a:gd name="adj2" fmla="val -27253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55BE361-8FDA-4829-8654-380541C6DA26}"/>
              </a:ext>
            </a:extLst>
          </p:cNvPr>
          <p:cNvSpPr/>
          <p:nvPr/>
        </p:nvSpPr>
        <p:spPr>
          <a:xfrm>
            <a:off x="5822730" y="4009922"/>
            <a:ext cx="1926105" cy="344129"/>
          </a:xfrm>
          <a:prstGeom prst="wedgeRoundRectCallout">
            <a:avLst>
              <a:gd name="adj1" fmla="val 87712"/>
              <a:gd name="adj2" fmla="val -27253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Allergens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052CCEC-2B86-4057-B166-7B1AF18615D7}"/>
              </a:ext>
            </a:extLst>
          </p:cNvPr>
          <p:cNvSpPr/>
          <p:nvPr/>
        </p:nvSpPr>
        <p:spPr>
          <a:xfrm>
            <a:off x="5822731" y="4703111"/>
            <a:ext cx="1926105" cy="344129"/>
          </a:xfrm>
          <a:prstGeom prst="wedgeRoundRectCallout">
            <a:avLst>
              <a:gd name="adj1" fmla="val 87712"/>
              <a:gd name="adj2" fmla="val -27253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to cook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9BFAF47-002C-4D9F-93E3-E1DD4672E25E}"/>
              </a:ext>
            </a:extLst>
          </p:cNvPr>
          <p:cNvSpPr/>
          <p:nvPr/>
        </p:nvSpPr>
        <p:spPr>
          <a:xfrm>
            <a:off x="5822729" y="5357475"/>
            <a:ext cx="1926105" cy="678216"/>
          </a:xfrm>
          <a:prstGeom prst="wedgeRoundRectCallout">
            <a:avLst>
              <a:gd name="adj1" fmla="val 87712"/>
              <a:gd name="adj2" fmla="val -27253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to store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8F5880F-3155-4DB4-9664-221C531DEFBF}"/>
              </a:ext>
            </a:extLst>
          </p:cNvPr>
          <p:cNvSpPr/>
          <p:nvPr/>
        </p:nvSpPr>
        <p:spPr>
          <a:xfrm>
            <a:off x="3027544" y="5364085"/>
            <a:ext cx="1926105" cy="671605"/>
          </a:xfrm>
          <a:prstGeom prst="wedgeRoundRectCallout">
            <a:avLst>
              <a:gd name="adj1" fmla="val -85814"/>
              <a:gd name="adj2" fmla="val -30913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to eat by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D2FB01C-528D-4791-883E-6044B24134D0}"/>
              </a:ext>
            </a:extLst>
          </p:cNvPr>
          <p:cNvSpPr/>
          <p:nvPr/>
        </p:nvSpPr>
        <p:spPr>
          <a:xfrm>
            <a:off x="3027544" y="3393299"/>
            <a:ext cx="1926105" cy="344129"/>
          </a:xfrm>
          <a:prstGeom prst="wedgeRoundRectCallout">
            <a:avLst>
              <a:gd name="adj1" fmla="val -106550"/>
              <a:gd name="adj2" fmla="val -42524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FFBEA92-536F-4617-9972-DDD4DBC36C6A}"/>
              </a:ext>
            </a:extLst>
          </p:cNvPr>
          <p:cNvSpPr/>
          <p:nvPr/>
        </p:nvSpPr>
        <p:spPr>
          <a:xfrm>
            <a:off x="10202453" y="3213436"/>
            <a:ext cx="1926105" cy="344129"/>
          </a:xfrm>
          <a:prstGeom prst="wedgeRoundRectCallout">
            <a:avLst>
              <a:gd name="adj1" fmla="val -82539"/>
              <a:gd name="adj2" fmla="val -36416"/>
              <a:gd name="adj3" fmla="val 16667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13119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S:\Shared\EDUCATION TEAM FILES\Photographs Oct 2018 onwards\RB to file\cheddar chees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01" y="2283798"/>
            <a:ext cx="1652994" cy="14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 marks: ‘Use by’ 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S:\Shared\EDUCATION TEAM FILES\Photographs Oct 2018 onwards\Medium size photos\Food and Drinks\Semi skimmed mil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147" y="2283798"/>
            <a:ext cx="1627442" cy="28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828" y="2858178"/>
            <a:ext cx="2133600" cy="2219325"/>
          </a:xfrm>
          <a:prstGeom prst="rect">
            <a:avLst/>
          </a:prstGeom>
        </p:spPr>
      </p:pic>
      <p:pic>
        <p:nvPicPr>
          <p:cNvPr id="3076" name="Picture 4" descr="S:\Shared\EDUCATION TEAM FILES\Photographs Oct 2018 onwards\RB to file\beef minc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416" y="3611552"/>
            <a:ext cx="2068681" cy="17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EF698DEE-D687-45F9-99B0-506E3BC1487C}"/>
              </a:ext>
            </a:extLst>
          </p:cNvPr>
          <p:cNvSpPr/>
          <p:nvPr/>
        </p:nvSpPr>
        <p:spPr>
          <a:xfrm>
            <a:off x="809483" y="5484142"/>
            <a:ext cx="345241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Cheese, meat and 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wall, person, standing&#10;&#10;Description automatically generated">
            <a:extLst>
              <a:ext uri="{FF2B5EF4-FFF2-40B4-BE49-F238E27FC236}">
                <a16:creationId xmlns:a16="http://schemas.microsoft.com/office/drawing/2014/main" id="{B6F9C657-E79B-4A53-B359-9AC0205509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2"/>
          <a:stretch/>
        </p:blipFill>
        <p:spPr>
          <a:xfrm>
            <a:off x="8677906" y="1992429"/>
            <a:ext cx="2714365" cy="2976358"/>
          </a:xfrm>
          <a:prstGeom prst="rect">
            <a:avLst/>
          </a:prstGeom>
        </p:spPr>
      </p:pic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582FF16-5B91-43BC-9AA8-37F2FEB19813}"/>
              </a:ext>
            </a:extLst>
          </p:cNvPr>
          <p:cNvSpPr/>
          <p:nvPr/>
        </p:nvSpPr>
        <p:spPr>
          <a:xfrm>
            <a:off x="8216798" y="5355582"/>
            <a:ext cx="3636579" cy="71999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by this date or it might make you ill.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8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 marks: ‘Best before’</a:t>
            </a:r>
          </a:p>
        </p:txBody>
      </p:sp>
      <p:pic>
        <p:nvPicPr>
          <p:cNvPr id="2050" name="Picture 2" descr="S:\Shared\EDUCATION TEAM FILES\Photographs Oct 2018 onwards\Medium size photos\Food and Drinks\Fruit, Veg and Pulses\Dried fruit and nut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399" y="2738168"/>
            <a:ext cx="2078707" cy="13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Medium size photos\Food and Drinks\Frozen pea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3701" y="3970568"/>
            <a:ext cx="2218051" cy="16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9" y="2456680"/>
            <a:ext cx="2134860" cy="1646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000" y="2912895"/>
            <a:ext cx="2162175" cy="2247900"/>
          </a:xfrm>
          <a:prstGeom prst="rect">
            <a:avLst/>
          </a:prstGeom>
        </p:spPr>
      </p:pic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998514F1-9BBA-44CA-AEC6-375043086F92}"/>
              </a:ext>
            </a:extLst>
          </p:cNvPr>
          <p:cNvSpPr/>
          <p:nvPr/>
        </p:nvSpPr>
        <p:spPr>
          <a:xfrm>
            <a:off x="281069" y="5626352"/>
            <a:ext cx="4762659" cy="58491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Canned, dried and frozen food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ouple of women sitting on a couch holding a cake&#10;&#10;Description automatically generated with low confidence">
            <a:extLst>
              <a:ext uri="{FF2B5EF4-FFF2-40B4-BE49-F238E27FC236}">
                <a16:creationId xmlns:a16="http://schemas.microsoft.com/office/drawing/2014/main" id="{4D55E156-43AE-45B7-B9DD-FCA95CC2D9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381" y="2710857"/>
            <a:ext cx="3939031" cy="262733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6728CB-25EA-430D-A014-701F884ABA33}"/>
              </a:ext>
            </a:extLst>
          </p:cNvPr>
          <p:cNvSpPr/>
          <p:nvPr/>
        </p:nvSpPr>
        <p:spPr>
          <a:xfrm>
            <a:off x="7320175" y="5656543"/>
            <a:ext cx="4762659" cy="48840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eaten after this date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E97B9-2D0B-4C3A-8DF6-C3B749E75BA9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424</Words>
  <Application>Microsoft Office PowerPoint</Application>
  <PresentationFormat>Widescreen</PresentationFormat>
  <Paragraphs>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Office Theme</vt:lpstr>
      <vt:lpstr>Custom Design</vt:lpstr>
      <vt:lpstr>1_Custom Design</vt:lpstr>
      <vt:lpstr>3_Custom Design</vt:lpstr>
      <vt:lpstr>Food hygiene and safety</vt:lpstr>
      <vt:lpstr>Storing food</vt:lpstr>
      <vt:lpstr>What should be stored in a cupboard?</vt:lpstr>
      <vt:lpstr>What should be stored in the fridge?</vt:lpstr>
      <vt:lpstr>Where in the fridge?</vt:lpstr>
      <vt:lpstr>What should be stored in the freezer?</vt:lpstr>
      <vt:lpstr>Food labels</vt:lpstr>
      <vt:lpstr>Date marks: ‘Use by’  </vt:lpstr>
      <vt:lpstr>Date marks: ‘Best before’</vt:lpstr>
      <vt:lpstr>Storage instructions</vt:lpstr>
      <vt:lpstr>Foods that do not have labels  </vt:lpstr>
      <vt:lpstr>Food hygiene and safety</vt:lpstr>
      <vt:lpstr>Before cooking – getting ready to cook</vt:lpstr>
      <vt:lpstr>Getting ready to cook</vt:lpstr>
      <vt:lpstr>Before cooking – washing hands</vt:lpstr>
      <vt:lpstr>Washing hands – after …</vt:lpstr>
      <vt:lpstr>Washing hands – after …</vt:lpstr>
      <vt:lpstr>During cooking – using the right equipment</vt:lpstr>
      <vt:lpstr>During cooking – working safely</vt:lpstr>
      <vt:lpstr>Be safe - use oven gloves</vt:lpstr>
      <vt:lpstr>During cooking – is it cooked?</vt:lpstr>
      <vt:lpstr>During cooking – is it cooked?</vt:lpstr>
      <vt:lpstr>During cooking – do not burn food!</vt:lpstr>
      <vt:lpstr>During cooking – recycling and composting</vt:lpstr>
      <vt:lpstr>After cooking – wiping down</vt:lpstr>
      <vt:lpstr>After cooking – washing up</vt:lpstr>
      <vt:lpstr>After cooking – putting away</vt:lpstr>
      <vt:lpstr>After cooking – putting food away</vt:lpstr>
      <vt:lpstr>Food hygiene and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82</cp:revision>
  <dcterms:created xsi:type="dcterms:W3CDTF">2018-10-10T09:22:08Z</dcterms:created>
  <dcterms:modified xsi:type="dcterms:W3CDTF">2021-12-01T09:49:40Z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