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2" r:id="rId6"/>
    <p:sldId id="263" r:id="rId7"/>
    <p:sldId id="264" r:id="rId8"/>
    <p:sldId id="265" r:id="rId9"/>
    <p:sldId id="267" r:id="rId10"/>
    <p:sldId id="266" r:id="rId11"/>
    <p:sldId id="268" r:id="rId12"/>
    <p:sldId id="269" r:id="rId13"/>
    <p:sldId id="270" r:id="rId14"/>
    <p:sldId id="271" r:id="rId15"/>
    <p:sldId id="272"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911108-7C6F-490A-8EAF-341CDC0301BD}" v="5" dt="2024-02-15T10:18:46.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p:scale>
          <a:sx n="78" d="100"/>
          <a:sy n="78" d="100"/>
        </p:scale>
        <p:origin x="854"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A4BE6D17-D299-4B2F-ACA3-F1E56A7A15C1}"/>
    <pc:docChg chg="modSld modMainMaster">
      <pc:chgData name="Alexander White" userId="3da70261-e0e7-408d-aace-eb577feade9e" providerId="ADAL" clId="{A4BE6D17-D299-4B2F-ACA3-F1E56A7A15C1}" dt="2024-02-05T09:44:23.845" v="5" actId="1076"/>
      <pc:docMkLst>
        <pc:docMk/>
      </pc:docMkLst>
      <pc:sldChg chg="addSp modSp mod">
        <pc:chgData name="Alexander White" userId="3da70261-e0e7-408d-aace-eb577feade9e" providerId="ADAL" clId="{A4BE6D17-D299-4B2F-ACA3-F1E56A7A15C1}" dt="2024-02-05T09:44:23.845" v="5" actId="1076"/>
        <pc:sldMkLst>
          <pc:docMk/>
          <pc:sldMk cId="1219004254" sldId="261"/>
        </pc:sldMkLst>
        <pc:spChg chg="add mod">
          <ac:chgData name="Alexander White" userId="3da70261-e0e7-408d-aace-eb577feade9e" providerId="ADAL" clId="{A4BE6D17-D299-4B2F-ACA3-F1E56A7A15C1}" dt="2024-02-05T09:44:23.845" v="5" actId="1076"/>
          <ac:spMkLst>
            <pc:docMk/>
            <pc:sldMk cId="1219004254" sldId="261"/>
            <ac:spMk id="4" creationId="{D4F1BF00-6399-DB53-B55B-06CC8B4FD319}"/>
          </ac:spMkLst>
        </pc:spChg>
      </pc:sldChg>
      <pc:sldMasterChg chg="modSp mod">
        <pc:chgData name="Alexander White" userId="3da70261-e0e7-408d-aace-eb577feade9e" providerId="ADAL" clId="{A4BE6D17-D299-4B2F-ACA3-F1E56A7A15C1}" dt="2024-02-05T09:27:03.461" v="0"/>
        <pc:sldMasterMkLst>
          <pc:docMk/>
          <pc:sldMasterMk cId="1328885048" sldId="2147483648"/>
        </pc:sldMasterMkLst>
        <pc:spChg chg="mod">
          <ac:chgData name="Alexander White" userId="3da70261-e0e7-408d-aace-eb577feade9e" providerId="ADAL" clId="{A4BE6D17-D299-4B2F-ACA3-F1E56A7A15C1}" dt="2024-02-05T09:27:03.461" v="0"/>
          <ac:spMkLst>
            <pc:docMk/>
            <pc:sldMasterMk cId="1328885048" sldId="2147483648"/>
            <ac:spMk id="9" creationId="{00000000-0000-0000-0000-000000000000}"/>
          </ac:spMkLst>
        </pc:spChg>
      </pc:sldMasterChg>
      <pc:sldMasterChg chg="modSp mod">
        <pc:chgData name="Alexander White" userId="3da70261-e0e7-408d-aace-eb577feade9e" providerId="ADAL" clId="{A4BE6D17-D299-4B2F-ACA3-F1E56A7A15C1}" dt="2024-02-05T09:27:08.300" v="1"/>
        <pc:sldMasterMkLst>
          <pc:docMk/>
          <pc:sldMasterMk cId="1498317190" sldId="2147483650"/>
        </pc:sldMasterMkLst>
        <pc:spChg chg="mod">
          <ac:chgData name="Alexander White" userId="3da70261-e0e7-408d-aace-eb577feade9e" providerId="ADAL" clId="{A4BE6D17-D299-4B2F-ACA3-F1E56A7A15C1}" dt="2024-02-05T09:27:08.300" v="1"/>
          <ac:spMkLst>
            <pc:docMk/>
            <pc:sldMasterMk cId="1498317190" sldId="2147483650"/>
            <ac:spMk id="9" creationId="{00000000-0000-0000-0000-000000000000}"/>
          </ac:spMkLst>
        </pc:spChg>
      </pc:sldMasterChg>
      <pc:sldMasterChg chg="modSp mod">
        <pc:chgData name="Alexander White" userId="3da70261-e0e7-408d-aace-eb577feade9e" providerId="ADAL" clId="{A4BE6D17-D299-4B2F-ACA3-F1E56A7A15C1}" dt="2024-02-05T09:27:13.032" v="2"/>
        <pc:sldMasterMkLst>
          <pc:docMk/>
          <pc:sldMasterMk cId="1822393236" sldId="2147483652"/>
        </pc:sldMasterMkLst>
        <pc:spChg chg="mod">
          <ac:chgData name="Alexander White" userId="3da70261-e0e7-408d-aace-eb577feade9e" providerId="ADAL" clId="{A4BE6D17-D299-4B2F-ACA3-F1E56A7A15C1}" dt="2024-02-05T09:27:13.032" v="2"/>
          <ac:spMkLst>
            <pc:docMk/>
            <pc:sldMasterMk cId="1822393236" sldId="2147483652"/>
            <ac:spMk id="9" creationId="{00000000-0000-0000-0000-000000000000}"/>
          </ac:spMkLst>
        </pc:spChg>
      </pc:sldMasterChg>
      <pc:sldMasterChg chg="modSp mod">
        <pc:chgData name="Alexander White" userId="3da70261-e0e7-408d-aace-eb577feade9e" providerId="ADAL" clId="{A4BE6D17-D299-4B2F-ACA3-F1E56A7A15C1}" dt="2024-02-05T09:27:17.273" v="3"/>
        <pc:sldMasterMkLst>
          <pc:docMk/>
          <pc:sldMasterMk cId="1788143608" sldId="2147483656"/>
        </pc:sldMasterMkLst>
        <pc:spChg chg="mod">
          <ac:chgData name="Alexander White" userId="3da70261-e0e7-408d-aace-eb577feade9e" providerId="ADAL" clId="{A4BE6D17-D299-4B2F-ACA3-F1E56A7A15C1}" dt="2024-02-05T09:27:17.273" v="3"/>
          <ac:spMkLst>
            <pc:docMk/>
            <pc:sldMasterMk cId="1788143608" sldId="2147483656"/>
            <ac:spMk id="8" creationId="{00000000-0000-0000-0000-000000000000}"/>
          </ac:spMkLst>
        </pc:spChg>
      </pc:sldMasterChg>
    </pc:docChg>
  </pc:docChgLst>
  <pc:docChgLst>
    <pc:chgData name="Alex White" userId="57e9160509e0eb1c" providerId="LiveId" clId="{93911108-7C6F-490A-8EAF-341CDC0301BD}"/>
    <pc:docChg chg="modSld">
      <pc:chgData name="Alex White" userId="57e9160509e0eb1c" providerId="LiveId" clId="{93911108-7C6F-490A-8EAF-341CDC0301BD}" dt="2024-02-15T10:18:46.430" v="10" actId="1076"/>
      <pc:docMkLst>
        <pc:docMk/>
      </pc:docMkLst>
      <pc:sldChg chg="addSp modSp mod">
        <pc:chgData name="Alex White" userId="57e9160509e0eb1c" providerId="LiveId" clId="{93911108-7C6F-490A-8EAF-341CDC0301BD}" dt="2024-02-15T10:18:15.274" v="3" actId="1076"/>
        <pc:sldMkLst>
          <pc:docMk/>
          <pc:sldMk cId="3227605947" sldId="262"/>
        </pc:sldMkLst>
        <pc:spChg chg="mod">
          <ac:chgData name="Alex White" userId="57e9160509e0eb1c" providerId="LiveId" clId="{93911108-7C6F-490A-8EAF-341CDC0301BD}" dt="2024-02-15T10:16:50.048" v="0" actId="14100"/>
          <ac:spMkLst>
            <pc:docMk/>
            <pc:sldMk cId="3227605947" sldId="262"/>
            <ac:spMk id="3" creationId="{00000000-0000-0000-0000-000000000000}"/>
          </ac:spMkLst>
        </pc:spChg>
        <pc:picChg chg="add mod">
          <ac:chgData name="Alex White" userId="57e9160509e0eb1c" providerId="LiveId" clId="{93911108-7C6F-490A-8EAF-341CDC0301BD}" dt="2024-02-15T10:18:15.274" v="3" actId="1076"/>
          <ac:picMkLst>
            <pc:docMk/>
            <pc:sldMk cId="3227605947" sldId="262"/>
            <ac:picMk id="1026" creationId="{BEA80DF3-9E32-7580-B5B9-8EEC8F5CCD64}"/>
          </ac:picMkLst>
        </pc:picChg>
      </pc:sldChg>
      <pc:sldChg chg="modSp mod">
        <pc:chgData name="Alex White" userId="57e9160509e0eb1c" providerId="LiveId" clId="{93911108-7C6F-490A-8EAF-341CDC0301BD}" dt="2024-02-15T10:18:21.474" v="4" actId="14100"/>
        <pc:sldMkLst>
          <pc:docMk/>
          <pc:sldMk cId="3227605947" sldId="263"/>
        </pc:sldMkLst>
        <pc:spChg chg="mod">
          <ac:chgData name="Alex White" userId="57e9160509e0eb1c" providerId="LiveId" clId="{93911108-7C6F-490A-8EAF-341CDC0301BD}" dt="2024-02-15T10:18:21.474" v="4" actId="14100"/>
          <ac:spMkLst>
            <pc:docMk/>
            <pc:sldMk cId="3227605947" sldId="263"/>
            <ac:spMk id="3" creationId="{00000000-0000-0000-0000-000000000000}"/>
          </ac:spMkLst>
        </pc:spChg>
      </pc:sldChg>
      <pc:sldChg chg="modSp mod">
        <pc:chgData name="Alex White" userId="57e9160509e0eb1c" providerId="LiveId" clId="{93911108-7C6F-490A-8EAF-341CDC0301BD}" dt="2024-02-15T10:18:32.582" v="7" actId="1076"/>
        <pc:sldMkLst>
          <pc:docMk/>
          <pc:sldMk cId="3227605947" sldId="264"/>
        </pc:sldMkLst>
        <pc:spChg chg="mod">
          <ac:chgData name="Alex White" userId="57e9160509e0eb1c" providerId="LiveId" clId="{93911108-7C6F-490A-8EAF-341CDC0301BD}" dt="2024-02-15T10:18:26.644" v="5" actId="14100"/>
          <ac:spMkLst>
            <pc:docMk/>
            <pc:sldMk cId="3227605947" sldId="264"/>
            <ac:spMk id="3" creationId="{00000000-0000-0000-0000-000000000000}"/>
          </ac:spMkLst>
        </pc:spChg>
        <pc:spChg chg="mod">
          <ac:chgData name="Alex White" userId="57e9160509e0eb1c" providerId="LiveId" clId="{93911108-7C6F-490A-8EAF-341CDC0301BD}" dt="2024-02-15T10:18:32.582" v="7" actId="1076"/>
          <ac:spMkLst>
            <pc:docMk/>
            <pc:sldMk cId="3227605947" sldId="264"/>
            <ac:spMk id="6" creationId="{00000000-0000-0000-0000-000000000000}"/>
          </ac:spMkLst>
        </pc:spChg>
        <pc:picChg chg="mod">
          <ac:chgData name="Alex White" userId="57e9160509e0eb1c" providerId="LiveId" clId="{93911108-7C6F-490A-8EAF-341CDC0301BD}" dt="2024-02-15T10:18:29.479" v="6" actId="14100"/>
          <ac:picMkLst>
            <pc:docMk/>
            <pc:sldMk cId="3227605947" sldId="264"/>
            <ac:picMk id="5" creationId="{00000000-0000-0000-0000-000000000000}"/>
          </ac:picMkLst>
        </pc:picChg>
      </pc:sldChg>
      <pc:sldChg chg="modSp mod">
        <pc:chgData name="Alex White" userId="57e9160509e0eb1c" providerId="LiveId" clId="{93911108-7C6F-490A-8EAF-341CDC0301BD}" dt="2024-02-15T10:18:46.430" v="10" actId="1076"/>
        <pc:sldMkLst>
          <pc:docMk/>
          <pc:sldMk cId="3227605947" sldId="265"/>
        </pc:sldMkLst>
        <pc:spChg chg="mod">
          <ac:chgData name="Alex White" userId="57e9160509e0eb1c" providerId="LiveId" clId="{93911108-7C6F-490A-8EAF-341CDC0301BD}" dt="2024-02-15T10:18:42.951" v="8" actId="14100"/>
          <ac:spMkLst>
            <pc:docMk/>
            <pc:sldMk cId="3227605947" sldId="265"/>
            <ac:spMk id="3" creationId="{00000000-0000-0000-0000-000000000000}"/>
          </ac:spMkLst>
        </pc:spChg>
        <pc:picChg chg="mod">
          <ac:chgData name="Alex White" userId="57e9160509e0eb1c" providerId="LiveId" clId="{93911108-7C6F-490A-8EAF-341CDC0301BD}" dt="2024-02-15T10:18:46.430" v="10" actId="1076"/>
          <ac:picMkLst>
            <pc:docMk/>
            <pc:sldMk cId="3227605947" sldId="265"/>
            <ac:picMk id="4"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318826"/>
            <a:ext cx="9144000" cy="733096"/>
          </a:xfrm>
        </p:spPr>
        <p:txBody>
          <a:bodyPr/>
          <a:lstStyle/>
          <a:p>
            <a:r>
              <a:rPr lang="en-GB" dirty="0"/>
              <a:t>Historical changes in food technology</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Crops</a:t>
            </a:r>
          </a:p>
        </p:txBody>
      </p:sp>
      <p:sp>
        <p:nvSpPr>
          <p:cNvPr id="3" name="Subtitle 2"/>
          <p:cNvSpPr>
            <a:spLocks noGrp="1"/>
          </p:cNvSpPr>
          <p:nvPr>
            <p:ph type="subTitle" idx="1"/>
          </p:nvPr>
        </p:nvSpPr>
        <p:spPr>
          <a:xfrm>
            <a:off x="1169276" y="2571092"/>
            <a:ext cx="6919008" cy="3600000"/>
          </a:xfrm>
        </p:spPr>
        <p:txBody>
          <a:bodyPr/>
          <a:lstStyle/>
          <a:p>
            <a:pPr marL="0" indent="0">
              <a:buNone/>
            </a:pPr>
            <a:r>
              <a:rPr lang="en-GB" sz="2000" dirty="0"/>
              <a:t>The most important staples in the world today are: wheat, maize, rice, potatoes, rye, oats, cassava, sweet potatoes, </a:t>
            </a:r>
            <a:r>
              <a:rPr lang="en-GB" sz="2000" dirty="0" err="1"/>
              <a:t>miolet</a:t>
            </a:r>
            <a:r>
              <a:rPr lang="en-GB" sz="2000" dirty="0"/>
              <a:t>, yam, plantain, </a:t>
            </a:r>
            <a:r>
              <a:rPr lang="en-GB" sz="2000" dirty="0" err="1"/>
              <a:t>teff</a:t>
            </a:r>
            <a:r>
              <a:rPr lang="en-GB" sz="2000" dirty="0"/>
              <a:t>, breadfruit and taro.</a:t>
            </a:r>
          </a:p>
          <a:p>
            <a:pPr marL="0" indent="0">
              <a:buNone/>
            </a:pPr>
            <a:endParaRPr lang="en-GB" sz="2000" dirty="0"/>
          </a:p>
          <a:p>
            <a:pPr marL="0" indent="0">
              <a:buNone/>
            </a:pPr>
            <a:r>
              <a:rPr lang="en-GB" sz="2000" dirty="0"/>
              <a:t>However, in isolated parts of the world some groups of people, such as the </a:t>
            </a:r>
            <a:r>
              <a:rPr lang="en-GB" sz="2000" dirty="0" err="1"/>
              <a:t>Wopkamin</a:t>
            </a:r>
            <a:r>
              <a:rPr lang="en-GB" sz="2000" dirty="0"/>
              <a:t> in Papua New Guinea, still use over 420 different varieties of seeds, leaves, grain, bark, roots and animals for their food supply.</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944" y="1923798"/>
            <a:ext cx="3009722" cy="2004709"/>
          </a:xfrm>
          <a:prstGeom prst="rect">
            <a:avLst/>
          </a:prstGeom>
        </p:spPr>
      </p:pic>
      <p:pic>
        <p:nvPicPr>
          <p:cNvPr id="2050" name="Picture 2" descr="Image result for breadfr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3970309"/>
            <a:ext cx="2544209" cy="25442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265666" y="3589953"/>
            <a:ext cx="171907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Yam</a:t>
            </a:r>
            <a:endParaRPr lang="en-GB" sz="1600" dirty="0">
              <a:latin typeface="Arial" panose="020B0604020202020204" pitchFamily="34" charset="0"/>
              <a:cs typeface="Arial" panose="020B0604020202020204" pitchFamily="34" charset="0"/>
            </a:endParaRPr>
          </a:p>
        </p:txBody>
      </p:sp>
      <p:sp>
        <p:nvSpPr>
          <p:cNvPr id="7" name="TextBox 6"/>
          <p:cNvSpPr txBox="1"/>
          <p:nvPr/>
        </p:nvSpPr>
        <p:spPr>
          <a:xfrm>
            <a:off x="10612443" y="6001815"/>
            <a:ext cx="19110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Breadfruit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60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Influential </a:t>
            </a:r>
            <a:r>
              <a:rPr lang="en-US" dirty="0" err="1"/>
              <a:t>civilisations</a:t>
            </a:r>
            <a:endParaRPr lang="en-US" dirty="0"/>
          </a:p>
        </p:txBody>
      </p:sp>
      <p:sp>
        <p:nvSpPr>
          <p:cNvPr id="3" name="Subtitle 2"/>
          <p:cNvSpPr>
            <a:spLocks noGrp="1"/>
          </p:cNvSpPr>
          <p:nvPr>
            <p:ph type="subTitle" idx="1"/>
          </p:nvPr>
        </p:nvSpPr>
        <p:spPr/>
        <p:txBody>
          <a:bodyPr/>
          <a:lstStyle/>
          <a:p>
            <a:pPr marL="0" indent="0">
              <a:buNone/>
            </a:pPr>
            <a:r>
              <a:rPr lang="en-GB" sz="2000" dirty="0"/>
              <a:t>Throughout history civilisations around the world have introduced specific cooking, preserving and farming methods. </a:t>
            </a:r>
          </a:p>
          <a:p>
            <a:pPr marL="0" indent="0">
              <a:buNone/>
            </a:pPr>
            <a:endParaRPr lang="en-GB" sz="2000" dirty="0"/>
          </a:p>
          <a:p>
            <a:pPr marL="0" indent="0">
              <a:buNone/>
            </a:pPr>
            <a:r>
              <a:rPr lang="en-GB" sz="2000" dirty="0"/>
              <a:t>Ancient Egypt showed aspects of:</a:t>
            </a:r>
          </a:p>
          <a:p>
            <a:pPr marL="0" indent="0">
              <a:buNone/>
            </a:pPr>
            <a:r>
              <a:rPr lang="en-GB" sz="2000" dirty="0"/>
              <a:t>• butchery;</a:t>
            </a:r>
          </a:p>
          <a:p>
            <a:pPr marL="0" indent="0">
              <a:buNone/>
            </a:pPr>
            <a:r>
              <a:rPr lang="en-GB" sz="2000" dirty="0"/>
              <a:t>• bakery, e.g. bread, rough cakes and porridge;</a:t>
            </a:r>
          </a:p>
          <a:p>
            <a:pPr marL="0" indent="0">
              <a:buNone/>
            </a:pPr>
            <a:r>
              <a:rPr lang="en-GB" sz="2000" dirty="0"/>
              <a:t>• fermentation, e.g. beer, yogurt and cheese;</a:t>
            </a:r>
          </a:p>
          <a:p>
            <a:pPr marL="0" indent="0">
              <a:buNone/>
            </a:pPr>
            <a:r>
              <a:rPr lang="en-GB" sz="2000" dirty="0"/>
              <a:t>• drying, e.g. fruit and vegetables.</a:t>
            </a:r>
          </a:p>
          <a:p>
            <a:pPr marL="0" indent="0">
              <a:buNone/>
            </a:pPr>
            <a:endParaRPr lang="en-US" sz="20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204" y="3316200"/>
            <a:ext cx="4242494" cy="298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60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Influential </a:t>
            </a:r>
            <a:r>
              <a:rPr lang="en-US" dirty="0" err="1"/>
              <a:t>civilisations</a:t>
            </a:r>
            <a:endParaRPr lang="en-US" dirty="0"/>
          </a:p>
        </p:txBody>
      </p:sp>
      <p:sp>
        <p:nvSpPr>
          <p:cNvPr id="3" name="Subtitle 2"/>
          <p:cNvSpPr>
            <a:spLocks noGrp="1"/>
          </p:cNvSpPr>
          <p:nvPr>
            <p:ph type="subTitle" idx="1"/>
          </p:nvPr>
        </p:nvSpPr>
        <p:spPr/>
        <p:txBody>
          <a:bodyPr/>
          <a:lstStyle/>
          <a:p>
            <a:pPr marL="0" indent="0">
              <a:buNone/>
            </a:pPr>
            <a:r>
              <a:rPr lang="en-GB" sz="2000" dirty="0"/>
              <a:t>China and Japan showed aspects of:</a:t>
            </a:r>
          </a:p>
          <a:p>
            <a:pPr marL="0" indent="0">
              <a:buNone/>
            </a:pPr>
            <a:r>
              <a:rPr lang="en-GB" sz="2000" dirty="0"/>
              <a:t>• fermentation, e.g. soy sauce and tofu;</a:t>
            </a:r>
          </a:p>
          <a:p>
            <a:pPr marL="0" indent="0">
              <a:buNone/>
            </a:pPr>
            <a:r>
              <a:rPr lang="en-GB" sz="2000" dirty="0"/>
              <a:t>• rice production around 5000BC;</a:t>
            </a:r>
          </a:p>
          <a:p>
            <a:pPr marL="0" indent="0">
              <a:buNone/>
            </a:pPr>
            <a:r>
              <a:rPr lang="en-GB" sz="2000" dirty="0"/>
              <a:t>• freezing around 1800 BC.</a:t>
            </a:r>
          </a:p>
          <a:p>
            <a:pPr marL="0" indent="0">
              <a:buNone/>
            </a:pPr>
            <a:endParaRPr lang="en-GB" sz="2000" dirty="0"/>
          </a:p>
          <a:p>
            <a:pPr marL="0" indent="0">
              <a:buNone/>
            </a:pPr>
            <a:r>
              <a:rPr lang="en-GB" sz="2000" dirty="0"/>
              <a:t>The Roman empire showed aspects of:</a:t>
            </a:r>
          </a:p>
          <a:p>
            <a:pPr marL="0" indent="0">
              <a:buNone/>
            </a:pPr>
            <a:r>
              <a:rPr lang="en-GB" sz="2000" dirty="0"/>
              <a:t>• transport, e.g. road system;</a:t>
            </a:r>
          </a:p>
          <a:p>
            <a:pPr marL="0" indent="0">
              <a:buNone/>
            </a:pPr>
            <a:r>
              <a:rPr lang="en-GB" sz="2000" dirty="0"/>
              <a:t>• farming on large scale;</a:t>
            </a:r>
          </a:p>
          <a:p>
            <a:pPr marL="0" indent="0">
              <a:buNone/>
            </a:pPr>
            <a:r>
              <a:rPr lang="en-GB" sz="2000" dirty="0"/>
              <a:t>• preservation, e.g. bottling.</a:t>
            </a:r>
          </a:p>
          <a:p>
            <a:pPr marL="0" indent="0">
              <a:buNone/>
            </a:pPr>
            <a:endParaRPr lang="en-US" sz="2000" dirty="0"/>
          </a:p>
        </p:txBody>
      </p:sp>
      <p:pic>
        <p:nvPicPr>
          <p:cNvPr id="4" name="Picture 4" descr="egg roll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888" y="3057845"/>
            <a:ext cx="4562873" cy="226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0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Historical changes in food technology</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D4F1BF00-6399-DB53-B55B-06CC8B4FD319}"/>
              </a:ext>
            </a:extLst>
          </p:cNvPr>
          <p:cNvSpPr txBox="1"/>
          <p:nvPr/>
        </p:nvSpPr>
        <p:spPr>
          <a:xfrm>
            <a:off x="460692" y="615346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Hunter-gatherers</a:t>
            </a:r>
          </a:p>
        </p:txBody>
      </p:sp>
      <p:sp>
        <p:nvSpPr>
          <p:cNvPr id="3" name="Subtitle 2"/>
          <p:cNvSpPr>
            <a:spLocks noGrp="1"/>
          </p:cNvSpPr>
          <p:nvPr>
            <p:ph type="subTitle" idx="1"/>
          </p:nvPr>
        </p:nvSpPr>
        <p:spPr>
          <a:xfrm>
            <a:off x="1169276" y="2571092"/>
            <a:ext cx="5143975" cy="3600000"/>
          </a:xfrm>
        </p:spPr>
        <p:txBody>
          <a:bodyPr/>
          <a:lstStyle/>
          <a:p>
            <a:pPr marL="0" indent="0">
              <a:buNone/>
            </a:pPr>
            <a:r>
              <a:rPr lang="en-GB" sz="2000" dirty="0"/>
              <a:t>Throughout the ages, people have hunted animals and gathered plants for food. </a:t>
            </a:r>
          </a:p>
          <a:p>
            <a:pPr marL="0" indent="0">
              <a:buNone/>
            </a:pPr>
            <a:endParaRPr lang="en-GB" sz="2000" dirty="0"/>
          </a:p>
          <a:p>
            <a:pPr marL="0" indent="0">
              <a:buNone/>
            </a:pPr>
            <a:r>
              <a:rPr lang="en-GB" sz="2000" dirty="0"/>
              <a:t>In pre-historic times people would have eaten a wide variety of fruit, nuts, meat and roots, which they would have obtained from local surroundings.</a:t>
            </a:r>
          </a:p>
          <a:p>
            <a:endParaRPr lang="en-GB" sz="2000" dirty="0"/>
          </a:p>
          <a:p>
            <a:endParaRPr lang="en-US" sz="2000" dirty="0"/>
          </a:p>
        </p:txBody>
      </p:sp>
      <p:pic>
        <p:nvPicPr>
          <p:cNvPr id="1026" name="Picture 2" descr="Free Forest Trees photo and picture">
            <a:extLst>
              <a:ext uri="{FF2B5EF4-FFF2-40B4-BE49-F238E27FC236}">
                <a16:creationId xmlns:a16="http://schemas.microsoft.com/office/drawing/2014/main" id="{BEA80DF3-9E32-7580-B5B9-8EEC8F5CC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242" y="2120629"/>
            <a:ext cx="4993532" cy="374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0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Hunter-gatherers</a:t>
            </a:r>
          </a:p>
        </p:txBody>
      </p:sp>
      <p:sp>
        <p:nvSpPr>
          <p:cNvPr id="3" name="Subtitle 2"/>
          <p:cNvSpPr>
            <a:spLocks noGrp="1"/>
          </p:cNvSpPr>
          <p:nvPr>
            <p:ph type="subTitle" idx="1"/>
          </p:nvPr>
        </p:nvSpPr>
        <p:spPr>
          <a:xfrm>
            <a:off x="1169276" y="2571092"/>
            <a:ext cx="5873550" cy="3600000"/>
          </a:xfrm>
        </p:spPr>
        <p:txBody>
          <a:bodyPr/>
          <a:lstStyle/>
          <a:p>
            <a:pPr marL="0" indent="0">
              <a:buNone/>
            </a:pPr>
            <a:r>
              <a:rPr lang="en-GB" sz="2000" dirty="0"/>
              <a:t>All the animals and plants would have been wild. </a:t>
            </a:r>
          </a:p>
          <a:p>
            <a:pPr marL="0" indent="0">
              <a:buNone/>
            </a:pPr>
            <a:endParaRPr lang="en-GB" sz="2000" dirty="0"/>
          </a:p>
          <a:p>
            <a:pPr marL="0" indent="0">
              <a:buNone/>
            </a:pPr>
            <a:r>
              <a:rPr lang="en-GB" sz="2000" dirty="0"/>
              <a:t>The diet consisted of what was growing locally and animals which were easy to catch. </a:t>
            </a:r>
          </a:p>
          <a:p>
            <a:pPr marL="0" indent="0">
              <a:buNone/>
            </a:pPr>
            <a:endParaRPr lang="en-GB" sz="2000" dirty="0"/>
          </a:p>
          <a:p>
            <a:pPr marL="0" indent="0">
              <a:buNone/>
            </a:pPr>
            <a:r>
              <a:rPr lang="en-GB" sz="2000" dirty="0"/>
              <a:t>The discovery of fire led to the realisation that it could be used to cook animals and plants to make them easier to eat, and tastier.</a:t>
            </a:r>
          </a:p>
          <a:p>
            <a:pPr marL="0" indent="0">
              <a:buNone/>
            </a:pPr>
            <a:endParaRPr lang="en-US" sz="20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8214" y="2738563"/>
            <a:ext cx="3925703" cy="251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60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Hunter-gatherers</a:t>
            </a:r>
          </a:p>
        </p:txBody>
      </p:sp>
      <p:sp>
        <p:nvSpPr>
          <p:cNvPr id="3" name="Subtitle 2"/>
          <p:cNvSpPr>
            <a:spLocks noGrp="1"/>
          </p:cNvSpPr>
          <p:nvPr>
            <p:ph type="subTitle" idx="1"/>
          </p:nvPr>
        </p:nvSpPr>
        <p:spPr>
          <a:xfrm>
            <a:off x="1169276" y="2571092"/>
            <a:ext cx="5640086" cy="3600000"/>
          </a:xfrm>
        </p:spPr>
        <p:txBody>
          <a:bodyPr/>
          <a:lstStyle/>
          <a:p>
            <a:pPr marL="0" indent="0">
              <a:buNone/>
            </a:pPr>
            <a:r>
              <a:rPr lang="en-GB" sz="2000" dirty="0"/>
              <a:t>The weather and the seasons would have affected the food supply available. In spring and summer, there would have been a glut of food. However, in the winter months, food would have been scarce. </a:t>
            </a:r>
          </a:p>
          <a:p>
            <a:pPr marL="0" indent="0">
              <a:buNone/>
            </a:pPr>
            <a:endParaRPr lang="en-GB" sz="2000" dirty="0"/>
          </a:p>
          <a:p>
            <a:pPr marL="0" indent="0">
              <a:buNone/>
            </a:pPr>
            <a:r>
              <a:rPr lang="en-GB" sz="2000" dirty="0"/>
              <a:t>Methods of preserving foods, such as sun drying, salting, fermenting and smoking were used to help keep the food fit to eat longer. Modern preservation methods today still follow similar principles.</a:t>
            </a:r>
          </a:p>
          <a:p>
            <a:pPr marL="0" indent="0">
              <a:buNone/>
            </a:pP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302" y="2571092"/>
            <a:ext cx="4283802" cy="2857296"/>
          </a:xfrm>
          <a:prstGeom prst="rect">
            <a:avLst/>
          </a:prstGeom>
        </p:spPr>
      </p:pic>
      <p:sp>
        <p:nvSpPr>
          <p:cNvPr id="6" name="TextBox 5"/>
          <p:cNvSpPr txBox="1"/>
          <p:nvPr/>
        </p:nvSpPr>
        <p:spPr>
          <a:xfrm>
            <a:off x="9144000" y="5546405"/>
            <a:ext cx="262432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Sun-drying tomatoes today</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60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Farmers</a:t>
            </a:r>
          </a:p>
        </p:txBody>
      </p:sp>
      <p:sp>
        <p:nvSpPr>
          <p:cNvPr id="3" name="Subtitle 2"/>
          <p:cNvSpPr>
            <a:spLocks noGrp="1"/>
          </p:cNvSpPr>
          <p:nvPr>
            <p:ph type="subTitle" idx="1"/>
          </p:nvPr>
        </p:nvSpPr>
        <p:spPr>
          <a:xfrm>
            <a:off x="1169276" y="2571092"/>
            <a:ext cx="5007788" cy="3600000"/>
          </a:xfrm>
        </p:spPr>
        <p:txBody>
          <a:bodyPr/>
          <a:lstStyle/>
          <a:p>
            <a:pPr marL="0" indent="0">
              <a:buNone/>
            </a:pPr>
            <a:r>
              <a:rPr lang="en-GB" sz="2000" dirty="0"/>
              <a:t>The progress from hunting to farming took place gradually. Keeping animals and plants for food probably started around 12,000 BC. However, not all animals and plants that had been eaten previously could be produced on farms.</a:t>
            </a:r>
          </a:p>
          <a:p>
            <a:pPr marL="0" indent="0">
              <a:buNone/>
            </a:pPr>
            <a:endParaRPr lang="en-GB" sz="2000" dirty="0"/>
          </a:p>
          <a:p>
            <a:pPr marL="0" indent="0">
              <a:buNone/>
            </a:pPr>
            <a:r>
              <a:rPr lang="en-GB" sz="2000" dirty="0"/>
              <a:t>By observing the usefulness and yield of different varieties, a small proportion of plants were selected for cultivation.</a:t>
            </a:r>
          </a:p>
          <a:p>
            <a:pPr marL="0" indent="0">
              <a:buNone/>
            </a:pPr>
            <a:endParaRPr lang="en-US" sz="2000" dirty="0"/>
          </a:p>
        </p:txBody>
      </p:sp>
      <p:pic>
        <p:nvPicPr>
          <p:cNvPr id="4" name="Picture 5" descr="pots dug(280 x 1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633" y="2607634"/>
            <a:ext cx="4670432" cy="310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0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Cultivation</a:t>
            </a:r>
          </a:p>
        </p:txBody>
      </p:sp>
      <p:sp>
        <p:nvSpPr>
          <p:cNvPr id="3" name="Subtitle 2"/>
          <p:cNvSpPr>
            <a:spLocks noGrp="1"/>
          </p:cNvSpPr>
          <p:nvPr>
            <p:ph type="subTitle" idx="1"/>
          </p:nvPr>
        </p:nvSpPr>
        <p:spPr>
          <a:xfrm>
            <a:off x="1169276" y="2571092"/>
            <a:ext cx="6287240" cy="3600000"/>
          </a:xfrm>
        </p:spPr>
        <p:txBody>
          <a:bodyPr/>
          <a:lstStyle/>
          <a:p>
            <a:pPr marL="0" indent="0">
              <a:buNone/>
            </a:pPr>
            <a:r>
              <a:rPr lang="en-GB" sz="2000" dirty="0"/>
              <a:t>The first plants to be cultivated were the wild grasses which were developed into wheat, barley, oats, rye and millet. </a:t>
            </a:r>
          </a:p>
          <a:p>
            <a:pPr marL="0" indent="0">
              <a:buNone/>
            </a:pPr>
            <a:endParaRPr lang="en-GB" sz="2000" dirty="0"/>
          </a:p>
          <a:p>
            <a:pPr marL="0" indent="0">
              <a:buNone/>
            </a:pPr>
            <a:r>
              <a:rPr lang="en-GB" sz="2000" dirty="0"/>
              <a:t>A few species of animals, such as goat, pig, sheep, were kept to produce food, i.e. meat and milk.</a:t>
            </a:r>
          </a:p>
          <a:p>
            <a:pPr marL="0" indent="0">
              <a:buNone/>
            </a:pPr>
            <a:endParaRPr lang="en-US" sz="20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6451" y="2103121"/>
            <a:ext cx="4307121" cy="344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60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Cultivation</a:t>
            </a:r>
          </a:p>
        </p:txBody>
      </p:sp>
      <p:sp>
        <p:nvSpPr>
          <p:cNvPr id="3" name="Subtitle 2"/>
          <p:cNvSpPr>
            <a:spLocks noGrp="1"/>
          </p:cNvSpPr>
          <p:nvPr>
            <p:ph type="subTitle" idx="1"/>
          </p:nvPr>
        </p:nvSpPr>
        <p:spPr>
          <a:xfrm>
            <a:off x="1169277" y="2571092"/>
            <a:ext cx="6445181" cy="3600000"/>
          </a:xfrm>
        </p:spPr>
        <p:txBody>
          <a:bodyPr/>
          <a:lstStyle/>
          <a:p>
            <a:pPr marL="0" indent="0">
              <a:buNone/>
            </a:pPr>
            <a:r>
              <a:rPr lang="en-GB" sz="2000" dirty="0"/>
              <a:t>Early farming began to reduce the time needed for hunting, and people began to move into settlements. Farming and trapping became full time activities. </a:t>
            </a:r>
          </a:p>
          <a:p>
            <a:pPr marL="0" indent="0">
              <a:buNone/>
            </a:pPr>
            <a:endParaRPr lang="en-GB" sz="2000" dirty="0"/>
          </a:p>
          <a:p>
            <a:pPr marL="0" indent="0">
              <a:buNone/>
            </a:pPr>
            <a:r>
              <a:rPr lang="en-GB" sz="2000" dirty="0"/>
              <a:t>The settlements were very basic, yet housed many people and their animals. </a:t>
            </a:r>
          </a:p>
          <a:p>
            <a:pPr marL="0" indent="0">
              <a:buNone/>
            </a:pPr>
            <a:endParaRPr lang="en-GB" sz="2000" dirty="0"/>
          </a:p>
          <a:p>
            <a:pPr marL="0" indent="0">
              <a:buNone/>
            </a:pPr>
            <a:r>
              <a:rPr lang="en-GB" sz="2000" dirty="0"/>
              <a:t>The cultivated fields, which were worked by the people who lived nearby. This gradually led to the development of villages.</a:t>
            </a:r>
          </a:p>
          <a:p>
            <a:pPr marL="0" indent="0">
              <a:buNone/>
            </a:pPr>
            <a:endParaRPr lang="en-US" sz="2000" dirty="0"/>
          </a:p>
        </p:txBody>
      </p:sp>
      <p:pic>
        <p:nvPicPr>
          <p:cNvPr id="4" name="Picture 4" descr="Potatoes b(676 x 507) (338 x 2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6073" y="2571092"/>
            <a:ext cx="3969793" cy="298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0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Domestication</a:t>
            </a:r>
          </a:p>
        </p:txBody>
      </p:sp>
      <p:sp>
        <p:nvSpPr>
          <p:cNvPr id="3" name="Subtitle 2"/>
          <p:cNvSpPr>
            <a:spLocks noGrp="1"/>
          </p:cNvSpPr>
          <p:nvPr>
            <p:ph type="subTitle" idx="1"/>
          </p:nvPr>
        </p:nvSpPr>
        <p:spPr>
          <a:xfrm>
            <a:off x="1169276" y="2571092"/>
            <a:ext cx="7118513" cy="3600000"/>
          </a:xfrm>
        </p:spPr>
        <p:txBody>
          <a:bodyPr/>
          <a:lstStyle/>
          <a:p>
            <a:pPr marL="0" indent="0">
              <a:buNone/>
            </a:pPr>
            <a:r>
              <a:rPr lang="en-GB" sz="2000" dirty="0"/>
              <a:t>During this period of early farming, domestication began to rise and spread. Domestication refers to the selection process of plants and animals to better suit the needs of human beings. There were also many technological developments in agriculture and animal husbandry. </a:t>
            </a:r>
          </a:p>
          <a:p>
            <a:pPr marL="0" indent="0">
              <a:buNone/>
            </a:pPr>
            <a:endParaRPr lang="en-GB" sz="2000" dirty="0"/>
          </a:p>
          <a:p>
            <a:pPr marL="0" indent="0">
              <a:buNone/>
            </a:pPr>
            <a:r>
              <a:rPr lang="en-GB" sz="2000" dirty="0"/>
              <a:t>Stone polishing led to the making of new tools and utensils, such as hoes and ploughs. Querns of polished stone made it possible to grind grains into flour. Clay pots were made on potter’s wheels and were eventually fired and glazed.</a:t>
            </a:r>
          </a:p>
          <a:p>
            <a:pPr marL="0" indent="0">
              <a:buNone/>
            </a:pPr>
            <a:endParaRPr lang="en-US" sz="2000" dirty="0"/>
          </a:p>
        </p:txBody>
      </p:sp>
      <p:pic>
        <p:nvPicPr>
          <p:cNvPr id="1026" name="Picture 2" descr="Image result for quern 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7789" y="2571092"/>
            <a:ext cx="3708254" cy="304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0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Varieties of food sources</a:t>
            </a:r>
          </a:p>
        </p:txBody>
      </p:sp>
      <p:sp>
        <p:nvSpPr>
          <p:cNvPr id="3" name="Subtitle 2"/>
          <p:cNvSpPr>
            <a:spLocks noGrp="1"/>
          </p:cNvSpPr>
          <p:nvPr>
            <p:ph type="subTitle" idx="1"/>
          </p:nvPr>
        </p:nvSpPr>
        <p:spPr>
          <a:xfrm>
            <a:off x="1169277" y="2571092"/>
            <a:ext cx="6852506" cy="3600000"/>
          </a:xfrm>
        </p:spPr>
        <p:txBody>
          <a:bodyPr/>
          <a:lstStyle/>
          <a:p>
            <a:pPr marL="0" indent="0">
              <a:buNone/>
            </a:pPr>
            <a:r>
              <a:rPr lang="en-GB" sz="2000" dirty="0"/>
              <a:t>Through the centuries the process of producing new or improved strains of plants and animals has continued. From the vast array of crops used as food by the hunter-gatherers, people now use only 14 major cereal crops to provide food for the world. </a:t>
            </a:r>
          </a:p>
          <a:p>
            <a:pPr marL="0" indent="0">
              <a:buNone/>
            </a:pPr>
            <a:endParaRPr lang="en-GB" sz="2000" dirty="0"/>
          </a:p>
          <a:p>
            <a:pPr marL="0" indent="0">
              <a:buNone/>
            </a:pPr>
            <a:r>
              <a:rPr lang="en-GB" sz="2000" dirty="0"/>
              <a:t>Rather than eating many different crops, a range of different food products is now made from a small number of staple foods, for example potatoes may still be manufactured into – crisps, extruded snacks, gnocchi, soup, chips, waffles, potato starch (used in instant desserts) and instant mash.</a:t>
            </a:r>
          </a:p>
          <a:p>
            <a:pPr marL="0" indent="0">
              <a:buNone/>
            </a:pP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7048" y="4500395"/>
            <a:ext cx="2992581" cy="1996028"/>
          </a:xfrm>
          <a:prstGeom prst="rect">
            <a:avLst/>
          </a:prstGeom>
        </p:spPr>
      </p:pic>
      <p:pic>
        <p:nvPicPr>
          <p:cNvPr id="6" name="Picture 5"/>
          <p:cNvPicPr>
            <a:picLocks noChangeAspect="1"/>
          </p:cNvPicPr>
          <p:nvPr/>
        </p:nvPicPr>
        <p:blipFill>
          <a:blip r:embed="rId3"/>
          <a:stretch>
            <a:fillRect/>
          </a:stretch>
        </p:blipFill>
        <p:spPr>
          <a:xfrm>
            <a:off x="8587048" y="1979266"/>
            <a:ext cx="2992580" cy="2459901"/>
          </a:xfrm>
          <a:prstGeom prst="rect">
            <a:avLst/>
          </a:prstGeom>
        </p:spPr>
      </p:pic>
    </p:spTree>
    <p:extLst>
      <p:ext uri="{BB962C8B-B14F-4D97-AF65-F5344CB8AC3E}">
        <p14:creationId xmlns:p14="http://schemas.microsoft.com/office/powerpoint/2010/main" val="3227605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69342B-B274-46C9-A2CB-0485BE79CF6B}"/>
</file>

<file path=customXml/itemProps2.xml><?xml version="1.0" encoding="utf-8"?>
<ds:datastoreItem xmlns:ds="http://schemas.openxmlformats.org/officeDocument/2006/customXml" ds:itemID="{CCD4BD3E-60CA-4F6A-B15C-DAF6BB75C84C}"/>
</file>

<file path=customXml/itemProps3.xml><?xml version="1.0" encoding="utf-8"?>
<ds:datastoreItem xmlns:ds="http://schemas.openxmlformats.org/officeDocument/2006/customXml" ds:itemID="{90C1DEF0-E51C-4F96-81C8-AE8719814A50}"/>
</file>

<file path=docProps/app.xml><?xml version="1.0" encoding="utf-8"?>
<Properties xmlns="http://schemas.openxmlformats.org/officeDocument/2006/extended-properties" xmlns:vt="http://schemas.openxmlformats.org/officeDocument/2006/docPropsVTypes">
  <TotalTime>2</TotalTime>
  <Words>813</Words>
  <Application>Microsoft Office PowerPoint</Application>
  <PresentationFormat>Widescreen</PresentationFormat>
  <Paragraphs>66</Paragraphs>
  <Slides>13</Slides>
  <Notes>0</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13</vt:i4>
      </vt:variant>
    </vt:vector>
  </HeadingPairs>
  <TitlesOfParts>
    <vt:vector size="18" baseType="lpstr">
      <vt:lpstr>Arial</vt:lpstr>
      <vt:lpstr>Office Theme</vt:lpstr>
      <vt:lpstr>Custom Design</vt:lpstr>
      <vt:lpstr>1_Custom Design</vt:lpstr>
      <vt:lpstr>3_Custom Design</vt:lpstr>
      <vt:lpstr>Historical changes in food technology</vt:lpstr>
      <vt:lpstr>Hunter-gatherers</vt:lpstr>
      <vt:lpstr>Hunter-gatherers</vt:lpstr>
      <vt:lpstr>Hunter-gatherers</vt:lpstr>
      <vt:lpstr>Farmers</vt:lpstr>
      <vt:lpstr>Cultivation</vt:lpstr>
      <vt:lpstr>Cultivation</vt:lpstr>
      <vt:lpstr>Domestication</vt:lpstr>
      <vt:lpstr>Varieties of food sources</vt:lpstr>
      <vt:lpstr>Crops</vt:lpstr>
      <vt:lpstr>Influential civilisations</vt:lpstr>
      <vt:lpstr>Influential civilisations</vt:lpstr>
      <vt:lpstr>Historical changes in food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34</cp:revision>
  <dcterms:created xsi:type="dcterms:W3CDTF">2018-10-10T09:22:08Z</dcterms:created>
  <dcterms:modified xsi:type="dcterms:W3CDTF">2024-02-15T10:18:56Z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