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63" r:id="rId6"/>
    <p:sldId id="264" r:id="rId7"/>
    <p:sldId id="269" r:id="rId8"/>
    <p:sldId id="265" r:id="rId9"/>
    <p:sldId id="266" r:id="rId10"/>
    <p:sldId id="267" r:id="rId11"/>
    <p:sldId id="268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4D9"/>
    <a:srgbClr val="B8B8D1"/>
    <a:srgbClr val="263B83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89928" autoAdjust="0"/>
  </p:normalViewPr>
  <p:slideViewPr>
    <p:cSldViewPr snapToGrid="0" snapToObjects="1">
      <p:cViewPr varScale="1">
        <p:scale>
          <a:sx n="100" d="100"/>
          <a:sy n="100" d="100"/>
        </p:scale>
        <p:origin x="12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Milk processing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Primary milk processing</a:t>
            </a:r>
            <a:br>
              <a:rPr lang="en-GB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397779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After the milk has been delivered from the dairy, it is </a:t>
            </a:r>
            <a:r>
              <a:rPr lang="en-US" altLang="en-US" sz="2000" dirty="0" err="1"/>
              <a:t>pasteurised</a:t>
            </a:r>
            <a:r>
              <a:rPr lang="en-US" altLang="en-US" sz="2000" dirty="0"/>
              <a:t>. 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err="1"/>
              <a:t>Pasteurisation</a:t>
            </a:r>
            <a:r>
              <a:rPr lang="en-US" altLang="en-US" sz="2000" dirty="0"/>
              <a:t> is a process used to kill harmful microorganisms, such as certain pathogenic bacteria, yeasts and </a:t>
            </a:r>
            <a:r>
              <a:rPr lang="en-US" altLang="en-US" sz="2000" dirty="0" err="1"/>
              <a:t>moulds</a:t>
            </a:r>
            <a:r>
              <a:rPr lang="en-US" altLang="en-US" sz="2000" dirty="0"/>
              <a:t>, which may be present in the milk after initial collection.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Killing any harmful bacteria will make the fresh milk safe to drink/consume.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This process also extends the shelf life of milk.</a:t>
            </a:r>
          </a:p>
        </p:txBody>
      </p:sp>
      <p:pic>
        <p:nvPicPr>
          <p:cNvPr id="3074" name="Picture 2" descr="S:\Shared\EDUCATION TEAM FILES\DairyCo\Farm Visit March 2012\2012-03-27 Farm visit March 2012\Farm visit March 2012 1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940" y="2283798"/>
            <a:ext cx="4917739" cy="36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8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 err="1"/>
              <a:t>Pasteurisation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647160" cy="36000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en-US" sz="2000" dirty="0"/>
              <a:t>The basic process for whole milk involves heating the milk to a temperature of no less than 71.7ºC for 25 seconds.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altLang="en-US" sz="20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en-US" sz="2000" dirty="0"/>
              <a:t>This process is known as High Temperature Short Time (HTST).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altLang="en-US" sz="20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en-US" sz="2000" dirty="0"/>
              <a:t>The milk is then cooled for packing, storage and transportation.</a:t>
            </a:r>
          </a:p>
        </p:txBody>
      </p:sp>
      <p:pic>
        <p:nvPicPr>
          <p:cNvPr id="2050" name="Picture 2" descr="S:\Shared\EDUCATION TEAM FILES\Photographs Oct 2018 onwards\pastueris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203" y="2571092"/>
            <a:ext cx="4552393" cy="304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61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Homogenisation</a:t>
            </a:r>
            <a:br>
              <a:rPr lang="en-GB" altLang="en-US" sz="3600" dirty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98273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dirty="0" err="1"/>
              <a:t>Homogenisation</a:t>
            </a:r>
            <a:r>
              <a:rPr lang="en-US" altLang="en-US" dirty="0"/>
              <a:t> of milk involves the milk being pumped at very high pressures through narrow tubes, breaking up the fat globules in order for these to disperse through the liquid. 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This process produces milk of a uniform composition and palatability, without removing or adding any constituents.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Most milk available for purchase is </a:t>
            </a:r>
            <a:r>
              <a:rPr lang="en-US" altLang="en-US" dirty="0" err="1"/>
              <a:t>homogenised</a:t>
            </a:r>
            <a:r>
              <a:rPr lang="en-US" altLang="en-US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871" y="2571092"/>
            <a:ext cx="4375140" cy="303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2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Packing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93425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The milk is then packaged into bottles and labelled. 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The packaging helps to increase the shelf-life of the milk.</a:t>
            </a:r>
          </a:p>
          <a:p>
            <a:pPr>
              <a:spcBef>
                <a:spcPct val="0"/>
              </a:spcBef>
            </a:pPr>
            <a:endParaRPr lang="en-US" altLang="en-US" sz="2000" i="1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The milk is then distributed to supermarkets and shops for sale.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Many plastic bottles now have up to 30+% recycled plastic.</a:t>
            </a:r>
          </a:p>
        </p:txBody>
      </p:sp>
      <p:pic>
        <p:nvPicPr>
          <p:cNvPr id="1027" name="Picture 3" descr="S:\Shared\EDUCATION TEAM FILES\DairyCo\DairyCo pics only\PRODUCTION BOTTL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5047" y="1857159"/>
            <a:ext cx="3510263" cy="232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Shared\EDUCATION TEAM FILES\Photographs Oct 2018 onwards\milk in supermar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805" y="4303515"/>
            <a:ext cx="30480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1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Sterilisation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283798"/>
            <a:ext cx="6751566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This process uses a temperature in excess of 100ºC in order to destroy nearly all micro-organisms present in a food. This is important as some micro-organisms can form spores which have the ability to survive at high temperatures. 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The product is packed in air-tight containers either before or after heat treatment. 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Sterilising enables milk to be kept for months unopened and unrefrigerated but may result in a burnt, caramelised flavour and browning.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Once opened, the milk should be refrigerated and consumed within three days. </a:t>
            </a:r>
            <a:endParaRPr lang="en-US" altLang="en-US" sz="2000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477456" y="2474892"/>
            <a:ext cx="3314700" cy="34432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80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Ultra heat treated (UHT)</a:t>
            </a:r>
            <a:br>
              <a:rPr lang="en-GB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321581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UHT is a continuous process and the product is packaged after treatment into sterile containers. Typical temperatures and times specified for UHT treatment of milk are 130º C-150º C for 1-3 seconds.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As the product is moving continuously, rather than being stationary, high temperatures can be reached resulting in fewer chemical changes, but having the same sterilising effect. 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UHT treatment was developed to destroy all micro-organisms without causing as much damage to the product as sterilisation. Milk may taste cooked and will be slightly brown in colour.</a:t>
            </a:r>
            <a:endParaRPr lang="en-US" altLang="en-US" sz="2000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992569" y="1923798"/>
            <a:ext cx="2811462" cy="2374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569" y="4501340"/>
            <a:ext cx="2811462" cy="187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93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Find out more about milk</a:t>
            </a:r>
            <a:br>
              <a:rPr lang="en-GB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14007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To find out more about milk, access the </a:t>
            </a:r>
            <a:r>
              <a:rPr lang="en-US" altLang="en-US" sz="2000" i="1" dirty="0"/>
              <a:t>From grass to glass – the journey of milk </a:t>
            </a:r>
            <a:r>
              <a:rPr lang="en-US" altLang="en-US" sz="2000" dirty="0"/>
              <a:t>poster.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71" y="2283798"/>
            <a:ext cx="496887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48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E8801-2893-44BB-AAE9-6ED6CA9602C4}"/>
              </a:ext>
            </a:extLst>
          </p:cNvPr>
          <p:cNvSpPr txBox="1"/>
          <p:nvPr/>
        </p:nvSpPr>
        <p:spPr>
          <a:xfrm>
            <a:off x="276225" y="6471731"/>
            <a:ext cx="634365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This resource meets the</a:t>
            </a:r>
            <a:r>
              <a:rPr lang="en-US" sz="1000" b="1" dirty="0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b="1" i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  <a:hlinkClick r:id="rId2"/>
              </a:rPr>
              <a:t>Guidelines for producers and users of school education resources about food</a:t>
            </a:r>
            <a:r>
              <a:rPr lang="en-US" sz="1000" b="0" i="1" dirty="0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en-GB" sz="1100" dirty="0">
              <a:effectLst/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479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Office Theme</vt:lpstr>
      <vt:lpstr>Custom Design</vt:lpstr>
      <vt:lpstr>1_Custom Design</vt:lpstr>
      <vt:lpstr>3_Custom Design</vt:lpstr>
      <vt:lpstr>Milk processing</vt:lpstr>
      <vt:lpstr>Primary milk processing </vt:lpstr>
      <vt:lpstr>Pasteurisation</vt:lpstr>
      <vt:lpstr>Homogenisation </vt:lpstr>
      <vt:lpstr>Packing</vt:lpstr>
      <vt:lpstr>Sterilisation</vt:lpstr>
      <vt:lpstr>Ultra heat treated (UHT) </vt:lpstr>
      <vt:lpstr>Find out more about milk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28</cp:revision>
  <dcterms:created xsi:type="dcterms:W3CDTF">2018-10-10T09:22:08Z</dcterms:created>
  <dcterms:modified xsi:type="dcterms:W3CDTF">2021-12-13T20:21:40Z</dcterms:modified>
</cp:coreProperties>
</file>