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50" r:id="rId5"/>
    <p:sldMasterId id="2147483652" r:id="rId6"/>
    <p:sldMasterId id="2147483656" r:id="rId7"/>
  </p:sldMasterIdLst>
  <p:sldIdLst>
    <p:sldId id="256" r:id="rId8"/>
    <p:sldId id="279" r:id="rId9"/>
    <p:sldId id="262" r:id="rId10"/>
    <p:sldId id="263" r:id="rId11"/>
    <p:sldId id="265" r:id="rId12"/>
    <p:sldId id="266" r:id="rId13"/>
    <p:sldId id="268" r:id="rId14"/>
    <p:sldId id="269" r:id="rId15"/>
    <p:sldId id="264" r:id="rId16"/>
    <p:sldId id="272" r:id="rId17"/>
    <p:sldId id="273" r:id="rId18"/>
    <p:sldId id="274" r:id="rId19"/>
    <p:sldId id="275" r:id="rId20"/>
    <p:sldId id="278" r:id="rId21"/>
    <p:sldId id="276" r:id="rId22"/>
    <p:sldId id="287" r:id="rId23"/>
    <p:sldId id="284" r:id="rId24"/>
    <p:sldId id="285" r:id="rId25"/>
    <p:sldId id="286" r:id="rId26"/>
    <p:sldId id="281" r:id="rId27"/>
    <p:sldId id="282" r:id="rId28"/>
    <p:sldId id="283" r:id="rId29"/>
    <p:sldId id="290" r:id="rId30"/>
    <p:sldId id="292" r:id="rId31"/>
    <p:sldId id="291" r:id="rId32"/>
    <p:sldId id="261"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CE3C2"/>
    <a:srgbClr val="EF9F3F"/>
    <a:srgbClr val="F9D4B6"/>
    <a:srgbClr val="EDAD80"/>
    <a:srgbClr val="E46B2F"/>
    <a:srgbClr val="ED6B1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75"/>
    <p:restoredTop sz="94655"/>
  </p:normalViewPr>
  <p:slideViewPr>
    <p:cSldViewPr snapToGrid="0" snapToObjects="1">
      <p:cViewPr varScale="1">
        <p:scale>
          <a:sx n="89" d="100"/>
          <a:sy n="89" d="100"/>
        </p:scale>
        <p:origin x="75" y="147"/>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42452" y="3531477"/>
            <a:ext cx="9144000" cy="733096"/>
          </a:xfrm>
          <a:prstGeom prst="rect">
            <a:avLst/>
          </a:prstGeom>
        </p:spPr>
        <p:txBody>
          <a:bodyPr lIns="0" tIns="0" rIns="0" bIns="0" anchor="t"/>
          <a:lstStyle>
            <a:lvl1pPr algn="l">
              <a:defRPr sz="4400" b="1" i="0" baseline="0">
                <a:solidFill>
                  <a:schemeClr val="bg1"/>
                </a:solidFill>
                <a:latin typeface="Arial" charset="0"/>
                <a:ea typeface="Arial" charset="0"/>
                <a:cs typeface="Arial" charset="0"/>
              </a:defRPr>
            </a:lvl1pPr>
          </a:lstStyle>
          <a:p>
            <a:r>
              <a:rPr lang="en-US" dirty="0"/>
              <a:t>Title</a:t>
            </a:r>
          </a:p>
        </p:txBody>
      </p:sp>
    </p:spTree>
    <p:extLst>
      <p:ext uri="{BB962C8B-B14F-4D97-AF65-F5344CB8AC3E}">
        <p14:creationId xmlns:p14="http://schemas.microsoft.com/office/powerpoint/2010/main" val="7410729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53512" y="587760"/>
            <a:ext cx="9144000" cy="635491"/>
          </a:xfrm>
          <a:prstGeom prst="rect">
            <a:avLst/>
          </a:prstGeom>
        </p:spPr>
        <p:txBody>
          <a:bodyPr lIns="0" tIns="0" rIns="0" bIns="0" anchor="t"/>
          <a:lstStyle>
            <a:lvl1pPr algn="l">
              <a:defRPr sz="4000" b="1" i="0">
                <a:solidFill>
                  <a:srgbClr val="EF9F3F"/>
                </a:solidFill>
                <a:latin typeface="Arial" charset="0"/>
                <a:ea typeface="Arial" charset="0"/>
                <a:cs typeface="Arial" charset="0"/>
              </a:defRPr>
            </a:lvl1pPr>
          </a:lstStyle>
          <a:p>
            <a:r>
              <a:rPr lang="en-US" dirty="0"/>
              <a:t>Section Title</a:t>
            </a:r>
          </a:p>
        </p:txBody>
      </p:sp>
      <p:sp>
        <p:nvSpPr>
          <p:cNvPr id="3" name="Subtitle 2"/>
          <p:cNvSpPr>
            <a:spLocks noGrp="1"/>
          </p:cNvSpPr>
          <p:nvPr>
            <p:ph type="subTitle" idx="1" hasCustomPrompt="1"/>
          </p:nvPr>
        </p:nvSpPr>
        <p:spPr>
          <a:xfrm>
            <a:off x="1153512" y="3065488"/>
            <a:ext cx="9144000" cy="3087973"/>
          </a:xfrm>
          <a:prstGeom prst="rect">
            <a:avLst/>
          </a:prstGeom>
        </p:spPr>
        <p:txBody>
          <a:bodyPr lIns="0" tIns="0" rIns="0" bIns="0"/>
          <a:lstStyle>
            <a:lvl1pPr marL="285750" indent="-285750" algn="l">
              <a:buFont typeface="Arial" charset="0"/>
              <a:buChar char="•"/>
              <a:defRPr sz="1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a:t>
            </a:r>
          </a:p>
        </p:txBody>
      </p:sp>
    </p:spTree>
    <p:extLst>
      <p:ext uri="{BB962C8B-B14F-4D97-AF65-F5344CB8AC3E}">
        <p14:creationId xmlns:p14="http://schemas.microsoft.com/office/powerpoint/2010/main" val="8237676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1551343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3520166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2" name="Rectangle 11"/>
          <p:cNvSpPr/>
          <p:nvPr userDrawn="1"/>
        </p:nvSpPr>
        <p:spPr>
          <a:xfrm>
            <a:off x="6209274" y="2571092"/>
            <a:ext cx="4680000" cy="3600000"/>
          </a:xfrm>
          <a:prstGeom prst="rect">
            <a:avLst/>
          </a:prstGeom>
          <a:solidFill>
            <a:srgbClr val="FCE3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 name="Text Placeholder 2"/>
          <p:cNvSpPr>
            <a:spLocks noGrp="1"/>
          </p:cNvSpPr>
          <p:nvPr>
            <p:ph type="body" idx="1" hasCustomPrompt="1"/>
          </p:nvPr>
        </p:nvSpPr>
        <p:spPr>
          <a:xfrm>
            <a:off x="1169276" y="2571092"/>
            <a:ext cx="4680000" cy="3600000"/>
          </a:xfrm>
          <a:prstGeom prst="rect">
            <a:avLst/>
          </a:prstGeom>
        </p:spPr>
        <p:txBody>
          <a:bodyPr lIns="0" tIns="0" rIns="0" bIns="0" anchor="t">
            <a:normAutofit/>
          </a:bodyPr>
          <a:lstStyle>
            <a:lvl1pPr marL="285750" indent="-285750">
              <a:buSzPct val="90000"/>
              <a:buFont typeface="Arial" charset="0"/>
              <a:buChar char="•"/>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5" name="Text Placeholder 4"/>
          <p:cNvSpPr>
            <a:spLocks noGrp="1"/>
          </p:cNvSpPr>
          <p:nvPr>
            <p:ph type="body" sz="quarter" idx="3" hasCustomPrompt="1"/>
          </p:nvPr>
        </p:nvSpPr>
        <p:spPr>
          <a:xfrm>
            <a:off x="6398461" y="2760281"/>
            <a:ext cx="4320000" cy="3240000"/>
          </a:xfrm>
          <a:prstGeom prst="rect">
            <a:avLst/>
          </a:prstGeom>
        </p:spPr>
        <p:txBody>
          <a:bodyPr lIns="0" tIns="0" rIns="0" bIns="0" anchor="t">
            <a:normAutofit/>
          </a:bodyPr>
          <a:lstStyle>
            <a:lvl1pPr marL="0" indent="0">
              <a:buNone/>
              <a:defRPr sz="1800" b="0" i="0">
                <a:latin typeface="Arial" charset="0"/>
                <a:ea typeface="Arial" charset="0"/>
                <a:cs typeface="Arial"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Body text</a:t>
            </a:r>
          </a:p>
        </p:txBody>
      </p:sp>
      <p:sp>
        <p:nvSpPr>
          <p:cNvPr id="13" name="Title 1"/>
          <p:cNvSpPr>
            <a:spLocks noGrp="1"/>
          </p:cNvSpPr>
          <p:nvPr>
            <p:ph type="title" hasCustomPrompt="1"/>
          </p:nvPr>
        </p:nvSpPr>
        <p:spPr>
          <a:xfrm>
            <a:off x="1169276" y="1563798"/>
            <a:ext cx="9720000" cy="720000"/>
          </a:xfrm>
          <a:prstGeom prst="rect">
            <a:avLst/>
          </a:prstGeom>
        </p:spPr>
        <p:txBody>
          <a:bodyPr lIns="0" tIns="0" rIns="0" bIns="0"/>
          <a:lstStyle>
            <a:lvl1pPr>
              <a:defRPr sz="3400" b="1" i="0">
                <a:solidFill>
                  <a:srgbClr val="EF9F3F"/>
                </a:solidFill>
                <a:latin typeface="Arial" charset="0"/>
                <a:ea typeface="Arial" charset="0"/>
                <a:cs typeface="Arial" charset="0"/>
              </a:defRPr>
            </a:lvl1pPr>
          </a:lstStyle>
          <a:p>
            <a:r>
              <a:rPr lang="en-US" dirty="0"/>
              <a:t>Heading</a:t>
            </a:r>
          </a:p>
        </p:txBody>
      </p:sp>
    </p:spTree>
    <p:extLst>
      <p:ext uri="{BB962C8B-B14F-4D97-AF65-F5344CB8AC3E}">
        <p14:creationId xmlns:p14="http://schemas.microsoft.com/office/powerpoint/2010/main" val="28000793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169274" y="1563798"/>
            <a:ext cx="9720000" cy="720000"/>
          </a:xfrm>
          <a:prstGeom prst="rect">
            <a:avLst/>
          </a:prstGeom>
        </p:spPr>
        <p:txBody>
          <a:bodyPr lIns="0" tIns="0" rIns="0" bIns="0" anchor="t"/>
          <a:lstStyle>
            <a:lvl1pPr algn="l">
              <a:defRPr sz="3400" b="1" i="0">
                <a:solidFill>
                  <a:srgbClr val="EF9F3F"/>
                </a:solidFill>
                <a:latin typeface="Arial" charset="0"/>
                <a:ea typeface="Arial" charset="0"/>
                <a:cs typeface="Arial" charset="0"/>
              </a:defRPr>
            </a:lvl1pPr>
          </a:lstStyle>
          <a:p>
            <a:r>
              <a:rPr lang="en-US" dirty="0"/>
              <a:t>Heading</a:t>
            </a:r>
          </a:p>
        </p:txBody>
      </p:sp>
      <p:sp>
        <p:nvSpPr>
          <p:cNvPr id="3" name="Subtitle 2"/>
          <p:cNvSpPr>
            <a:spLocks noGrp="1"/>
          </p:cNvSpPr>
          <p:nvPr>
            <p:ph type="subTitle" idx="1" hasCustomPrompt="1"/>
          </p:nvPr>
        </p:nvSpPr>
        <p:spPr>
          <a:xfrm>
            <a:off x="1169276" y="2571092"/>
            <a:ext cx="9720000" cy="3600000"/>
          </a:xfrm>
          <a:prstGeom prst="rect">
            <a:avLst/>
          </a:prstGeom>
        </p:spPr>
        <p:txBody>
          <a:bodyPr lIns="0" tIns="0" rIns="0" bIns="0" numCol="1" anchor="t"/>
          <a:lstStyle>
            <a:lvl1pPr marL="285750" indent="-285750" algn="l">
              <a:buSzPct val="90000"/>
              <a:buFont typeface="Arial" charset="0"/>
              <a:buChar char="•"/>
              <a:defRPr sz="1800" b="0" i="0">
                <a:solidFill>
                  <a:schemeClr val="tx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Text here</a:t>
            </a:r>
          </a:p>
        </p:txBody>
      </p:sp>
    </p:spTree>
    <p:extLst>
      <p:ext uri="{BB962C8B-B14F-4D97-AF65-F5344CB8AC3E}">
        <p14:creationId xmlns:p14="http://schemas.microsoft.com/office/powerpoint/2010/main" val="67032207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hyperlink" Target="http://www.foodafactoflife.org.uk/" TargetMode="External"/><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2.xml"/><Relationship Id="rId1" Type="http://schemas.openxmlformats.org/officeDocument/2006/relationships/slideLayout" Target="../slideLayouts/slideLayout2.xml"/><Relationship Id="rId4" Type="http://schemas.openxmlformats.org/officeDocument/2006/relationships/hyperlink" Target="http://www.foodafactoflife.org.uk/" TargetMode="Externa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hyperlink" Target="http://www.foodafactoflife.org.uk/" TargetMode="External"/><Relationship Id="rId4" Type="http://schemas.openxmlformats.org/officeDocument/2006/relationships/image" Target="../media/image4.png"/></Relationships>
</file>

<file path=ppt/slideMasters/_rels/slideMaster4.xml.rels><?xml version="1.0" encoding="UTF-8" standalone="yes"?>
<Relationships xmlns="http://schemas.openxmlformats.org/package/2006/relationships"><Relationship Id="rId3" Type="http://schemas.openxmlformats.org/officeDocument/2006/relationships/theme" Target="../theme/theme4.xml"/><Relationship Id="rId2" Type="http://schemas.openxmlformats.org/officeDocument/2006/relationships/slideLayout" Target="../slideLayouts/slideLayout6.xml"/><Relationship Id="rId1" Type="http://schemas.openxmlformats.org/officeDocument/2006/relationships/slideLayout" Target="../slideLayouts/slideLayout5.xml"/><Relationship Id="rId5" Type="http://schemas.openxmlformats.org/officeDocument/2006/relationships/hyperlink" Target="http://www.foodafactoflife.org.uk/" TargetMode="External"/><Relationship Id="rId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39453" y="358589"/>
            <a:ext cx="2044335" cy="1435165"/>
          </a:xfrm>
          <a:prstGeom prst="rect">
            <a:avLst/>
          </a:prstGeom>
        </p:spPr>
      </p:pic>
      <p:sp>
        <p:nvSpPr>
          <p:cNvPr id="9" name="TextBox 8"/>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a:t>
            </a:r>
            <a:r>
              <a:rPr lang="en-US" sz="900" b="0" i="0" baseline="0" dirty="0">
                <a:solidFill>
                  <a:schemeClr val="tx1"/>
                </a:solidFill>
                <a:latin typeface="Arial" charset="0"/>
                <a:ea typeface="Arial" charset="0"/>
                <a:cs typeface="Arial" charset="0"/>
              </a:rPr>
              <a:t> Food – </a:t>
            </a:r>
            <a:r>
              <a:rPr lang="en-US" sz="900" b="0" i="0" dirty="0">
                <a:solidFill>
                  <a:schemeClr val="tx1"/>
                </a:solidFill>
                <a:latin typeface="Arial" charset="0"/>
                <a:ea typeface="Arial" charset="0"/>
                <a:cs typeface="Arial" charset="0"/>
              </a:rPr>
              <a:t>a fact of life 2023</a:t>
            </a:r>
          </a:p>
        </p:txBody>
      </p:sp>
    </p:spTree>
    <p:extLst>
      <p:ext uri="{BB962C8B-B14F-4D97-AF65-F5344CB8AC3E}">
        <p14:creationId xmlns:p14="http://schemas.microsoft.com/office/powerpoint/2010/main" val="1328885048"/>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4"/>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498317190"/>
      </p:ext>
    </p:extLst>
  </p:cSld>
  <p:clrMap bg1="lt1" tx1="dk1" bg2="lt2" tx2="dk2" accent1="accent1" accent2="accent2" accent3="accent3" accent4="accent4" accent5="accent5" accent6="accent6" hlink="hlink" folHlink="folHlink"/>
  <p:sldLayoutIdLst>
    <p:sldLayoutId id="2147483651"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TextBox 8"/>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822393236"/>
      </p:ext>
    </p:extLst>
  </p:cSld>
  <p:clrMap bg1="lt1" tx1="dk1" bg2="lt2" tx2="dk2" accent1="accent1" accent2="accent2" accent3="accent3" accent4="accent4" accent5="accent5" accent6="accent6" hlink="hlink" folHlink="folHlink"/>
  <p:sldLayoutIdLst>
    <p:sldLayoutId id="2147483653" r:id="rId1"/>
    <p:sldLayoutId id="214748366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TextBox 7"/>
          <p:cNvSpPr txBox="1"/>
          <p:nvPr/>
        </p:nvSpPr>
        <p:spPr>
          <a:xfrm>
            <a:off x="1156447" y="6539528"/>
            <a:ext cx="10721788" cy="138499"/>
          </a:xfrm>
          <a:prstGeom prst="rect">
            <a:avLst/>
          </a:prstGeom>
          <a:noFill/>
        </p:spPr>
        <p:txBody>
          <a:bodyPr wrap="square" lIns="0" tIns="0" rIns="0" bIns="0" rtlCol="0">
            <a:spAutoFit/>
          </a:bodyPr>
          <a:lstStyle/>
          <a:p>
            <a:pPr algn="r"/>
            <a:r>
              <a:rPr lang="en-US" sz="900" b="0" i="0" dirty="0">
                <a:solidFill>
                  <a:schemeClr val="tx1"/>
                </a:solidFill>
                <a:latin typeface="Arial" charset="0"/>
                <a:ea typeface="Arial" charset="0"/>
                <a:cs typeface="Arial" charset="0"/>
                <a:hlinkClick r:id="rId5"/>
              </a:rPr>
              <a:t>www.foodafactoflife.org.uk</a:t>
            </a:r>
            <a:r>
              <a:rPr lang="en-US" sz="900" b="0" i="0" baseline="0" dirty="0">
                <a:solidFill>
                  <a:schemeClr val="tx1"/>
                </a:solidFill>
                <a:latin typeface="Arial" charset="0"/>
                <a:ea typeface="Arial" charset="0"/>
                <a:cs typeface="Arial" charset="0"/>
              </a:rPr>
              <a:t>    </a:t>
            </a:r>
            <a:r>
              <a:rPr lang="en-US" sz="900" b="0" i="0" dirty="0">
                <a:solidFill>
                  <a:schemeClr val="tx1"/>
                </a:solidFill>
                <a:latin typeface="Arial" charset="0"/>
                <a:ea typeface="Arial" charset="0"/>
                <a:cs typeface="Arial" charset="0"/>
              </a:rPr>
              <a:t>© Food – a fact of life 2023</a:t>
            </a:r>
          </a:p>
        </p:txBody>
      </p:sp>
    </p:spTree>
    <p:extLst>
      <p:ext uri="{BB962C8B-B14F-4D97-AF65-F5344CB8AC3E}">
        <p14:creationId xmlns:p14="http://schemas.microsoft.com/office/powerpoint/2010/main" val="1788143608"/>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hyperlink" Target="https://play.kahoot.it/#/?quizId=fb67ce7b-ce4b-46fd-b843-5b3d026e0330" TargetMode="Externa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hyperlink" Target="https://www.foodafactoflife.org.uk/whole-school/whole-school-approach/guidelines-for-school-education-resources-about-food/"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www.nutrition.org.uk/" TargetMode="Externa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Nutrients </a:t>
            </a:r>
            <a:br>
              <a:rPr lang="en-US" dirty="0"/>
            </a:br>
            <a:br>
              <a:rPr lang="en-US" dirty="0"/>
            </a:br>
            <a:endParaRPr lang="en-US" dirty="0"/>
          </a:p>
        </p:txBody>
      </p:sp>
    </p:spTree>
    <p:extLst>
      <p:ext uri="{BB962C8B-B14F-4D97-AF65-F5344CB8AC3E}">
        <p14:creationId xmlns:p14="http://schemas.microsoft.com/office/powerpoint/2010/main" val="1955166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t>Fat</a:t>
            </a:r>
          </a:p>
        </p:txBody>
      </p:sp>
      <p:sp>
        <p:nvSpPr>
          <p:cNvPr id="3" name="Subtitle 2"/>
          <p:cNvSpPr>
            <a:spLocks noGrp="1"/>
          </p:cNvSpPr>
          <p:nvPr>
            <p:ph type="subTitle" idx="1"/>
          </p:nvPr>
        </p:nvSpPr>
        <p:spPr>
          <a:xfrm>
            <a:off x="1169276" y="2571092"/>
            <a:ext cx="7285955" cy="3600000"/>
          </a:xfrm>
        </p:spPr>
        <p:txBody>
          <a:bodyPr/>
          <a:lstStyle/>
          <a:p>
            <a:pPr marL="0" indent="0">
              <a:spcBef>
                <a:spcPct val="0"/>
              </a:spcBef>
              <a:buNone/>
            </a:pPr>
            <a:r>
              <a:rPr lang="en-GB" altLang="en-US" sz="2000" dirty="0"/>
              <a:t>Fat provides fat-soluble vitamins A, D, E and K, and is necessary for their absorption. It is also important for essential fatty acids the body cannot make.</a:t>
            </a:r>
          </a:p>
          <a:p>
            <a:pPr marL="0" indent="0">
              <a:spcBef>
                <a:spcPct val="0"/>
              </a:spcBef>
              <a:buNone/>
            </a:pPr>
            <a:endParaRPr lang="en-GB" altLang="en-US" sz="2000" dirty="0"/>
          </a:p>
          <a:p>
            <a:pPr marL="0" indent="0">
              <a:spcBef>
                <a:spcPct val="0"/>
              </a:spcBef>
              <a:buNone/>
            </a:pPr>
            <a:r>
              <a:rPr lang="en-GB" altLang="en-US" sz="2000" dirty="0"/>
              <a:t>Fat provides a concentrated source of energy:</a:t>
            </a:r>
          </a:p>
          <a:p>
            <a:pPr marL="0" indent="0">
              <a:spcBef>
                <a:spcPct val="0"/>
              </a:spcBef>
              <a:buNone/>
            </a:pPr>
            <a:r>
              <a:rPr lang="en-GB" altLang="en-US" sz="2000" dirty="0"/>
              <a:t>1 gram of fat provides 9 kcal (37 kJ) of energy.</a:t>
            </a:r>
          </a:p>
          <a:p>
            <a:pPr marL="0" indent="0">
              <a:spcBef>
                <a:spcPct val="0"/>
              </a:spcBef>
              <a:buNone/>
            </a:pPr>
            <a:endParaRPr lang="en-GB" altLang="en-US" sz="2000" dirty="0"/>
          </a:p>
          <a:p>
            <a:pPr marL="0" indent="0">
              <a:spcBef>
                <a:spcPct val="0"/>
              </a:spcBef>
              <a:buNone/>
            </a:pPr>
            <a:r>
              <a:rPr lang="en-GB" altLang="en-US" sz="2000" dirty="0"/>
              <a:t>Foods that contain a lot of fat provide a lot of energy. </a:t>
            </a:r>
          </a:p>
          <a:p>
            <a:pPr marL="0" indent="0">
              <a:buNone/>
            </a:pPr>
            <a:endParaRPr lang="en-GB" dirty="0"/>
          </a:p>
        </p:txBody>
      </p:sp>
      <p:pic>
        <p:nvPicPr>
          <p:cNvPr id="4098" name="Picture 2" descr="C:\Users\AWhite\Downloads\shutterstock_4706672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67699" y="3281343"/>
            <a:ext cx="4461163" cy="30380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182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Structure of fat</a:t>
            </a:r>
          </a:p>
        </p:txBody>
      </p:sp>
      <p:sp>
        <p:nvSpPr>
          <p:cNvPr id="3" name="Subtitle 2"/>
          <p:cNvSpPr>
            <a:spLocks noGrp="1"/>
          </p:cNvSpPr>
          <p:nvPr>
            <p:ph type="subTitle" idx="1"/>
          </p:nvPr>
        </p:nvSpPr>
        <p:spPr/>
        <p:txBody>
          <a:bodyPr/>
          <a:lstStyle/>
          <a:p>
            <a:pPr marL="0" indent="0">
              <a:spcBef>
                <a:spcPct val="0"/>
              </a:spcBef>
              <a:buNone/>
            </a:pPr>
            <a:r>
              <a:rPr lang="en-GB" altLang="en-US" sz="2000" dirty="0"/>
              <a:t>Fat is made up of different types of fatty acids and glycerol.</a:t>
            </a:r>
          </a:p>
          <a:p>
            <a:pPr marL="0" indent="0">
              <a:spcBef>
                <a:spcPct val="0"/>
              </a:spcBef>
              <a:buNone/>
            </a:pPr>
            <a:endParaRPr lang="en-GB" altLang="en-US" sz="2000" dirty="0"/>
          </a:p>
          <a:p>
            <a:pPr marL="0" indent="0">
              <a:spcBef>
                <a:spcPct val="0"/>
              </a:spcBef>
              <a:buNone/>
            </a:pPr>
            <a:r>
              <a:rPr lang="en-GB" altLang="en-US" sz="2000" dirty="0"/>
              <a:t>The structure of the fatty acids determines:</a:t>
            </a:r>
          </a:p>
          <a:p>
            <a:pPr marL="0" indent="0">
              <a:spcBef>
                <a:spcPct val="0"/>
              </a:spcBef>
              <a:buNone/>
            </a:pPr>
            <a:endParaRPr lang="en-GB" altLang="en-US" sz="2000" dirty="0"/>
          </a:p>
          <a:p>
            <a:pPr>
              <a:spcBef>
                <a:spcPct val="0"/>
              </a:spcBef>
            </a:pPr>
            <a:r>
              <a:rPr lang="en-GB" altLang="en-US" sz="2000" dirty="0"/>
              <a:t>their effect on our health;</a:t>
            </a:r>
          </a:p>
          <a:p>
            <a:pPr>
              <a:spcBef>
                <a:spcPct val="0"/>
              </a:spcBef>
            </a:pPr>
            <a:endParaRPr lang="en-GB" altLang="en-US" sz="2000" dirty="0"/>
          </a:p>
          <a:p>
            <a:pPr>
              <a:spcBef>
                <a:spcPct val="0"/>
              </a:spcBef>
            </a:pPr>
            <a:r>
              <a:rPr lang="en-GB" altLang="en-US" sz="2000" dirty="0"/>
              <a:t>their characteristics, e.g. melting point.</a:t>
            </a:r>
          </a:p>
          <a:p>
            <a:pPr marL="0" indent="0">
              <a:spcBef>
                <a:spcPct val="0"/>
              </a:spcBef>
              <a:buNone/>
            </a:pPr>
            <a:endParaRPr lang="en-GB" altLang="en-US" sz="2000" dirty="0"/>
          </a:p>
          <a:p>
            <a:pPr marL="0" indent="0">
              <a:spcBef>
                <a:spcPct val="0"/>
              </a:spcBef>
              <a:buNone/>
            </a:pPr>
            <a:r>
              <a:rPr lang="en-GB" altLang="en-US" sz="2000" dirty="0"/>
              <a:t>Depending on their chemical structure, fatty acids are usually classified as:</a:t>
            </a:r>
          </a:p>
          <a:p>
            <a:pPr marL="0" indent="0">
              <a:spcBef>
                <a:spcPct val="0"/>
              </a:spcBef>
              <a:buNone/>
            </a:pPr>
            <a:endParaRPr lang="en-GB" altLang="en-US" sz="2000" dirty="0"/>
          </a:p>
          <a:p>
            <a:pPr>
              <a:spcBef>
                <a:spcPct val="0"/>
              </a:spcBef>
            </a:pPr>
            <a:r>
              <a:rPr lang="en-GB" altLang="en-US" sz="2000" dirty="0"/>
              <a:t>saturated;</a:t>
            </a:r>
          </a:p>
          <a:p>
            <a:pPr>
              <a:spcBef>
                <a:spcPct val="0"/>
              </a:spcBef>
            </a:pPr>
            <a:r>
              <a:rPr lang="en-GB" altLang="en-US" sz="2000" dirty="0"/>
              <a:t>monounsaturated; </a:t>
            </a:r>
          </a:p>
          <a:p>
            <a:pPr>
              <a:spcBef>
                <a:spcPct val="0"/>
              </a:spcBef>
            </a:pPr>
            <a:r>
              <a:rPr lang="en-GB" altLang="en-US" sz="2000" dirty="0"/>
              <a:t>polyunsaturated. </a:t>
            </a:r>
          </a:p>
          <a:p>
            <a:pPr marL="0" indent="0">
              <a:buNone/>
            </a:pPr>
            <a:endParaRPr lang="en-GB" dirty="0"/>
          </a:p>
        </p:txBody>
      </p:sp>
    </p:spTree>
    <p:extLst>
      <p:ext uri="{BB962C8B-B14F-4D97-AF65-F5344CB8AC3E}">
        <p14:creationId xmlns:p14="http://schemas.microsoft.com/office/powerpoint/2010/main" val="295365463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Micronutrients</a:t>
            </a:r>
          </a:p>
        </p:txBody>
      </p:sp>
      <p:sp>
        <p:nvSpPr>
          <p:cNvPr id="3" name="Subtitle 2"/>
          <p:cNvSpPr>
            <a:spLocks noGrp="1"/>
          </p:cNvSpPr>
          <p:nvPr>
            <p:ph type="subTitle" idx="1"/>
          </p:nvPr>
        </p:nvSpPr>
        <p:spPr>
          <a:xfrm>
            <a:off x="1169276" y="2571092"/>
            <a:ext cx="6882194" cy="3600000"/>
          </a:xfrm>
        </p:spPr>
        <p:txBody>
          <a:bodyPr/>
          <a:lstStyle/>
          <a:p>
            <a:pPr marL="0" indent="0">
              <a:buNone/>
            </a:pPr>
            <a:r>
              <a:rPr lang="en-GB" sz="2000" dirty="0"/>
              <a:t>There are two types of micronutrients:</a:t>
            </a:r>
          </a:p>
          <a:p>
            <a:r>
              <a:rPr lang="en-GB" sz="2000" dirty="0"/>
              <a:t>vitamins;</a:t>
            </a:r>
          </a:p>
          <a:p>
            <a:r>
              <a:rPr lang="en-GB" sz="2000" dirty="0"/>
              <a:t>minerals.</a:t>
            </a:r>
          </a:p>
          <a:p>
            <a:pPr marL="0" indent="0">
              <a:buNone/>
            </a:pPr>
            <a:endParaRPr lang="en-GB" sz="2000" dirty="0"/>
          </a:p>
          <a:p>
            <a:pPr marL="0" indent="0">
              <a:buNone/>
            </a:pPr>
            <a:r>
              <a:rPr lang="en-GB" sz="2000" dirty="0"/>
              <a:t>Vitamins and minerals are needed in much smaller amounts than macronutrients.  Their amounts are measured in milligrams (mg) and micrograms (</a:t>
            </a:r>
            <a:r>
              <a:rPr lang="en-GB" sz="2000" dirty="0" err="1"/>
              <a:t>μg</a:t>
            </a:r>
            <a:r>
              <a:rPr lang="en-GB" sz="2000" dirty="0"/>
              <a:t>). </a:t>
            </a:r>
          </a:p>
          <a:p>
            <a:pPr marL="0" indent="0">
              <a:buNone/>
            </a:pPr>
            <a:r>
              <a:rPr lang="en-GB" sz="2000" dirty="0"/>
              <a:t>(1mg = 0.001g)</a:t>
            </a:r>
          </a:p>
          <a:p>
            <a:pPr marL="0" indent="0">
              <a:buNone/>
            </a:pPr>
            <a:r>
              <a:rPr lang="en-GB" sz="2000" dirty="0"/>
              <a:t>(1μg = 0.001mg).</a:t>
            </a:r>
          </a:p>
          <a:p>
            <a:pPr marL="0" indent="0">
              <a:buNone/>
            </a:pPr>
            <a:endParaRPr lang="en-GB" dirty="0"/>
          </a:p>
        </p:txBody>
      </p:sp>
      <p:pic>
        <p:nvPicPr>
          <p:cNvPr id="5122" name="Picture 2" descr="C:\Users\AWhite\Downloads\shutterstock_116643763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51470" y="2761900"/>
            <a:ext cx="3924606" cy="2621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822274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t="2944" b="25195"/>
          <a:stretch/>
        </p:blipFill>
        <p:spPr>
          <a:xfrm>
            <a:off x="4868883" y="2571092"/>
            <a:ext cx="7188530" cy="3874337"/>
          </a:xfrm>
          <a:prstGeom prst="rect">
            <a:avLst/>
          </a:prstGeom>
        </p:spPr>
      </p:pic>
      <p:sp>
        <p:nvSpPr>
          <p:cNvPr id="2" name="Title 1"/>
          <p:cNvSpPr>
            <a:spLocks noGrp="1"/>
          </p:cNvSpPr>
          <p:nvPr>
            <p:ph type="ctrTitle"/>
          </p:nvPr>
        </p:nvSpPr>
        <p:spPr/>
        <p:txBody>
          <a:bodyPr/>
          <a:lstStyle/>
          <a:p>
            <a:r>
              <a:rPr lang="en-GB" dirty="0"/>
              <a:t>Vitamins</a:t>
            </a:r>
          </a:p>
        </p:txBody>
      </p:sp>
      <p:sp>
        <p:nvSpPr>
          <p:cNvPr id="3" name="Subtitle 2"/>
          <p:cNvSpPr>
            <a:spLocks noGrp="1"/>
          </p:cNvSpPr>
          <p:nvPr>
            <p:ph type="subTitle" idx="1"/>
          </p:nvPr>
        </p:nvSpPr>
        <p:spPr>
          <a:xfrm>
            <a:off x="1169276" y="2571092"/>
            <a:ext cx="6834693"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There are two groups of vitamins:</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 fat-soluble vitamins, which can be stored in the body, e.g. vitamins A and D.</a:t>
            </a:r>
          </a:p>
          <a:p>
            <a:pPr marL="0" indent="0">
              <a:spcBef>
                <a:spcPct val="0"/>
              </a:spcBef>
              <a:buNone/>
            </a:pPr>
            <a:r>
              <a:rPr lang="en-GB" altLang="en-US" sz="2000" dirty="0">
                <a:latin typeface="Arial" panose="020B0604020202020204" pitchFamily="34" charset="0"/>
                <a:cs typeface="Arial" panose="020B0604020202020204" pitchFamily="34" charset="0"/>
              </a:rPr>
              <a:t>	</a:t>
            </a:r>
          </a:p>
          <a:p>
            <a:pPr marL="0" indent="0">
              <a:spcBef>
                <a:spcPct val="0"/>
              </a:spcBef>
              <a:buNone/>
            </a:pPr>
            <a:r>
              <a:rPr lang="en-GB" altLang="en-US" sz="2000" dirty="0">
                <a:latin typeface="Arial" panose="020B0604020202020204" pitchFamily="34" charset="0"/>
                <a:cs typeface="Arial" panose="020B0604020202020204" pitchFamily="34" charset="0"/>
              </a:rPr>
              <a:t>• water-soluble vitamins, which cannot be stored in the body and are therefore required daily, e.g. B vitamins and vitamin C.</a:t>
            </a:r>
          </a:p>
          <a:p>
            <a:endParaRPr lang="en-GB" dirty="0"/>
          </a:p>
        </p:txBody>
      </p:sp>
    </p:spTree>
    <p:extLst>
      <p:ext uri="{BB962C8B-B14F-4D97-AF65-F5344CB8AC3E}">
        <p14:creationId xmlns:p14="http://schemas.microsoft.com/office/powerpoint/2010/main" val="36349086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spcBef>
                <a:spcPct val="0"/>
              </a:spcBef>
              <a:buNone/>
            </a:pPr>
            <a:r>
              <a:rPr lang="en-GB" altLang="en-US" sz="2000" b="1" dirty="0"/>
              <a:t>Vitamin A</a:t>
            </a:r>
          </a:p>
          <a:p>
            <a:pPr marL="0" indent="0">
              <a:spcBef>
                <a:spcPct val="0"/>
              </a:spcBef>
              <a:buNone/>
            </a:pPr>
            <a:endParaRPr lang="en-GB" altLang="en-US" sz="2000" b="1" dirty="0"/>
          </a:p>
          <a:p>
            <a:pPr marL="0" indent="0">
              <a:spcBef>
                <a:spcPct val="0"/>
              </a:spcBef>
              <a:buNone/>
            </a:pPr>
            <a:r>
              <a:rPr lang="en-GB" altLang="en-US" sz="2000" dirty="0"/>
              <a:t>Vitamin A helps the immune system to function normally, helps with vision and helps the maintenance of normal skin.</a:t>
            </a:r>
          </a:p>
          <a:p>
            <a:pPr marL="0" indent="0">
              <a:spcBef>
                <a:spcPct val="0"/>
              </a:spcBef>
              <a:buNone/>
            </a:pPr>
            <a:endParaRPr lang="en-GB" altLang="en-US" sz="2000" dirty="0"/>
          </a:p>
          <a:p>
            <a:pPr marL="0" indent="0">
              <a:spcBef>
                <a:spcPct val="0"/>
              </a:spcBef>
              <a:buNone/>
            </a:pPr>
            <a:r>
              <a:rPr lang="en-GB" altLang="en-US" sz="2000" dirty="0"/>
              <a:t>In the UK, margarine must be fortified with vitamin A and vitamin D. Vitamin A and D are also often voluntarily added to reduced fat spreads.</a:t>
            </a:r>
          </a:p>
          <a:p>
            <a:pPr marL="0" indent="0">
              <a:buNone/>
            </a:pPr>
            <a:endParaRPr lang="en-GB" dirty="0"/>
          </a:p>
        </p:txBody>
      </p:sp>
      <p:sp>
        <p:nvSpPr>
          <p:cNvPr id="3" name="Text Placeholder 2"/>
          <p:cNvSpPr>
            <a:spLocks noGrp="1"/>
          </p:cNvSpPr>
          <p:nvPr>
            <p:ph type="body" sz="quarter" idx="3"/>
          </p:nvPr>
        </p:nvSpPr>
        <p:spPr/>
        <p:txBody>
          <a:bodyPr>
            <a:normAutofit lnSpcReduction="10000"/>
          </a:bodyPr>
          <a:lstStyle/>
          <a:p>
            <a:pPr>
              <a:spcBef>
                <a:spcPct val="0"/>
              </a:spcBef>
            </a:pPr>
            <a:r>
              <a:rPr lang="en-US" altLang="en-US" sz="2000" b="1" dirty="0">
                <a:latin typeface="Arial" panose="020B0604020202020204" pitchFamily="34" charset="0"/>
                <a:cs typeface="Arial" panose="020B0604020202020204" pitchFamily="34" charset="0"/>
              </a:rPr>
              <a:t>Vitamin D</a:t>
            </a:r>
          </a:p>
          <a:p>
            <a:pPr>
              <a:spcBef>
                <a:spcPct val="0"/>
              </a:spcBef>
            </a:pPr>
            <a:endParaRPr lang="en-US" altLang="en-US" sz="2000" b="1" dirty="0">
              <a:latin typeface="Arial" panose="020B0604020202020204" pitchFamily="34" charset="0"/>
              <a:cs typeface="Arial" panose="020B0604020202020204" pitchFamily="34" charset="0"/>
            </a:endParaRPr>
          </a:p>
          <a:p>
            <a:pPr>
              <a:spcBef>
                <a:spcPct val="0"/>
              </a:spcBef>
            </a:pPr>
            <a:r>
              <a:rPr lang="en-US" altLang="en-US" sz="2000" dirty="0">
                <a:latin typeface="Arial" panose="020B0604020202020204" pitchFamily="34" charset="0"/>
                <a:cs typeface="Arial" panose="020B0604020202020204" pitchFamily="34" charset="0"/>
              </a:rPr>
              <a:t>Vitamin D helps </a:t>
            </a:r>
            <a:r>
              <a:rPr lang="en-GB" altLang="en-US" sz="2000" dirty="0">
                <a:latin typeface="Arial" panose="020B0604020202020204" pitchFamily="34" charset="0"/>
                <a:cs typeface="Arial" panose="020B0604020202020204" pitchFamily="34" charset="0"/>
              </a:rPr>
              <a:t>the body to absorb calcium and to build and maintain healthy bones and muscles. It also helps the immune system to work as it should. </a:t>
            </a:r>
            <a:endParaRPr lang="en-US" altLang="en-US" sz="2000" dirty="0">
              <a:latin typeface="Arial" panose="020B0604020202020204" pitchFamily="34" charset="0"/>
              <a:cs typeface="Arial" panose="020B0604020202020204" pitchFamily="34" charset="0"/>
            </a:endParaRPr>
          </a:p>
          <a:p>
            <a:pPr>
              <a:spcBef>
                <a:spcPct val="0"/>
              </a:spcBef>
            </a:pPr>
            <a:endParaRPr lang="en-US" altLang="en-US" sz="2000" dirty="0">
              <a:latin typeface="Arial" panose="020B0604020202020204" pitchFamily="34" charset="0"/>
              <a:cs typeface="Arial" panose="020B0604020202020204" pitchFamily="34" charset="0"/>
            </a:endParaRPr>
          </a:p>
          <a:p>
            <a:pPr>
              <a:spcBef>
                <a:spcPct val="0"/>
              </a:spcBef>
            </a:pPr>
            <a:r>
              <a:rPr lang="en-US" altLang="en-US" sz="2000" dirty="0">
                <a:latin typeface="Arial" panose="020B0604020202020204" pitchFamily="34" charset="0"/>
                <a:cs typeface="Arial" panose="020B0604020202020204" pitchFamily="34" charset="0"/>
              </a:rPr>
              <a:t>We get most of our vitamin D via the sun during the summer months. Vitamin D is also provided by the diet from oily fish, meat, and eggs.</a:t>
            </a:r>
            <a:endParaRPr lang="en-GB" altLang="en-US" sz="2000" dirty="0">
              <a:latin typeface="Arial" panose="020B0604020202020204" pitchFamily="34" charset="0"/>
              <a:cs typeface="Arial" panose="020B0604020202020204" pitchFamily="34" charset="0"/>
            </a:endParaRPr>
          </a:p>
          <a:p>
            <a:endParaRPr lang="en-GB" dirty="0"/>
          </a:p>
        </p:txBody>
      </p:sp>
      <p:sp>
        <p:nvSpPr>
          <p:cNvPr id="4" name="Title 3"/>
          <p:cNvSpPr>
            <a:spLocks noGrp="1"/>
          </p:cNvSpPr>
          <p:nvPr>
            <p:ph type="title"/>
          </p:nvPr>
        </p:nvSpPr>
        <p:spPr/>
        <p:txBody>
          <a:bodyPr/>
          <a:lstStyle/>
          <a:p>
            <a:r>
              <a:rPr lang="en-GB" dirty="0"/>
              <a:t>Fat soluble vitamins</a:t>
            </a:r>
          </a:p>
        </p:txBody>
      </p:sp>
    </p:spTree>
    <p:extLst>
      <p:ext uri="{BB962C8B-B14F-4D97-AF65-F5344CB8AC3E}">
        <p14:creationId xmlns:p14="http://schemas.microsoft.com/office/powerpoint/2010/main" val="40439977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Water soluble vitamins</a:t>
            </a:r>
          </a:p>
        </p:txBody>
      </p:sp>
      <p:sp>
        <p:nvSpPr>
          <p:cNvPr id="3" name="Subtitle 2"/>
          <p:cNvSpPr>
            <a:spLocks noGrp="1"/>
          </p:cNvSpPr>
          <p:nvPr>
            <p:ph type="subTitle" idx="1"/>
          </p:nvPr>
        </p:nvSpPr>
        <p:spPr/>
        <p:txBody>
          <a:bodyPr/>
          <a:lstStyle/>
          <a:p>
            <a:pPr marL="0" indent="0">
              <a:buNone/>
            </a:pPr>
            <a:r>
              <a:rPr lang="en-GB" sz="2000" b="1" dirty="0"/>
              <a:t>The B vitamins</a:t>
            </a:r>
          </a:p>
          <a:p>
            <a:pPr marL="0" indent="0">
              <a:buNone/>
            </a:pPr>
            <a:r>
              <a:rPr lang="en-GB" sz="2000" dirty="0"/>
              <a:t>There are many different B vitamins and each has a specific function in the body.</a:t>
            </a:r>
          </a:p>
          <a:p>
            <a:pPr marL="0" indent="0">
              <a:buNone/>
            </a:pPr>
            <a:r>
              <a:rPr lang="en-GB" sz="2000" dirty="0"/>
              <a:t>These include:</a:t>
            </a:r>
          </a:p>
          <a:p>
            <a:r>
              <a:rPr lang="en-GB" sz="2000" dirty="0"/>
              <a:t>vitamin B1 (Thiamin);</a:t>
            </a:r>
          </a:p>
          <a:p>
            <a:r>
              <a:rPr lang="en-GB" sz="2000" dirty="0"/>
              <a:t>vitamin B2 (Riboflavin);</a:t>
            </a:r>
          </a:p>
          <a:p>
            <a:r>
              <a:rPr lang="en-GB" sz="2000" dirty="0"/>
              <a:t>vitamin B3 (Niacin);</a:t>
            </a:r>
          </a:p>
          <a:p>
            <a:r>
              <a:rPr lang="en-GB" sz="2000" dirty="0"/>
              <a:t>vitamin B6;</a:t>
            </a:r>
          </a:p>
          <a:p>
            <a:r>
              <a:rPr lang="en-GB" sz="2000" dirty="0"/>
              <a:t>vitamin B12;</a:t>
            </a:r>
          </a:p>
          <a:p>
            <a:r>
              <a:rPr lang="en-GB" sz="2000" dirty="0"/>
              <a:t>folate/folic acid. </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92965" y="3428999"/>
            <a:ext cx="3736269" cy="2734949"/>
          </a:xfrm>
          <a:prstGeom prst="rect">
            <a:avLst/>
          </a:prstGeom>
        </p:spPr>
      </p:pic>
    </p:spTree>
    <p:extLst>
      <p:ext uri="{BB962C8B-B14F-4D97-AF65-F5344CB8AC3E}">
        <p14:creationId xmlns:p14="http://schemas.microsoft.com/office/powerpoint/2010/main" val="38869259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spcBef>
                <a:spcPct val="0"/>
              </a:spcBef>
              <a:buNone/>
            </a:pPr>
            <a:r>
              <a:rPr lang="en-GB" altLang="en-US" sz="2000" dirty="0" err="1">
                <a:latin typeface="Arial" panose="020B0604020202020204" pitchFamily="34" charset="0"/>
                <a:cs typeface="Arial" panose="020B0604020202020204" pitchFamily="34" charset="0"/>
              </a:rPr>
              <a:t>Thiamin</a:t>
            </a:r>
            <a:r>
              <a:rPr lang="en-GB" altLang="en-US" sz="2000" dirty="0">
                <a:latin typeface="Arial" panose="020B0604020202020204" pitchFamily="34" charset="0"/>
                <a:cs typeface="Arial" panose="020B0604020202020204" pitchFamily="34" charset="0"/>
              </a:rPr>
              <a:t> helps </a:t>
            </a:r>
            <a:r>
              <a:rPr lang="en-GB" sz="2000" b="0" i="0" dirty="0">
                <a:solidFill>
                  <a:srgbClr val="263143"/>
                </a:solidFill>
                <a:effectLst/>
                <a:latin typeface="Helvetica" panose="020B0604020202020204" pitchFamily="34" charset="0"/>
              </a:rPr>
              <a:t>to release energy from food. It also helps our nervous system and heart function normally.</a:t>
            </a:r>
            <a:endParaRPr lang="en-GB" altLang="en-US" sz="2000" dirty="0">
              <a:latin typeface="Arial" panose="020B0604020202020204" pitchFamily="34" charset="0"/>
              <a:cs typeface="Arial" panose="020B0604020202020204" pitchFamily="34" charset="0"/>
            </a:endParaRPr>
          </a:p>
          <a:p>
            <a:pPr marL="0" indent="0">
              <a:buNone/>
            </a:pPr>
            <a:endParaRPr lang="en-GB" dirty="0"/>
          </a:p>
        </p:txBody>
      </p:sp>
      <p:sp>
        <p:nvSpPr>
          <p:cNvPr id="3" name="Text Placeholder 2"/>
          <p:cNvSpPr>
            <a:spLocks noGrp="1"/>
          </p:cNvSpPr>
          <p:nvPr>
            <p:ph type="body" sz="quarter" idx="3"/>
          </p:nvPr>
        </p:nvSpPr>
        <p:spPr/>
        <p:txBody>
          <a:bodyPr>
            <a:normAutofit/>
          </a:bodyPr>
          <a:lstStyle/>
          <a:p>
            <a:pPr>
              <a:spcBef>
                <a:spcPct val="0"/>
              </a:spcBef>
            </a:pPr>
            <a:r>
              <a:rPr lang="en-US" altLang="en-US" sz="2000" b="1" dirty="0">
                <a:latin typeface="Arial" panose="020B0604020202020204" pitchFamily="34" charset="0"/>
                <a:cs typeface="Arial" panose="020B0604020202020204" pitchFamily="34" charset="0"/>
              </a:rPr>
              <a:t>Sources of Thiamin (vitamin B</a:t>
            </a:r>
            <a:r>
              <a:rPr lang="en-US" altLang="en-US" sz="2000" b="1" baseline="-25000" dirty="0">
                <a:latin typeface="Arial" panose="020B0604020202020204" pitchFamily="34" charset="0"/>
                <a:cs typeface="Arial" panose="020B0604020202020204" pitchFamily="34" charset="0"/>
              </a:rPr>
              <a:t>1</a:t>
            </a:r>
            <a:r>
              <a:rPr lang="en-US" altLang="en-US" sz="2000" b="1" dirty="0">
                <a:latin typeface="Arial" panose="020B0604020202020204" pitchFamily="34" charset="0"/>
                <a:cs typeface="Arial" panose="020B0604020202020204" pitchFamily="34" charset="0"/>
              </a:rPr>
              <a:t>)</a:t>
            </a:r>
          </a:p>
          <a:p>
            <a:pPr>
              <a:spcBef>
                <a:spcPct val="0"/>
              </a:spcBef>
            </a:pPr>
            <a:endParaRPr lang="en-US" altLang="en-US" sz="2000" b="1" dirty="0">
              <a:latin typeface="Arial" panose="020B0604020202020204" pitchFamily="34" charset="0"/>
              <a:cs typeface="Arial" panose="020B0604020202020204" pitchFamily="34" charset="0"/>
            </a:endParaRPr>
          </a:p>
          <a:p>
            <a:pPr marL="342900" indent="-342900">
              <a:lnSpc>
                <a:spcPct val="150000"/>
              </a:lnSpc>
              <a:spcBef>
                <a:spcPct val="0"/>
              </a:spcBef>
              <a:buFont typeface="Arial" panose="020B0604020202020204" pitchFamily="34" charset="0"/>
              <a:buChar char="•"/>
            </a:pPr>
            <a:r>
              <a:rPr lang="en-GB" altLang="zh-TW" sz="2000" dirty="0">
                <a:latin typeface="Arial" panose="020B0604020202020204" pitchFamily="34" charset="0"/>
                <a:cs typeface="Arial" panose="020B0604020202020204" pitchFamily="34" charset="0"/>
              </a:rPr>
              <a:t>W</a:t>
            </a:r>
            <a:r>
              <a:rPr lang="en-GB" altLang="en-US" sz="2000" dirty="0">
                <a:latin typeface="Arial" panose="020B0604020202020204" pitchFamily="34" charset="0"/>
                <a:cs typeface="Arial" panose="020B0604020202020204" pitchFamily="34" charset="0"/>
              </a:rPr>
              <a:t>hole grains.</a:t>
            </a:r>
          </a:p>
          <a:p>
            <a:pPr marL="342900" indent="-342900">
              <a:lnSpc>
                <a:spcPct val="150000"/>
              </a:lnSpc>
              <a:spcBef>
                <a:spcPct val="0"/>
              </a:spcBef>
              <a:buFont typeface="Arial" panose="020B0604020202020204" pitchFamily="34" charset="0"/>
              <a:buChar char="•"/>
            </a:pPr>
            <a:r>
              <a:rPr lang="en-GB" altLang="zh-TW" sz="2000" dirty="0">
                <a:latin typeface="Arial" panose="020B0604020202020204" pitchFamily="34" charset="0"/>
                <a:cs typeface="Arial" panose="020B0604020202020204" pitchFamily="34" charset="0"/>
              </a:rPr>
              <a:t>N</a:t>
            </a:r>
            <a:r>
              <a:rPr lang="en-GB" altLang="en-US" sz="2000" dirty="0">
                <a:latin typeface="Arial" panose="020B0604020202020204" pitchFamily="34" charset="0"/>
                <a:cs typeface="Arial" panose="020B0604020202020204" pitchFamily="34" charset="0"/>
              </a:rPr>
              <a:t>uts.</a:t>
            </a:r>
          </a:p>
          <a:p>
            <a:pPr marL="342900" indent="-342900">
              <a:lnSpc>
                <a:spcPct val="150000"/>
              </a:lnSpc>
              <a:spcBef>
                <a:spcPct val="0"/>
              </a:spcBef>
              <a:buFont typeface="Arial" panose="020B0604020202020204" pitchFamily="34" charset="0"/>
              <a:buChar char="•"/>
            </a:pPr>
            <a:r>
              <a:rPr lang="en-GB" altLang="zh-TW" sz="2000" dirty="0">
                <a:latin typeface="Arial" panose="020B0604020202020204" pitchFamily="34" charset="0"/>
                <a:cs typeface="Arial" panose="020B0604020202020204" pitchFamily="34" charset="0"/>
              </a:rPr>
              <a:t>M</a:t>
            </a:r>
            <a:r>
              <a:rPr lang="en-GB" altLang="en-US" sz="2000" dirty="0">
                <a:latin typeface="Arial" panose="020B0604020202020204" pitchFamily="34" charset="0"/>
                <a:cs typeface="Arial" panose="020B0604020202020204" pitchFamily="34" charset="0"/>
              </a:rPr>
              <a:t>eat (especially pork).</a:t>
            </a:r>
          </a:p>
          <a:p>
            <a:pPr marL="342900" indent="-342900">
              <a:lnSpc>
                <a:spcPct val="150000"/>
              </a:lnSpc>
              <a:spcBef>
                <a:spcPct val="0"/>
              </a:spcBef>
              <a:buFont typeface="Arial" panose="020B0604020202020204" pitchFamily="34" charset="0"/>
              <a:buChar char="•"/>
            </a:pPr>
            <a:r>
              <a:rPr lang="en-GB" altLang="zh-TW" sz="2000" dirty="0">
                <a:latin typeface="Arial" panose="020B0604020202020204" pitchFamily="34" charset="0"/>
                <a:cs typeface="Arial" panose="020B0604020202020204" pitchFamily="34" charset="0"/>
              </a:rPr>
              <a:t>F</a:t>
            </a:r>
            <a:r>
              <a:rPr lang="en-GB" altLang="en-US" sz="2000" dirty="0">
                <a:latin typeface="Arial" panose="020B0604020202020204" pitchFamily="34" charset="0"/>
                <a:cs typeface="Arial" panose="020B0604020202020204" pitchFamily="34" charset="0"/>
              </a:rPr>
              <a:t>ruit and vegetables.</a:t>
            </a:r>
          </a:p>
          <a:p>
            <a:pPr marL="342900" indent="-342900">
              <a:lnSpc>
                <a:spcPct val="150000"/>
              </a:lnSpc>
              <a:spcBef>
                <a:spcPct val="0"/>
              </a:spcBef>
              <a:buFont typeface="Arial" panose="020B0604020202020204" pitchFamily="34" charset="0"/>
              <a:buChar char="•"/>
            </a:pPr>
            <a:r>
              <a:rPr lang="en-GB" altLang="zh-TW" sz="2000" dirty="0">
                <a:latin typeface="Arial" panose="020B0604020202020204" pitchFamily="34" charset="0"/>
                <a:cs typeface="Arial" panose="020B0604020202020204" pitchFamily="34" charset="0"/>
              </a:rPr>
              <a:t>F</a:t>
            </a:r>
            <a:r>
              <a:rPr lang="en-GB" altLang="en-US" sz="2000" dirty="0">
                <a:latin typeface="Arial" panose="020B0604020202020204" pitchFamily="34" charset="0"/>
                <a:cs typeface="Arial" panose="020B0604020202020204" pitchFamily="34" charset="0"/>
              </a:rPr>
              <a:t>ortified breakfast cereals.</a:t>
            </a:r>
            <a:endParaRPr lang="en-GB" sz="2000" dirty="0"/>
          </a:p>
          <a:p>
            <a:endParaRPr lang="en-GB" dirty="0"/>
          </a:p>
        </p:txBody>
      </p:sp>
      <p:sp>
        <p:nvSpPr>
          <p:cNvPr id="4" name="Title 3"/>
          <p:cNvSpPr>
            <a:spLocks noGrp="1"/>
          </p:cNvSpPr>
          <p:nvPr>
            <p:ph type="title"/>
          </p:nvPr>
        </p:nvSpPr>
        <p:spPr/>
        <p:txBody>
          <a:bodyPr/>
          <a:lstStyle/>
          <a:p>
            <a:r>
              <a:rPr lang="en-GB" dirty="0"/>
              <a:t>Thiamin (vitamin B1)</a:t>
            </a:r>
          </a:p>
        </p:txBody>
      </p:sp>
      <p:pic>
        <p:nvPicPr>
          <p:cNvPr id="6146" name="Picture 2" descr="C:\Users\AWhite\Downloads\shutterstock_736791658.jpg"/>
          <p:cNvPicPr>
            <a:picLocks noChangeAspect="1" noChangeArrowheads="1"/>
          </p:cNvPicPr>
          <p:nvPr/>
        </p:nvPicPr>
        <p:blipFill rotWithShape="1">
          <a:blip r:embed="rId2">
            <a:extLst>
              <a:ext uri="{28A0092B-C50C-407E-A947-70E740481C1C}">
                <a14:useLocalDpi xmlns:a14="http://schemas.microsoft.com/office/drawing/2010/main" val="0"/>
              </a:ext>
            </a:extLst>
          </a:blip>
          <a:srcRect t="4457" b="7444"/>
          <a:stretch/>
        </p:blipFill>
        <p:spPr bwMode="auto">
          <a:xfrm>
            <a:off x="1169276" y="3978234"/>
            <a:ext cx="3305478" cy="21928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998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69276" y="2571092"/>
            <a:ext cx="4680000" cy="1537770"/>
          </a:xfrm>
        </p:spPr>
        <p:txBody>
          <a:bodyPr/>
          <a:lstStyle/>
          <a:p>
            <a:pPr marL="0" indent="0">
              <a:spcBef>
                <a:spcPct val="0"/>
              </a:spcBef>
              <a:buNone/>
            </a:pPr>
            <a:r>
              <a:rPr lang="en-GB" altLang="en-US" sz="2000" dirty="0"/>
              <a:t>Riboflavin helps </a:t>
            </a:r>
            <a:r>
              <a:rPr lang="en-GB" sz="2000" b="0" i="0" dirty="0">
                <a:solidFill>
                  <a:srgbClr val="263143"/>
                </a:solidFill>
                <a:effectLst/>
                <a:latin typeface="Helvetica" panose="020B0604020202020204" pitchFamily="34" charset="0"/>
              </a:rPr>
              <a:t>to release energy from food, reduce tiredness, and helps to maintain normal skin and a normal nervous system.</a:t>
            </a:r>
            <a:endParaRPr lang="en-GB" altLang="en-US" sz="2000" dirty="0"/>
          </a:p>
          <a:p>
            <a:pPr marL="0" indent="0">
              <a:buNone/>
            </a:pPr>
            <a:endParaRPr lang="en-GB" dirty="0"/>
          </a:p>
        </p:txBody>
      </p:sp>
      <p:sp>
        <p:nvSpPr>
          <p:cNvPr id="3" name="Text Placeholder 2"/>
          <p:cNvSpPr>
            <a:spLocks noGrp="1"/>
          </p:cNvSpPr>
          <p:nvPr>
            <p:ph type="body" sz="quarter" idx="3"/>
          </p:nvPr>
        </p:nvSpPr>
        <p:spPr/>
        <p:txBody>
          <a:bodyPr>
            <a:normAutofit lnSpcReduction="10000"/>
          </a:bodyPr>
          <a:lstStyle/>
          <a:p>
            <a:pPr>
              <a:spcBef>
                <a:spcPct val="0"/>
              </a:spcBef>
            </a:pPr>
            <a:r>
              <a:rPr lang="en-US" altLang="en-US" sz="2000" b="1" dirty="0">
                <a:latin typeface="Arial" panose="020B0604020202020204" pitchFamily="34" charset="0"/>
                <a:cs typeface="Arial" panose="020B0604020202020204" pitchFamily="34" charset="0"/>
              </a:rPr>
              <a:t>Sources of Riboflavin (vitamin B2)</a:t>
            </a:r>
          </a:p>
          <a:p>
            <a:pPr marL="342900" indent="-342900">
              <a:lnSpc>
                <a:spcPct val="150000"/>
              </a:lnSpc>
              <a:spcBef>
                <a:spcPct val="0"/>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Milk.</a:t>
            </a:r>
          </a:p>
          <a:p>
            <a:pPr marL="342900" indent="-342900">
              <a:lnSpc>
                <a:spcPct val="150000"/>
              </a:lnSpc>
              <a:spcBef>
                <a:spcPct val="0"/>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Eggs.</a:t>
            </a:r>
          </a:p>
          <a:p>
            <a:pPr marL="342900" indent="-342900">
              <a:lnSpc>
                <a:spcPct val="150000"/>
              </a:lnSpc>
              <a:spcBef>
                <a:spcPct val="0"/>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Rice.</a:t>
            </a:r>
          </a:p>
          <a:p>
            <a:pPr marL="342900" indent="-342900">
              <a:lnSpc>
                <a:spcPct val="150000"/>
              </a:lnSpc>
              <a:spcBef>
                <a:spcPct val="0"/>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Fortified breakfast cereals.</a:t>
            </a:r>
          </a:p>
          <a:p>
            <a:pPr marL="342900" indent="-342900">
              <a:lnSpc>
                <a:spcPct val="150000"/>
              </a:lnSpc>
              <a:spcBef>
                <a:spcPct val="0"/>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Legumes.</a:t>
            </a:r>
          </a:p>
          <a:p>
            <a:pPr marL="342900" indent="-342900">
              <a:lnSpc>
                <a:spcPct val="150000"/>
              </a:lnSpc>
              <a:spcBef>
                <a:spcPct val="0"/>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Mushrooms.</a:t>
            </a:r>
          </a:p>
          <a:p>
            <a:pPr marL="342900" indent="-342900">
              <a:lnSpc>
                <a:spcPct val="150000"/>
              </a:lnSpc>
              <a:spcBef>
                <a:spcPct val="0"/>
              </a:spcBef>
              <a:buFont typeface="Arial" panose="020B0604020202020204" pitchFamily="34" charset="0"/>
              <a:buChar char="•"/>
            </a:pPr>
            <a:r>
              <a:rPr lang="en-US" altLang="en-US" sz="2000" dirty="0">
                <a:latin typeface="Arial" panose="020B0604020202020204" pitchFamily="34" charset="0"/>
                <a:cs typeface="Arial" panose="020B0604020202020204" pitchFamily="34" charset="0"/>
              </a:rPr>
              <a:t>Green vegetables.</a:t>
            </a:r>
          </a:p>
          <a:p>
            <a:endParaRPr lang="en-GB" dirty="0"/>
          </a:p>
        </p:txBody>
      </p:sp>
      <p:sp>
        <p:nvSpPr>
          <p:cNvPr id="4" name="Title 3"/>
          <p:cNvSpPr>
            <a:spLocks noGrp="1"/>
          </p:cNvSpPr>
          <p:nvPr>
            <p:ph type="title"/>
          </p:nvPr>
        </p:nvSpPr>
        <p:spPr/>
        <p:txBody>
          <a:bodyPr/>
          <a:lstStyle/>
          <a:p>
            <a:r>
              <a:rPr lang="en-GB" dirty="0"/>
              <a:t>Riboflavin (vitamin B2)</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3923" t="4927" r="5681" b="10870"/>
          <a:stretch/>
        </p:blipFill>
        <p:spPr>
          <a:xfrm>
            <a:off x="1169276" y="4064906"/>
            <a:ext cx="3021592" cy="2100479"/>
          </a:xfrm>
          <a:prstGeom prst="rect">
            <a:avLst/>
          </a:prstGeom>
        </p:spPr>
      </p:pic>
    </p:spTree>
    <p:extLst>
      <p:ext uri="{BB962C8B-B14F-4D97-AF65-F5344CB8AC3E}">
        <p14:creationId xmlns:p14="http://schemas.microsoft.com/office/powerpoint/2010/main" val="9853079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spcBef>
                <a:spcPct val="0"/>
              </a:spcBef>
              <a:buNone/>
            </a:pPr>
            <a:r>
              <a:rPr lang="en-GB" altLang="en-US" sz="2000" dirty="0"/>
              <a:t>Niacin helps </a:t>
            </a:r>
            <a:r>
              <a:rPr lang="en-GB" sz="2000" b="0" i="0" dirty="0">
                <a:solidFill>
                  <a:srgbClr val="263143"/>
                </a:solidFill>
                <a:effectLst/>
                <a:latin typeface="Helvetica" panose="020B0604020202020204" pitchFamily="34" charset="0"/>
              </a:rPr>
              <a:t>to release energy from food, reduce tiredness, and helps to maintain normal skin and a normal nervous system.</a:t>
            </a:r>
            <a:endParaRPr lang="en-GB" altLang="en-US" sz="2000" dirty="0"/>
          </a:p>
          <a:p>
            <a:pPr marL="0" indent="0">
              <a:buNone/>
            </a:pPr>
            <a:endParaRPr lang="en-GB" dirty="0"/>
          </a:p>
        </p:txBody>
      </p:sp>
      <p:sp>
        <p:nvSpPr>
          <p:cNvPr id="3" name="Text Placeholder 2"/>
          <p:cNvSpPr>
            <a:spLocks noGrp="1"/>
          </p:cNvSpPr>
          <p:nvPr>
            <p:ph type="body" sz="quarter" idx="3"/>
          </p:nvPr>
        </p:nvSpPr>
        <p:spPr/>
        <p:txBody>
          <a:bodyPr>
            <a:normAutofit/>
          </a:bodyPr>
          <a:lstStyle/>
          <a:p>
            <a:pPr>
              <a:spcBef>
                <a:spcPct val="0"/>
              </a:spcBef>
            </a:pPr>
            <a:r>
              <a:rPr lang="en-GB" altLang="en-US" sz="2000" b="1" dirty="0">
                <a:latin typeface="Arial" panose="020B0604020202020204" pitchFamily="34" charset="0"/>
                <a:cs typeface="Arial" panose="020B0604020202020204" pitchFamily="34" charset="0"/>
              </a:rPr>
              <a:t>Sources of Niacin</a:t>
            </a:r>
          </a:p>
          <a:p>
            <a:pPr>
              <a:spcBef>
                <a:spcPct val="0"/>
              </a:spcBef>
            </a:pPr>
            <a:endParaRPr lang="en-GB" altLang="en-US" sz="2000" b="1" dirty="0">
              <a:latin typeface="Arial" panose="020B0604020202020204" pitchFamily="34" charset="0"/>
              <a:cs typeface="Arial" panose="020B0604020202020204" pitchFamily="34" charset="0"/>
            </a:endParaRPr>
          </a:p>
          <a:p>
            <a:pPr marL="342900" indent="-342900">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Meat.</a:t>
            </a:r>
          </a:p>
          <a:p>
            <a:pPr marL="342900" indent="-342900">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Wheat and maize flour.</a:t>
            </a:r>
          </a:p>
          <a:p>
            <a:pPr marL="342900" indent="-342900">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Eggs.</a:t>
            </a:r>
          </a:p>
          <a:p>
            <a:pPr marL="342900" indent="-342900">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Dairy products.</a:t>
            </a:r>
          </a:p>
          <a:p>
            <a:pPr marL="342900" indent="-342900">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Yeast.</a:t>
            </a:r>
          </a:p>
          <a:p>
            <a:endParaRPr lang="en-GB" dirty="0"/>
          </a:p>
        </p:txBody>
      </p:sp>
      <p:sp>
        <p:nvSpPr>
          <p:cNvPr id="4" name="Title 3"/>
          <p:cNvSpPr>
            <a:spLocks noGrp="1"/>
          </p:cNvSpPr>
          <p:nvPr>
            <p:ph type="title"/>
          </p:nvPr>
        </p:nvSpPr>
        <p:spPr/>
        <p:txBody>
          <a:bodyPr/>
          <a:lstStyle/>
          <a:p>
            <a:r>
              <a:rPr lang="en-GB" dirty="0"/>
              <a:t>Niacin (Vitamin B3)</a:t>
            </a:r>
          </a:p>
        </p:txBody>
      </p:sp>
      <p:pic>
        <p:nvPicPr>
          <p:cNvPr id="7170" name="Picture 2" descr="C:\Users\AWhite\Downloads\shutterstock_24583034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8779" y="4294037"/>
            <a:ext cx="2648197" cy="19490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53079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a:xfrm>
            <a:off x="1169276" y="2571092"/>
            <a:ext cx="4680000" cy="2155287"/>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Vitamin C helps </a:t>
            </a:r>
            <a:r>
              <a:rPr lang="en-GB" sz="2000" b="0" i="0" dirty="0">
                <a:solidFill>
                  <a:srgbClr val="263143"/>
                </a:solidFill>
                <a:effectLst/>
                <a:latin typeface="Helvetica" panose="020B0604020202020204" pitchFamily="34" charset="0"/>
              </a:rPr>
              <a:t>to protect cells from damage. It helps form collagen, which is important for normal bones, gums, teeth and skin. It also helps the immune system and the nervous system to function normally.</a:t>
            </a:r>
            <a:endParaRPr lang="en-GB" altLang="en-US" sz="2000" dirty="0">
              <a:latin typeface="Arial" panose="020B0604020202020204" pitchFamily="34" charset="0"/>
              <a:cs typeface="Arial" panose="020B0604020202020204" pitchFamily="34" charset="0"/>
            </a:endParaRPr>
          </a:p>
        </p:txBody>
      </p:sp>
      <p:sp>
        <p:nvSpPr>
          <p:cNvPr id="3" name="Text Placeholder 2"/>
          <p:cNvSpPr>
            <a:spLocks noGrp="1"/>
          </p:cNvSpPr>
          <p:nvPr>
            <p:ph type="body" sz="quarter" idx="3"/>
          </p:nvPr>
        </p:nvSpPr>
        <p:spPr/>
        <p:txBody>
          <a:bodyPr>
            <a:normAutofit lnSpcReduction="10000"/>
          </a:bodyPr>
          <a:lstStyle/>
          <a:p>
            <a:pPr>
              <a:spcBef>
                <a:spcPct val="0"/>
              </a:spcBef>
            </a:pPr>
            <a:r>
              <a:rPr lang="en-GB" altLang="en-US" sz="2000" b="1" dirty="0">
                <a:latin typeface="Arial" panose="020B0604020202020204" pitchFamily="34" charset="0"/>
                <a:cs typeface="Arial" panose="020B0604020202020204" pitchFamily="34" charset="0"/>
              </a:rPr>
              <a:t>Sources of vitamin C</a:t>
            </a:r>
          </a:p>
          <a:p>
            <a:pPr>
              <a:spcBef>
                <a:spcPct val="0"/>
              </a:spcBef>
            </a:pPr>
            <a:endParaRPr lang="en-GB" altLang="en-US" sz="2000" b="1" dirty="0">
              <a:latin typeface="Arial" panose="020B0604020202020204" pitchFamily="34" charset="0"/>
              <a:cs typeface="Arial" panose="020B0604020202020204" pitchFamily="34" charset="0"/>
            </a:endParaRPr>
          </a:p>
          <a:p>
            <a:pPr marL="342900" indent="-342900">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Fresh fruit especially citrus fruits and berries.</a:t>
            </a:r>
          </a:p>
          <a:p>
            <a:pPr marL="342900" indent="-342900">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Green vegetables.</a:t>
            </a:r>
          </a:p>
          <a:p>
            <a:pPr marL="342900" indent="-342900">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Peppers.</a:t>
            </a:r>
          </a:p>
          <a:p>
            <a:pPr marL="342900" indent="-342900">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Tomatoes.</a:t>
            </a:r>
          </a:p>
          <a:p>
            <a:pPr marL="342900" indent="-342900">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New potatoes.</a:t>
            </a:r>
          </a:p>
          <a:p>
            <a:endParaRPr lang="en-GB" dirty="0"/>
          </a:p>
        </p:txBody>
      </p:sp>
      <p:sp>
        <p:nvSpPr>
          <p:cNvPr id="4" name="Title 3"/>
          <p:cNvSpPr>
            <a:spLocks noGrp="1"/>
          </p:cNvSpPr>
          <p:nvPr>
            <p:ph type="title"/>
          </p:nvPr>
        </p:nvSpPr>
        <p:spPr/>
        <p:txBody>
          <a:bodyPr/>
          <a:lstStyle/>
          <a:p>
            <a:r>
              <a:rPr lang="en-GB" dirty="0"/>
              <a:t>Vitamin C</a:t>
            </a:r>
          </a:p>
        </p:txBody>
      </p:sp>
      <p:pic>
        <p:nvPicPr>
          <p:cNvPr id="5" name="Picture 4"/>
          <p:cNvPicPr>
            <a:picLocks noChangeAspect="1"/>
          </p:cNvPicPr>
          <p:nvPr/>
        </p:nvPicPr>
        <p:blipFill rotWithShape="1">
          <a:blip r:embed="rId2">
            <a:extLst>
              <a:ext uri="{28A0092B-C50C-407E-A947-70E740481C1C}">
                <a14:useLocalDpi xmlns:a14="http://schemas.microsoft.com/office/drawing/2010/main" val="0"/>
              </a:ext>
            </a:extLst>
          </a:blip>
          <a:srcRect l="14542" t="9804" r="11042" b="12629"/>
          <a:stretch/>
        </p:blipFill>
        <p:spPr>
          <a:xfrm>
            <a:off x="1169276" y="4488872"/>
            <a:ext cx="2488324" cy="1722130"/>
          </a:xfrm>
          <a:prstGeom prst="rect">
            <a:avLst/>
          </a:prstGeom>
        </p:spPr>
      </p:pic>
    </p:spTree>
    <p:extLst>
      <p:ext uri="{BB962C8B-B14F-4D97-AF65-F5344CB8AC3E}">
        <p14:creationId xmlns:p14="http://schemas.microsoft.com/office/powerpoint/2010/main" val="9853079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normAutofit/>
          </a:bodyPr>
          <a:lstStyle/>
          <a:p>
            <a:pPr marL="0" indent="0">
              <a:spcBef>
                <a:spcPct val="0"/>
              </a:spcBef>
              <a:buNone/>
            </a:pPr>
            <a:r>
              <a:rPr lang="en-GB" altLang="en-US" sz="2000" dirty="0">
                <a:latin typeface="Arial" panose="020B0604020202020204" pitchFamily="34" charset="0"/>
                <a:cs typeface="Arial" panose="020B0604020202020204" pitchFamily="34" charset="0"/>
              </a:rPr>
              <a:t>Food is eaten and digested in the body to allow the absorption of energy and nutrients.</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There are two different types of nutrients:</a:t>
            </a:r>
          </a:p>
          <a:p>
            <a:pPr>
              <a:spcBef>
                <a:spcPct val="0"/>
              </a:spcBef>
            </a:pPr>
            <a:r>
              <a:rPr lang="en-GB" altLang="en-US" sz="2000" dirty="0">
                <a:latin typeface="Arial" panose="020B0604020202020204" pitchFamily="34" charset="0"/>
                <a:cs typeface="Arial" panose="020B0604020202020204" pitchFamily="34" charset="0"/>
              </a:rPr>
              <a:t>macronutrients;</a:t>
            </a:r>
          </a:p>
          <a:p>
            <a:pPr>
              <a:spcBef>
                <a:spcPct val="0"/>
              </a:spcBef>
            </a:pPr>
            <a:r>
              <a:rPr lang="en-GB" altLang="en-US" sz="2000" dirty="0">
                <a:latin typeface="Arial" panose="020B0604020202020204" pitchFamily="34" charset="0"/>
                <a:cs typeface="Arial" panose="020B0604020202020204" pitchFamily="34" charset="0"/>
              </a:rPr>
              <a:t>micronutrients.</a:t>
            </a:r>
          </a:p>
        </p:txBody>
      </p:sp>
      <p:sp>
        <p:nvSpPr>
          <p:cNvPr id="3" name="Text Placeholder 2"/>
          <p:cNvSpPr>
            <a:spLocks noGrp="1"/>
          </p:cNvSpPr>
          <p:nvPr>
            <p:ph type="body" sz="quarter" idx="3"/>
          </p:nvPr>
        </p:nvSpPr>
        <p:spPr/>
        <p:txBody>
          <a:bodyPr>
            <a:normAutofit/>
          </a:bodyPr>
          <a:lstStyle/>
          <a:p>
            <a:pPr>
              <a:spcBef>
                <a:spcPct val="0"/>
              </a:spcBef>
            </a:pPr>
            <a:r>
              <a:rPr lang="en-GB" altLang="en-US" sz="2000" dirty="0">
                <a:latin typeface="Arial" panose="020B0604020202020204" pitchFamily="34" charset="0"/>
                <a:cs typeface="Arial" panose="020B0604020202020204" pitchFamily="34" charset="0"/>
              </a:rPr>
              <a:t>There are three macronutrients that are essential for health. </a:t>
            </a:r>
          </a:p>
          <a:p>
            <a:pPr>
              <a:spcBef>
                <a:spcPct val="0"/>
              </a:spcBef>
            </a:pPr>
            <a:endParaRPr lang="en-GB" altLang="en-US" sz="2000" dirty="0">
              <a:latin typeface="Arial" panose="020B0604020202020204" pitchFamily="34" charset="0"/>
              <a:cs typeface="Arial" panose="020B0604020202020204" pitchFamily="34" charset="0"/>
            </a:endParaRPr>
          </a:p>
          <a:p>
            <a:pPr>
              <a:spcBef>
                <a:spcPct val="0"/>
              </a:spcBef>
            </a:pPr>
            <a:r>
              <a:rPr lang="en-GB" altLang="en-US" sz="2000" dirty="0">
                <a:latin typeface="Arial" panose="020B0604020202020204" pitchFamily="34" charset="0"/>
                <a:cs typeface="Arial" panose="020B0604020202020204" pitchFamily="34" charset="0"/>
              </a:rPr>
              <a:t>These are:</a:t>
            </a: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carbohydrate;</a:t>
            </a: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protein;</a:t>
            </a:r>
          </a:p>
          <a:p>
            <a:pPr marL="342900" indent="-342900">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fat.</a:t>
            </a:r>
          </a:p>
          <a:p>
            <a:pPr marL="342900" indent="-342900">
              <a:spcBef>
                <a:spcPct val="0"/>
              </a:spcBef>
              <a:buFont typeface="Arial" panose="020B0604020202020204" pitchFamily="34" charset="0"/>
              <a:buChar char="•"/>
            </a:pPr>
            <a:endParaRPr lang="en-GB" altLang="en-US" sz="2000" dirty="0">
              <a:latin typeface="Arial" panose="020B0604020202020204" pitchFamily="34" charset="0"/>
              <a:cs typeface="Arial" panose="020B0604020202020204" pitchFamily="34" charset="0"/>
            </a:endParaRPr>
          </a:p>
          <a:p>
            <a:pPr>
              <a:spcBef>
                <a:spcPct val="0"/>
              </a:spcBef>
            </a:pPr>
            <a:r>
              <a:rPr lang="en-GB" sz="2000" dirty="0"/>
              <a:t>Macronutrients are measured in grams (g).</a:t>
            </a:r>
          </a:p>
          <a:p>
            <a:pPr>
              <a:spcBef>
                <a:spcPct val="0"/>
              </a:spcBef>
            </a:pPr>
            <a:endParaRPr lang="en-GB" altLang="en-US" sz="2000" dirty="0">
              <a:latin typeface="Arial" panose="020B0604020202020204" pitchFamily="34" charset="0"/>
              <a:cs typeface="Arial" panose="020B0604020202020204" pitchFamily="34" charset="0"/>
            </a:endParaRPr>
          </a:p>
        </p:txBody>
      </p:sp>
      <p:sp>
        <p:nvSpPr>
          <p:cNvPr id="4" name="Title 3"/>
          <p:cNvSpPr>
            <a:spLocks noGrp="1"/>
          </p:cNvSpPr>
          <p:nvPr>
            <p:ph type="title"/>
          </p:nvPr>
        </p:nvSpPr>
        <p:spPr/>
        <p:txBody>
          <a:bodyPr/>
          <a:lstStyle/>
          <a:p>
            <a:r>
              <a:rPr lang="en-GB" dirty="0"/>
              <a:t>Nutrients</a:t>
            </a:r>
            <a:endParaRPr lang="en-US" dirty="0"/>
          </a:p>
        </p:txBody>
      </p:sp>
    </p:spTree>
    <p:extLst>
      <p:ext uri="{BB962C8B-B14F-4D97-AF65-F5344CB8AC3E}">
        <p14:creationId xmlns:p14="http://schemas.microsoft.com/office/powerpoint/2010/main" val="36913425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Minerals</a:t>
            </a:r>
          </a:p>
        </p:txBody>
      </p:sp>
      <p:sp>
        <p:nvSpPr>
          <p:cNvPr id="3" name="Subtitle 2"/>
          <p:cNvSpPr>
            <a:spLocks noGrp="1"/>
          </p:cNvSpPr>
          <p:nvPr>
            <p:ph type="subTitle" idx="1"/>
          </p:nvPr>
        </p:nvSpPr>
        <p:spPr/>
        <p:txBody>
          <a:bodyPr/>
          <a:lstStyle/>
          <a:p>
            <a:pPr marL="0" indent="0">
              <a:buNone/>
            </a:pPr>
            <a:r>
              <a:rPr lang="en-GB" sz="2000" dirty="0"/>
              <a:t>Minerals are inorganic substances required by the body in small amounts for a variety of different functions.</a:t>
            </a:r>
          </a:p>
          <a:p>
            <a:pPr marL="0" indent="0">
              <a:buNone/>
            </a:pPr>
            <a:endParaRPr lang="en-GB" sz="2000" dirty="0"/>
          </a:p>
          <a:p>
            <a:pPr marL="0" indent="0">
              <a:buNone/>
            </a:pPr>
            <a:r>
              <a:rPr lang="en-GB" sz="2000" dirty="0"/>
              <a:t>The body requires different amounts of each mineral.</a:t>
            </a:r>
          </a:p>
          <a:p>
            <a:pPr marL="0" indent="0">
              <a:buNone/>
            </a:pPr>
            <a:endParaRPr lang="en-GB" sz="2000" dirty="0"/>
          </a:p>
          <a:p>
            <a:pPr marL="0" indent="0">
              <a:buNone/>
            </a:pPr>
            <a:r>
              <a:rPr lang="en-GB" sz="2000" dirty="0"/>
              <a:t>People have different requirements, according to their:</a:t>
            </a:r>
          </a:p>
          <a:p>
            <a:r>
              <a:rPr lang="en-GB" sz="2000" dirty="0"/>
              <a:t>age; </a:t>
            </a:r>
          </a:p>
          <a:p>
            <a:r>
              <a:rPr lang="en-GB" sz="2000" dirty="0"/>
              <a:t>gender;</a:t>
            </a:r>
          </a:p>
          <a:p>
            <a:r>
              <a:rPr lang="en-GB" sz="2000" dirty="0"/>
              <a:t>physiological state (e.g. pregnancy).</a:t>
            </a:r>
          </a:p>
          <a:p>
            <a:pPr marL="0" indent="0">
              <a:buNone/>
            </a:pPr>
            <a:endParaRPr lang="en-GB" dirty="0"/>
          </a:p>
        </p:txBody>
      </p:sp>
    </p:spTree>
    <p:extLst>
      <p:ext uri="{BB962C8B-B14F-4D97-AF65-F5344CB8AC3E}">
        <p14:creationId xmlns:p14="http://schemas.microsoft.com/office/powerpoint/2010/main" val="13457758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Calcium</a:t>
            </a:r>
          </a:p>
        </p:txBody>
      </p:sp>
      <p:sp>
        <p:nvSpPr>
          <p:cNvPr id="3" name="Subtitle 2"/>
          <p:cNvSpPr>
            <a:spLocks noGrp="1"/>
          </p:cNvSpPr>
          <p:nvPr>
            <p:ph type="subTitle" idx="1"/>
          </p:nvPr>
        </p:nvSpPr>
        <p:spPr>
          <a:xfrm>
            <a:off x="1169276" y="2571092"/>
            <a:ext cx="5587784" cy="3600000"/>
          </a:xfrm>
        </p:spPr>
        <p:txBody>
          <a:bodyPr/>
          <a:lstStyle/>
          <a:p>
            <a:pPr marL="0" indent="0">
              <a:buNone/>
            </a:pPr>
            <a:r>
              <a:rPr lang="en-GB" sz="2000" dirty="0"/>
              <a:t>The body contains more calcium than any other mineral. It helps </a:t>
            </a:r>
            <a:r>
              <a:rPr lang="en-GB" sz="2000" b="0" i="0" dirty="0">
                <a:solidFill>
                  <a:srgbClr val="263143"/>
                </a:solidFill>
                <a:effectLst/>
                <a:latin typeface="Helvetica" panose="020B0604020202020204" pitchFamily="34" charset="0"/>
              </a:rPr>
              <a:t>to build and maintain strong bones and teeth. It helps nerves and muscles to function normally and helps blood to clot normally.</a:t>
            </a:r>
            <a:endParaRPr lang="en-GB" sz="2000" dirty="0"/>
          </a:p>
          <a:p>
            <a:pPr marL="0" indent="0">
              <a:buNone/>
            </a:pPr>
            <a:endParaRPr lang="en-GB" sz="2000" dirty="0"/>
          </a:p>
          <a:p>
            <a:pPr marL="0" indent="0">
              <a:buNone/>
            </a:pPr>
            <a:r>
              <a:rPr lang="en-GB" sz="2000" dirty="0"/>
              <a:t>Milk, cheese and other dairy products provide about half of the calcium in the UK diet. </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5994" y="1790522"/>
            <a:ext cx="4878078" cy="4724954"/>
          </a:xfrm>
          <a:prstGeom prst="rect">
            <a:avLst/>
          </a:prstGeom>
        </p:spPr>
      </p:pic>
    </p:spTree>
    <p:extLst>
      <p:ext uri="{BB962C8B-B14F-4D97-AF65-F5344CB8AC3E}">
        <p14:creationId xmlns:p14="http://schemas.microsoft.com/office/powerpoint/2010/main" val="13457758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Iron</a:t>
            </a:r>
          </a:p>
        </p:txBody>
      </p:sp>
      <p:sp>
        <p:nvSpPr>
          <p:cNvPr id="3" name="Subtitle 2"/>
          <p:cNvSpPr>
            <a:spLocks noGrp="1"/>
          </p:cNvSpPr>
          <p:nvPr>
            <p:ph type="subTitle" idx="1"/>
          </p:nvPr>
        </p:nvSpPr>
        <p:spPr>
          <a:xfrm>
            <a:off x="1169276" y="2571092"/>
            <a:ext cx="6668438" cy="3600000"/>
          </a:xfrm>
        </p:spPr>
        <p:txBody>
          <a:bodyPr/>
          <a:lstStyle/>
          <a:p>
            <a:pPr marL="0" indent="0">
              <a:buNone/>
            </a:pPr>
            <a:r>
              <a:rPr lang="en-GB" sz="2000" dirty="0"/>
              <a:t>Iron helps </a:t>
            </a:r>
            <a:r>
              <a:rPr lang="en-GB" sz="2000" b="0" i="0" dirty="0">
                <a:solidFill>
                  <a:srgbClr val="263143"/>
                </a:solidFill>
                <a:effectLst/>
                <a:latin typeface="Helvetica" panose="020B0604020202020204" pitchFamily="34" charset="0"/>
              </a:rPr>
              <a:t>to make red blood cells, which carry oxygen around the body. It also helps the immune system to work and helps the brain to function normally.</a:t>
            </a:r>
            <a:endParaRPr lang="en-GB" sz="2000" dirty="0"/>
          </a:p>
          <a:p>
            <a:pPr marL="0" indent="0">
              <a:buNone/>
            </a:pPr>
            <a:endParaRPr lang="en-GB" sz="2000" dirty="0"/>
          </a:p>
          <a:p>
            <a:pPr marL="0" indent="0">
              <a:buNone/>
            </a:pPr>
            <a:r>
              <a:rPr lang="en-GB" sz="2000" b="1" dirty="0"/>
              <a:t>Did you know?</a:t>
            </a:r>
          </a:p>
          <a:p>
            <a:pPr marL="0" indent="0">
              <a:buNone/>
            </a:pPr>
            <a:r>
              <a:rPr lang="en-GB" sz="2000" dirty="0"/>
              <a:t>There are two types of iron; one from animals sources (e.g. liver and red meat) and the other from plant sources (e.g. pulses, dark green leafy vegetables).</a:t>
            </a:r>
          </a:p>
          <a:p>
            <a:pPr marL="0" indent="0">
              <a:buNone/>
            </a:pPr>
            <a:endParaRPr lang="en-GB"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82152" y="2844361"/>
            <a:ext cx="3589124" cy="2393945"/>
          </a:xfrm>
          <a:prstGeom prst="rect">
            <a:avLst/>
          </a:prstGeom>
        </p:spPr>
      </p:pic>
    </p:spTree>
    <p:extLst>
      <p:ext uri="{BB962C8B-B14F-4D97-AF65-F5344CB8AC3E}">
        <p14:creationId xmlns:p14="http://schemas.microsoft.com/office/powerpoint/2010/main" val="13457758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Sodium</a:t>
            </a:r>
          </a:p>
        </p:txBody>
      </p:sp>
      <p:sp>
        <p:nvSpPr>
          <p:cNvPr id="3" name="Subtitle 2"/>
          <p:cNvSpPr>
            <a:spLocks noGrp="1"/>
          </p:cNvSpPr>
          <p:nvPr>
            <p:ph type="subTitle" idx="1"/>
          </p:nvPr>
        </p:nvSpPr>
        <p:spPr>
          <a:xfrm>
            <a:off x="1169276" y="2571092"/>
            <a:ext cx="6965321" cy="3600000"/>
          </a:xfrm>
        </p:spPr>
        <p:txBody>
          <a:bodyPr/>
          <a:lstStyle/>
          <a:p>
            <a:pPr marL="0" indent="0">
              <a:buNone/>
            </a:pPr>
            <a:r>
              <a:rPr lang="en-GB" sz="2000" dirty="0"/>
              <a:t>Sodium is found in all cells and body fluids. It helps </a:t>
            </a:r>
            <a:r>
              <a:rPr lang="en-GB" sz="2000" b="0" i="0" dirty="0">
                <a:solidFill>
                  <a:srgbClr val="263143"/>
                </a:solidFill>
                <a:effectLst/>
                <a:latin typeface="Helvetica" panose="020B0604020202020204" pitchFamily="34" charset="0"/>
              </a:rPr>
              <a:t>regulate the water content in the body.</a:t>
            </a:r>
            <a:endParaRPr lang="en-GB" sz="2000" dirty="0"/>
          </a:p>
          <a:p>
            <a:pPr marL="0" indent="0">
              <a:buNone/>
            </a:pPr>
            <a:r>
              <a:rPr lang="en-GB" sz="2000" dirty="0"/>
              <a:t>Sodium is a component of table salt, known as sodium chloride (</a:t>
            </a:r>
            <a:r>
              <a:rPr lang="en-GB" sz="2000" dirty="0" err="1"/>
              <a:t>NaCl</a:t>
            </a:r>
            <a:r>
              <a:rPr lang="en-GB" sz="2000" dirty="0"/>
              <a:t>).</a:t>
            </a:r>
          </a:p>
          <a:p>
            <a:pPr marL="0" indent="0">
              <a:buNone/>
            </a:pPr>
            <a:r>
              <a:rPr lang="en-GB" sz="2000" dirty="0"/>
              <a:t>Sodium intakes in the UK are considered to be too high. It is recommended that adults and children 11 years and over not to have more than 6g of salt per day. Young children should eat less.</a:t>
            </a:r>
          </a:p>
          <a:p>
            <a:pPr marL="0" indent="0">
              <a:buNone/>
            </a:pPr>
            <a:r>
              <a:rPr lang="en-GB" sz="2000" dirty="0"/>
              <a:t>High sodium intake is considered to be one of the risk factors for high blood pressure.</a:t>
            </a:r>
          </a:p>
          <a:p>
            <a:pPr marL="0" indent="0">
              <a:buNone/>
            </a:pPr>
            <a:endParaRPr lang="en-GB"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33216" t="11911" r="39597" b="21392"/>
          <a:stretch/>
        </p:blipFill>
        <p:spPr>
          <a:xfrm>
            <a:off x="8668986" y="1985920"/>
            <a:ext cx="2481944" cy="4493931"/>
          </a:xfrm>
          <a:prstGeom prst="rect">
            <a:avLst/>
          </a:prstGeom>
        </p:spPr>
      </p:pic>
    </p:spTree>
    <p:extLst>
      <p:ext uri="{BB962C8B-B14F-4D97-AF65-F5344CB8AC3E}">
        <p14:creationId xmlns:p14="http://schemas.microsoft.com/office/powerpoint/2010/main" val="41821742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Summary</a:t>
            </a:r>
          </a:p>
        </p:txBody>
      </p:sp>
      <p:sp>
        <p:nvSpPr>
          <p:cNvPr id="3" name="Subtitle 2"/>
          <p:cNvSpPr>
            <a:spLocks noGrp="1"/>
          </p:cNvSpPr>
          <p:nvPr>
            <p:ph type="subTitle" idx="1"/>
          </p:nvPr>
        </p:nvSpPr>
        <p:spPr>
          <a:xfrm>
            <a:off x="1169276" y="2571092"/>
            <a:ext cx="9720000" cy="1953407"/>
          </a:xfrm>
        </p:spPr>
        <p:txBody>
          <a:bodyPr/>
          <a:lstStyle/>
          <a:p>
            <a:pPr marL="0" indent="0">
              <a:buNone/>
            </a:pPr>
            <a:r>
              <a:rPr lang="en-GB" sz="2000" dirty="0"/>
              <a:t>Macronutrients include carbohydrate, protein and fat. These provide energy and are needed in large amounts.</a:t>
            </a:r>
          </a:p>
          <a:p>
            <a:pPr marL="0" indent="0">
              <a:buNone/>
            </a:pPr>
            <a:endParaRPr lang="en-GB" sz="2000" dirty="0"/>
          </a:p>
          <a:p>
            <a:pPr marL="0" indent="0">
              <a:buNone/>
            </a:pPr>
            <a:r>
              <a:rPr lang="en-GB" sz="2000" dirty="0"/>
              <a:t>Micronutrients include vitamins and minerals. These do not provide energy but are essential for health.</a:t>
            </a:r>
          </a:p>
          <a:p>
            <a:pPr marL="0" indent="0">
              <a:buNone/>
            </a:pPr>
            <a:endParaRPr lang="en-GB" dirty="0"/>
          </a:p>
        </p:txBody>
      </p:sp>
    </p:spTree>
    <p:extLst>
      <p:ext uri="{BB962C8B-B14F-4D97-AF65-F5344CB8AC3E}">
        <p14:creationId xmlns:p14="http://schemas.microsoft.com/office/powerpoint/2010/main" val="39808397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Kahoot quiz</a:t>
            </a:r>
          </a:p>
        </p:txBody>
      </p:sp>
      <p:sp>
        <p:nvSpPr>
          <p:cNvPr id="3" name="Subtitle 2"/>
          <p:cNvSpPr>
            <a:spLocks noGrp="1"/>
          </p:cNvSpPr>
          <p:nvPr>
            <p:ph type="subTitle" idx="1"/>
          </p:nvPr>
        </p:nvSpPr>
        <p:spPr/>
        <p:txBody>
          <a:bodyPr/>
          <a:lstStyle/>
          <a:p>
            <a:pPr marL="0" indent="0">
              <a:buNone/>
            </a:pPr>
            <a:r>
              <a:rPr lang="en-GB" sz="2000" dirty="0"/>
              <a:t>Open the link below on the main screen and get students to log onto kahoot.it on their tablets or smartphones. </a:t>
            </a:r>
          </a:p>
          <a:p>
            <a:pPr marL="0" indent="0">
              <a:buNone/>
            </a:pPr>
            <a:endParaRPr lang="en-GB" sz="2000" dirty="0"/>
          </a:p>
          <a:p>
            <a:pPr marL="0" indent="0">
              <a:buNone/>
            </a:pPr>
            <a:r>
              <a:rPr lang="en-GB" sz="2000" dirty="0"/>
              <a:t>They can then enter the code (that will come up on the main screen when you start the game) and their own nickname. </a:t>
            </a:r>
          </a:p>
          <a:p>
            <a:pPr marL="0" indent="0">
              <a:buNone/>
            </a:pPr>
            <a:endParaRPr lang="en-GB" sz="2000" dirty="0"/>
          </a:p>
          <a:p>
            <a:pPr marL="0" indent="0">
              <a:buNone/>
            </a:pPr>
            <a:r>
              <a:rPr lang="en-GB" sz="2000" dirty="0"/>
              <a:t>They can then play along with the quiz choosing the multiple choice answers that correspond with the questions on the main screen. There will then be a </a:t>
            </a:r>
            <a:r>
              <a:rPr lang="en-GB" sz="2000" dirty="0" err="1"/>
              <a:t>leaderboard</a:t>
            </a:r>
            <a:r>
              <a:rPr lang="en-GB" sz="2000" dirty="0"/>
              <a:t> of the scores after each question and at the end. </a:t>
            </a:r>
          </a:p>
          <a:p>
            <a:pPr marL="0" indent="0">
              <a:buNone/>
            </a:pPr>
            <a:endParaRPr lang="en-GB" sz="2000" dirty="0"/>
          </a:p>
          <a:p>
            <a:pPr marL="0" indent="0">
              <a:buNone/>
            </a:pPr>
            <a:r>
              <a:rPr lang="en-GB" sz="2000" dirty="0">
                <a:hlinkClick r:id="rId2"/>
              </a:rPr>
              <a:t>https://play.kahoot.it/#/?quizId=fb67ce7b-ce4b-46fd-b843-5b3d026e0330</a:t>
            </a:r>
            <a:r>
              <a:rPr lang="en-GB" sz="2000" dirty="0"/>
              <a:t>  </a:t>
            </a:r>
          </a:p>
          <a:p>
            <a:pPr marL="0" indent="0">
              <a:buNone/>
            </a:pPr>
            <a:endParaRPr lang="en-GB" dirty="0"/>
          </a:p>
        </p:txBody>
      </p:sp>
    </p:spTree>
    <p:extLst>
      <p:ext uri="{BB962C8B-B14F-4D97-AF65-F5344CB8AC3E}">
        <p14:creationId xmlns:p14="http://schemas.microsoft.com/office/powerpoint/2010/main" val="39808397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Nutrients </a:t>
            </a:r>
            <a:br>
              <a:rPr lang="en-US" dirty="0"/>
            </a:br>
            <a:endParaRPr lang="en-GB" dirty="0"/>
          </a:p>
        </p:txBody>
      </p:sp>
      <p:sp>
        <p:nvSpPr>
          <p:cNvPr id="3" name="Subtitle 2"/>
          <p:cNvSpPr>
            <a:spLocks noGrp="1"/>
          </p:cNvSpPr>
          <p:nvPr>
            <p:ph type="subTitle" idx="1"/>
          </p:nvPr>
        </p:nvSpPr>
        <p:spPr/>
        <p:txBody>
          <a:bodyPr/>
          <a:lstStyle/>
          <a:p>
            <a:pPr marL="0" indent="0" algn="ctr">
              <a:buNone/>
            </a:pPr>
            <a:r>
              <a:rPr lang="en-GB" sz="3600" dirty="0"/>
              <a:t>For further information, go to:</a:t>
            </a:r>
          </a:p>
          <a:p>
            <a:pPr marL="0" indent="0" algn="ctr">
              <a:buNone/>
            </a:pPr>
            <a:r>
              <a:rPr lang="en-GB" sz="3600" dirty="0"/>
              <a:t>www.foodafactoflife.org.uk</a:t>
            </a:r>
          </a:p>
        </p:txBody>
      </p:sp>
      <p:sp>
        <p:nvSpPr>
          <p:cNvPr id="4" name="TextBox 3">
            <a:extLst>
              <a:ext uri="{FF2B5EF4-FFF2-40B4-BE49-F238E27FC236}">
                <a16:creationId xmlns:a16="http://schemas.microsoft.com/office/drawing/2014/main" id="{A79E7C7E-FAD3-50DF-99B8-351BAAD4AC8F}"/>
              </a:ext>
            </a:extLst>
          </p:cNvPr>
          <p:cNvSpPr txBox="1"/>
          <p:nvPr/>
        </p:nvSpPr>
        <p:spPr>
          <a:xfrm>
            <a:off x="393116" y="6175629"/>
            <a:ext cx="9904396" cy="307777"/>
          </a:xfrm>
          <a:prstGeom prst="rect">
            <a:avLst/>
          </a:prstGeom>
          <a:noFill/>
        </p:spPr>
        <p:txBody>
          <a:bodyPr wrap="square" rtlCol="0">
            <a:spAutoFit/>
          </a:bodyPr>
          <a:lstStyle/>
          <a:p>
            <a:r>
              <a:rPr lang="en-GB" sz="1400" dirty="0">
                <a:latin typeface="Arial" panose="020B0604020202020204" pitchFamily="34" charset="0"/>
                <a:cs typeface="Arial" panose="020B0604020202020204" pitchFamily="34" charset="0"/>
              </a:rPr>
              <a:t>This resource meets the</a:t>
            </a:r>
            <a:r>
              <a:rPr lang="en-GB" sz="1400" b="1" dirty="0">
                <a:latin typeface="Arial" panose="020B0604020202020204" pitchFamily="34" charset="0"/>
                <a:cs typeface="Arial" panose="020B0604020202020204" pitchFamily="34" charset="0"/>
              </a:rPr>
              <a:t> </a:t>
            </a:r>
            <a:r>
              <a:rPr lang="en-GB" sz="1400" b="1" i="1" u="sng" dirty="0">
                <a:latin typeface="Arial" panose="020B0604020202020204" pitchFamily="34" charset="0"/>
                <a:cs typeface="Arial" panose="020B0604020202020204" pitchFamily="34" charset="0"/>
                <a:hlinkClick r:id="rId2"/>
              </a:rPr>
              <a:t>Guidelines for producers and users of school education resources about food</a:t>
            </a:r>
            <a:r>
              <a:rPr lang="en-GB" sz="1400" b="1" i="1" dirty="0">
                <a:latin typeface="Arial" panose="020B0604020202020204" pitchFamily="34" charset="0"/>
                <a:cs typeface="Arial" panose="020B0604020202020204" pitchFamily="34" charset="0"/>
              </a:rPr>
              <a:t>.</a:t>
            </a:r>
            <a:endParaRPr lang="en-GB"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020051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latin typeface="Arial" panose="020B0604020202020204" pitchFamily="34" charset="0"/>
                <a:cs typeface="Arial" panose="020B0604020202020204" pitchFamily="34" charset="0"/>
              </a:rPr>
              <a:t>Carbohydrate</a:t>
            </a:r>
          </a:p>
        </p:txBody>
      </p:sp>
      <p:sp>
        <p:nvSpPr>
          <p:cNvPr id="3" name="Subtitle 2"/>
          <p:cNvSpPr>
            <a:spLocks noGrp="1"/>
          </p:cNvSpPr>
          <p:nvPr>
            <p:ph type="subTitle" idx="1"/>
          </p:nvPr>
        </p:nvSpPr>
        <p:spPr>
          <a:xfrm>
            <a:off x="1169276" y="2571092"/>
            <a:ext cx="6680314" cy="3600000"/>
          </a:xfrm>
        </p:spPr>
        <p:txBody>
          <a:bodyPr/>
          <a:lstStyle/>
          <a:p>
            <a:pPr marL="0" indent="0">
              <a:buNone/>
            </a:pPr>
            <a:r>
              <a:rPr lang="en-GB" sz="2000" dirty="0"/>
              <a:t>The two types of carbohydrate that provide dietary energy are starch and sugars.  Dietary fibre is also a type of carbohydrate which is not digested to provide energy.</a:t>
            </a:r>
          </a:p>
          <a:p>
            <a:pPr marL="0" indent="0">
              <a:buNone/>
            </a:pPr>
            <a:endParaRPr lang="en-GB" sz="2000" dirty="0"/>
          </a:p>
          <a:p>
            <a:pPr marL="0" indent="0">
              <a:buNone/>
            </a:pPr>
            <a:r>
              <a:rPr lang="en-GB" sz="2000" dirty="0"/>
              <a:t>Starchy carbohydrate is an important source of energy.</a:t>
            </a:r>
          </a:p>
          <a:p>
            <a:pPr marL="0" indent="0">
              <a:buNone/>
            </a:pPr>
            <a:endParaRPr lang="en-GB" sz="2000" dirty="0"/>
          </a:p>
          <a:p>
            <a:pPr marL="0" indent="0">
              <a:buNone/>
            </a:pPr>
            <a:r>
              <a:rPr lang="en-GB" sz="2000" dirty="0"/>
              <a:t>1 gram of carbohydrate provides 4kcal (17kJ).</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307339" y="3479470"/>
            <a:ext cx="4792392" cy="2993536"/>
          </a:xfrm>
          <a:prstGeom prst="rect">
            <a:avLst/>
          </a:prstGeom>
        </p:spPr>
      </p:pic>
    </p:spTree>
    <p:extLst>
      <p:ext uri="{BB962C8B-B14F-4D97-AF65-F5344CB8AC3E}">
        <p14:creationId xmlns:p14="http://schemas.microsoft.com/office/powerpoint/2010/main" val="22828906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Structure of carbohydrate</a:t>
            </a:r>
            <a:br>
              <a:rPr lang="en-GB" dirty="0"/>
            </a:br>
            <a:br>
              <a:rPr lang="en-GB" dirty="0"/>
            </a:br>
            <a:endParaRPr lang="en-GB" dirty="0"/>
          </a:p>
        </p:txBody>
      </p:sp>
      <p:sp>
        <p:nvSpPr>
          <p:cNvPr id="3" name="Subtitle 2"/>
          <p:cNvSpPr>
            <a:spLocks noGrp="1"/>
          </p:cNvSpPr>
          <p:nvPr>
            <p:ph type="subTitle" idx="1"/>
          </p:nvPr>
        </p:nvSpPr>
        <p:spPr>
          <a:xfrm>
            <a:off x="1169276" y="2571092"/>
            <a:ext cx="7630340" cy="3600000"/>
          </a:xfrm>
        </p:spPr>
        <p:txBody>
          <a:bodyPr/>
          <a:lstStyle/>
          <a:p>
            <a:pPr marL="0" indent="0">
              <a:buNone/>
            </a:pPr>
            <a:r>
              <a:rPr lang="en-GB" sz="2000" dirty="0"/>
              <a:t>All types of carbohydrate are compounds of carbon, hydrogen and oxygen. </a:t>
            </a:r>
          </a:p>
          <a:p>
            <a:pPr marL="0" indent="0">
              <a:buNone/>
            </a:pPr>
            <a:r>
              <a:rPr lang="en-GB" sz="2000" dirty="0"/>
              <a:t>They can be classified in many different ways. One common way is according to their structure.</a:t>
            </a:r>
          </a:p>
          <a:p>
            <a:pPr marL="0" indent="0">
              <a:buNone/>
            </a:pPr>
            <a:endParaRPr lang="en-GB" sz="2000" dirty="0"/>
          </a:p>
          <a:p>
            <a:pPr marL="0" indent="0">
              <a:buNone/>
            </a:pPr>
            <a:r>
              <a:rPr lang="en-GB" sz="2000" b="1" dirty="0"/>
              <a:t>Sugars</a:t>
            </a:r>
          </a:p>
          <a:p>
            <a:pPr marL="0" indent="0">
              <a:buNone/>
            </a:pPr>
            <a:r>
              <a:rPr lang="en-GB" sz="2000" dirty="0"/>
              <a:t>Sugars come from a variety of foods. Some are within the cellular structure of the food, e.g. in fruit or vegetables. </a:t>
            </a:r>
          </a:p>
          <a:p>
            <a:pPr marL="0" indent="0">
              <a:buNone/>
            </a:pPr>
            <a:r>
              <a:rPr lang="en-GB" sz="2000" dirty="0"/>
              <a:t>Other sugars are not bound into the cellular structure of the food, e.g. in milk or honey. </a:t>
            </a:r>
          </a:p>
          <a:p>
            <a:pPr marL="0" indent="0">
              <a:buNone/>
            </a:pPr>
            <a:endParaRPr lang="en-GB" sz="2000"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19890" t="9129" r="15698" b="10673"/>
          <a:stretch/>
        </p:blipFill>
        <p:spPr>
          <a:xfrm>
            <a:off x="8799616" y="1836139"/>
            <a:ext cx="3205939" cy="4584335"/>
          </a:xfrm>
          <a:prstGeom prst="rect">
            <a:avLst/>
          </a:prstGeom>
        </p:spPr>
      </p:pic>
    </p:spTree>
    <p:extLst>
      <p:ext uri="{BB962C8B-B14F-4D97-AF65-F5344CB8AC3E}">
        <p14:creationId xmlns:p14="http://schemas.microsoft.com/office/powerpoint/2010/main" val="22458766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altLang="en-US" dirty="0">
                <a:latin typeface="Arial" panose="020B0604020202020204" pitchFamily="34" charset="0"/>
                <a:cs typeface="Arial" panose="020B0604020202020204" pitchFamily="34" charset="0"/>
              </a:rPr>
              <a:t>Free sugars</a:t>
            </a:r>
            <a:br>
              <a:rPr lang="en-US" altLang="en-US" dirty="0">
                <a:latin typeface="Arial" panose="020B0604020202020204" pitchFamily="34" charset="0"/>
                <a:cs typeface="Arial" panose="020B0604020202020204" pitchFamily="34" charset="0"/>
              </a:rPr>
            </a:br>
            <a:endParaRPr lang="en-GB" dirty="0"/>
          </a:p>
        </p:txBody>
      </p:sp>
      <p:sp>
        <p:nvSpPr>
          <p:cNvPr id="3" name="Subtitle 2"/>
          <p:cNvSpPr>
            <a:spLocks noGrp="1"/>
          </p:cNvSpPr>
          <p:nvPr>
            <p:ph type="subTitle" idx="1"/>
          </p:nvPr>
        </p:nvSpPr>
        <p:spPr>
          <a:xfrm>
            <a:off x="1169277" y="2571092"/>
            <a:ext cx="7796594"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Free sugars include all sugars added to foods plus sugars naturally present in honey, syrups and unsweetened fruit juice. </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The term does not include lactose (the sugar in milk) when naturally present in milk and dairy products and the sugars contained within the cellular structure of foods (e.g. fruit and vegetables).</a:t>
            </a:r>
          </a:p>
          <a:p>
            <a:pPr marL="0" indent="0">
              <a:spcBef>
                <a:spcPct val="0"/>
              </a:spcBef>
              <a:buNone/>
            </a:pPr>
            <a:endParaRPr lang="en-GB" altLang="en-US" sz="2000" dirty="0"/>
          </a:p>
          <a:p>
            <a:pPr marL="0" indent="0">
              <a:spcBef>
                <a:spcPct val="0"/>
              </a:spcBef>
              <a:buNone/>
            </a:pPr>
            <a:endParaRPr lang="en-GB" altLang="en-US" sz="2000" dirty="0"/>
          </a:p>
          <a:p>
            <a:pPr marL="0" indent="0">
              <a:spcBef>
                <a:spcPct val="0"/>
              </a:spcBef>
              <a:buNone/>
            </a:pPr>
            <a:r>
              <a:rPr lang="en-GB" altLang="en-US" sz="2000" dirty="0">
                <a:latin typeface="Arial" panose="020B0604020202020204" pitchFamily="34" charset="0"/>
                <a:cs typeface="Arial" panose="020B0604020202020204" pitchFamily="34" charset="0"/>
              </a:rPr>
              <a:t>The recommendations state that </a:t>
            </a:r>
            <a:r>
              <a:rPr lang="en-GB" altLang="en-US" sz="2000" b="1" dirty="0">
                <a:latin typeface="Arial" panose="020B0604020202020204" pitchFamily="34" charset="0"/>
                <a:cs typeface="Arial" panose="020B0604020202020204" pitchFamily="34" charset="0"/>
              </a:rPr>
              <a:t>less than 5% of total energy</a:t>
            </a:r>
            <a:r>
              <a:rPr lang="en-GB" altLang="en-US" sz="2000" dirty="0">
                <a:latin typeface="Arial" panose="020B0604020202020204" pitchFamily="34" charset="0"/>
                <a:cs typeface="Arial" panose="020B0604020202020204" pitchFamily="34" charset="0"/>
              </a:rPr>
              <a:t> intake should come from free sugars.</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US" sz="2000" dirty="0"/>
              <a:t>For more information about free sugars, go to: </a:t>
            </a:r>
            <a:r>
              <a:rPr lang="en-US" sz="2000" dirty="0">
                <a:hlinkClick r:id="rId2"/>
              </a:rPr>
              <a:t>www.nutrition.org.uk</a:t>
            </a:r>
            <a:r>
              <a:rPr lang="en-US" sz="2000" dirty="0"/>
              <a:t> </a:t>
            </a:r>
            <a:endParaRPr lang="en-GB" altLang="en-US" sz="2000" dirty="0">
              <a:latin typeface="Arial" panose="020B0604020202020204" pitchFamily="34" charset="0"/>
              <a:cs typeface="Arial" panose="020B0604020202020204" pitchFamily="34" charset="0"/>
            </a:endParaRPr>
          </a:p>
          <a:p>
            <a:pPr marL="0" indent="0">
              <a:buNone/>
            </a:pPr>
            <a:endParaRPr lang="en-GB" dirty="0"/>
          </a:p>
        </p:txBody>
      </p:sp>
      <p:pic>
        <p:nvPicPr>
          <p:cNvPr id="1026" name="Picture 2" descr="C:\Users\AWhite\Downloads\shutterstock_412320808.jpg"/>
          <p:cNvPicPr>
            <a:picLocks noChangeAspect="1" noChangeArrowheads="1"/>
          </p:cNvPicPr>
          <p:nvPr/>
        </p:nvPicPr>
        <p:blipFill rotWithShape="1">
          <a:blip r:embed="rId3">
            <a:extLst>
              <a:ext uri="{28A0092B-C50C-407E-A947-70E740481C1C}">
                <a14:useLocalDpi xmlns:a14="http://schemas.microsoft.com/office/drawing/2010/main" val="0"/>
              </a:ext>
            </a:extLst>
          </a:blip>
          <a:srcRect l="4285" t="5169" r="32611" b="6246"/>
          <a:stretch/>
        </p:blipFill>
        <p:spPr bwMode="auto">
          <a:xfrm>
            <a:off x="8806454" y="3396343"/>
            <a:ext cx="3128248" cy="292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0947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Starchy carbohydrate</a:t>
            </a:r>
          </a:p>
        </p:txBody>
      </p:sp>
      <p:sp>
        <p:nvSpPr>
          <p:cNvPr id="3" name="Subtitle 2"/>
          <p:cNvSpPr>
            <a:spLocks noGrp="1"/>
          </p:cNvSpPr>
          <p:nvPr>
            <p:ph type="subTitle" idx="1"/>
          </p:nvPr>
        </p:nvSpPr>
        <p:spPr>
          <a:xfrm>
            <a:off x="1169276" y="2535467"/>
            <a:ext cx="9839150" cy="1288389"/>
          </a:xfrm>
        </p:spPr>
        <p:txBody>
          <a:bodyPr/>
          <a:lstStyle/>
          <a:p>
            <a:pPr marL="0" indent="0">
              <a:buNone/>
            </a:pPr>
            <a:r>
              <a:rPr lang="en-GB" sz="2000" dirty="0"/>
              <a:t>Starch is found in a variety of foods. It is made up of many sugar molecules.</a:t>
            </a:r>
          </a:p>
          <a:p>
            <a:pPr marL="0" indent="0">
              <a:buNone/>
            </a:pPr>
            <a:endParaRPr lang="en-GB" sz="2000" dirty="0"/>
          </a:p>
          <a:p>
            <a:pPr marL="0" indent="0">
              <a:buNone/>
            </a:pPr>
            <a:r>
              <a:rPr lang="en-GB" sz="2000" dirty="0"/>
              <a:t>Can you give some examples of sources of starch in the diet?</a:t>
            </a:r>
          </a:p>
        </p:txBody>
      </p:sp>
      <p:sp>
        <p:nvSpPr>
          <p:cNvPr id="5" name="Subtitle 2"/>
          <p:cNvSpPr txBox="1">
            <a:spLocks/>
          </p:cNvSpPr>
          <p:nvPr/>
        </p:nvSpPr>
        <p:spPr>
          <a:xfrm>
            <a:off x="1169274" y="3976256"/>
            <a:ext cx="9839150" cy="1288389"/>
          </a:xfrm>
          <a:prstGeom prst="rect">
            <a:avLst/>
          </a:prstGeom>
        </p:spPr>
        <p:txBody>
          <a:bodyPr lIns="0" tIns="0" rIns="0" bIns="0" numCol="1" anchor="t"/>
          <a:lstStyle>
            <a:lvl1pPr marL="285750" indent="-285750" algn="l" defTabSz="914400" rtl="0" eaLnBrk="1" latinLnBrk="0" hangingPunct="1">
              <a:lnSpc>
                <a:spcPct val="90000"/>
              </a:lnSpc>
              <a:spcBef>
                <a:spcPts val="1000"/>
              </a:spcBef>
              <a:buSzPct val="90000"/>
              <a:buFont typeface="Arial" charset="0"/>
              <a:buChar char="•"/>
              <a:defRPr sz="1800" b="0" i="0" kern="1200">
                <a:solidFill>
                  <a:schemeClr val="tx1"/>
                </a:solidFill>
                <a:latin typeface="Arial" charset="0"/>
                <a:ea typeface="Arial" charset="0"/>
                <a:cs typeface="Arial" charset="0"/>
              </a:defRPr>
            </a:lvl1pPr>
            <a:lvl2pPr marL="457200" indent="0" algn="ctr" defTabSz="914400" rtl="0" eaLnBrk="1" latinLnBrk="0" hangingPunct="1">
              <a:lnSpc>
                <a:spcPct val="90000"/>
              </a:lnSpc>
              <a:spcBef>
                <a:spcPts val="500"/>
              </a:spcBef>
              <a:buFont typeface="Arial"/>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a:buNone/>
              <a:defRPr sz="1600" kern="1200">
                <a:solidFill>
                  <a:schemeClr val="tx1"/>
                </a:solidFill>
                <a:latin typeface="+mn-lt"/>
                <a:ea typeface="+mn-ea"/>
                <a:cs typeface="+mn-cs"/>
              </a:defRPr>
            </a:lvl9pPr>
          </a:lstStyle>
          <a:p>
            <a:pPr>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Potatoes</a:t>
            </a:r>
          </a:p>
          <a:p>
            <a:pPr>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Bread</a:t>
            </a:r>
          </a:p>
          <a:p>
            <a:pPr>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Rice</a:t>
            </a:r>
          </a:p>
          <a:p>
            <a:pPr>
              <a:spcBef>
                <a:spcPct val="0"/>
              </a:spcBef>
              <a:buFont typeface="Arial" panose="020B0604020202020204" pitchFamily="34" charset="0"/>
              <a:buChar char="•"/>
              <a:defRPr/>
            </a:pPr>
            <a:r>
              <a:rPr lang="en-GB" sz="2000" dirty="0">
                <a:latin typeface="Arial" panose="020B0604020202020204" pitchFamily="34" charset="0"/>
                <a:cs typeface="Arial" panose="020B0604020202020204" pitchFamily="34" charset="0"/>
              </a:rPr>
              <a:t>Pasta</a:t>
            </a:r>
          </a:p>
          <a:p>
            <a:pPr>
              <a:spcBef>
                <a:spcPct val="0"/>
              </a:spcBef>
              <a:buNone/>
              <a:defRPr/>
            </a:pPr>
            <a:endParaRPr lang="en-GB" sz="2000" dirty="0">
              <a:latin typeface="Arial" panose="020B0604020202020204" pitchFamily="34" charset="0"/>
              <a:cs typeface="Arial" panose="020B0604020202020204" pitchFamily="34" charset="0"/>
            </a:endParaRPr>
          </a:p>
          <a:p>
            <a:pPr>
              <a:spcBef>
                <a:spcPct val="0"/>
              </a:spcBef>
              <a:buNone/>
              <a:defRPr/>
            </a:pPr>
            <a:r>
              <a:rPr lang="en-GB" sz="2000" dirty="0">
                <a:latin typeface="Arial" panose="020B0604020202020204" pitchFamily="34" charset="0"/>
                <a:cs typeface="Arial" panose="020B0604020202020204" pitchFamily="34" charset="0"/>
              </a:rPr>
              <a:t>Cereal and cereal products are the main source of carbohydrate for adults in the UK.</a:t>
            </a:r>
            <a:endParaRPr lang="en-US" sz="20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0769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latin typeface="Arial" panose="020B0604020202020204" pitchFamily="34" charset="0"/>
                <a:cs typeface="Arial" panose="020B0604020202020204" pitchFamily="34" charset="0"/>
              </a:rPr>
              <a:t>Protein</a:t>
            </a:r>
          </a:p>
        </p:txBody>
      </p:sp>
      <p:sp>
        <p:nvSpPr>
          <p:cNvPr id="3" name="Subtitle 2"/>
          <p:cNvSpPr>
            <a:spLocks noGrp="1"/>
          </p:cNvSpPr>
          <p:nvPr>
            <p:ph type="subTitle" idx="1"/>
          </p:nvPr>
        </p:nvSpPr>
        <p:spPr>
          <a:xfrm>
            <a:off x="1169276" y="2571092"/>
            <a:ext cx="7922548" cy="3600000"/>
          </a:xfrm>
        </p:spPr>
        <p:txBody>
          <a:bodyPr/>
          <a:lstStyle/>
          <a:p>
            <a:pPr marL="0" indent="0">
              <a:spcBef>
                <a:spcPct val="0"/>
              </a:spcBef>
              <a:buNone/>
            </a:pPr>
            <a:r>
              <a:rPr lang="en-GB" altLang="en-US" sz="2000" dirty="0">
                <a:latin typeface="Arial" panose="020B0604020202020204" pitchFamily="34" charset="0"/>
                <a:cs typeface="Arial" panose="020B0604020202020204" pitchFamily="34" charset="0"/>
              </a:rPr>
              <a:t>Protein is essential for growth and repair and keeping cells healthy.</a:t>
            </a:r>
          </a:p>
          <a:p>
            <a:pPr marL="0" indent="0">
              <a:spcBef>
                <a:spcPct val="0"/>
              </a:spcBef>
              <a:buNone/>
            </a:pPr>
            <a:endParaRPr lang="en-GB" altLang="en-US" sz="2000" dirty="0">
              <a:latin typeface="Arial" panose="020B0604020202020204" pitchFamily="34" charset="0"/>
              <a:cs typeface="Arial" panose="020B0604020202020204" pitchFamily="34" charset="0"/>
            </a:endParaRPr>
          </a:p>
          <a:p>
            <a:pPr marL="0" indent="0">
              <a:spcBef>
                <a:spcPct val="0"/>
              </a:spcBef>
              <a:buNone/>
            </a:pPr>
            <a:r>
              <a:rPr lang="en-GB" altLang="en-US" sz="2000" dirty="0">
                <a:latin typeface="Arial" panose="020B0604020202020204" pitchFamily="34" charset="0"/>
                <a:cs typeface="Arial" panose="020B0604020202020204" pitchFamily="34" charset="0"/>
              </a:rPr>
              <a:t>Protein also provides energy:</a:t>
            </a:r>
          </a:p>
          <a:p>
            <a:pPr marL="0" indent="0">
              <a:spcBef>
                <a:spcPct val="0"/>
              </a:spcBef>
              <a:buNone/>
            </a:pPr>
            <a:r>
              <a:rPr lang="en-GB" altLang="en-US" sz="2000" dirty="0">
                <a:latin typeface="Arial" panose="020B0604020202020204" pitchFamily="34" charset="0"/>
                <a:cs typeface="Arial" panose="020B0604020202020204" pitchFamily="34" charset="0"/>
              </a:rPr>
              <a:t>1 gram of protein provides 4 kcal (17 kJ).</a:t>
            </a:r>
          </a:p>
          <a:p>
            <a:pPr marL="0" indent="0">
              <a:buNone/>
            </a:pP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61473" y="2940997"/>
            <a:ext cx="5393212" cy="3578555"/>
          </a:xfrm>
          <a:prstGeom prst="rect">
            <a:avLst/>
          </a:prstGeom>
        </p:spPr>
      </p:pic>
    </p:spTree>
    <p:extLst>
      <p:ext uri="{BB962C8B-B14F-4D97-AF65-F5344CB8AC3E}">
        <p14:creationId xmlns:p14="http://schemas.microsoft.com/office/powerpoint/2010/main" val="12678150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GB" dirty="0"/>
              <a:t>Structure of protein</a:t>
            </a:r>
          </a:p>
        </p:txBody>
      </p:sp>
      <p:sp>
        <p:nvSpPr>
          <p:cNvPr id="3" name="Subtitle 2"/>
          <p:cNvSpPr>
            <a:spLocks noGrp="1"/>
          </p:cNvSpPr>
          <p:nvPr>
            <p:ph type="subTitle" idx="1"/>
          </p:nvPr>
        </p:nvSpPr>
        <p:spPr>
          <a:xfrm>
            <a:off x="1169276" y="2571092"/>
            <a:ext cx="6704064" cy="3600000"/>
          </a:xfrm>
        </p:spPr>
        <p:txBody>
          <a:bodyPr/>
          <a:lstStyle/>
          <a:p>
            <a:pPr marL="0" indent="0">
              <a:buNone/>
            </a:pPr>
            <a:r>
              <a:rPr lang="en-GB" sz="2000" dirty="0"/>
              <a:t>Protein is made up of building blocks called amino acids. Different foods contain different amounts and different combinations of amino acids.</a:t>
            </a:r>
          </a:p>
          <a:p>
            <a:pPr marL="0" indent="0">
              <a:buNone/>
            </a:pPr>
            <a:endParaRPr lang="en-GB" sz="2000" dirty="0"/>
          </a:p>
          <a:p>
            <a:pPr marL="0" indent="0">
              <a:buNone/>
            </a:pPr>
            <a:r>
              <a:rPr lang="en-GB" sz="2000" dirty="0"/>
              <a:t>Protein from animal sources (e.g. meat, fish, eggs and dairy products) contains the full range of essential amino acids needed by the body.</a:t>
            </a:r>
          </a:p>
          <a:p>
            <a:pPr marL="0" indent="0">
              <a:buNone/>
            </a:pPr>
            <a:endParaRPr lang="en-GB" sz="2000" dirty="0"/>
          </a:p>
          <a:p>
            <a:pPr marL="0" indent="0">
              <a:buNone/>
            </a:pPr>
            <a:r>
              <a:rPr lang="en-GB" sz="2000" dirty="0"/>
              <a:t>Protein from plant sources (e.g. pulses and cereals) typically contain fewer essential amino acids.</a:t>
            </a:r>
          </a:p>
          <a:p>
            <a:pPr marL="0" indent="0">
              <a:buNone/>
            </a:pPr>
            <a:endParaRPr lang="en-GB" dirty="0"/>
          </a:p>
        </p:txBody>
      </p:sp>
      <p:pic>
        <p:nvPicPr>
          <p:cNvPr id="2050" name="Picture 2" descr="C:\Users\AWhite\Downloads\shutterstock_587759615.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76457" y="3092592"/>
            <a:ext cx="4429496" cy="307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83359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pPr marL="0" indent="0">
              <a:buNone/>
            </a:pPr>
            <a:r>
              <a:rPr lang="en-GB" sz="2000" b="1" dirty="0"/>
              <a:t>Animal:</a:t>
            </a:r>
          </a:p>
          <a:p>
            <a:r>
              <a:rPr lang="en-GB" sz="2000" dirty="0"/>
              <a:t> meat;</a:t>
            </a:r>
          </a:p>
          <a:p>
            <a:r>
              <a:rPr lang="en-GB" sz="2000" dirty="0"/>
              <a:t> fish; </a:t>
            </a:r>
          </a:p>
          <a:p>
            <a:r>
              <a:rPr lang="en-GB" sz="2000" dirty="0"/>
              <a:t> eggs; </a:t>
            </a:r>
          </a:p>
          <a:p>
            <a:r>
              <a:rPr lang="en-GB" sz="2000" dirty="0"/>
              <a:t> milk; </a:t>
            </a:r>
          </a:p>
          <a:p>
            <a:r>
              <a:rPr lang="en-GB" sz="2000" dirty="0"/>
              <a:t> cheese.</a:t>
            </a:r>
          </a:p>
          <a:p>
            <a:endParaRPr lang="en-GB" dirty="0"/>
          </a:p>
        </p:txBody>
      </p:sp>
      <p:sp>
        <p:nvSpPr>
          <p:cNvPr id="3" name="Text Placeholder 2"/>
          <p:cNvSpPr>
            <a:spLocks noGrp="1"/>
          </p:cNvSpPr>
          <p:nvPr>
            <p:ph type="body" sz="quarter" idx="3"/>
          </p:nvPr>
        </p:nvSpPr>
        <p:spPr/>
        <p:txBody>
          <a:bodyPr>
            <a:normAutofit/>
          </a:bodyPr>
          <a:lstStyle/>
          <a:p>
            <a:pPr>
              <a:spcBef>
                <a:spcPct val="0"/>
              </a:spcBef>
            </a:pPr>
            <a:r>
              <a:rPr lang="en-GB" altLang="en-US" sz="2000" b="1" dirty="0">
                <a:latin typeface="Arial" panose="020B0604020202020204" pitchFamily="34" charset="0"/>
                <a:cs typeface="Arial" panose="020B0604020202020204" pitchFamily="34" charset="0"/>
              </a:rPr>
              <a:t>Plant:</a:t>
            </a:r>
          </a:p>
          <a:p>
            <a:pPr>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 nuts;</a:t>
            </a:r>
          </a:p>
          <a:p>
            <a:pPr>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 seeds;</a:t>
            </a:r>
          </a:p>
          <a:p>
            <a:pPr>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 pulses, e.g. beans, lentils;</a:t>
            </a:r>
          </a:p>
          <a:p>
            <a:pPr>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 mycoprotein;  </a:t>
            </a:r>
          </a:p>
          <a:p>
            <a:pPr>
              <a:lnSpc>
                <a:spcPct val="150000"/>
              </a:lnSpc>
              <a:spcBef>
                <a:spcPct val="0"/>
              </a:spcBef>
              <a:buFont typeface="Arial" panose="020B0604020202020204" pitchFamily="34" charset="0"/>
              <a:buChar char="•"/>
            </a:pPr>
            <a:r>
              <a:rPr lang="en-GB" altLang="en-US" sz="2000" dirty="0">
                <a:latin typeface="Arial" panose="020B0604020202020204" pitchFamily="34" charset="0"/>
                <a:cs typeface="Arial" panose="020B0604020202020204" pitchFamily="34" charset="0"/>
              </a:rPr>
              <a:t> soya products.</a:t>
            </a:r>
            <a:endParaRPr lang="en-US" altLang="en-US" sz="2000" dirty="0">
              <a:latin typeface="Arial" panose="020B0604020202020204" pitchFamily="34" charset="0"/>
              <a:cs typeface="Arial" panose="020B0604020202020204" pitchFamily="34" charset="0"/>
            </a:endParaRPr>
          </a:p>
          <a:p>
            <a:endParaRPr lang="en-GB" dirty="0"/>
          </a:p>
        </p:txBody>
      </p:sp>
      <p:sp>
        <p:nvSpPr>
          <p:cNvPr id="4" name="Title 3"/>
          <p:cNvSpPr>
            <a:spLocks noGrp="1"/>
          </p:cNvSpPr>
          <p:nvPr>
            <p:ph type="title"/>
          </p:nvPr>
        </p:nvSpPr>
        <p:spPr/>
        <p:txBody>
          <a:bodyPr/>
          <a:lstStyle/>
          <a:p>
            <a:r>
              <a:rPr lang="en-GB" dirty="0"/>
              <a:t>Sources of protein</a:t>
            </a:r>
          </a:p>
        </p:txBody>
      </p:sp>
      <p:pic>
        <p:nvPicPr>
          <p:cNvPr id="3074" name="Picture 2" descr="C:\Users\AWhite\Downloads\shutterstock_406537111.jpg"/>
          <p:cNvPicPr>
            <a:picLocks noChangeAspect="1" noChangeArrowheads="1"/>
          </p:cNvPicPr>
          <p:nvPr/>
        </p:nvPicPr>
        <p:blipFill rotWithShape="1">
          <a:blip r:embed="rId2">
            <a:extLst>
              <a:ext uri="{28A0092B-C50C-407E-A947-70E740481C1C}">
                <a14:useLocalDpi xmlns:a14="http://schemas.microsoft.com/office/drawing/2010/main" val="0"/>
              </a:ext>
            </a:extLst>
          </a:blip>
          <a:srcRect l="5455" t="35947" r="3766" b="8402"/>
          <a:stretch/>
        </p:blipFill>
        <p:spPr bwMode="auto">
          <a:xfrm>
            <a:off x="1621660" y="4952009"/>
            <a:ext cx="4227616" cy="17286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501869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ad97cfe-a968-427f-b02b-893e6ba0355a" xsi:nil="true"/>
    <_Flow_SignoffStatus xmlns="c53071f4-7f44-43fd-895c-8e7b6a3746b0" xsi:nil="true"/>
    <lcf76f155ced4ddcb4097134ff3c332f xmlns="c53071f4-7f44-43fd-895c-8e7b6a3746b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5B78CA333243439763E4169A5FEB7F" ma:contentTypeVersion="18" ma:contentTypeDescription="Create a new document." ma:contentTypeScope="" ma:versionID="dc6deb05df7d1fcd95eb88bf1a5a26f4">
  <xsd:schema xmlns:xsd="http://www.w3.org/2001/XMLSchema" xmlns:xs="http://www.w3.org/2001/XMLSchema" xmlns:p="http://schemas.microsoft.com/office/2006/metadata/properties" xmlns:ns2="c53071f4-7f44-43fd-895c-8e7b6a3746b0" xmlns:ns3="ead97cfe-a968-427f-b02b-893e6ba0355a" targetNamespace="http://schemas.microsoft.com/office/2006/metadata/properties" ma:root="true" ma:fieldsID="8258fb5370106c49cde09acdb6d5137d" ns2:_="" ns3:_="">
    <xsd:import namespace="c53071f4-7f44-43fd-895c-8e7b6a3746b0"/>
    <xsd:import namespace="ead97cfe-a968-427f-b02b-893e6ba0355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element ref="ns2:MediaLengthInSeconds" minOccurs="0"/>
                <xsd:element ref="ns2:_Flow_SignoffStatus"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53071f4-7f44-43fd-895c-8e7b6a3746b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a407c16c-d400-4155-af4b-d0582c07d42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ad97cfe-a968-427f-b02b-893e6ba0355a"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7b8b45f8-435e-402c-b129-c8853cba6318}" ma:internalName="TaxCatchAll" ma:showField="CatchAllData" ma:web="ead97cfe-a968-427f-b02b-893e6ba0355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907EFC8-D796-4EC7-B956-41AB563F8DA5}">
  <ds:schemaRefs>
    <ds:schemaRef ds:uri="http://schemas.microsoft.com/office/2006/metadata/properties"/>
    <ds:schemaRef ds:uri="http://schemas.microsoft.com/office/infopath/2007/PartnerControls"/>
    <ds:schemaRef ds:uri="ead97cfe-a968-427f-b02b-893e6ba0355a"/>
    <ds:schemaRef ds:uri="c53071f4-7f44-43fd-895c-8e7b6a3746b0"/>
  </ds:schemaRefs>
</ds:datastoreItem>
</file>

<file path=customXml/itemProps2.xml><?xml version="1.0" encoding="utf-8"?>
<ds:datastoreItem xmlns:ds="http://schemas.openxmlformats.org/officeDocument/2006/customXml" ds:itemID="{529DE157-43B9-494F-BA18-A3DB1826265E}">
  <ds:schemaRefs>
    <ds:schemaRef ds:uri="http://schemas.microsoft.com/sharepoint/v3/contenttype/forms"/>
  </ds:schemaRefs>
</ds:datastoreItem>
</file>

<file path=customXml/itemProps3.xml><?xml version="1.0" encoding="utf-8"?>
<ds:datastoreItem xmlns:ds="http://schemas.openxmlformats.org/officeDocument/2006/customXml" ds:itemID="{956EFB7B-B0EF-4E76-B1CD-E786D7BA47A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53071f4-7f44-43fd-895c-8e7b6a3746b0"/>
    <ds:schemaRef ds:uri="ead97cfe-a968-427f-b02b-893e6ba0355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0</TotalTime>
  <Words>1554</Words>
  <Application>Microsoft Office PowerPoint</Application>
  <PresentationFormat>Widescreen</PresentationFormat>
  <Paragraphs>203</Paragraphs>
  <Slides>26</Slides>
  <Notes>0</Notes>
  <HiddenSlides>0</HiddenSlides>
  <MMClips>0</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26</vt:i4>
      </vt:variant>
    </vt:vector>
  </HeadingPairs>
  <TitlesOfParts>
    <vt:vector size="33" baseType="lpstr">
      <vt:lpstr>Arial</vt:lpstr>
      <vt:lpstr>Calibri</vt:lpstr>
      <vt:lpstr>Helvetica</vt:lpstr>
      <vt:lpstr>Office Theme</vt:lpstr>
      <vt:lpstr>Custom Design</vt:lpstr>
      <vt:lpstr>1_Custom Design</vt:lpstr>
      <vt:lpstr>3_Custom Design</vt:lpstr>
      <vt:lpstr>Nutrients   </vt:lpstr>
      <vt:lpstr>Nutrients</vt:lpstr>
      <vt:lpstr>Carbohydrate</vt:lpstr>
      <vt:lpstr>Structure of carbohydrate  </vt:lpstr>
      <vt:lpstr>Free sugars </vt:lpstr>
      <vt:lpstr>Starchy carbohydrate</vt:lpstr>
      <vt:lpstr>Protein</vt:lpstr>
      <vt:lpstr>Structure of protein</vt:lpstr>
      <vt:lpstr>Sources of protein</vt:lpstr>
      <vt:lpstr>Fat</vt:lpstr>
      <vt:lpstr>Structure of fat</vt:lpstr>
      <vt:lpstr>Micronutrients</vt:lpstr>
      <vt:lpstr>Vitamins</vt:lpstr>
      <vt:lpstr>Fat soluble vitamins</vt:lpstr>
      <vt:lpstr>Water soluble vitamins</vt:lpstr>
      <vt:lpstr>Thiamin (vitamin B1)</vt:lpstr>
      <vt:lpstr>Riboflavin (vitamin B2)</vt:lpstr>
      <vt:lpstr>Niacin (Vitamin B3)</vt:lpstr>
      <vt:lpstr>Vitamin C</vt:lpstr>
      <vt:lpstr>Minerals</vt:lpstr>
      <vt:lpstr>Calcium</vt:lpstr>
      <vt:lpstr>Iron</vt:lpstr>
      <vt:lpstr>Sodium</vt:lpstr>
      <vt:lpstr>Summary</vt:lpstr>
      <vt:lpstr>Kahoot quiz</vt:lpstr>
      <vt:lpstr>Nutrients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Glenn Carter</dc:creator>
  <cp:lastModifiedBy>Alexander White</cp:lastModifiedBy>
  <cp:revision>37</cp:revision>
  <dcterms:created xsi:type="dcterms:W3CDTF">2018-10-10T09:22:08Z</dcterms:created>
  <dcterms:modified xsi:type="dcterms:W3CDTF">2023-10-20T12:48:26Z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0x010100BD5B78CA333243439763E4169A5FEB7F</vt:lpwstr>
  </property>
</Properties>
</file>