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  <p:sldMasterId id="2147483656" r:id="rId4"/>
  </p:sldMasterIdLst>
  <p:sldIdLst>
    <p:sldId id="256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oardroom " initials="B" lastIdx="1" clrIdx="0">
    <p:extLst>
      <p:ext uri="{19B8F6BF-5375-455C-9EA6-DF929625EA0E}">
        <p15:presenceInfo xmlns:p15="http://schemas.microsoft.com/office/powerpoint/2012/main" userId="Boardroom 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C4D9"/>
    <a:srgbClr val="B8B8D1"/>
    <a:srgbClr val="263B83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C03E04-BBBD-44A2-A44F-3036A3864B36}" v="6" dt="2024-02-07T11:53:57.49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89" d="100"/>
          <a:sy n="89" d="100"/>
        </p:scale>
        <p:origin x="75" y="14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customXml" Target="../customXml/item1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28" Type="http://schemas.openxmlformats.org/officeDocument/2006/relationships/customXml" Target="../customXml/item3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Relationship Id="rId27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er White" userId="3da70261-e0e7-408d-aace-eb577feade9e" providerId="ADAL" clId="{F8C03E04-BBBD-44A2-A44F-3036A3864B36}"/>
    <pc:docChg chg="custSel modSld">
      <pc:chgData name="Alexander White" userId="3da70261-e0e7-408d-aace-eb577feade9e" providerId="ADAL" clId="{F8C03E04-BBBD-44A2-A44F-3036A3864B36}" dt="2024-02-07T11:53:57.495" v="14" actId="1076"/>
      <pc:docMkLst>
        <pc:docMk/>
      </pc:docMkLst>
      <pc:sldChg chg="modSp mod">
        <pc:chgData name="Alexander White" userId="3da70261-e0e7-408d-aace-eb577feade9e" providerId="ADAL" clId="{F8C03E04-BBBD-44A2-A44F-3036A3864B36}" dt="2024-02-07T11:51:52.612" v="5" actId="1076"/>
        <pc:sldMkLst>
          <pc:docMk/>
          <pc:sldMk cId="3227605947" sldId="262"/>
        </pc:sldMkLst>
        <pc:spChg chg="mod">
          <ac:chgData name="Alexander White" userId="3da70261-e0e7-408d-aace-eb577feade9e" providerId="ADAL" clId="{F8C03E04-BBBD-44A2-A44F-3036A3864B36}" dt="2024-02-07T11:51:47.971" v="2" actId="20577"/>
          <ac:spMkLst>
            <pc:docMk/>
            <pc:sldMk cId="3227605947" sldId="262"/>
            <ac:spMk id="3" creationId="{00000000-0000-0000-0000-000000000000}"/>
          </ac:spMkLst>
        </pc:spChg>
        <pc:picChg chg="mod">
          <ac:chgData name="Alexander White" userId="3da70261-e0e7-408d-aace-eb577feade9e" providerId="ADAL" clId="{F8C03E04-BBBD-44A2-A44F-3036A3864B36}" dt="2024-02-07T11:51:52.612" v="5" actId="1076"/>
          <ac:picMkLst>
            <pc:docMk/>
            <pc:sldMk cId="3227605947" sldId="262"/>
            <ac:picMk id="4" creationId="{00000000-0000-0000-0000-000000000000}"/>
          </ac:picMkLst>
        </pc:picChg>
      </pc:sldChg>
      <pc:sldChg chg="modSp mod">
        <pc:chgData name="Alexander White" userId="3da70261-e0e7-408d-aace-eb577feade9e" providerId="ADAL" clId="{F8C03E04-BBBD-44A2-A44F-3036A3864B36}" dt="2024-02-07T11:52:07.287" v="6" actId="33524"/>
        <pc:sldMkLst>
          <pc:docMk/>
          <pc:sldMk cId="1621079943" sldId="264"/>
        </pc:sldMkLst>
        <pc:spChg chg="mod">
          <ac:chgData name="Alexander White" userId="3da70261-e0e7-408d-aace-eb577feade9e" providerId="ADAL" clId="{F8C03E04-BBBD-44A2-A44F-3036A3864B36}" dt="2024-02-07T11:52:07.287" v="6" actId="33524"/>
          <ac:spMkLst>
            <pc:docMk/>
            <pc:sldMk cId="1621079943" sldId="264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F8C03E04-BBBD-44A2-A44F-3036A3864B36}" dt="2024-02-07T11:52:34.353" v="7" actId="33524"/>
        <pc:sldMkLst>
          <pc:docMk/>
          <pc:sldMk cId="1621079943" sldId="268"/>
        </pc:sldMkLst>
        <pc:spChg chg="mod">
          <ac:chgData name="Alexander White" userId="3da70261-e0e7-408d-aace-eb577feade9e" providerId="ADAL" clId="{F8C03E04-BBBD-44A2-A44F-3036A3864B36}" dt="2024-02-07T11:52:34.353" v="7" actId="33524"/>
          <ac:spMkLst>
            <pc:docMk/>
            <pc:sldMk cId="1621079943" sldId="268"/>
            <ac:spMk id="3" creationId="{00000000-0000-0000-0000-000000000000}"/>
          </ac:spMkLst>
        </pc:spChg>
      </pc:sldChg>
      <pc:sldChg chg="modSp mod">
        <pc:chgData name="Alexander White" userId="3da70261-e0e7-408d-aace-eb577feade9e" providerId="ADAL" clId="{F8C03E04-BBBD-44A2-A44F-3036A3864B36}" dt="2024-02-07T11:53:47.923" v="10" actId="1076"/>
        <pc:sldMkLst>
          <pc:docMk/>
          <pc:sldMk cId="1621079943" sldId="272"/>
        </pc:sldMkLst>
        <pc:spChg chg="mod">
          <ac:chgData name="Alexander White" userId="3da70261-e0e7-408d-aace-eb577feade9e" providerId="ADAL" clId="{F8C03E04-BBBD-44A2-A44F-3036A3864B36}" dt="2024-02-07T11:53:44.536" v="8" actId="14100"/>
          <ac:spMkLst>
            <pc:docMk/>
            <pc:sldMk cId="1621079943" sldId="272"/>
            <ac:spMk id="3" creationId="{00000000-0000-0000-0000-000000000000}"/>
          </ac:spMkLst>
        </pc:spChg>
        <pc:picChg chg="mod">
          <ac:chgData name="Alexander White" userId="3da70261-e0e7-408d-aace-eb577feade9e" providerId="ADAL" clId="{F8C03E04-BBBD-44A2-A44F-3036A3864B36}" dt="2024-02-07T11:53:47.923" v="10" actId="1076"/>
          <ac:picMkLst>
            <pc:docMk/>
            <pc:sldMk cId="1621079943" sldId="272"/>
            <ac:picMk id="4" creationId="{00000000-0000-0000-0000-000000000000}"/>
          </ac:picMkLst>
        </pc:picChg>
      </pc:sldChg>
      <pc:sldChg chg="modSp mod">
        <pc:chgData name="Alexander White" userId="3da70261-e0e7-408d-aace-eb577feade9e" providerId="ADAL" clId="{F8C03E04-BBBD-44A2-A44F-3036A3864B36}" dt="2024-02-07T11:53:57.495" v="14" actId="1076"/>
        <pc:sldMkLst>
          <pc:docMk/>
          <pc:sldMk cId="1621079943" sldId="273"/>
        </pc:sldMkLst>
        <pc:spChg chg="mod">
          <ac:chgData name="Alexander White" userId="3da70261-e0e7-408d-aace-eb577feade9e" providerId="ADAL" clId="{F8C03E04-BBBD-44A2-A44F-3036A3864B36}" dt="2024-02-07T11:53:54.135" v="13" actId="20577"/>
          <ac:spMkLst>
            <pc:docMk/>
            <pc:sldMk cId="1621079943" sldId="273"/>
            <ac:spMk id="3" creationId="{00000000-0000-0000-0000-000000000000}"/>
          </ac:spMkLst>
        </pc:spChg>
        <pc:picChg chg="mod">
          <ac:chgData name="Alexander White" userId="3da70261-e0e7-408d-aace-eb577feade9e" providerId="ADAL" clId="{F8C03E04-BBBD-44A2-A44F-3036A3864B36}" dt="2024-02-07T11:53:57.495" v="14" actId="1076"/>
          <ac:picMkLst>
            <pc:docMk/>
            <pc:sldMk cId="1621079943" sldId="273"/>
            <ac:picMk id="6" creationId="{00000000-0000-0000-0000-000000000000}"/>
          </ac:picMkLst>
        </pc:picChg>
      </pc:sldChg>
    </pc:docChg>
  </pc:docChgLst>
  <pc:docChgLst>
    <pc:chgData name="Alexander White" userId="3da70261-e0e7-408d-aace-eb577feade9e" providerId="ADAL" clId="{3FBA6CE1-5FB0-4392-8759-A54F69A4F5DF}"/>
    <pc:docChg chg="modSld modMainMaster">
      <pc:chgData name="Alexander White" userId="3da70261-e0e7-408d-aace-eb577feade9e" providerId="ADAL" clId="{3FBA6CE1-5FB0-4392-8759-A54F69A4F5DF}" dt="2024-02-05T09:40:52.858" v="5" actId="1076"/>
      <pc:docMkLst>
        <pc:docMk/>
      </pc:docMkLst>
      <pc:sldChg chg="addSp modSp mod">
        <pc:chgData name="Alexander White" userId="3da70261-e0e7-408d-aace-eb577feade9e" providerId="ADAL" clId="{3FBA6CE1-5FB0-4392-8759-A54F69A4F5DF}" dt="2024-02-05T09:40:52.858" v="5" actId="1076"/>
        <pc:sldMkLst>
          <pc:docMk/>
          <pc:sldMk cId="1219004254" sldId="261"/>
        </pc:sldMkLst>
        <pc:spChg chg="add mod">
          <ac:chgData name="Alexander White" userId="3da70261-e0e7-408d-aace-eb577feade9e" providerId="ADAL" clId="{3FBA6CE1-5FB0-4392-8759-A54F69A4F5DF}" dt="2024-02-05T09:40:52.858" v="5" actId="1076"/>
          <ac:spMkLst>
            <pc:docMk/>
            <pc:sldMk cId="1219004254" sldId="261"/>
            <ac:spMk id="4" creationId="{D4F1BF00-6399-DB53-B55B-06CC8B4FD319}"/>
          </ac:spMkLst>
        </pc:spChg>
      </pc:sldChg>
      <pc:sldMasterChg chg="modSp mod">
        <pc:chgData name="Alexander White" userId="3da70261-e0e7-408d-aace-eb577feade9e" providerId="ADAL" clId="{3FBA6CE1-5FB0-4392-8759-A54F69A4F5DF}" dt="2024-02-05T09:14:44.063" v="0"/>
        <pc:sldMasterMkLst>
          <pc:docMk/>
          <pc:sldMasterMk cId="1328885048" sldId="2147483648"/>
        </pc:sldMasterMkLst>
        <pc:spChg chg="mod">
          <ac:chgData name="Alexander White" userId="3da70261-e0e7-408d-aace-eb577feade9e" providerId="ADAL" clId="{3FBA6CE1-5FB0-4392-8759-A54F69A4F5DF}" dt="2024-02-05T09:14:44.063" v="0"/>
          <ac:spMkLst>
            <pc:docMk/>
            <pc:sldMasterMk cId="1328885048" sldId="2147483648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3FBA6CE1-5FB0-4392-8759-A54F69A4F5DF}" dt="2024-02-05T09:14:49.113" v="1"/>
        <pc:sldMasterMkLst>
          <pc:docMk/>
          <pc:sldMasterMk cId="1498317190" sldId="2147483650"/>
        </pc:sldMasterMkLst>
        <pc:spChg chg="mod">
          <ac:chgData name="Alexander White" userId="3da70261-e0e7-408d-aace-eb577feade9e" providerId="ADAL" clId="{3FBA6CE1-5FB0-4392-8759-A54F69A4F5DF}" dt="2024-02-05T09:14:49.113" v="1"/>
          <ac:spMkLst>
            <pc:docMk/>
            <pc:sldMasterMk cId="1498317190" sldId="2147483650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3FBA6CE1-5FB0-4392-8759-A54F69A4F5DF}" dt="2024-02-05T09:14:53.396" v="2"/>
        <pc:sldMasterMkLst>
          <pc:docMk/>
          <pc:sldMasterMk cId="1822393236" sldId="2147483652"/>
        </pc:sldMasterMkLst>
        <pc:spChg chg="mod">
          <ac:chgData name="Alexander White" userId="3da70261-e0e7-408d-aace-eb577feade9e" providerId="ADAL" clId="{3FBA6CE1-5FB0-4392-8759-A54F69A4F5DF}" dt="2024-02-05T09:14:53.396" v="2"/>
          <ac:spMkLst>
            <pc:docMk/>
            <pc:sldMasterMk cId="1822393236" sldId="2147483652"/>
            <ac:spMk id="9" creationId="{00000000-0000-0000-0000-000000000000}"/>
          </ac:spMkLst>
        </pc:spChg>
      </pc:sldMasterChg>
      <pc:sldMasterChg chg="modSp mod">
        <pc:chgData name="Alexander White" userId="3da70261-e0e7-408d-aace-eb577feade9e" providerId="ADAL" clId="{3FBA6CE1-5FB0-4392-8759-A54F69A4F5DF}" dt="2024-02-05T09:14:58.222" v="3"/>
        <pc:sldMasterMkLst>
          <pc:docMk/>
          <pc:sldMasterMk cId="1788143608" sldId="2147483656"/>
        </pc:sldMasterMkLst>
        <pc:spChg chg="mod">
          <ac:chgData name="Alexander White" userId="3da70261-e0e7-408d-aace-eb577feade9e" providerId="ADAL" clId="{3FBA6CE1-5FB0-4392-8759-A54F69A4F5DF}" dt="2024-02-05T09:14:58.222" v="3"/>
          <ac:spMkLst>
            <pc:docMk/>
            <pc:sldMasterMk cId="1788143608" sldId="2147483656"/>
            <ac:spMk id="8" creationId="{00000000-0000-0000-0000-000000000000}"/>
          </ac:spMkLst>
        </pc:sp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3C4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263B83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2024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2452" y="3318826"/>
            <a:ext cx="9144000" cy="733096"/>
          </a:xfrm>
        </p:spPr>
        <p:txBody>
          <a:bodyPr/>
          <a:lstStyle/>
          <a:p>
            <a:r>
              <a:rPr lang="en-GB" dirty="0"/>
              <a:t>Filling, forming and enrobing 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Enrobing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902067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Food that has been enrobed has been coated with an outer layer. Examples of these are chocolate-coated wafers and fish fingers with breadcrumbs. Sometimes only one side is coated (e.g. chocolate digestive biscuits).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type of food being enrobed or coated will determine the process it goes through. However, the basic principles are the same.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US" sz="2000" dirty="0"/>
          </a:p>
        </p:txBody>
      </p:sp>
      <p:pic>
        <p:nvPicPr>
          <p:cNvPr id="4" name="Picture 4" descr="cookie 27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84910" y="2881034"/>
            <a:ext cx="3136910" cy="207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079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Principles of enrobing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The main principles of enrobing are: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• the food moves along a conveyer (mesh);</a:t>
            </a:r>
          </a:p>
          <a:p>
            <a:pPr marL="0" indent="0">
              <a:buNone/>
            </a:pPr>
            <a:r>
              <a:rPr lang="en-GB" sz="2000" dirty="0"/>
              <a:t>	</a:t>
            </a:r>
          </a:p>
          <a:p>
            <a:pPr marL="0" indent="0">
              <a:buNone/>
            </a:pPr>
            <a:r>
              <a:rPr lang="en-GB" sz="2000" dirty="0"/>
              <a:t>• it passes through a curtain coating, e.g. chocolate;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• the food emerges coated;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• excess coating is removed by vibration or air drying.</a:t>
            </a:r>
          </a:p>
          <a:p>
            <a:pPr marL="0" indent="0">
              <a:buNone/>
            </a:pPr>
            <a:endParaRPr lang="en-GB" sz="2000" dirty="0"/>
          </a:p>
          <a:p>
            <a:endParaRPr lang="en-US" sz="20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9912" y="3908137"/>
            <a:ext cx="3400615" cy="2262955"/>
          </a:xfrm>
          <a:prstGeom prst="rect">
            <a:avLst/>
          </a:prstGeom>
        </p:spPr>
      </p:pic>
      <p:pic>
        <p:nvPicPr>
          <p:cNvPr id="13" name="Picture 12" descr="Related image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05672" y="1843859"/>
            <a:ext cx="2719133" cy="17769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210799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Enrobing - coating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963044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It is important that the coating sticks to the food. Liquid chocolate will stay easily. </a:t>
            </a:r>
            <a:br>
              <a:rPr lang="en-GB" sz="2000" dirty="0"/>
            </a:br>
            <a:br>
              <a:rPr lang="en-GB" sz="2000" dirty="0"/>
            </a:br>
            <a:r>
              <a:rPr lang="en-GB" sz="2000" dirty="0"/>
              <a:t>However, to apply a dry coating, another step is needed in the process. Before the food reaches the coating stage it is sprayed or dipped into a liquid to which dry coating can stick.</a:t>
            </a:r>
            <a:br>
              <a:rPr lang="en-GB" sz="2000" dirty="0"/>
            </a:br>
            <a:br>
              <a:rPr lang="en-GB" sz="2000" dirty="0"/>
            </a:br>
            <a:r>
              <a:rPr lang="en-GB" sz="2000" dirty="0"/>
              <a:t>The thickness of the coating can be regulated. A common process is to pass products under a current of air. This removes excess coating (which can be recycled) and may also leave a pattern.</a:t>
            </a:r>
          </a:p>
          <a:p>
            <a:pPr marL="0" indent="0">
              <a:buNone/>
            </a:pPr>
            <a:endParaRPr lang="en-GB" sz="2000" dirty="0"/>
          </a:p>
          <a:p>
            <a:endParaRPr lang="en-US" sz="2000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78790" y="2716305"/>
            <a:ext cx="3958141" cy="2622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1079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Enrobing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796300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Coating one side of a food is a similar process. For example, if you wish to sprinkle coconut on top of a biscuit, the biscuit (which has a suitably sticky top) passes through a curtain of coconut.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excess coconut falls through the mesh conveyor and the biscuit emerges coated.</a:t>
            </a:r>
          </a:p>
          <a:p>
            <a:pPr marL="0" indent="0">
              <a:buNone/>
            </a:pPr>
            <a:endParaRPr lang="en-GB" sz="2000" dirty="0"/>
          </a:p>
          <a:p>
            <a:endParaRPr lang="en-US" sz="2000" dirty="0"/>
          </a:p>
        </p:txBody>
      </p:sp>
      <p:pic>
        <p:nvPicPr>
          <p:cNvPr id="6" name="Picture 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65452" y="2389824"/>
            <a:ext cx="4160067" cy="27575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210799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Filling, forming and enrobing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F1BF00-6399-DB53-B55B-06CC8B4FD319}"/>
              </a:ext>
            </a:extLst>
          </p:cNvPr>
          <p:cNvSpPr txBox="1"/>
          <p:nvPr/>
        </p:nvSpPr>
        <p:spPr>
          <a:xfrm>
            <a:off x="383500" y="5999572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004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Forming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118569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Many manufactured food products are formed into shapes.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main aim of forming is to ensure that the products are of a uniform shape and size.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Forming can also be used to add decoration to a product, through embossing.</a:t>
            </a:r>
          </a:p>
          <a:p>
            <a:endParaRPr lang="en-GB" sz="2000" dirty="0"/>
          </a:p>
          <a:p>
            <a:endParaRPr lang="en-US" sz="2000" dirty="0"/>
          </a:p>
        </p:txBody>
      </p:sp>
      <p:pic>
        <p:nvPicPr>
          <p:cNvPr id="4" name="Picture 13" descr="MPj0431032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28175" y="2403199"/>
            <a:ext cx="4882985" cy="3255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7605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Sheeting and forming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This method rolls the mixture, usually a dough, into a continuous strip. The thickness of the dough is regulated by ‘gauge rollers’. The dough passes along a conveyor belt to a ‘cutter’.</a:t>
            </a:r>
          </a:p>
          <a:p>
            <a:endParaRPr lang="en-US" sz="20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24247" y="3573463"/>
            <a:ext cx="6713098" cy="2763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7605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Sheeting and forming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This stamps out the product shape and may also be used to emboss the product with a design.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scrap dough is removed (to be recycled) and the formed product continues its journey through a specific manufacturing process.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This method is used to make crackers or semi-sweet biscuits.</a:t>
            </a:r>
          </a:p>
          <a:p>
            <a:endParaRPr lang="en-US" sz="2000" dirty="0"/>
          </a:p>
        </p:txBody>
      </p:sp>
      <p:pic>
        <p:nvPicPr>
          <p:cNvPr id="4" name="Picture 6" descr="MPj0175642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47852" y="4297511"/>
            <a:ext cx="3192855" cy="215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079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022043" y="2880961"/>
            <a:ext cx="4067175" cy="267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Rotary </a:t>
            </a:r>
            <a:r>
              <a:rPr lang="en-US" dirty="0" err="1"/>
              <a:t>moulding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985896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Pre-mixed ingredients, such as biscuit dough or vegetarian burger mix, are fed into a hopper.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mixture is then forced down on to an engraved roller.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 mixture is forced into the ‘moulds’ and rotated around to a rubber-covered conveyor belt which helps remove the moulded product.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There is no scrap to recycle.</a:t>
            </a:r>
          </a:p>
          <a:p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11552222" y="2688879"/>
            <a:ext cx="536996" cy="10864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079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a </a:t>
            </a:r>
            <a:r>
              <a:rPr lang="en-US" dirty="0" err="1"/>
              <a:t>mould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dirty="0"/>
              <a:t>Solid products, such as chocolate bars are produced by either filling or forcing the product into a mould. A domestic example would be the use of a mould to produce a jelly.</a:t>
            </a:r>
          </a:p>
          <a:p>
            <a:endParaRPr lang="en-US" sz="2000" dirty="0"/>
          </a:p>
        </p:txBody>
      </p:sp>
      <p:pic>
        <p:nvPicPr>
          <p:cNvPr id="4" name="Picture 4" descr="MPj0423122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63713" y="3494457"/>
            <a:ext cx="2261998" cy="2849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Jell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263" y="3567482"/>
            <a:ext cx="3676760" cy="2728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079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Using a </a:t>
            </a:r>
            <a:r>
              <a:rPr lang="en-US" dirty="0" err="1"/>
              <a:t>mould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198547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Hollow-moulded products, such as chocolate eggs, use two separate moulds. </a:t>
            </a:r>
          </a:p>
          <a:p>
            <a:pPr marL="0" indent="0">
              <a:buNone/>
            </a:pPr>
            <a:r>
              <a:rPr lang="en-GB" sz="2000" dirty="0"/>
              <a:t>These have chocolate injected into the moulds. </a:t>
            </a:r>
          </a:p>
          <a:p>
            <a:pPr marL="0" indent="0">
              <a:buNone/>
            </a:pPr>
            <a:r>
              <a:rPr lang="en-GB" sz="2000" dirty="0"/>
              <a:t>They are turned upside down to remove the excess. </a:t>
            </a:r>
          </a:p>
          <a:p>
            <a:pPr marL="0" indent="0">
              <a:buNone/>
            </a:pPr>
            <a:r>
              <a:rPr lang="en-GB" sz="2000" dirty="0"/>
              <a:t>The length of time between injecting and turning is regulated by the thickness of the chocolate. </a:t>
            </a:r>
          </a:p>
          <a:p>
            <a:pPr marL="0" indent="0">
              <a:buNone/>
            </a:pPr>
            <a:r>
              <a:rPr lang="en-GB" sz="2000" dirty="0"/>
              <a:t>The moulds then travel through a cooling tunnel to set. </a:t>
            </a:r>
          </a:p>
          <a:p>
            <a:pPr marL="0" indent="0">
              <a:buNone/>
            </a:pPr>
            <a:r>
              <a:rPr lang="en-US" sz="2000" dirty="0"/>
              <a:t>The egg halves are removed from the </a:t>
            </a:r>
            <a:r>
              <a:rPr lang="en-US" sz="2000" dirty="0" err="1"/>
              <a:t>moulds</a:t>
            </a:r>
            <a:r>
              <a:rPr lang="en-US" sz="2000" dirty="0"/>
              <a:t> and, </a:t>
            </a:r>
            <a:r>
              <a:rPr lang="en-GB" sz="2000" dirty="0"/>
              <a:t>finally, using melted chocolate, two halves are sandwiched together.</a:t>
            </a:r>
          </a:p>
          <a:p>
            <a:pPr marL="0" indent="0">
              <a:buNone/>
            </a:pPr>
            <a:endParaRPr lang="en-GB" sz="2000" dirty="0"/>
          </a:p>
          <a:p>
            <a:endParaRPr lang="en-US" sz="2000" dirty="0"/>
          </a:p>
        </p:txBody>
      </p:sp>
      <p:pic>
        <p:nvPicPr>
          <p:cNvPr id="4" name="Picture 4" descr="MPj04385820000[1]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67823" y="2065138"/>
            <a:ext cx="3635375" cy="2427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0799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Extrusion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737930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Pre-mixed ingredients are held in a hopper and pumped through a barrel-shaped chamber. The mixture is usually heated and forced under pressure through a die. This shapes the product into a continuous filament.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A wire cutter or blade operates below and cuts the product into a uniform size. The pieces then drop onto a conveyor belt.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Extrusion is used to produce products such as pasta, flatbreads, textured vegetable protein, confectionery and snacks.</a:t>
            </a:r>
          </a:p>
          <a:p>
            <a:endParaRPr lang="en-US" sz="2000" dirty="0"/>
          </a:p>
        </p:txBody>
      </p:sp>
      <p:pic>
        <p:nvPicPr>
          <p:cNvPr id="4" name="Picture 4" descr="Pasta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209441" y="2512281"/>
            <a:ext cx="2410549" cy="197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 descr="Small tortill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144251" y="4482356"/>
            <a:ext cx="2540930" cy="195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0799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11203"/>
          <a:stretch/>
        </p:blipFill>
        <p:spPr>
          <a:xfrm>
            <a:off x="6970499" y="1923798"/>
            <a:ext cx="5221501" cy="39201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Filling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5" y="2571092"/>
            <a:ext cx="6722121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000" dirty="0"/>
              <a:t>The process of filling can be separated into two techniques: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• a measured quantity of product is put into a container, either before or after cooking;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 • a food mixture, such as jam or butter, is injected or sandwiched into the centre of a food (e.g. doughnut or chicken Kiev).</a:t>
            </a:r>
          </a:p>
          <a:p>
            <a:pPr marL="0" indent="0">
              <a:buNone/>
            </a:pPr>
            <a:endParaRPr lang="en-GB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21079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9" ma:contentTypeDescription="Create a new document." ma:contentTypeScope="" ma:versionID="d67e542ccfc98f8766c03bca3df5dec6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2465a60b32c7e66e77d39dce70c70dd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_Flow_SignoffStatus" ma:index="21" nillable="true" ma:displayName="Sign-off status" ma:internalName="Sign_x002d_off_x0020_status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a407c16c-d400-4155-af4b-d0582c07d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b8b45f8-435e-402c-b129-c8853cba6318}" ma:internalName="TaxCatchAll" ma:showField="CatchAllData" ma:web="ead97cfe-a968-427f-b02b-893e6ba035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ad97cfe-a968-427f-b02b-893e6ba0355a" xsi:nil="true"/>
    <_Flow_SignoffStatus xmlns="c53071f4-7f44-43fd-895c-8e7b6a3746b0" xsi:nil="true"/>
    <lcf76f155ced4ddcb4097134ff3c332f xmlns="c53071f4-7f44-43fd-895c-8e7b6a3746b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F790A7-F8AD-4FE1-8169-6780D7ED4870}"/>
</file>

<file path=customXml/itemProps2.xml><?xml version="1.0" encoding="utf-8"?>
<ds:datastoreItem xmlns:ds="http://schemas.openxmlformats.org/officeDocument/2006/customXml" ds:itemID="{37E9C518-A19A-45D1-BEFE-035775EEC7FA}"/>
</file>

<file path=customXml/itemProps3.xml><?xml version="1.0" encoding="utf-8"?>
<ds:datastoreItem xmlns:ds="http://schemas.openxmlformats.org/officeDocument/2006/customXml" ds:itemID="{82E1ADD3-9E6B-4507-9D5E-18A050BC688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788</Words>
  <Application>Microsoft Office PowerPoint</Application>
  <PresentationFormat>Widescreen</PresentationFormat>
  <Paragraphs>68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Office Theme</vt:lpstr>
      <vt:lpstr>Custom Design</vt:lpstr>
      <vt:lpstr>1_Custom Design</vt:lpstr>
      <vt:lpstr>3_Custom Design</vt:lpstr>
      <vt:lpstr>Filling, forming and enrobing </vt:lpstr>
      <vt:lpstr>Forming </vt:lpstr>
      <vt:lpstr>Sheeting and forming</vt:lpstr>
      <vt:lpstr>Sheeting and forming</vt:lpstr>
      <vt:lpstr>Rotary moulding</vt:lpstr>
      <vt:lpstr>Using a mould</vt:lpstr>
      <vt:lpstr>Using a mould</vt:lpstr>
      <vt:lpstr>Extrusion</vt:lpstr>
      <vt:lpstr>Filling</vt:lpstr>
      <vt:lpstr>Enrobing</vt:lpstr>
      <vt:lpstr>Principles of enrobing</vt:lpstr>
      <vt:lpstr>Enrobing - coating</vt:lpstr>
      <vt:lpstr>Enrobing</vt:lpstr>
      <vt:lpstr>Filling, forming and enrobing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Alexander White</cp:lastModifiedBy>
  <cp:revision>37</cp:revision>
  <dcterms:created xsi:type="dcterms:W3CDTF">2018-10-10T09:22:08Z</dcterms:created>
  <dcterms:modified xsi:type="dcterms:W3CDTF">2024-02-07T11:54:02Z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