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sldIdLst>
    <p:sldId id="256" r:id="rId8"/>
    <p:sldId id="259" r:id="rId9"/>
    <p:sldId id="262" r:id="rId10"/>
    <p:sldId id="264" r:id="rId11"/>
    <p:sldId id="265" r:id="rId12"/>
    <p:sldId id="269" r:id="rId13"/>
    <p:sldId id="270" r:id="rId14"/>
    <p:sldId id="268" r:id="rId15"/>
    <p:sldId id="266" r:id="rId16"/>
    <p:sldId id="285" r:id="rId17"/>
    <p:sldId id="271" r:id="rId18"/>
    <p:sldId id="272" r:id="rId19"/>
    <p:sldId id="274" r:id="rId20"/>
    <p:sldId id="278" r:id="rId21"/>
    <p:sldId id="281" r:id="rId22"/>
    <p:sldId id="284" r:id="rId23"/>
    <p:sldId id="288" r:id="rId24"/>
    <p:sldId id="276" r:id="rId25"/>
    <p:sldId id="277" r:id="rId26"/>
    <p:sldId id="282" r:id="rId27"/>
    <p:sldId id="287" r:id="rId28"/>
    <p:sldId id="286" r:id="rId29"/>
    <p:sldId id="26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7D9BD"/>
    <a:srgbClr val="158B44"/>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varScale="1">
        <p:scale>
          <a:sx n="67" d="100"/>
          <a:sy n="67" d="100"/>
        </p:scale>
        <p:origin x="68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microsoft.com/office/2016/11/relationships/changesInfo" Target="changesInfos/changesInfo1.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Theobald" userId="e5e96d6a-dffb-4be3-a7c9-5724c0a71d0d" providerId="ADAL" clId="{C896E448-A108-4887-8F76-222F6FD01FAC}"/>
    <pc:docChg chg="custSel modSld modMainMaster">
      <pc:chgData name="Claire Theobald" userId="e5e96d6a-dffb-4be3-a7c9-5724c0a71d0d" providerId="ADAL" clId="{C896E448-A108-4887-8F76-222F6FD01FAC}" dt="2023-08-24T11:46:48.940" v="106" actId="14100"/>
      <pc:docMkLst>
        <pc:docMk/>
      </pc:docMkLst>
      <pc:sldChg chg="modSp mod">
        <pc:chgData name="Claire Theobald" userId="e5e96d6a-dffb-4be3-a7c9-5724c0a71d0d" providerId="ADAL" clId="{C896E448-A108-4887-8F76-222F6FD01FAC}" dt="2023-08-24T11:46:48.940" v="106" actId="14100"/>
        <pc:sldMkLst>
          <pc:docMk/>
          <pc:sldMk cId="2791912434" sldId="282"/>
        </pc:sldMkLst>
        <pc:spChg chg="mod">
          <ac:chgData name="Claire Theobald" userId="e5e96d6a-dffb-4be3-a7c9-5724c0a71d0d" providerId="ADAL" clId="{C896E448-A108-4887-8F76-222F6FD01FAC}" dt="2023-08-24T11:46:48.940" v="106" actId="14100"/>
          <ac:spMkLst>
            <pc:docMk/>
            <pc:sldMk cId="2791912434" sldId="282"/>
            <ac:spMk id="5" creationId="{37CC20E2-F8EC-4A4F-8133-1B6CBD3EC978}"/>
          </ac:spMkLst>
        </pc:spChg>
      </pc:sldChg>
      <pc:sldMasterChg chg="modSp mod">
        <pc:chgData name="Claire Theobald" userId="e5e96d6a-dffb-4be3-a7c9-5724c0a71d0d" providerId="ADAL" clId="{C896E448-A108-4887-8F76-222F6FD01FAC}" dt="2023-08-24T11:40:21.604" v="7" actId="20577"/>
        <pc:sldMasterMkLst>
          <pc:docMk/>
          <pc:sldMasterMk cId="1328885048" sldId="2147483648"/>
        </pc:sldMasterMkLst>
        <pc:spChg chg="mod">
          <ac:chgData name="Claire Theobald" userId="e5e96d6a-dffb-4be3-a7c9-5724c0a71d0d" providerId="ADAL" clId="{C896E448-A108-4887-8F76-222F6FD01FAC}" dt="2023-08-24T11:40:21.604" v="7" actId="20577"/>
          <ac:spMkLst>
            <pc:docMk/>
            <pc:sldMasterMk cId="1328885048" sldId="2147483648"/>
            <ac:spMk id="9" creationId="{00000000-0000-0000-0000-000000000000}"/>
          </ac:spMkLst>
        </pc:spChg>
      </pc:sldMasterChg>
      <pc:sldMasterChg chg="modSp mod">
        <pc:chgData name="Claire Theobald" userId="e5e96d6a-dffb-4be3-a7c9-5724c0a71d0d" providerId="ADAL" clId="{C896E448-A108-4887-8F76-222F6FD01FAC}" dt="2023-08-24T11:40:13.319" v="3" actId="20577"/>
        <pc:sldMasterMkLst>
          <pc:docMk/>
          <pc:sldMasterMk cId="1498317190" sldId="2147483650"/>
        </pc:sldMasterMkLst>
        <pc:spChg chg="mod">
          <ac:chgData name="Claire Theobald" userId="e5e96d6a-dffb-4be3-a7c9-5724c0a71d0d" providerId="ADAL" clId="{C896E448-A108-4887-8F76-222F6FD01FAC}" dt="2023-08-24T11:40:13.319" v="3" actId="20577"/>
          <ac:spMkLst>
            <pc:docMk/>
            <pc:sldMasterMk cId="1498317190" sldId="2147483650"/>
            <ac:spMk id="9" creationId="{00000000-0000-0000-0000-000000000000}"/>
          </ac:spMkLst>
        </pc:spChg>
      </pc:sldMasterChg>
      <pc:sldMasterChg chg="modSp mod">
        <pc:chgData name="Claire Theobald" userId="e5e96d6a-dffb-4be3-a7c9-5724c0a71d0d" providerId="ADAL" clId="{C896E448-A108-4887-8F76-222F6FD01FAC}" dt="2023-08-24T11:40:28.945" v="11" actId="20577"/>
        <pc:sldMasterMkLst>
          <pc:docMk/>
          <pc:sldMasterMk cId="1822393236" sldId="2147483652"/>
        </pc:sldMasterMkLst>
        <pc:spChg chg="mod">
          <ac:chgData name="Claire Theobald" userId="e5e96d6a-dffb-4be3-a7c9-5724c0a71d0d" providerId="ADAL" clId="{C896E448-A108-4887-8F76-222F6FD01FAC}" dt="2023-08-24T11:40:28.945" v="11" actId="20577"/>
          <ac:spMkLst>
            <pc:docMk/>
            <pc:sldMasterMk cId="1822393236" sldId="2147483652"/>
            <ac:spMk id="9" creationId="{00000000-0000-0000-0000-000000000000}"/>
          </ac:spMkLst>
        </pc:spChg>
      </pc:sldMasterChg>
    </pc:docChg>
  </pc:docChgLst>
  <pc:docChgLst>
    <pc:chgData name="Claire Theobald" userId="e5e96d6a-dffb-4be3-a7c9-5724c0a71d0d" providerId="ADAL" clId="{933FDC09-EECA-4320-A630-E682A8B6EAE2}"/>
    <pc:docChg chg="undo custSel modSld">
      <pc:chgData name="Claire Theobald" userId="e5e96d6a-dffb-4be3-a7c9-5724c0a71d0d" providerId="ADAL" clId="{933FDC09-EECA-4320-A630-E682A8B6EAE2}" dt="2021-03-31T14:07:34.543" v="444" actId="478"/>
      <pc:docMkLst>
        <pc:docMk/>
      </pc:docMkLst>
      <pc:sldChg chg="delSp mod">
        <pc:chgData name="Claire Theobald" userId="e5e96d6a-dffb-4be3-a7c9-5724c0a71d0d" providerId="ADAL" clId="{933FDC09-EECA-4320-A630-E682A8B6EAE2}" dt="2021-03-30T08:56:23.575" v="0" actId="478"/>
        <pc:sldMkLst>
          <pc:docMk/>
          <pc:sldMk cId="1740713487" sldId="259"/>
        </pc:sldMkLst>
        <pc:spChg chg="del">
          <ac:chgData name="Claire Theobald" userId="e5e96d6a-dffb-4be3-a7c9-5724c0a71d0d" providerId="ADAL" clId="{933FDC09-EECA-4320-A630-E682A8B6EAE2}" dt="2021-03-30T08:56:23.575" v="0" actId="478"/>
          <ac:spMkLst>
            <pc:docMk/>
            <pc:sldMk cId="1740713487" sldId="259"/>
            <ac:spMk id="4" creationId="{00000000-0000-0000-0000-000000000000}"/>
          </ac:spMkLst>
        </pc:spChg>
      </pc:sldChg>
      <pc:sldChg chg="delSp modSp mod">
        <pc:chgData name="Claire Theobald" userId="e5e96d6a-dffb-4be3-a7c9-5724c0a71d0d" providerId="ADAL" clId="{933FDC09-EECA-4320-A630-E682A8B6EAE2}" dt="2021-03-30T08:57:34.922" v="48" actId="20577"/>
        <pc:sldMkLst>
          <pc:docMk/>
          <pc:sldMk cId="623247446" sldId="265"/>
        </pc:sldMkLst>
        <pc:spChg chg="mod">
          <ac:chgData name="Claire Theobald" userId="e5e96d6a-dffb-4be3-a7c9-5724c0a71d0d" providerId="ADAL" clId="{933FDC09-EECA-4320-A630-E682A8B6EAE2}" dt="2021-03-30T08:57:34.922" v="48" actId="20577"/>
          <ac:spMkLst>
            <pc:docMk/>
            <pc:sldMk cId="623247446" sldId="265"/>
            <ac:spMk id="3" creationId="{00000000-0000-0000-0000-000000000000}"/>
          </ac:spMkLst>
        </pc:spChg>
        <pc:spChg chg="del">
          <ac:chgData name="Claire Theobald" userId="e5e96d6a-dffb-4be3-a7c9-5724c0a71d0d" providerId="ADAL" clId="{933FDC09-EECA-4320-A630-E682A8B6EAE2}" dt="2021-03-30T08:57:22.890" v="1" actId="478"/>
          <ac:spMkLst>
            <pc:docMk/>
            <pc:sldMk cId="623247446" sldId="265"/>
            <ac:spMk id="4" creationId="{00000000-0000-0000-0000-000000000000}"/>
          </ac:spMkLst>
        </pc:spChg>
      </pc:sldChg>
      <pc:sldChg chg="addSp delSp modSp mod">
        <pc:chgData name="Claire Theobald" userId="e5e96d6a-dffb-4be3-a7c9-5724c0a71d0d" providerId="ADAL" clId="{933FDC09-EECA-4320-A630-E682A8B6EAE2}" dt="2021-03-31T14:07:34.543" v="444" actId="478"/>
        <pc:sldMkLst>
          <pc:docMk/>
          <pc:sldMk cId="2197323107" sldId="266"/>
        </pc:sldMkLst>
        <pc:spChg chg="mod">
          <ac:chgData name="Claire Theobald" userId="e5e96d6a-dffb-4be3-a7c9-5724c0a71d0d" providerId="ADAL" clId="{933FDC09-EECA-4320-A630-E682A8B6EAE2}" dt="2021-03-31T13:58:08.778" v="437" actId="1076"/>
          <ac:spMkLst>
            <pc:docMk/>
            <pc:sldMk cId="2197323107" sldId="266"/>
            <ac:spMk id="2" creationId="{00000000-0000-0000-0000-000000000000}"/>
          </ac:spMkLst>
        </pc:spChg>
        <pc:spChg chg="mod">
          <ac:chgData name="Claire Theobald" userId="e5e96d6a-dffb-4be3-a7c9-5724c0a71d0d" providerId="ADAL" clId="{933FDC09-EECA-4320-A630-E682A8B6EAE2}" dt="2021-03-31T13:58:08.778" v="437" actId="1076"/>
          <ac:spMkLst>
            <pc:docMk/>
            <pc:sldMk cId="2197323107" sldId="266"/>
            <ac:spMk id="3" creationId="{00000000-0000-0000-0000-000000000000}"/>
          </ac:spMkLst>
        </pc:spChg>
        <pc:spChg chg="del mod">
          <ac:chgData name="Claire Theobald" userId="e5e96d6a-dffb-4be3-a7c9-5724c0a71d0d" providerId="ADAL" clId="{933FDC09-EECA-4320-A630-E682A8B6EAE2}" dt="2021-03-31T13:43:47.984" v="306" actId="478"/>
          <ac:spMkLst>
            <pc:docMk/>
            <pc:sldMk cId="2197323107" sldId="266"/>
            <ac:spMk id="4" creationId="{C4BB01D7-3C05-4D30-AF4F-84CCFC0ED363}"/>
          </ac:spMkLst>
        </pc:spChg>
        <pc:spChg chg="del mod">
          <ac:chgData name="Claire Theobald" userId="e5e96d6a-dffb-4be3-a7c9-5724c0a71d0d" providerId="ADAL" clId="{933FDC09-EECA-4320-A630-E682A8B6EAE2}" dt="2021-03-30T09:03:17.120" v="198" actId="478"/>
          <ac:spMkLst>
            <pc:docMk/>
            <pc:sldMk cId="2197323107" sldId="266"/>
            <ac:spMk id="5" creationId="{00000000-0000-0000-0000-000000000000}"/>
          </ac:spMkLst>
        </pc:spChg>
        <pc:spChg chg="del mod">
          <ac:chgData name="Claire Theobald" userId="e5e96d6a-dffb-4be3-a7c9-5724c0a71d0d" providerId="ADAL" clId="{933FDC09-EECA-4320-A630-E682A8B6EAE2}" dt="2021-03-30T09:02:02.789" v="196" actId="478"/>
          <ac:spMkLst>
            <pc:docMk/>
            <pc:sldMk cId="2197323107" sldId="266"/>
            <ac:spMk id="6" creationId="{00000000-0000-0000-0000-000000000000}"/>
          </ac:spMkLst>
        </pc:spChg>
        <pc:spChg chg="add mod">
          <ac:chgData name="Claire Theobald" userId="e5e96d6a-dffb-4be3-a7c9-5724c0a71d0d" providerId="ADAL" clId="{933FDC09-EECA-4320-A630-E682A8B6EAE2}" dt="2021-03-31T13:49:39.433" v="387" actId="20577"/>
          <ac:spMkLst>
            <pc:docMk/>
            <pc:sldMk cId="2197323107" sldId="266"/>
            <ac:spMk id="11" creationId="{BA463FF5-7249-4F95-913A-A8278246AAB4}"/>
          </ac:spMkLst>
        </pc:spChg>
        <pc:spChg chg="add mod">
          <ac:chgData name="Claire Theobald" userId="e5e96d6a-dffb-4be3-a7c9-5724c0a71d0d" providerId="ADAL" clId="{933FDC09-EECA-4320-A630-E682A8B6EAE2}" dt="2021-03-31T13:57:36.047" v="435" actId="1076"/>
          <ac:spMkLst>
            <pc:docMk/>
            <pc:sldMk cId="2197323107" sldId="266"/>
            <ac:spMk id="12" creationId="{B573D224-8DBB-4748-850D-2876043AEB81}"/>
          </ac:spMkLst>
        </pc:spChg>
        <pc:picChg chg="add del mod modCrop">
          <ac:chgData name="Claire Theobald" userId="e5e96d6a-dffb-4be3-a7c9-5724c0a71d0d" providerId="ADAL" clId="{933FDC09-EECA-4320-A630-E682A8B6EAE2}" dt="2021-03-31T13:45:50.345" v="316" actId="478"/>
          <ac:picMkLst>
            <pc:docMk/>
            <pc:sldMk cId="2197323107" sldId="266"/>
            <ac:picMk id="6" creationId="{29D5FA4D-CD20-4E69-BF5C-BCE358B5FADA}"/>
          </ac:picMkLst>
        </pc:picChg>
        <pc:picChg chg="add del mod">
          <ac:chgData name="Claire Theobald" userId="e5e96d6a-dffb-4be3-a7c9-5724c0a71d0d" providerId="ADAL" clId="{933FDC09-EECA-4320-A630-E682A8B6EAE2}" dt="2021-03-31T13:45:51.135" v="317" actId="478"/>
          <ac:picMkLst>
            <pc:docMk/>
            <pc:sldMk cId="2197323107" sldId="266"/>
            <ac:picMk id="8" creationId="{15BE7BC5-824A-4F22-A29C-DD2A9722CF8D}"/>
          </ac:picMkLst>
        </pc:picChg>
        <pc:picChg chg="add mod">
          <ac:chgData name="Claire Theobald" userId="e5e96d6a-dffb-4be3-a7c9-5724c0a71d0d" providerId="ADAL" clId="{933FDC09-EECA-4320-A630-E682A8B6EAE2}" dt="2021-03-31T13:48:38.015" v="343" actId="14100"/>
          <ac:picMkLst>
            <pc:docMk/>
            <pc:sldMk cId="2197323107" sldId="266"/>
            <ac:picMk id="10" creationId="{5B62A62F-DBCA-4387-8EF4-84E26AD5C572}"/>
          </ac:picMkLst>
        </pc:picChg>
        <pc:picChg chg="add del mod modCrop">
          <ac:chgData name="Claire Theobald" userId="e5e96d6a-dffb-4be3-a7c9-5724c0a71d0d" providerId="ADAL" clId="{933FDC09-EECA-4320-A630-E682A8B6EAE2}" dt="2021-03-31T14:07:34.543" v="444" actId="478"/>
          <ac:picMkLst>
            <pc:docMk/>
            <pc:sldMk cId="2197323107" sldId="266"/>
            <ac:picMk id="14" creationId="{AB918253-C4D6-42AD-836E-542E5D1B8FE3}"/>
          </ac:picMkLst>
        </pc:picChg>
      </pc:sldChg>
      <pc:sldChg chg="delSp modSp mod modAnim">
        <pc:chgData name="Claire Theobald" userId="e5e96d6a-dffb-4be3-a7c9-5724c0a71d0d" providerId="ADAL" clId="{933FDC09-EECA-4320-A630-E682A8B6EAE2}" dt="2021-03-30T09:00:53.686" v="144"/>
        <pc:sldMkLst>
          <pc:docMk/>
          <pc:sldMk cId="2395982580" sldId="268"/>
        </pc:sldMkLst>
        <pc:spChg chg="mod">
          <ac:chgData name="Claire Theobald" userId="e5e96d6a-dffb-4be3-a7c9-5724c0a71d0d" providerId="ADAL" clId="{933FDC09-EECA-4320-A630-E682A8B6EAE2}" dt="2021-03-30T08:59:21.595" v="126" actId="20577"/>
          <ac:spMkLst>
            <pc:docMk/>
            <pc:sldMk cId="2395982580" sldId="268"/>
            <ac:spMk id="3" creationId="{00000000-0000-0000-0000-000000000000}"/>
          </ac:spMkLst>
        </pc:spChg>
        <pc:spChg chg="mod">
          <ac:chgData name="Claire Theobald" userId="e5e96d6a-dffb-4be3-a7c9-5724c0a71d0d" providerId="ADAL" clId="{933FDC09-EECA-4320-A630-E682A8B6EAE2}" dt="2021-03-30T08:59:51.076" v="133" actId="1076"/>
          <ac:spMkLst>
            <pc:docMk/>
            <pc:sldMk cId="2395982580" sldId="268"/>
            <ac:spMk id="11" creationId="{827ED32E-FABD-44C9-B0D7-4DEFD94382E9}"/>
          </ac:spMkLst>
        </pc:spChg>
        <pc:spChg chg="mod">
          <ac:chgData name="Claire Theobald" userId="e5e96d6a-dffb-4be3-a7c9-5724c0a71d0d" providerId="ADAL" clId="{933FDC09-EECA-4320-A630-E682A8B6EAE2}" dt="2021-03-30T08:59:40.880" v="131" actId="1076"/>
          <ac:spMkLst>
            <pc:docMk/>
            <pc:sldMk cId="2395982580" sldId="268"/>
            <ac:spMk id="17" creationId="{2FD0194B-A117-4A28-A53F-FEBCB68F55DC}"/>
          </ac:spMkLst>
        </pc:spChg>
        <pc:spChg chg="mod">
          <ac:chgData name="Claire Theobald" userId="e5e96d6a-dffb-4be3-a7c9-5724c0a71d0d" providerId="ADAL" clId="{933FDC09-EECA-4320-A630-E682A8B6EAE2}" dt="2021-03-30T09:00:03.414" v="140" actId="1076"/>
          <ac:spMkLst>
            <pc:docMk/>
            <pc:sldMk cId="2395982580" sldId="268"/>
            <ac:spMk id="18" creationId="{0E68645C-C313-4267-85A9-F511B27E76F0}"/>
          </ac:spMkLst>
        </pc:spChg>
        <pc:spChg chg="mod">
          <ac:chgData name="Claire Theobald" userId="e5e96d6a-dffb-4be3-a7c9-5724c0a71d0d" providerId="ADAL" clId="{933FDC09-EECA-4320-A630-E682A8B6EAE2}" dt="2021-03-30T08:59:36.554" v="129" actId="1076"/>
          <ac:spMkLst>
            <pc:docMk/>
            <pc:sldMk cId="2395982580" sldId="268"/>
            <ac:spMk id="19" creationId="{B591EC11-A3AC-4764-9902-70A75B54CA07}"/>
          </ac:spMkLst>
        </pc:spChg>
        <pc:spChg chg="del mod">
          <ac:chgData name="Claire Theobald" userId="e5e96d6a-dffb-4be3-a7c9-5724c0a71d0d" providerId="ADAL" clId="{933FDC09-EECA-4320-A630-E682A8B6EAE2}" dt="2021-03-30T08:59:23.868" v="127" actId="478"/>
          <ac:spMkLst>
            <pc:docMk/>
            <pc:sldMk cId="2395982580" sldId="268"/>
            <ac:spMk id="21" creationId="{00000000-0000-0000-0000-000000000000}"/>
          </ac:spMkLst>
        </pc:spChg>
        <pc:picChg chg="mod">
          <ac:chgData name="Claire Theobald" userId="e5e96d6a-dffb-4be3-a7c9-5724c0a71d0d" providerId="ADAL" clId="{933FDC09-EECA-4320-A630-E682A8B6EAE2}" dt="2021-03-30T08:59:58.804" v="138" actId="1076"/>
          <ac:picMkLst>
            <pc:docMk/>
            <pc:sldMk cId="2395982580" sldId="268"/>
            <ac:picMk id="5" creationId="{86E0BF3C-C0CA-4475-9574-D8177B3C564C}"/>
          </ac:picMkLst>
        </pc:picChg>
        <pc:picChg chg="mod">
          <ac:chgData name="Claire Theobald" userId="e5e96d6a-dffb-4be3-a7c9-5724c0a71d0d" providerId="ADAL" clId="{933FDC09-EECA-4320-A630-E682A8B6EAE2}" dt="2021-03-30T09:00:05.419" v="141" actId="1076"/>
          <ac:picMkLst>
            <pc:docMk/>
            <pc:sldMk cId="2395982580" sldId="268"/>
            <ac:picMk id="7" creationId="{48AD3EBD-9ECC-4EE6-9879-31301AACCA2D}"/>
          </ac:picMkLst>
        </pc:picChg>
        <pc:picChg chg="mod">
          <ac:chgData name="Claire Theobald" userId="e5e96d6a-dffb-4be3-a7c9-5724c0a71d0d" providerId="ADAL" clId="{933FDC09-EECA-4320-A630-E682A8B6EAE2}" dt="2021-03-30T08:59:55.229" v="136" actId="1076"/>
          <ac:picMkLst>
            <pc:docMk/>
            <pc:sldMk cId="2395982580" sldId="268"/>
            <ac:picMk id="8" creationId="{EAC9ABE1-B8D1-40D3-9C16-FA9CE0530738}"/>
          </ac:picMkLst>
        </pc:picChg>
        <pc:picChg chg="mod">
          <ac:chgData name="Claire Theobald" userId="e5e96d6a-dffb-4be3-a7c9-5724c0a71d0d" providerId="ADAL" clId="{933FDC09-EECA-4320-A630-E682A8B6EAE2}" dt="2021-03-30T09:00:01.424" v="139" actId="1076"/>
          <ac:picMkLst>
            <pc:docMk/>
            <pc:sldMk cId="2395982580" sldId="268"/>
            <ac:picMk id="9" creationId="{87C1E29F-01F1-4B89-8F62-328875AEF745}"/>
          </ac:picMkLst>
        </pc:picChg>
        <pc:picChg chg="mod">
          <ac:chgData name="Claire Theobald" userId="e5e96d6a-dffb-4be3-a7c9-5724c0a71d0d" providerId="ADAL" clId="{933FDC09-EECA-4320-A630-E682A8B6EAE2}" dt="2021-03-30T09:00:27.518" v="143" actId="1076"/>
          <ac:picMkLst>
            <pc:docMk/>
            <pc:sldMk cId="2395982580" sldId="268"/>
            <ac:picMk id="10" creationId="{D828E0F7-7D02-4098-8CEF-89594333A16A}"/>
          </ac:picMkLst>
        </pc:picChg>
        <pc:picChg chg="mod">
          <ac:chgData name="Claire Theobald" userId="e5e96d6a-dffb-4be3-a7c9-5724c0a71d0d" providerId="ADAL" clId="{933FDC09-EECA-4320-A630-E682A8B6EAE2}" dt="2021-03-30T08:59:33.381" v="128" actId="1076"/>
          <ac:picMkLst>
            <pc:docMk/>
            <pc:sldMk cId="2395982580" sldId="268"/>
            <ac:picMk id="20" creationId="{E7D5EC84-31A3-4D80-98E2-57E9720F5462}"/>
          </ac:picMkLst>
        </pc:picChg>
      </pc:sldChg>
      <pc:sldChg chg="delSp modSp mod">
        <pc:chgData name="Claire Theobald" userId="e5e96d6a-dffb-4be3-a7c9-5724c0a71d0d" providerId="ADAL" clId="{933FDC09-EECA-4320-A630-E682A8B6EAE2}" dt="2021-03-30T08:58:22.070" v="69" actId="478"/>
        <pc:sldMkLst>
          <pc:docMk/>
          <pc:sldMk cId="4100781262" sldId="269"/>
        </pc:sldMkLst>
        <pc:spChg chg="mod">
          <ac:chgData name="Claire Theobald" userId="e5e96d6a-dffb-4be3-a7c9-5724c0a71d0d" providerId="ADAL" clId="{933FDC09-EECA-4320-A630-E682A8B6EAE2}" dt="2021-03-30T08:58:19.517" v="68" actId="20577"/>
          <ac:spMkLst>
            <pc:docMk/>
            <pc:sldMk cId="4100781262" sldId="269"/>
            <ac:spMk id="3" creationId="{00000000-0000-0000-0000-000000000000}"/>
          </ac:spMkLst>
        </pc:spChg>
        <pc:spChg chg="del mod">
          <ac:chgData name="Claire Theobald" userId="e5e96d6a-dffb-4be3-a7c9-5724c0a71d0d" providerId="ADAL" clId="{933FDC09-EECA-4320-A630-E682A8B6EAE2}" dt="2021-03-30T08:58:22.070" v="69" actId="478"/>
          <ac:spMkLst>
            <pc:docMk/>
            <pc:sldMk cId="4100781262" sldId="269"/>
            <ac:spMk id="5" creationId="{00000000-0000-0000-0000-000000000000}"/>
          </ac:spMkLst>
        </pc:spChg>
      </pc:sldChg>
      <pc:sldChg chg="addSp delSp modSp mod">
        <pc:chgData name="Claire Theobald" userId="e5e96d6a-dffb-4be3-a7c9-5724c0a71d0d" providerId="ADAL" clId="{933FDC09-EECA-4320-A630-E682A8B6EAE2}" dt="2021-03-30T09:15:18.157" v="235" actId="14100"/>
        <pc:sldMkLst>
          <pc:docMk/>
          <pc:sldMk cId="3417129852" sldId="271"/>
        </pc:sldMkLst>
        <pc:spChg chg="del mod">
          <ac:chgData name="Claire Theobald" userId="e5e96d6a-dffb-4be3-a7c9-5724c0a71d0d" providerId="ADAL" clId="{933FDC09-EECA-4320-A630-E682A8B6EAE2}" dt="2021-03-30T09:12:04.802" v="210" actId="478"/>
          <ac:spMkLst>
            <pc:docMk/>
            <pc:sldMk cId="3417129852" sldId="271"/>
            <ac:spMk id="5" creationId="{00000000-0000-0000-0000-000000000000}"/>
          </ac:spMkLst>
        </pc:spChg>
        <pc:picChg chg="mod">
          <ac:chgData name="Claire Theobald" userId="e5e96d6a-dffb-4be3-a7c9-5724c0a71d0d" providerId="ADAL" clId="{933FDC09-EECA-4320-A630-E682A8B6EAE2}" dt="2021-03-30T09:14:12.495" v="230" actId="1076"/>
          <ac:picMkLst>
            <pc:docMk/>
            <pc:sldMk cId="3417129852" sldId="271"/>
            <ac:picMk id="6" creationId="{B453F2A5-1C18-4EFD-A5D0-D098EC920A95}"/>
          </ac:picMkLst>
        </pc:picChg>
        <pc:picChg chg="add mod modCrop">
          <ac:chgData name="Claire Theobald" userId="e5e96d6a-dffb-4be3-a7c9-5724c0a71d0d" providerId="ADAL" clId="{933FDC09-EECA-4320-A630-E682A8B6EAE2}" dt="2021-03-30T09:15:18.157" v="235" actId="14100"/>
          <ac:picMkLst>
            <pc:docMk/>
            <pc:sldMk cId="3417129852" sldId="271"/>
            <ac:picMk id="7" creationId="{5C1A39BF-E63D-4A64-8064-F616FA3FAB61}"/>
          </ac:picMkLst>
        </pc:picChg>
        <pc:picChg chg="add mod modCrop">
          <ac:chgData name="Claire Theobald" userId="e5e96d6a-dffb-4be3-a7c9-5724c0a71d0d" providerId="ADAL" clId="{933FDC09-EECA-4320-A630-E682A8B6EAE2}" dt="2021-03-30T09:15:08.744" v="234" actId="196"/>
          <ac:picMkLst>
            <pc:docMk/>
            <pc:sldMk cId="3417129852" sldId="271"/>
            <ac:picMk id="9" creationId="{3CEAEC5D-B615-492A-9359-57E2997FDF67}"/>
          </ac:picMkLst>
        </pc:picChg>
      </pc:sldChg>
      <pc:sldChg chg="delSp modSp mod">
        <pc:chgData name="Claire Theobald" userId="e5e96d6a-dffb-4be3-a7c9-5724c0a71d0d" providerId="ADAL" clId="{933FDC09-EECA-4320-A630-E682A8B6EAE2}" dt="2021-03-30T09:16:41.225" v="285" actId="478"/>
        <pc:sldMkLst>
          <pc:docMk/>
          <pc:sldMk cId="2758542143" sldId="278"/>
        </pc:sldMkLst>
        <pc:spChg chg="mod">
          <ac:chgData name="Claire Theobald" userId="e5e96d6a-dffb-4be3-a7c9-5724c0a71d0d" providerId="ADAL" clId="{933FDC09-EECA-4320-A630-E682A8B6EAE2}" dt="2021-03-30T09:16:37.623" v="284" actId="20577"/>
          <ac:spMkLst>
            <pc:docMk/>
            <pc:sldMk cId="2758542143" sldId="278"/>
            <ac:spMk id="3" creationId="{00000000-0000-0000-0000-000000000000}"/>
          </ac:spMkLst>
        </pc:spChg>
        <pc:spChg chg="del mod">
          <ac:chgData name="Claire Theobald" userId="e5e96d6a-dffb-4be3-a7c9-5724c0a71d0d" providerId="ADAL" clId="{933FDC09-EECA-4320-A630-E682A8B6EAE2}" dt="2021-03-30T09:16:41.225" v="285" actId="478"/>
          <ac:spMkLst>
            <pc:docMk/>
            <pc:sldMk cId="2758542143" sldId="278"/>
            <ac:spMk id="6" creationId="{00000000-0000-0000-0000-000000000000}"/>
          </ac:spMkLst>
        </pc:spChg>
      </pc:sldChg>
      <pc:sldChg chg="modSp mod">
        <pc:chgData name="Claire Theobald" userId="e5e96d6a-dffb-4be3-a7c9-5724c0a71d0d" providerId="ADAL" clId="{933FDC09-EECA-4320-A630-E682A8B6EAE2}" dt="2021-03-31T06:56:43.210" v="292" actId="20577"/>
        <pc:sldMkLst>
          <pc:docMk/>
          <pc:sldMk cId="1243041318" sldId="288"/>
        </pc:sldMkLst>
        <pc:spChg chg="mod">
          <ac:chgData name="Claire Theobald" userId="e5e96d6a-dffb-4be3-a7c9-5724c0a71d0d" providerId="ADAL" clId="{933FDC09-EECA-4320-A630-E682A8B6EAE2}" dt="2021-03-30T09:19:46.052" v="291" actId="20577"/>
          <ac:spMkLst>
            <pc:docMk/>
            <pc:sldMk cId="1243041318" sldId="288"/>
            <ac:spMk id="3" creationId="{00000000-0000-0000-0000-000000000000}"/>
          </ac:spMkLst>
        </pc:spChg>
        <pc:spChg chg="mod">
          <ac:chgData name="Claire Theobald" userId="e5e96d6a-dffb-4be3-a7c9-5724c0a71d0d" providerId="ADAL" clId="{933FDC09-EECA-4320-A630-E682A8B6EAE2}" dt="2021-03-31T06:56:43.210" v="292" actId="20577"/>
          <ac:spMkLst>
            <pc:docMk/>
            <pc:sldMk cId="1243041318" sldId="288"/>
            <ac:spMk id="6" creationId="{D1629D0A-3A91-4FF5-AA8D-B6F1BB50A8E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158B44"/>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158B44"/>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7D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158B44"/>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2023</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victorianvoices.net/ARTICLES/VT/2015/1509-pickles.pdf"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0.jpeg"/><Relationship Id="rId5" Type="http://schemas.microsoft.com/office/2007/relationships/hdphoto" Target="../media/hdphoto2.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Food in Victorian times</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Nuts</a:t>
            </a:r>
          </a:p>
        </p:txBody>
      </p:sp>
      <p:sp>
        <p:nvSpPr>
          <p:cNvPr id="3" name="Subtitle 2"/>
          <p:cNvSpPr>
            <a:spLocks noGrp="1"/>
          </p:cNvSpPr>
          <p:nvPr>
            <p:ph type="subTitle" idx="1"/>
          </p:nvPr>
        </p:nvSpPr>
        <p:spPr>
          <a:xfrm>
            <a:off x="1169275" y="2571092"/>
            <a:ext cx="5717300" cy="3600000"/>
          </a:xfrm>
        </p:spPr>
        <p:txBody>
          <a:bodyPr/>
          <a:lstStyle/>
          <a:p>
            <a:pPr marL="0" indent="0">
              <a:buNone/>
            </a:pPr>
            <a:r>
              <a:rPr lang="en-US" sz="2400" dirty="0"/>
              <a:t>Chestnuts were commonly eaten, often as a street snack. Even poor Victorians bought cheap street food, such as roasted chestnuts. </a:t>
            </a:r>
          </a:p>
          <a:p>
            <a:pPr marL="0" indent="0">
              <a:buNone/>
            </a:pPr>
            <a:endParaRPr lang="en-US" sz="2400" dirty="0"/>
          </a:p>
          <a:p>
            <a:pPr marL="0" indent="0">
              <a:buNone/>
            </a:pPr>
            <a:r>
              <a:rPr lang="en-US" sz="2400" dirty="0"/>
              <a:t>Hazelnuts and walnuts were popular too.</a:t>
            </a:r>
          </a:p>
          <a:p>
            <a:pPr marL="0" indent="0">
              <a:buNone/>
            </a:pPr>
            <a:endParaRPr lang="en-US" sz="2400" dirty="0"/>
          </a:p>
          <a:p>
            <a:pPr marL="0" indent="0">
              <a:buNone/>
            </a:pPr>
            <a:r>
              <a:rPr lang="en-US" sz="2400" b="1" dirty="0"/>
              <a:t>Have you tried chestnuts, hazelnuts or walnuts?</a:t>
            </a:r>
          </a:p>
          <a:p>
            <a:pPr marL="0" indent="0">
              <a:buNone/>
            </a:pPr>
            <a:endParaRPr lang="en-US" sz="2000" dirty="0"/>
          </a:p>
          <a:p>
            <a:pPr marL="0" indent="0">
              <a:buNone/>
            </a:pPr>
            <a:endParaRPr lang="en-US" sz="2000" dirty="0"/>
          </a:p>
          <a:p>
            <a:pPr marL="0" indent="0">
              <a:buNone/>
            </a:pPr>
            <a:endParaRPr lang="en-US" sz="2000" dirty="0"/>
          </a:p>
        </p:txBody>
      </p:sp>
      <p:pic>
        <p:nvPicPr>
          <p:cNvPr id="6" name="Picture 5" descr="A picture containing fruit, nut, vegetable&#10;&#10;Description automatically generated">
            <a:extLst>
              <a:ext uri="{FF2B5EF4-FFF2-40B4-BE49-F238E27FC236}">
                <a16:creationId xmlns:a16="http://schemas.microsoft.com/office/drawing/2014/main" id="{C5F56D91-1E36-476A-A18E-7F0D96BF5D2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43096" y="2571092"/>
            <a:ext cx="4151006" cy="2965004"/>
          </a:xfrm>
          <a:prstGeom prst="rect">
            <a:avLst/>
          </a:prstGeom>
        </p:spPr>
      </p:pic>
    </p:spTree>
    <p:extLst>
      <p:ext uri="{BB962C8B-B14F-4D97-AF65-F5344CB8AC3E}">
        <p14:creationId xmlns:p14="http://schemas.microsoft.com/office/powerpoint/2010/main" val="3704826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Fish</a:t>
            </a:r>
          </a:p>
        </p:txBody>
      </p:sp>
      <p:sp>
        <p:nvSpPr>
          <p:cNvPr id="3" name="Subtitle 2"/>
          <p:cNvSpPr>
            <a:spLocks noGrp="1"/>
          </p:cNvSpPr>
          <p:nvPr>
            <p:ph type="subTitle" idx="1"/>
          </p:nvPr>
        </p:nvSpPr>
        <p:spPr>
          <a:xfrm>
            <a:off x="1169275" y="2311715"/>
            <a:ext cx="6704190" cy="3600000"/>
          </a:xfrm>
        </p:spPr>
        <p:txBody>
          <a:bodyPr/>
          <a:lstStyle/>
          <a:p>
            <a:pPr marL="0" indent="0">
              <a:buNone/>
            </a:pPr>
            <a:r>
              <a:rPr lang="en-US" sz="2400" dirty="0"/>
              <a:t>The Victorians ate plenty of fish. There were lots of cheap varieties available. </a:t>
            </a:r>
          </a:p>
          <a:p>
            <a:pPr marL="0" indent="0">
              <a:buNone/>
            </a:pPr>
            <a:r>
              <a:rPr lang="en-US" sz="2400" dirty="0"/>
              <a:t>They ate herrings, sometimes fresh and sometimes pickled, eels and shellfish, such as oysters, cockles, mussels and whelks. Cod and haddock were also available and the whole fish, including the head, would usually be eaten!</a:t>
            </a:r>
          </a:p>
          <a:p>
            <a:pPr marL="0" indent="0">
              <a:buNone/>
            </a:pPr>
            <a:r>
              <a:rPr lang="en-US" sz="2400" dirty="0"/>
              <a:t>Fish and chips was not available, but fried whitebait (a small fish) was a </a:t>
            </a:r>
            <a:r>
              <a:rPr lang="en-US" sz="2400" dirty="0" err="1"/>
              <a:t>favourite</a:t>
            </a:r>
            <a:r>
              <a:rPr lang="en-US" sz="2400" dirty="0"/>
              <a:t> street food. </a:t>
            </a:r>
          </a:p>
          <a:p>
            <a:pPr marL="0" indent="0">
              <a:buNone/>
            </a:pPr>
            <a:endParaRPr lang="en-US" sz="2000" dirty="0"/>
          </a:p>
          <a:p>
            <a:pPr marL="0" indent="0">
              <a:buNone/>
            </a:pPr>
            <a:endParaRPr lang="en-US" sz="2000" dirty="0"/>
          </a:p>
          <a:p>
            <a:pPr marL="0" indent="0">
              <a:buNone/>
            </a:pPr>
            <a:endParaRPr lang="en-US" sz="2000" dirty="0"/>
          </a:p>
        </p:txBody>
      </p:sp>
      <p:pic>
        <p:nvPicPr>
          <p:cNvPr id="6" name="Picture 5" descr="A picture containing mollusk, invertebrate, clam, dessert&#10;&#10;Description automatically generated">
            <a:extLst>
              <a:ext uri="{FF2B5EF4-FFF2-40B4-BE49-F238E27FC236}">
                <a16:creationId xmlns:a16="http://schemas.microsoft.com/office/drawing/2014/main" id="{B453F2A5-1C18-4EFD-A5D0-D098EC920A9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153335" y="1709483"/>
            <a:ext cx="2685385" cy="1204463"/>
          </a:xfrm>
          <a:prstGeom prst="rect">
            <a:avLst/>
          </a:prstGeom>
        </p:spPr>
      </p:pic>
      <p:pic>
        <p:nvPicPr>
          <p:cNvPr id="7" name="Picture 6" descr="A picture containing chocolate, plate, indoor, bean&#10;&#10;Description automatically generated">
            <a:extLst>
              <a:ext uri="{FF2B5EF4-FFF2-40B4-BE49-F238E27FC236}">
                <a16:creationId xmlns:a16="http://schemas.microsoft.com/office/drawing/2014/main" id="{5C1A39BF-E63D-4A64-8064-F616FA3FAB6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998638" y="3057472"/>
            <a:ext cx="2538159" cy="1657839"/>
          </a:xfrm>
          <a:prstGeom prst="rect">
            <a:avLst/>
          </a:prstGeom>
        </p:spPr>
      </p:pic>
      <p:pic>
        <p:nvPicPr>
          <p:cNvPr id="9" name="Picture 8" descr="A fish with a white background&#10;&#10;Description automatically generated with low confidence">
            <a:extLst>
              <a:ext uri="{FF2B5EF4-FFF2-40B4-BE49-F238E27FC236}">
                <a16:creationId xmlns:a16="http://schemas.microsoft.com/office/drawing/2014/main" id="{3CEAEC5D-B615-492A-9359-57E2997FDF6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flipH="1">
            <a:off x="7598747" y="4743229"/>
            <a:ext cx="4061340" cy="1312013"/>
          </a:xfrm>
          <a:prstGeom prst="rect">
            <a:avLst/>
          </a:prstGeom>
        </p:spPr>
      </p:pic>
    </p:spTree>
    <p:extLst>
      <p:ext uri="{BB962C8B-B14F-4D97-AF65-F5344CB8AC3E}">
        <p14:creationId xmlns:p14="http://schemas.microsoft.com/office/powerpoint/2010/main" val="3417129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Meat</a:t>
            </a:r>
          </a:p>
        </p:txBody>
      </p:sp>
      <p:sp>
        <p:nvSpPr>
          <p:cNvPr id="3" name="Subtitle 2"/>
          <p:cNvSpPr>
            <a:spLocks noGrp="1"/>
          </p:cNvSpPr>
          <p:nvPr>
            <p:ph type="subTitle" idx="1"/>
          </p:nvPr>
        </p:nvSpPr>
        <p:spPr>
          <a:xfrm>
            <a:off x="1169275" y="2292665"/>
            <a:ext cx="4565603" cy="3600000"/>
          </a:xfrm>
        </p:spPr>
        <p:txBody>
          <a:bodyPr/>
          <a:lstStyle/>
          <a:p>
            <a:pPr marL="0" indent="0">
              <a:buNone/>
            </a:pPr>
            <a:r>
              <a:rPr lang="en-US" sz="2400" dirty="0"/>
              <a:t>Meat was expensive so most Victorians would only have a small amount. This photo shows a shop selling bacon and ham.</a:t>
            </a:r>
          </a:p>
          <a:p>
            <a:pPr marL="0" indent="0">
              <a:buNone/>
            </a:pPr>
            <a:endParaRPr lang="en-US" sz="2400" dirty="0"/>
          </a:p>
          <a:p>
            <a:pPr marL="0" indent="0">
              <a:buNone/>
            </a:pPr>
            <a:r>
              <a:rPr lang="en-US" sz="2400" dirty="0"/>
              <a:t>A joint of meat would be an occasional treat. Cheaper parts of an animal, such as kidneys, heart, brains and liver, could be eaten more often. Sheep’s heads could also be bought cheaply. </a:t>
            </a:r>
          </a:p>
        </p:txBody>
      </p:sp>
      <p:sp>
        <p:nvSpPr>
          <p:cNvPr id="5" name="TextBox 4">
            <a:extLst>
              <a:ext uri="{FF2B5EF4-FFF2-40B4-BE49-F238E27FC236}">
                <a16:creationId xmlns:a16="http://schemas.microsoft.com/office/drawing/2014/main" id="{0EAC22C9-9B5B-48D4-A549-B8C3570DB9CB}"/>
              </a:ext>
            </a:extLst>
          </p:cNvPr>
          <p:cNvSpPr txBox="1"/>
          <p:nvPr/>
        </p:nvSpPr>
        <p:spPr>
          <a:xfrm>
            <a:off x="6095999" y="6258640"/>
            <a:ext cx="4791489"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Image © The Sainsbury Archive, Museum of London Docklands.</a:t>
            </a:r>
          </a:p>
        </p:txBody>
      </p:sp>
      <p:pic>
        <p:nvPicPr>
          <p:cNvPr id="6" name="Picture 5" descr="A picture containing text&#10;&#10;Description automatically generated">
            <a:extLst>
              <a:ext uri="{FF2B5EF4-FFF2-40B4-BE49-F238E27FC236}">
                <a16:creationId xmlns:a16="http://schemas.microsoft.com/office/drawing/2014/main" id="{0814022D-0F14-4878-AA1B-C0B9E2EC8DB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95999" y="1163688"/>
            <a:ext cx="3993795" cy="5074416"/>
          </a:xfrm>
          <a:prstGeom prst="rect">
            <a:avLst/>
          </a:prstGeom>
        </p:spPr>
      </p:pic>
    </p:spTree>
    <p:extLst>
      <p:ext uri="{BB962C8B-B14F-4D97-AF65-F5344CB8AC3E}">
        <p14:creationId xmlns:p14="http://schemas.microsoft.com/office/powerpoint/2010/main" val="936436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3075" y="1563798"/>
            <a:ext cx="9720000" cy="720000"/>
          </a:xfrm>
        </p:spPr>
        <p:txBody>
          <a:bodyPr/>
          <a:lstStyle/>
          <a:p>
            <a:r>
              <a:rPr lang="en-US" dirty="0"/>
              <a:t>Other food </a:t>
            </a:r>
          </a:p>
        </p:txBody>
      </p:sp>
      <p:sp>
        <p:nvSpPr>
          <p:cNvPr id="3" name="Subtitle 2"/>
          <p:cNvSpPr>
            <a:spLocks noGrp="1"/>
          </p:cNvSpPr>
          <p:nvPr>
            <p:ph type="subTitle" idx="1"/>
          </p:nvPr>
        </p:nvSpPr>
        <p:spPr>
          <a:xfrm>
            <a:off x="1093075" y="2283798"/>
            <a:ext cx="5347482" cy="3600000"/>
          </a:xfrm>
        </p:spPr>
        <p:txBody>
          <a:bodyPr/>
          <a:lstStyle/>
          <a:p>
            <a:pPr marL="0" indent="0">
              <a:buNone/>
            </a:pPr>
            <a:r>
              <a:rPr lang="en-US" sz="2400" dirty="0"/>
              <a:t>Eggs were available in Victorian times. Some people kept their own hens and ate or sold the eggs.</a:t>
            </a:r>
          </a:p>
          <a:p>
            <a:pPr marL="0" indent="0">
              <a:buNone/>
            </a:pPr>
            <a:endParaRPr lang="en-US" sz="2400" dirty="0"/>
          </a:p>
          <a:p>
            <a:pPr marL="0" indent="0">
              <a:buNone/>
            </a:pPr>
            <a:r>
              <a:rPr lang="en-US" sz="2400" dirty="0"/>
              <a:t>Victorians ate some milk and butter, but not too much because of the cost. They ate some cheese too. </a:t>
            </a:r>
          </a:p>
          <a:p>
            <a:pPr marL="0" indent="0">
              <a:buNone/>
            </a:pPr>
            <a:endParaRPr lang="en-US" sz="2400" dirty="0"/>
          </a:p>
          <a:p>
            <a:pPr marL="0" indent="0">
              <a:buNone/>
            </a:pPr>
            <a:r>
              <a:rPr lang="en-US" sz="2400" dirty="0"/>
              <a:t>Lard and dripping (the fat and juices from cooked meat) were often eaten with bread.</a:t>
            </a:r>
          </a:p>
          <a:p>
            <a:pPr marL="0" indent="0">
              <a:buNone/>
            </a:pPr>
            <a:endParaRPr lang="en-US" sz="2000" dirty="0"/>
          </a:p>
        </p:txBody>
      </p:sp>
      <p:pic>
        <p:nvPicPr>
          <p:cNvPr id="6" name="Picture 5" descr="A picture containing text, indoor, wall, kitchen&#10;&#10;Description automatically generated">
            <a:extLst>
              <a:ext uri="{FF2B5EF4-FFF2-40B4-BE49-F238E27FC236}">
                <a16:creationId xmlns:a16="http://schemas.microsoft.com/office/drawing/2014/main" id="{C57C2477-788B-4F10-B97C-DB9D7517E20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82449" y="2476357"/>
            <a:ext cx="4825107" cy="3214881"/>
          </a:xfrm>
          <a:prstGeom prst="rect">
            <a:avLst/>
          </a:prstGeom>
        </p:spPr>
      </p:pic>
    </p:spTree>
    <p:extLst>
      <p:ext uri="{BB962C8B-B14F-4D97-AF65-F5344CB8AC3E}">
        <p14:creationId xmlns:p14="http://schemas.microsoft.com/office/powerpoint/2010/main" val="3228856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Preserved food</a:t>
            </a:r>
          </a:p>
        </p:txBody>
      </p:sp>
      <p:sp>
        <p:nvSpPr>
          <p:cNvPr id="3" name="Subtitle 2"/>
          <p:cNvSpPr>
            <a:spLocks noGrp="1"/>
          </p:cNvSpPr>
          <p:nvPr>
            <p:ph type="subTitle" idx="1"/>
          </p:nvPr>
        </p:nvSpPr>
        <p:spPr>
          <a:xfrm>
            <a:off x="1169274" y="2290594"/>
            <a:ext cx="5345825" cy="3600000"/>
          </a:xfrm>
        </p:spPr>
        <p:txBody>
          <a:bodyPr/>
          <a:lstStyle/>
          <a:p>
            <a:pPr marL="0" indent="0">
              <a:buNone/>
            </a:pPr>
            <a:r>
              <a:rPr lang="en-US" sz="2400" dirty="0"/>
              <a:t>Some food was preserved in Victorian times to help it last long. Pickled was one way of preserving.</a:t>
            </a:r>
          </a:p>
          <a:p>
            <a:pPr marL="0" indent="0">
              <a:buNone/>
            </a:pPr>
            <a:endParaRPr lang="en-US" sz="2400" dirty="0"/>
          </a:p>
          <a:p>
            <a:pPr marL="0" indent="0">
              <a:buNone/>
            </a:pPr>
            <a:r>
              <a:rPr lang="en-US" sz="2400" dirty="0"/>
              <a:t>The Victorians ate pickled food such as herrings (when they were not in season), pickled cabbage, pickled gherkins and other pickled vegetables. </a:t>
            </a:r>
          </a:p>
          <a:p>
            <a:pPr marL="0" indent="0">
              <a:buNone/>
            </a:pPr>
            <a:endParaRPr lang="en-US" sz="2400" dirty="0"/>
          </a:p>
          <a:p>
            <a:pPr marL="0" indent="0">
              <a:buNone/>
            </a:pPr>
            <a:r>
              <a:rPr lang="en-US" sz="2400" b="1" dirty="0"/>
              <a:t>What pickled food can you name? </a:t>
            </a:r>
          </a:p>
        </p:txBody>
      </p:sp>
      <p:sp>
        <p:nvSpPr>
          <p:cNvPr id="4" name="Subtitle 2">
            <a:extLst>
              <a:ext uri="{FF2B5EF4-FFF2-40B4-BE49-F238E27FC236}">
                <a16:creationId xmlns:a16="http://schemas.microsoft.com/office/drawing/2014/main" id="{54044B36-4FA8-4A1F-B528-DD620783C7DF}"/>
              </a:ext>
            </a:extLst>
          </p:cNvPr>
          <p:cNvSpPr txBox="1">
            <a:spLocks/>
          </p:cNvSpPr>
          <p:nvPr/>
        </p:nvSpPr>
        <p:spPr>
          <a:xfrm>
            <a:off x="7182413" y="5603391"/>
            <a:ext cx="4525053" cy="832092"/>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GB" sz="1600" dirty="0"/>
              <a:t>Home Made Pickles, by Phillis Browne </a:t>
            </a:r>
            <a:br>
              <a:rPr lang="en-GB" sz="1600" dirty="0"/>
            </a:br>
            <a:r>
              <a:rPr lang="en-GB" sz="1600" dirty="0"/>
              <a:t>(Girl's Own Paper, 1883) </a:t>
            </a:r>
            <a:r>
              <a:rPr lang="en-GB" sz="1050" dirty="0">
                <a:hlinkClick r:id="rId2"/>
              </a:rPr>
              <a:t>https://www.victorianvoices.net/ARTICLES/VT/2015/1509-pickles.pdf</a:t>
            </a:r>
            <a:r>
              <a:rPr lang="en-GB" sz="1050" dirty="0"/>
              <a:t> </a:t>
            </a:r>
            <a:endParaRPr lang="en-US" sz="1050" dirty="0"/>
          </a:p>
        </p:txBody>
      </p:sp>
      <p:pic>
        <p:nvPicPr>
          <p:cNvPr id="8" name="Picture 7">
            <a:extLst>
              <a:ext uri="{FF2B5EF4-FFF2-40B4-BE49-F238E27FC236}">
                <a16:creationId xmlns:a16="http://schemas.microsoft.com/office/drawing/2014/main" id="{6E17CD61-8078-4730-9003-89B2534E0BC7}"/>
              </a:ext>
            </a:extLst>
          </p:cNvPr>
          <p:cNvPicPr>
            <a:picLocks noChangeAspect="1"/>
          </p:cNvPicPr>
          <p:nvPr/>
        </p:nvPicPr>
        <p:blipFill>
          <a:blip r:embed="rId3"/>
          <a:stretch>
            <a:fillRect/>
          </a:stretch>
        </p:blipFill>
        <p:spPr>
          <a:xfrm>
            <a:off x="6994125" y="1857354"/>
            <a:ext cx="4627616" cy="3514746"/>
          </a:xfrm>
          <a:prstGeom prst="rect">
            <a:avLst/>
          </a:prstGeom>
          <a:ln>
            <a:solidFill>
              <a:schemeClr val="tx2"/>
            </a:solidFill>
          </a:ln>
        </p:spPr>
      </p:pic>
    </p:spTree>
    <p:extLst>
      <p:ext uri="{BB962C8B-B14F-4D97-AF65-F5344CB8AC3E}">
        <p14:creationId xmlns:p14="http://schemas.microsoft.com/office/powerpoint/2010/main" val="2758542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poor Victorian’s menu</a:t>
            </a:r>
          </a:p>
        </p:txBody>
      </p:sp>
      <p:sp>
        <p:nvSpPr>
          <p:cNvPr id="3" name="Subtitle 2"/>
          <p:cNvSpPr>
            <a:spLocks noGrp="1"/>
          </p:cNvSpPr>
          <p:nvPr>
            <p:ph type="subTitle" idx="1"/>
          </p:nvPr>
        </p:nvSpPr>
        <p:spPr>
          <a:xfrm>
            <a:off x="1169275" y="2512481"/>
            <a:ext cx="5231525" cy="3600000"/>
          </a:xfrm>
        </p:spPr>
        <p:txBody>
          <a:bodyPr/>
          <a:lstStyle/>
          <a:p>
            <a:pPr marL="0" indent="0">
              <a:buNone/>
            </a:pPr>
            <a:r>
              <a:rPr lang="en-US" sz="2400" dirty="0"/>
              <a:t>Here is an example of what a poorer working class Victorian might have eaten during a day. </a:t>
            </a:r>
          </a:p>
          <a:p>
            <a:pPr marL="0" indent="0">
              <a:buNone/>
            </a:pPr>
            <a:endParaRPr lang="en-US" sz="2400" dirty="0"/>
          </a:p>
          <a:p>
            <a:pPr marL="0" indent="0">
              <a:buNone/>
            </a:pPr>
            <a:r>
              <a:rPr lang="en-US" sz="2400" b="1" dirty="0"/>
              <a:t>What would you think if this was a day of food for you?</a:t>
            </a:r>
          </a:p>
        </p:txBody>
      </p:sp>
      <p:sp>
        <p:nvSpPr>
          <p:cNvPr id="5" name="Subtitle 2">
            <a:extLst>
              <a:ext uri="{FF2B5EF4-FFF2-40B4-BE49-F238E27FC236}">
                <a16:creationId xmlns:a16="http://schemas.microsoft.com/office/drawing/2014/main" id="{732BF8B9-6E14-48F5-9673-0EB50AE73967}"/>
              </a:ext>
            </a:extLst>
          </p:cNvPr>
          <p:cNvSpPr txBox="1">
            <a:spLocks/>
          </p:cNvSpPr>
          <p:nvPr/>
        </p:nvSpPr>
        <p:spPr>
          <a:xfrm>
            <a:off x="6882848" y="1923798"/>
            <a:ext cx="4423327" cy="4274240"/>
          </a:xfrm>
          <a:prstGeom prst="rect">
            <a:avLst/>
          </a:prstGeom>
          <a:solidFill>
            <a:srgbClr val="FFFFCC"/>
          </a:solidFill>
          <a:ln>
            <a:solidFill>
              <a:schemeClr val="tx1"/>
            </a:solidFill>
          </a:ln>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gn="ctr">
              <a:buFont typeface="Arial" charset="0"/>
              <a:buNone/>
            </a:pPr>
            <a:br>
              <a:rPr lang="en-US" sz="2000" dirty="0"/>
            </a:br>
            <a:r>
              <a:rPr lang="en-US" sz="2000" b="1" dirty="0"/>
              <a:t>Breakfast: </a:t>
            </a:r>
            <a:br>
              <a:rPr lang="en-US" sz="2000" dirty="0"/>
            </a:br>
            <a:r>
              <a:rPr lang="en-US" sz="2000" dirty="0"/>
              <a:t>Porridge made with water </a:t>
            </a:r>
            <a:br>
              <a:rPr lang="en-US" sz="2000" dirty="0"/>
            </a:br>
            <a:endParaRPr lang="en-US" sz="2000" dirty="0"/>
          </a:p>
          <a:p>
            <a:pPr marL="0" indent="0" algn="ctr">
              <a:buFont typeface="Arial" charset="0"/>
              <a:buNone/>
            </a:pPr>
            <a:r>
              <a:rPr lang="en-US" sz="2000" b="1" dirty="0"/>
              <a:t>Lunch: </a:t>
            </a:r>
            <a:br>
              <a:rPr lang="en-US" sz="2000" dirty="0"/>
            </a:br>
            <a:r>
              <a:rPr lang="en-US" sz="2000" dirty="0"/>
              <a:t>Bread and watercress</a:t>
            </a:r>
            <a:br>
              <a:rPr lang="en-US" sz="2000" dirty="0"/>
            </a:br>
            <a:endParaRPr lang="en-US" sz="2000" dirty="0"/>
          </a:p>
          <a:p>
            <a:pPr marL="0" indent="0" algn="ctr">
              <a:buFont typeface="Arial" charset="0"/>
              <a:buNone/>
            </a:pPr>
            <a:r>
              <a:rPr lang="en-GB" sz="2000" b="1" dirty="0"/>
              <a:t>Evening meal: </a:t>
            </a:r>
            <a:br>
              <a:rPr lang="en-GB" sz="2000" b="1" dirty="0"/>
            </a:br>
            <a:r>
              <a:rPr lang="en-GB" sz="2000" dirty="0"/>
              <a:t>Fish head soup and bread follow by stewed apple with breadcrumbs</a:t>
            </a:r>
            <a:br>
              <a:rPr lang="en-GB" sz="2000" dirty="0"/>
            </a:br>
            <a:endParaRPr lang="en-GB" sz="2000" dirty="0"/>
          </a:p>
          <a:p>
            <a:pPr marL="0" indent="0" algn="ctr">
              <a:buFont typeface="Arial" charset="0"/>
              <a:buNone/>
            </a:pPr>
            <a:r>
              <a:rPr lang="en-GB" sz="2000" b="1" dirty="0"/>
              <a:t>Snack: </a:t>
            </a:r>
            <a:br>
              <a:rPr lang="en-GB" sz="2000" dirty="0"/>
            </a:br>
            <a:r>
              <a:rPr lang="en-GB" sz="2000" dirty="0"/>
              <a:t>Roast chestnuts (from a street seller)</a:t>
            </a:r>
          </a:p>
          <a:p>
            <a:pPr marL="0" indent="0" algn="ctr">
              <a:buFont typeface="Arial" charset="0"/>
              <a:buNone/>
            </a:pPr>
            <a:endParaRPr lang="en-GB" sz="2400" dirty="0"/>
          </a:p>
          <a:p>
            <a:pPr marL="0" indent="0">
              <a:buFont typeface="Arial" charset="0"/>
              <a:buNone/>
            </a:pPr>
            <a:endParaRPr lang="en-US" sz="2400" dirty="0"/>
          </a:p>
        </p:txBody>
      </p:sp>
    </p:spTree>
    <p:extLst>
      <p:ext uri="{BB962C8B-B14F-4D97-AF65-F5344CB8AC3E}">
        <p14:creationId xmlns:p14="http://schemas.microsoft.com/office/powerpoint/2010/main" val="382460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Food shopping</a:t>
            </a:r>
          </a:p>
        </p:txBody>
      </p:sp>
      <p:sp>
        <p:nvSpPr>
          <p:cNvPr id="3" name="Subtitle 2"/>
          <p:cNvSpPr>
            <a:spLocks noGrp="1"/>
          </p:cNvSpPr>
          <p:nvPr>
            <p:ph type="subTitle" idx="1"/>
          </p:nvPr>
        </p:nvSpPr>
        <p:spPr>
          <a:xfrm>
            <a:off x="1169274" y="2300533"/>
            <a:ext cx="4926726" cy="3600000"/>
          </a:xfrm>
        </p:spPr>
        <p:txBody>
          <a:bodyPr/>
          <a:lstStyle/>
          <a:p>
            <a:pPr marL="0" indent="0">
              <a:buNone/>
            </a:pPr>
            <a:r>
              <a:rPr lang="en-US" sz="2400" dirty="0"/>
              <a:t>Wages were usually paid on a Saturday, so the best food of the week would be eaten at the weekends. As the week went on and the money ran out, the meals would deteriorate. </a:t>
            </a:r>
          </a:p>
          <a:p>
            <a:pPr marL="0" indent="0">
              <a:buNone/>
            </a:pPr>
            <a:endParaRPr lang="en-US" sz="2400" dirty="0"/>
          </a:p>
          <a:p>
            <a:pPr marL="0" indent="0">
              <a:buNone/>
            </a:pPr>
            <a:r>
              <a:rPr lang="en-US" sz="2400" dirty="0"/>
              <a:t>There were no fridges to keep food fresh, so the Victorians would often have to go shopping and just buy a small amount at a time. </a:t>
            </a:r>
          </a:p>
          <a:p>
            <a:pPr marL="0" indent="0">
              <a:buNone/>
            </a:pPr>
            <a:endParaRPr lang="en-US" sz="2400" dirty="0"/>
          </a:p>
        </p:txBody>
      </p:sp>
      <p:pic>
        <p:nvPicPr>
          <p:cNvPr id="6" name="Picture 5" descr="A picture containing text, outdoor, people, white&#10;&#10;Description automatically generated">
            <a:extLst>
              <a:ext uri="{FF2B5EF4-FFF2-40B4-BE49-F238E27FC236}">
                <a16:creationId xmlns:a16="http://schemas.microsoft.com/office/drawing/2014/main" id="{71FE916E-F20F-4CF2-AA95-BA805884486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96000" y="1923798"/>
            <a:ext cx="5875940" cy="3900532"/>
          </a:xfrm>
          <a:prstGeom prst="rect">
            <a:avLst/>
          </a:prstGeom>
        </p:spPr>
      </p:pic>
      <p:sp>
        <p:nvSpPr>
          <p:cNvPr id="7" name="TextBox 6">
            <a:extLst>
              <a:ext uri="{FF2B5EF4-FFF2-40B4-BE49-F238E27FC236}">
                <a16:creationId xmlns:a16="http://schemas.microsoft.com/office/drawing/2014/main" id="{43C1EC08-E215-48A8-A368-C33E589AA48F}"/>
              </a:ext>
            </a:extLst>
          </p:cNvPr>
          <p:cNvSpPr txBox="1"/>
          <p:nvPr/>
        </p:nvSpPr>
        <p:spPr>
          <a:xfrm>
            <a:off x="6097785" y="5917268"/>
            <a:ext cx="4791489"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Image © The Sainsbury Archive, Museum of London Docklands.</a:t>
            </a:r>
          </a:p>
        </p:txBody>
      </p:sp>
    </p:spTree>
    <p:extLst>
      <p:ext uri="{BB962C8B-B14F-4D97-AF65-F5344CB8AC3E}">
        <p14:creationId xmlns:p14="http://schemas.microsoft.com/office/powerpoint/2010/main" val="3624192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Food shopping</a:t>
            </a:r>
          </a:p>
        </p:txBody>
      </p:sp>
      <p:sp>
        <p:nvSpPr>
          <p:cNvPr id="3" name="Subtitle 2"/>
          <p:cNvSpPr>
            <a:spLocks noGrp="1"/>
          </p:cNvSpPr>
          <p:nvPr>
            <p:ph type="subTitle" idx="1"/>
          </p:nvPr>
        </p:nvSpPr>
        <p:spPr>
          <a:xfrm>
            <a:off x="1169274" y="2300532"/>
            <a:ext cx="5191769" cy="3923165"/>
          </a:xfrm>
        </p:spPr>
        <p:txBody>
          <a:bodyPr/>
          <a:lstStyle/>
          <a:p>
            <a:pPr marL="0" indent="0">
              <a:buNone/>
            </a:pPr>
            <a:r>
              <a:rPr lang="en-US" sz="2400" dirty="0"/>
              <a:t>There were no supermarkets, so the Victorians would have to visit lots of different, small shops, such as a butchers or grocers, to get different food. </a:t>
            </a:r>
          </a:p>
          <a:p>
            <a:pPr marL="0" indent="0">
              <a:buNone/>
            </a:pPr>
            <a:endParaRPr lang="en-US" sz="2400" dirty="0"/>
          </a:p>
          <a:p>
            <a:pPr marL="0" indent="0">
              <a:buNone/>
            </a:pPr>
            <a:r>
              <a:rPr lang="en-US" sz="2400" dirty="0"/>
              <a:t>Here is a photo of a grocery shop in around 1870.</a:t>
            </a:r>
          </a:p>
          <a:p>
            <a:pPr marL="0" indent="0">
              <a:buNone/>
            </a:pPr>
            <a:endParaRPr lang="en-US" sz="2400" dirty="0"/>
          </a:p>
          <a:p>
            <a:pPr marL="0" indent="0">
              <a:buNone/>
            </a:pPr>
            <a:r>
              <a:rPr lang="en-US" sz="2400" b="1" dirty="0"/>
              <a:t>What can you see here? </a:t>
            </a:r>
          </a:p>
        </p:txBody>
      </p:sp>
      <p:pic>
        <p:nvPicPr>
          <p:cNvPr id="5" name="Picture 2" descr="Family Bakers">
            <a:extLst>
              <a:ext uri="{FF2B5EF4-FFF2-40B4-BE49-F238E27FC236}">
                <a16:creationId xmlns:a16="http://schemas.microsoft.com/office/drawing/2014/main" id="{E924462B-E4E5-49EB-8068-A6975A0DCAA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98077" y="1630854"/>
            <a:ext cx="5696824" cy="435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1629D0A-3A91-4FF5-AA8D-B6F1BB50A8E6}"/>
              </a:ext>
            </a:extLst>
          </p:cNvPr>
          <p:cNvSpPr txBox="1"/>
          <p:nvPr/>
        </p:nvSpPr>
        <p:spPr>
          <a:xfrm>
            <a:off x="6361043" y="5871099"/>
            <a:ext cx="4791489"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Image © Warburtons</a:t>
            </a:r>
          </a:p>
        </p:txBody>
      </p:sp>
    </p:spTree>
    <p:extLst>
      <p:ext uri="{BB962C8B-B14F-4D97-AF65-F5344CB8AC3E}">
        <p14:creationId xmlns:p14="http://schemas.microsoft.com/office/powerpoint/2010/main" val="1243041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Kitchen equipment</a:t>
            </a:r>
          </a:p>
        </p:txBody>
      </p:sp>
      <p:sp>
        <p:nvSpPr>
          <p:cNvPr id="3" name="Subtitle 2"/>
          <p:cNvSpPr>
            <a:spLocks noGrp="1"/>
          </p:cNvSpPr>
          <p:nvPr>
            <p:ph type="subTitle" idx="1"/>
          </p:nvPr>
        </p:nvSpPr>
        <p:spPr>
          <a:xfrm>
            <a:off x="1162234" y="2402127"/>
            <a:ext cx="5623578" cy="3600000"/>
          </a:xfrm>
        </p:spPr>
        <p:txBody>
          <a:bodyPr/>
          <a:lstStyle/>
          <a:p>
            <a:pPr marL="0" indent="0">
              <a:buNone/>
            </a:pPr>
            <a:r>
              <a:rPr lang="en-US" sz="2400" dirty="0"/>
              <a:t>Victorian kitchens did not have all the equipment we have in our kitchens today. Most families would only have a few pieces of cooking equipment. </a:t>
            </a:r>
          </a:p>
          <a:p>
            <a:pPr marL="0" indent="0">
              <a:buNone/>
            </a:pPr>
            <a:endParaRPr lang="en-US" sz="2400" dirty="0"/>
          </a:p>
          <a:p>
            <a:pPr marL="0" indent="0">
              <a:buNone/>
            </a:pPr>
            <a:r>
              <a:rPr lang="en-US" sz="2400" dirty="0"/>
              <a:t>The poorest Victorians might only have a kettle, a saucepan and a frying pan.</a:t>
            </a:r>
          </a:p>
          <a:p>
            <a:pPr marL="0" indent="0">
              <a:buNone/>
            </a:pPr>
            <a:endParaRPr lang="en-US" sz="2400" dirty="0"/>
          </a:p>
          <a:p>
            <a:pPr marL="0" indent="0">
              <a:buNone/>
            </a:pPr>
            <a:r>
              <a:rPr lang="en-US" sz="2400" b="1" dirty="0"/>
              <a:t>What cooking equipment do you have at home?</a:t>
            </a:r>
          </a:p>
          <a:p>
            <a:pPr marL="0" indent="0">
              <a:buNone/>
            </a:pPr>
            <a:endParaRPr lang="en-US" sz="2400" dirty="0"/>
          </a:p>
          <a:p>
            <a:pPr marL="0" indent="0">
              <a:buNone/>
            </a:pPr>
            <a:endParaRPr lang="en-US" sz="2400" dirty="0"/>
          </a:p>
        </p:txBody>
      </p:sp>
      <p:pic>
        <p:nvPicPr>
          <p:cNvPr id="6" name="Picture 5" descr="A picture containing indoor, window, living, furniture&#10;&#10;Description automatically generated">
            <a:extLst>
              <a:ext uri="{FF2B5EF4-FFF2-40B4-BE49-F238E27FC236}">
                <a16:creationId xmlns:a16="http://schemas.microsoft.com/office/drawing/2014/main" id="{A4D05E39-26E4-47F2-92EF-CA2FADD7930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05679" y="2283798"/>
            <a:ext cx="4362251" cy="3148476"/>
          </a:xfrm>
          <a:prstGeom prst="rect">
            <a:avLst/>
          </a:prstGeom>
        </p:spPr>
      </p:pic>
    </p:spTree>
    <p:extLst>
      <p:ext uri="{BB962C8B-B14F-4D97-AF65-F5344CB8AC3E}">
        <p14:creationId xmlns:p14="http://schemas.microsoft.com/office/powerpoint/2010/main" val="798649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4026" y="1563798"/>
            <a:ext cx="9815248" cy="720000"/>
          </a:xfrm>
        </p:spPr>
        <p:txBody>
          <a:bodyPr/>
          <a:lstStyle/>
          <a:p>
            <a:r>
              <a:rPr lang="en-US" dirty="0"/>
              <a:t>Cooking</a:t>
            </a:r>
          </a:p>
        </p:txBody>
      </p:sp>
      <p:sp>
        <p:nvSpPr>
          <p:cNvPr id="3" name="Subtitle 2"/>
          <p:cNvSpPr>
            <a:spLocks noGrp="1"/>
          </p:cNvSpPr>
          <p:nvPr>
            <p:ph type="subTitle" idx="1"/>
          </p:nvPr>
        </p:nvSpPr>
        <p:spPr>
          <a:xfrm>
            <a:off x="1074026" y="2390117"/>
            <a:ext cx="5936374" cy="3600000"/>
          </a:xfrm>
        </p:spPr>
        <p:txBody>
          <a:bodyPr/>
          <a:lstStyle/>
          <a:p>
            <a:pPr marL="0" indent="0">
              <a:lnSpc>
                <a:spcPct val="107000"/>
              </a:lnSpc>
              <a:spcAft>
                <a:spcPts val="800"/>
              </a:spcAft>
              <a:buNone/>
            </a:pP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Mid-Victorian working classes, with more income, might have a ‘range’ (a bit like a modern day </a:t>
            </a:r>
            <a:r>
              <a:rPr lang="en-GB"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aga</a:t>
            </a: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cooker) or built-in oven to the side of the fire. </a:t>
            </a:r>
          </a:p>
          <a:p>
            <a:pPr marL="0" indent="0">
              <a:lnSpc>
                <a:spcPct val="107000"/>
              </a:lnSpc>
              <a:spcAft>
                <a:spcPts val="800"/>
              </a:spcAft>
              <a:buNone/>
            </a:pP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Those with less income may just have had an open fire, over which to hang saucepans and kettles for cooking. This, and their lack of money, limited the types of meals they could cook.</a:t>
            </a:r>
            <a:endParaRPr lang="en-GB" sz="2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descr="A picture containing indoor, wall, floor, furniture&#10;&#10;Description automatically generated">
            <a:extLst>
              <a:ext uri="{FF2B5EF4-FFF2-40B4-BE49-F238E27FC236}">
                <a16:creationId xmlns:a16="http://schemas.microsoft.com/office/drawing/2014/main" id="{43B6225D-D544-4AE6-9E66-C6D286D4704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71373" y="1563798"/>
            <a:ext cx="3074044" cy="4613730"/>
          </a:xfrm>
          <a:prstGeom prst="rect">
            <a:avLst/>
          </a:prstGeom>
        </p:spPr>
      </p:pic>
    </p:spTree>
    <p:extLst>
      <p:ext uri="{BB962C8B-B14F-4D97-AF65-F5344CB8AC3E}">
        <p14:creationId xmlns:p14="http://schemas.microsoft.com/office/powerpoint/2010/main" val="1216586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Victorian times</a:t>
            </a:r>
          </a:p>
        </p:txBody>
      </p:sp>
      <p:sp>
        <p:nvSpPr>
          <p:cNvPr id="3" name="Subtitle 2"/>
          <p:cNvSpPr>
            <a:spLocks noGrp="1"/>
          </p:cNvSpPr>
          <p:nvPr>
            <p:ph type="subTitle" idx="1"/>
          </p:nvPr>
        </p:nvSpPr>
        <p:spPr>
          <a:xfrm>
            <a:off x="1169275" y="2571092"/>
            <a:ext cx="5726825" cy="3600000"/>
          </a:xfrm>
        </p:spPr>
        <p:txBody>
          <a:bodyPr/>
          <a:lstStyle/>
          <a:p>
            <a:pPr marL="0" indent="0">
              <a:buNone/>
            </a:pPr>
            <a:r>
              <a:rPr lang="en-US" sz="2400" dirty="0"/>
              <a:t>The Victorian times were between 1837 and 1901 when Queen Victoria was on the throne. She reigned for 64 years.</a:t>
            </a:r>
          </a:p>
          <a:p>
            <a:pPr marL="0" indent="0">
              <a:buNone/>
            </a:pPr>
            <a:endParaRPr lang="en-US" sz="2400" dirty="0"/>
          </a:p>
          <a:p>
            <a:pPr marL="0" indent="0">
              <a:buNone/>
            </a:pPr>
            <a:r>
              <a:rPr lang="en-US" sz="2400" dirty="0"/>
              <a:t>The time around the middle of Queen Victoria’s reign, 1855 – 1880, is called the ‘mid-Victorian’ times.  </a:t>
            </a:r>
          </a:p>
          <a:p>
            <a:pPr marL="0" indent="0">
              <a:buNone/>
            </a:pPr>
            <a:endParaRPr lang="en-US" sz="2000" dirty="0"/>
          </a:p>
        </p:txBody>
      </p:sp>
      <p:pic>
        <p:nvPicPr>
          <p:cNvPr id="6" name="Picture 5">
            <a:extLst>
              <a:ext uri="{FF2B5EF4-FFF2-40B4-BE49-F238E27FC236}">
                <a16:creationId xmlns:a16="http://schemas.microsoft.com/office/drawing/2014/main" id="{856B8941-5713-450E-825E-D7B5C0F903C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7366573" y="1689660"/>
            <a:ext cx="2725382" cy="4073927"/>
          </a:xfrm>
          <a:prstGeom prst="rect">
            <a:avLst/>
          </a:prstGeom>
        </p:spPr>
      </p:pic>
    </p:spTree>
    <p:extLst>
      <p:ext uri="{BB962C8B-B14F-4D97-AF65-F5344CB8AC3E}">
        <p14:creationId xmlns:p14="http://schemas.microsoft.com/office/powerpoint/2010/main" val="1740713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Queen Victoria ate</a:t>
            </a:r>
          </a:p>
        </p:txBody>
      </p:sp>
      <p:sp>
        <p:nvSpPr>
          <p:cNvPr id="5" name="Subtitle 4">
            <a:extLst>
              <a:ext uri="{FF2B5EF4-FFF2-40B4-BE49-F238E27FC236}">
                <a16:creationId xmlns:a16="http://schemas.microsoft.com/office/drawing/2014/main" id="{37CC20E2-F8EC-4A4F-8133-1B6CBD3EC978}"/>
              </a:ext>
            </a:extLst>
          </p:cNvPr>
          <p:cNvSpPr>
            <a:spLocks noGrp="1"/>
          </p:cNvSpPr>
          <p:nvPr>
            <p:ph type="subTitle" idx="1"/>
          </p:nvPr>
        </p:nvSpPr>
        <p:spPr>
          <a:xfrm>
            <a:off x="1169276" y="2478327"/>
            <a:ext cx="6545974" cy="3600000"/>
          </a:xfrm>
        </p:spPr>
        <p:txBody>
          <a:bodyPr/>
          <a:lstStyle/>
          <a:p>
            <a:pPr marL="0" indent="0">
              <a:buNone/>
            </a:pPr>
            <a:r>
              <a:rPr lang="en-GB" sz="2400" dirty="0"/>
              <a:t>Queen Victoria enjoyed eating and because she was Queen, and had plenty of money, she could eat whatever she wanted.</a:t>
            </a:r>
          </a:p>
          <a:p>
            <a:pPr marL="0" indent="0">
              <a:buNone/>
            </a:pPr>
            <a:endParaRPr lang="en-GB" sz="2400" dirty="0"/>
          </a:p>
          <a:p>
            <a:pPr marL="0" indent="0">
              <a:buNone/>
            </a:pPr>
            <a:r>
              <a:rPr lang="en-GB" sz="2400" dirty="0"/>
              <a:t>This was quite the opposite to most of the Victorian population, who had very little money. </a:t>
            </a:r>
          </a:p>
          <a:p>
            <a:pPr marL="0" indent="0">
              <a:buNone/>
            </a:pPr>
            <a:endParaRPr lang="en-GB" sz="2400" dirty="0"/>
          </a:p>
          <a:p>
            <a:pPr marL="0" indent="0">
              <a:buNone/>
            </a:pPr>
            <a:endParaRPr lang="en-GB" sz="2400" dirty="0"/>
          </a:p>
        </p:txBody>
      </p:sp>
      <p:pic>
        <p:nvPicPr>
          <p:cNvPr id="7" name="Picture 6" descr="Background pattern&#10;&#10;Description automatically generated">
            <a:extLst>
              <a:ext uri="{FF2B5EF4-FFF2-40B4-BE49-F238E27FC236}">
                <a16:creationId xmlns:a16="http://schemas.microsoft.com/office/drawing/2014/main" id="{40F9B040-6708-4D82-9AB4-FC38FBD07678}"/>
              </a:ext>
            </a:extLst>
          </p:cNvPr>
          <p:cNvPicPr>
            <a:picLocks noChangeAspect="1"/>
          </p:cNvPicPr>
          <p:nvPr/>
        </p:nvPicPr>
        <p:blipFill>
          <a:blip r:embed="rId2"/>
          <a:stretch>
            <a:fillRect/>
          </a:stretch>
        </p:blipFill>
        <p:spPr>
          <a:xfrm flipH="1">
            <a:off x="8393387" y="1961364"/>
            <a:ext cx="3165014" cy="3730404"/>
          </a:xfrm>
          <a:prstGeom prst="rect">
            <a:avLst/>
          </a:prstGeom>
        </p:spPr>
      </p:pic>
    </p:spTree>
    <p:extLst>
      <p:ext uri="{BB962C8B-B14F-4D97-AF65-F5344CB8AC3E}">
        <p14:creationId xmlns:p14="http://schemas.microsoft.com/office/powerpoint/2010/main" val="2791912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Queen Victoria ate</a:t>
            </a:r>
          </a:p>
        </p:txBody>
      </p:sp>
      <p:sp>
        <p:nvSpPr>
          <p:cNvPr id="5" name="Subtitle 4">
            <a:extLst>
              <a:ext uri="{FF2B5EF4-FFF2-40B4-BE49-F238E27FC236}">
                <a16:creationId xmlns:a16="http://schemas.microsoft.com/office/drawing/2014/main" id="{37CC20E2-F8EC-4A4F-8133-1B6CBD3EC978}"/>
              </a:ext>
            </a:extLst>
          </p:cNvPr>
          <p:cNvSpPr>
            <a:spLocks noGrp="1"/>
          </p:cNvSpPr>
          <p:nvPr>
            <p:ph type="subTitle" idx="1"/>
          </p:nvPr>
        </p:nvSpPr>
        <p:spPr>
          <a:xfrm>
            <a:off x="1169274" y="2274969"/>
            <a:ext cx="6250702" cy="3600000"/>
          </a:xfrm>
        </p:spPr>
        <p:txBody>
          <a:bodyPr/>
          <a:lstStyle/>
          <a:p>
            <a:pPr marL="0" indent="0">
              <a:buNone/>
            </a:pPr>
            <a:r>
              <a:rPr lang="en-GB" sz="2400" dirty="0"/>
              <a:t>Queen Victoria had many banquets while she was entertaining guests at Buckingham Palace. However, even when she was just at home with her family, mealtimes were a feast!</a:t>
            </a:r>
          </a:p>
          <a:p>
            <a:pPr marL="0" indent="0">
              <a:buNone/>
            </a:pPr>
            <a:endParaRPr lang="en-GB" sz="2400" dirty="0"/>
          </a:p>
          <a:p>
            <a:pPr marL="0" indent="0">
              <a:buNone/>
            </a:pPr>
            <a:r>
              <a:rPr lang="en-GB" sz="2400" dirty="0"/>
              <a:t>Queen Victoria often wrote about food in her letters and journals, usually complaining that she had been somewhere and there was not enough food! She would often take a hamper of food with her to an event even if she had eaten a big meal before she went.</a:t>
            </a:r>
          </a:p>
        </p:txBody>
      </p:sp>
      <p:pic>
        <p:nvPicPr>
          <p:cNvPr id="6" name="Picture 5" descr="A picture containing text, indoor, person&#10;&#10;Description automatically generated">
            <a:extLst>
              <a:ext uri="{FF2B5EF4-FFF2-40B4-BE49-F238E27FC236}">
                <a16:creationId xmlns:a16="http://schemas.microsoft.com/office/drawing/2014/main" id="{B746D9CD-31C3-46C3-988D-2950C47B28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flipH="1">
            <a:off x="7854215" y="1977584"/>
            <a:ext cx="4065414" cy="4163334"/>
          </a:xfrm>
          <a:prstGeom prst="rect">
            <a:avLst/>
          </a:prstGeom>
        </p:spPr>
      </p:pic>
    </p:spTree>
    <p:extLst>
      <p:ext uri="{BB962C8B-B14F-4D97-AF65-F5344CB8AC3E}">
        <p14:creationId xmlns:p14="http://schemas.microsoft.com/office/powerpoint/2010/main" val="1888749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7774" y="1203798"/>
            <a:ext cx="9720000" cy="720000"/>
          </a:xfrm>
        </p:spPr>
        <p:txBody>
          <a:bodyPr/>
          <a:lstStyle/>
          <a:p>
            <a:r>
              <a:rPr lang="en-US" dirty="0"/>
              <a:t>What Queen Victoria ate</a:t>
            </a:r>
          </a:p>
        </p:txBody>
      </p:sp>
      <p:sp>
        <p:nvSpPr>
          <p:cNvPr id="3" name="Subtitle 2"/>
          <p:cNvSpPr>
            <a:spLocks noGrp="1"/>
          </p:cNvSpPr>
          <p:nvPr>
            <p:ph type="subTitle" idx="1"/>
          </p:nvPr>
        </p:nvSpPr>
        <p:spPr>
          <a:xfrm>
            <a:off x="4590036" y="2748019"/>
            <a:ext cx="5992239" cy="2924704"/>
          </a:xfrm>
          <a:solidFill>
            <a:srgbClr val="FFFFCC"/>
          </a:solidFill>
        </p:spPr>
        <p:txBody>
          <a:bodyPr/>
          <a:lstStyle/>
          <a:p>
            <a:pPr marL="0" indent="0" algn="ctr">
              <a:buNone/>
            </a:pPr>
            <a:br>
              <a:rPr lang="en-US" b="1" dirty="0"/>
            </a:br>
            <a:r>
              <a:rPr lang="en-US" sz="1600" b="1" dirty="0"/>
              <a:t>Breakfast: </a:t>
            </a:r>
            <a:r>
              <a:rPr lang="en-US" sz="1600" dirty="0"/>
              <a:t>Mutton chops and potatoes. Bread, toast biscuits and spreads</a:t>
            </a:r>
          </a:p>
          <a:p>
            <a:pPr marL="0" indent="0" algn="ctr">
              <a:buNone/>
            </a:pPr>
            <a:r>
              <a:rPr lang="en-US" sz="1600" b="1" dirty="0"/>
              <a:t>Lunch: </a:t>
            </a:r>
            <a:r>
              <a:rPr lang="en-US" sz="1600" dirty="0"/>
              <a:t>Lamb cutlets, asparagus and cold fowl. Cinnamon rice pudding. Fruit compote.</a:t>
            </a:r>
          </a:p>
          <a:p>
            <a:pPr marL="0" indent="0" algn="ctr">
              <a:buNone/>
            </a:pPr>
            <a:r>
              <a:rPr lang="en-US" sz="1600" b="1" dirty="0"/>
              <a:t>Dinner: </a:t>
            </a:r>
            <a:r>
              <a:rPr lang="en-US" sz="1600" dirty="0"/>
              <a:t>Poached eggs and clear chicken soup. Sole gratin and fried whiting. Roast beef and capon with asparagus. Vol-au-vents with. bechamel sauce and grilled eggs. Apricot flan. Waffles with cream.</a:t>
            </a:r>
          </a:p>
          <a:p>
            <a:pPr marL="0" indent="0" algn="ctr">
              <a:buNone/>
            </a:pPr>
            <a:r>
              <a:rPr lang="en-US" sz="1600" b="1" dirty="0"/>
              <a:t>Evening snack: </a:t>
            </a:r>
            <a:r>
              <a:rPr lang="en-US" sz="1600" dirty="0"/>
              <a:t>Cold meats and pies. Fresh fruit.</a:t>
            </a:r>
          </a:p>
        </p:txBody>
      </p:sp>
      <p:sp>
        <p:nvSpPr>
          <p:cNvPr id="4" name="Subtitle 4">
            <a:extLst>
              <a:ext uri="{FF2B5EF4-FFF2-40B4-BE49-F238E27FC236}">
                <a16:creationId xmlns:a16="http://schemas.microsoft.com/office/drawing/2014/main" id="{ED589F5B-5FAD-4216-AAE4-5A280BA238E8}"/>
              </a:ext>
            </a:extLst>
          </p:cNvPr>
          <p:cNvSpPr txBox="1">
            <a:spLocks/>
          </p:cNvSpPr>
          <p:nvPr/>
        </p:nvSpPr>
        <p:spPr>
          <a:xfrm>
            <a:off x="708637" y="2163671"/>
            <a:ext cx="2620017"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GB" sz="2400" dirty="0"/>
              <a:t>Here is an example of a typical day of food Queen Victoria would have eaten.</a:t>
            </a:r>
          </a:p>
          <a:p>
            <a:pPr marL="0" indent="0">
              <a:buFont typeface="Arial" charset="0"/>
              <a:buNone/>
            </a:pPr>
            <a:endParaRPr lang="en-GB" sz="2400" dirty="0"/>
          </a:p>
          <a:p>
            <a:pPr marL="0" indent="0">
              <a:buFont typeface="Arial" charset="0"/>
              <a:buNone/>
            </a:pPr>
            <a:r>
              <a:rPr lang="en-GB" sz="2400" b="1" dirty="0"/>
              <a:t>What do you find interesting or surprising about this menu?</a:t>
            </a:r>
          </a:p>
        </p:txBody>
      </p:sp>
      <p:pic>
        <p:nvPicPr>
          <p:cNvPr id="6" name="Picture 5" descr="Shape&#10;&#10;Description automatically generated with medium confidence">
            <a:extLst>
              <a:ext uri="{FF2B5EF4-FFF2-40B4-BE49-F238E27FC236}">
                <a16:creationId xmlns:a16="http://schemas.microsoft.com/office/drawing/2014/main" id="{1AE524D4-CDB3-4948-8632-36BD69CB7AC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39516" y="1797987"/>
            <a:ext cx="8293277" cy="4665890"/>
          </a:xfrm>
          <a:prstGeom prst="rect">
            <a:avLst/>
          </a:prstGeom>
        </p:spPr>
      </p:pic>
    </p:spTree>
    <p:extLst>
      <p:ext uri="{BB962C8B-B14F-4D97-AF65-F5344CB8AC3E}">
        <p14:creationId xmlns:p14="http://schemas.microsoft.com/office/powerpoint/2010/main" val="2048199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Food in Victorian times</a:t>
            </a:r>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Tree>
    <p:extLst>
      <p:ext uri="{BB962C8B-B14F-4D97-AF65-F5344CB8AC3E}">
        <p14:creationId xmlns:p14="http://schemas.microsoft.com/office/powerpoint/2010/main" val="2590538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Victorian times</a:t>
            </a:r>
          </a:p>
        </p:txBody>
      </p:sp>
      <p:sp>
        <p:nvSpPr>
          <p:cNvPr id="3" name="Subtitle 2"/>
          <p:cNvSpPr>
            <a:spLocks noGrp="1"/>
          </p:cNvSpPr>
          <p:nvPr>
            <p:ph type="subTitle" idx="1"/>
          </p:nvPr>
        </p:nvSpPr>
        <p:spPr>
          <a:xfrm>
            <a:off x="1169277" y="2571092"/>
            <a:ext cx="5738420" cy="3600000"/>
          </a:xfrm>
        </p:spPr>
        <p:txBody>
          <a:bodyPr/>
          <a:lstStyle/>
          <a:p>
            <a:pPr marL="0" indent="0">
              <a:buNone/>
            </a:pPr>
            <a:r>
              <a:rPr lang="en-US" sz="2400" dirty="0"/>
              <a:t>We are going to look at what eating was like for the working classes during the mid-Victorian times.</a:t>
            </a:r>
          </a:p>
          <a:p>
            <a:pPr marL="0" indent="0">
              <a:buNone/>
            </a:pPr>
            <a:endParaRPr lang="en-US" sz="2400" dirty="0"/>
          </a:p>
          <a:p>
            <a:pPr marL="0" indent="0">
              <a:buNone/>
            </a:pPr>
            <a:r>
              <a:rPr lang="en-US" sz="2400" dirty="0"/>
              <a:t>The working classes made up around three-quarters of the Victorian population. Some of the working classes had a bit more money than others, but for most life was still hard and uncomfortable.</a:t>
            </a:r>
          </a:p>
          <a:p>
            <a:pPr marL="0" indent="0">
              <a:buNone/>
            </a:pPr>
            <a:endParaRPr lang="en-US" sz="2000" dirty="0"/>
          </a:p>
          <a:p>
            <a:pPr marL="0" indent="0">
              <a:buNone/>
            </a:pPr>
            <a:endParaRPr lang="en-US" sz="2000" dirty="0"/>
          </a:p>
          <a:p>
            <a:pPr marL="0" indent="0">
              <a:buNone/>
            </a:pPr>
            <a:endParaRPr lang="en-US" sz="2000" dirty="0"/>
          </a:p>
        </p:txBody>
      </p:sp>
      <p:pic>
        <p:nvPicPr>
          <p:cNvPr id="6" name="Picture 5" descr="A picture containing ground, outdoor, person, old&#10;&#10;Description automatically generated">
            <a:extLst>
              <a:ext uri="{FF2B5EF4-FFF2-40B4-BE49-F238E27FC236}">
                <a16:creationId xmlns:a16="http://schemas.microsoft.com/office/drawing/2014/main" id="{26D3CC83-20EB-4FCF-938A-A7EA42F8078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761808" y="1923798"/>
            <a:ext cx="2857855" cy="4000501"/>
          </a:xfrm>
          <a:prstGeom prst="rect">
            <a:avLst/>
          </a:prstGeom>
        </p:spPr>
      </p:pic>
    </p:spTree>
    <p:extLst>
      <p:ext uri="{BB962C8B-B14F-4D97-AF65-F5344CB8AC3E}">
        <p14:creationId xmlns:p14="http://schemas.microsoft.com/office/powerpoint/2010/main" val="2012129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Fruit and vegetables</a:t>
            </a:r>
          </a:p>
        </p:txBody>
      </p:sp>
      <p:sp>
        <p:nvSpPr>
          <p:cNvPr id="3" name="Subtitle 2"/>
          <p:cNvSpPr>
            <a:spLocks noGrp="1"/>
          </p:cNvSpPr>
          <p:nvPr>
            <p:ph type="subTitle" idx="1"/>
          </p:nvPr>
        </p:nvSpPr>
        <p:spPr>
          <a:xfrm>
            <a:off x="1169275" y="2571092"/>
            <a:ext cx="6046534" cy="3600000"/>
          </a:xfrm>
        </p:spPr>
        <p:txBody>
          <a:bodyPr/>
          <a:lstStyle/>
          <a:p>
            <a:pPr marL="0" indent="0">
              <a:buNone/>
            </a:pPr>
            <a:r>
              <a:rPr lang="en-US" sz="2400" dirty="0"/>
              <a:t>In the mid-Victorian times, most of the fruit and vegetables eaten were grown in the UK. </a:t>
            </a:r>
          </a:p>
          <a:p>
            <a:pPr marL="0" indent="0">
              <a:buNone/>
            </a:pPr>
            <a:endParaRPr lang="en-US" sz="2400" dirty="0"/>
          </a:p>
          <a:p>
            <a:pPr marL="0" indent="0">
              <a:buNone/>
            </a:pPr>
            <a:r>
              <a:rPr lang="en-US" sz="2400" dirty="0"/>
              <a:t>People had to eat the fruit and vegetables that were in season. </a:t>
            </a:r>
          </a:p>
          <a:p>
            <a:pPr marL="0" indent="0">
              <a:buNone/>
            </a:pPr>
            <a:endParaRPr lang="en-US" sz="2400" dirty="0"/>
          </a:p>
          <a:p>
            <a:pPr marL="0" indent="0">
              <a:buNone/>
            </a:pPr>
            <a:r>
              <a:rPr lang="en-US" sz="2400" b="1" dirty="0"/>
              <a:t>Why do you think that was?</a:t>
            </a:r>
          </a:p>
          <a:p>
            <a:pPr marL="0" indent="0">
              <a:buNone/>
            </a:pPr>
            <a:endParaRPr lang="en-US" sz="2800" dirty="0"/>
          </a:p>
          <a:p>
            <a:pPr marL="0" indent="0">
              <a:buNone/>
            </a:pPr>
            <a:endParaRPr lang="en-US" sz="2000" dirty="0"/>
          </a:p>
          <a:p>
            <a:pPr marL="0" indent="0">
              <a:buNone/>
            </a:pPr>
            <a:endParaRPr lang="en-US" sz="2000" dirty="0"/>
          </a:p>
          <a:p>
            <a:pPr marL="0" indent="0">
              <a:buNone/>
            </a:pPr>
            <a:endParaRPr lang="en-US" sz="2000" dirty="0"/>
          </a:p>
        </p:txBody>
      </p:sp>
      <p:pic>
        <p:nvPicPr>
          <p:cNvPr id="6" name="Picture 5" descr="A picture containing light, red, lit, dark&#10;&#10;Description automatically generated">
            <a:extLst>
              <a:ext uri="{FF2B5EF4-FFF2-40B4-BE49-F238E27FC236}">
                <a16:creationId xmlns:a16="http://schemas.microsoft.com/office/drawing/2014/main" id="{743B7CB3-A2DD-4D3B-90FF-D46AD099C387}"/>
              </a:ext>
            </a:extLst>
          </p:cNvPr>
          <p:cNvPicPr>
            <a:picLocks noChangeAspect="1"/>
          </p:cNvPicPr>
          <p:nvPr/>
        </p:nvPicPr>
        <p:blipFill>
          <a:blip r:embed="rId2"/>
          <a:stretch>
            <a:fillRect/>
          </a:stretch>
        </p:blipFill>
        <p:spPr>
          <a:xfrm>
            <a:off x="7524949" y="1916356"/>
            <a:ext cx="3747889" cy="3485537"/>
          </a:xfrm>
          <a:prstGeom prst="rect">
            <a:avLst/>
          </a:prstGeom>
        </p:spPr>
      </p:pic>
    </p:spTree>
    <p:extLst>
      <p:ext uri="{BB962C8B-B14F-4D97-AF65-F5344CB8AC3E}">
        <p14:creationId xmlns:p14="http://schemas.microsoft.com/office/powerpoint/2010/main" val="2821437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Fruit and vegetables</a:t>
            </a:r>
          </a:p>
        </p:txBody>
      </p:sp>
      <p:sp>
        <p:nvSpPr>
          <p:cNvPr id="3" name="Subtitle 2"/>
          <p:cNvSpPr>
            <a:spLocks noGrp="1"/>
          </p:cNvSpPr>
          <p:nvPr>
            <p:ph type="subTitle" idx="1"/>
          </p:nvPr>
        </p:nvSpPr>
        <p:spPr>
          <a:xfrm>
            <a:off x="1091940" y="2532401"/>
            <a:ext cx="4676238" cy="3600000"/>
          </a:xfrm>
        </p:spPr>
        <p:txBody>
          <a:bodyPr/>
          <a:lstStyle/>
          <a:p>
            <a:pPr marL="0" indent="0">
              <a:buNone/>
            </a:pPr>
            <a:r>
              <a:rPr lang="en-US" sz="2400" dirty="0"/>
              <a:t>This fruit was cheap and widely available in Victorian times. </a:t>
            </a:r>
          </a:p>
          <a:p>
            <a:pPr marL="0" indent="0">
              <a:buNone/>
            </a:pPr>
            <a:endParaRPr lang="en-US" sz="2400" dirty="0"/>
          </a:p>
          <a:p>
            <a:pPr marL="0" indent="0">
              <a:buNone/>
            </a:pPr>
            <a:r>
              <a:rPr lang="en-US" sz="2400" b="1" dirty="0"/>
              <a:t>Name each fruit.  </a:t>
            </a:r>
          </a:p>
          <a:p>
            <a:pPr marL="0" indent="0">
              <a:buNone/>
            </a:pPr>
            <a:endParaRPr lang="en-US" sz="2400" b="1" dirty="0"/>
          </a:p>
          <a:p>
            <a:pPr marL="0" indent="0">
              <a:buNone/>
            </a:pPr>
            <a:r>
              <a:rPr lang="en-US" sz="2400" b="1" dirty="0"/>
              <a:t>Have you tried all of these?</a:t>
            </a:r>
            <a:endParaRPr lang="en-US" sz="2000" dirty="0"/>
          </a:p>
          <a:p>
            <a:pPr marL="0" indent="0">
              <a:buNone/>
            </a:pPr>
            <a:endParaRPr lang="en-US" sz="2000" dirty="0"/>
          </a:p>
          <a:p>
            <a:pPr marL="0" indent="0">
              <a:buNone/>
            </a:pPr>
            <a:endParaRPr lang="en-US" sz="2000" dirty="0"/>
          </a:p>
        </p:txBody>
      </p:sp>
      <p:pic>
        <p:nvPicPr>
          <p:cNvPr id="6" name="Picture 5" descr="A picture containing indoor, fruit, cherry&#10;&#10;Description automatically generated">
            <a:extLst>
              <a:ext uri="{FF2B5EF4-FFF2-40B4-BE49-F238E27FC236}">
                <a16:creationId xmlns:a16="http://schemas.microsoft.com/office/drawing/2014/main" id="{67DA2A58-B304-4602-A5D8-B7B3B4C0275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6000"/>
                    </a14:imgEffect>
                  </a14:imgLayer>
                </a14:imgProps>
              </a:ext>
              <a:ext uri="{28A0092B-C50C-407E-A947-70E740481C1C}">
                <a14:useLocalDpi xmlns:a14="http://schemas.microsoft.com/office/drawing/2010/main"/>
              </a:ext>
            </a:extLst>
          </a:blip>
          <a:srcRect/>
          <a:stretch/>
        </p:blipFill>
        <p:spPr>
          <a:xfrm>
            <a:off x="6207172" y="1315195"/>
            <a:ext cx="2281239" cy="1974328"/>
          </a:xfrm>
          <a:prstGeom prst="rect">
            <a:avLst/>
          </a:prstGeom>
        </p:spPr>
      </p:pic>
      <p:pic>
        <p:nvPicPr>
          <p:cNvPr id="8" name="Picture 7" descr="A picture containing fruit&#10;&#10;Description automatically generated">
            <a:extLst>
              <a:ext uri="{FF2B5EF4-FFF2-40B4-BE49-F238E27FC236}">
                <a16:creationId xmlns:a16="http://schemas.microsoft.com/office/drawing/2014/main" id="{13E49BD3-5DD6-4438-B392-89FCD351CD36}"/>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6000"/>
                    </a14:imgEffect>
                  </a14:imgLayer>
                </a14:imgProps>
              </a:ext>
              <a:ext uri="{28A0092B-C50C-407E-A947-70E740481C1C}">
                <a14:useLocalDpi xmlns:a14="http://schemas.microsoft.com/office/drawing/2010/main"/>
              </a:ext>
            </a:extLst>
          </a:blip>
          <a:stretch>
            <a:fillRect/>
          </a:stretch>
        </p:blipFill>
        <p:spPr>
          <a:xfrm>
            <a:off x="8738895" y="1636611"/>
            <a:ext cx="2281239" cy="1703957"/>
          </a:xfrm>
          <a:prstGeom prst="rect">
            <a:avLst/>
          </a:prstGeom>
        </p:spPr>
      </p:pic>
      <p:pic>
        <p:nvPicPr>
          <p:cNvPr id="10" name="Picture 9" descr="A picture containing apple, fruit, indoor&#10;&#10;Description automatically generated">
            <a:extLst>
              <a:ext uri="{FF2B5EF4-FFF2-40B4-BE49-F238E27FC236}">
                <a16:creationId xmlns:a16="http://schemas.microsoft.com/office/drawing/2014/main" id="{42673E32-EE6C-4264-889F-3A9117038F6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095999" y="4065104"/>
            <a:ext cx="2433639" cy="1667320"/>
          </a:xfrm>
          <a:prstGeom prst="rect">
            <a:avLst/>
          </a:prstGeom>
        </p:spPr>
      </p:pic>
      <p:sp>
        <p:nvSpPr>
          <p:cNvPr id="11" name="Subtitle 2">
            <a:extLst>
              <a:ext uri="{FF2B5EF4-FFF2-40B4-BE49-F238E27FC236}">
                <a16:creationId xmlns:a16="http://schemas.microsoft.com/office/drawing/2014/main" id="{064ABF7F-B27A-47B0-A6A8-20868B3397EB}"/>
              </a:ext>
            </a:extLst>
          </p:cNvPr>
          <p:cNvSpPr txBox="1">
            <a:spLocks/>
          </p:cNvSpPr>
          <p:nvPr/>
        </p:nvSpPr>
        <p:spPr>
          <a:xfrm>
            <a:off x="6651285" y="3492287"/>
            <a:ext cx="1393014" cy="407252"/>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US" sz="2400" b="1" dirty="0"/>
              <a:t>Cherries</a:t>
            </a:r>
            <a:endParaRPr lang="en-US" sz="2000" dirty="0"/>
          </a:p>
          <a:p>
            <a:pPr marL="0" indent="0">
              <a:buFont typeface="Arial" charset="0"/>
              <a:buNone/>
            </a:pPr>
            <a:endParaRPr lang="en-US" sz="2000" dirty="0"/>
          </a:p>
        </p:txBody>
      </p:sp>
      <p:sp>
        <p:nvSpPr>
          <p:cNvPr id="12" name="Subtitle 2">
            <a:extLst>
              <a:ext uri="{FF2B5EF4-FFF2-40B4-BE49-F238E27FC236}">
                <a16:creationId xmlns:a16="http://schemas.microsoft.com/office/drawing/2014/main" id="{1EC55DE7-56C0-4AA6-88AC-78F68A26FA33}"/>
              </a:ext>
            </a:extLst>
          </p:cNvPr>
          <p:cNvSpPr txBox="1">
            <a:spLocks/>
          </p:cNvSpPr>
          <p:nvPr/>
        </p:nvSpPr>
        <p:spPr>
          <a:xfrm>
            <a:off x="9116389" y="3546010"/>
            <a:ext cx="2205806" cy="407252"/>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US" sz="2400" b="1" dirty="0"/>
              <a:t>Gooseberries </a:t>
            </a:r>
            <a:endParaRPr lang="en-US" sz="2000" dirty="0"/>
          </a:p>
          <a:p>
            <a:pPr marL="0" indent="0">
              <a:buFont typeface="Arial" charset="0"/>
              <a:buNone/>
            </a:pPr>
            <a:endParaRPr lang="en-US" sz="2000" dirty="0"/>
          </a:p>
        </p:txBody>
      </p:sp>
      <p:sp>
        <p:nvSpPr>
          <p:cNvPr id="13" name="Subtitle 2">
            <a:extLst>
              <a:ext uri="{FF2B5EF4-FFF2-40B4-BE49-F238E27FC236}">
                <a16:creationId xmlns:a16="http://schemas.microsoft.com/office/drawing/2014/main" id="{B15A8F7B-D4EA-4FE4-B167-BB4E470FD712}"/>
              </a:ext>
            </a:extLst>
          </p:cNvPr>
          <p:cNvSpPr txBox="1">
            <a:spLocks/>
          </p:cNvSpPr>
          <p:nvPr/>
        </p:nvSpPr>
        <p:spPr>
          <a:xfrm>
            <a:off x="6651285" y="5857946"/>
            <a:ext cx="1393014" cy="407252"/>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US" sz="2400" b="1" dirty="0"/>
              <a:t>Apples </a:t>
            </a:r>
            <a:endParaRPr lang="en-US" sz="2000" dirty="0"/>
          </a:p>
          <a:p>
            <a:pPr marL="0" indent="0">
              <a:buFont typeface="Arial" charset="0"/>
              <a:buNone/>
            </a:pPr>
            <a:endParaRPr lang="en-US" sz="2000" dirty="0"/>
          </a:p>
        </p:txBody>
      </p:sp>
      <p:sp>
        <p:nvSpPr>
          <p:cNvPr id="14" name="Subtitle 2">
            <a:extLst>
              <a:ext uri="{FF2B5EF4-FFF2-40B4-BE49-F238E27FC236}">
                <a16:creationId xmlns:a16="http://schemas.microsoft.com/office/drawing/2014/main" id="{29A11F79-EE72-46A9-84F5-09B4688172F6}"/>
              </a:ext>
            </a:extLst>
          </p:cNvPr>
          <p:cNvSpPr txBox="1">
            <a:spLocks/>
          </p:cNvSpPr>
          <p:nvPr/>
        </p:nvSpPr>
        <p:spPr>
          <a:xfrm>
            <a:off x="9309496" y="5807448"/>
            <a:ext cx="1953673" cy="407252"/>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US" sz="2400" b="1" dirty="0"/>
              <a:t>Greengages </a:t>
            </a:r>
            <a:endParaRPr lang="en-US" sz="2000" dirty="0"/>
          </a:p>
          <a:p>
            <a:pPr marL="0" indent="0">
              <a:buFont typeface="Arial" charset="0"/>
              <a:buNone/>
            </a:pPr>
            <a:endParaRPr lang="en-US" sz="2000" dirty="0"/>
          </a:p>
        </p:txBody>
      </p:sp>
      <p:pic>
        <p:nvPicPr>
          <p:cNvPr id="7" name="Picture 6" descr="A couple of green apples&#10;&#10;Description automatically generated with low confidence">
            <a:extLst>
              <a:ext uri="{FF2B5EF4-FFF2-40B4-BE49-F238E27FC236}">
                <a16:creationId xmlns:a16="http://schemas.microsoft.com/office/drawing/2014/main" id="{94326D79-2DC4-4A27-BC54-89DCCB03FDA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084921" y="4120678"/>
            <a:ext cx="2407170" cy="1611745"/>
          </a:xfrm>
          <a:prstGeom prst="rect">
            <a:avLst/>
          </a:prstGeom>
        </p:spPr>
      </p:pic>
    </p:spTree>
    <p:extLst>
      <p:ext uri="{BB962C8B-B14F-4D97-AF65-F5344CB8AC3E}">
        <p14:creationId xmlns:p14="http://schemas.microsoft.com/office/powerpoint/2010/main" val="62324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Fruit and vegetables</a:t>
            </a:r>
          </a:p>
        </p:txBody>
      </p:sp>
      <p:sp>
        <p:nvSpPr>
          <p:cNvPr id="3" name="Subtitle 2"/>
          <p:cNvSpPr>
            <a:spLocks noGrp="1"/>
          </p:cNvSpPr>
          <p:nvPr>
            <p:ph type="subTitle" idx="1"/>
          </p:nvPr>
        </p:nvSpPr>
        <p:spPr>
          <a:xfrm>
            <a:off x="1169275" y="2571092"/>
            <a:ext cx="6336425" cy="3600000"/>
          </a:xfrm>
        </p:spPr>
        <p:txBody>
          <a:bodyPr/>
          <a:lstStyle/>
          <a:p>
            <a:pPr marL="0" indent="0">
              <a:buNone/>
            </a:pPr>
            <a:r>
              <a:rPr lang="en-US" sz="2400" dirty="0"/>
              <a:t>For a special treat at Christmas, some people might have had an orange in their Christmas stocking. </a:t>
            </a:r>
          </a:p>
          <a:p>
            <a:pPr marL="0" indent="0">
              <a:buNone/>
            </a:pPr>
            <a:endParaRPr lang="en-US" sz="2400" dirty="0"/>
          </a:p>
          <a:p>
            <a:pPr marL="0" indent="0">
              <a:buNone/>
            </a:pPr>
            <a:r>
              <a:rPr lang="en-US" sz="2400" b="1" dirty="0"/>
              <a:t>Why do you think an orange would be a treat for Victorians?</a:t>
            </a:r>
          </a:p>
          <a:p>
            <a:pPr marL="0" indent="0">
              <a:buNone/>
            </a:pPr>
            <a:endParaRPr lang="en-US" sz="2400" b="1" dirty="0"/>
          </a:p>
          <a:p>
            <a:pPr marL="0" indent="0">
              <a:buNone/>
            </a:pPr>
            <a:r>
              <a:rPr lang="en-US" sz="2400" b="1" dirty="0"/>
              <a:t>If you were given an orange as a present, how would you react?</a:t>
            </a:r>
          </a:p>
          <a:p>
            <a:pPr marL="0" indent="0">
              <a:buNone/>
            </a:pPr>
            <a:endParaRPr lang="en-US" sz="2800" dirty="0"/>
          </a:p>
          <a:p>
            <a:pPr marL="0" indent="0">
              <a:buNone/>
            </a:pPr>
            <a:endParaRPr lang="en-US" sz="2000" dirty="0"/>
          </a:p>
          <a:p>
            <a:pPr marL="0" indent="0">
              <a:buNone/>
            </a:pPr>
            <a:endParaRPr lang="en-US" sz="2000" dirty="0"/>
          </a:p>
          <a:p>
            <a:pPr marL="0" indent="0">
              <a:buNone/>
            </a:pPr>
            <a:endParaRPr lang="en-US" sz="2000" dirty="0"/>
          </a:p>
        </p:txBody>
      </p:sp>
      <p:pic>
        <p:nvPicPr>
          <p:cNvPr id="8" name="Picture 7" descr="A close - up of a fruit&#10;&#10;Description automatically generated with medium confidence">
            <a:extLst>
              <a:ext uri="{FF2B5EF4-FFF2-40B4-BE49-F238E27FC236}">
                <a16:creationId xmlns:a16="http://schemas.microsoft.com/office/drawing/2014/main" id="{671875DC-F5CC-43F4-83AE-E1322C91673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79296" y="2650435"/>
            <a:ext cx="2806148" cy="2806148"/>
          </a:xfrm>
          <a:prstGeom prst="rect">
            <a:avLst/>
          </a:prstGeom>
        </p:spPr>
      </p:pic>
    </p:spTree>
    <p:extLst>
      <p:ext uri="{BB962C8B-B14F-4D97-AF65-F5344CB8AC3E}">
        <p14:creationId xmlns:p14="http://schemas.microsoft.com/office/powerpoint/2010/main" val="4100781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Fruit and vegetables</a:t>
            </a:r>
          </a:p>
        </p:txBody>
      </p:sp>
      <p:sp>
        <p:nvSpPr>
          <p:cNvPr id="3" name="Subtitle 2"/>
          <p:cNvSpPr>
            <a:spLocks noGrp="1"/>
          </p:cNvSpPr>
          <p:nvPr>
            <p:ph type="subTitle" idx="1"/>
          </p:nvPr>
        </p:nvSpPr>
        <p:spPr>
          <a:xfrm>
            <a:off x="1169275" y="2513941"/>
            <a:ext cx="6712455" cy="3946493"/>
          </a:xfrm>
        </p:spPr>
        <p:txBody>
          <a:bodyPr/>
          <a:lstStyle/>
          <a:p>
            <a:pPr marL="0" indent="0">
              <a:buNone/>
            </a:pPr>
            <a:r>
              <a:rPr lang="en-US" sz="2400" dirty="0"/>
              <a:t>Candied peel and dried fruit were popular in Victorian times. They were </a:t>
            </a:r>
            <a:r>
              <a:rPr lang="en-GB" sz="2400" dirty="0"/>
              <a:t>always cheap and available and used to flavour desserts, such as bread and butter pudding.</a:t>
            </a:r>
            <a:endParaRPr lang="en-US" sz="2400" dirty="0"/>
          </a:p>
          <a:p>
            <a:pPr marL="0" indent="0">
              <a:buNone/>
            </a:pPr>
            <a:r>
              <a:rPr lang="en-US" sz="2400" dirty="0"/>
              <a:t>Candied peel is the peel from citrus fruit, such as oranges, that is cooked in sugar syrup. This preserves it (makes it last longer).</a:t>
            </a:r>
            <a:br>
              <a:rPr lang="en-US" sz="2400" dirty="0"/>
            </a:br>
            <a:endParaRPr lang="en-US" sz="2400" dirty="0"/>
          </a:p>
          <a:p>
            <a:pPr marL="0" indent="0">
              <a:buNone/>
            </a:pPr>
            <a:r>
              <a:rPr lang="en-GB" sz="2400" b="1" dirty="0"/>
              <a:t>Have you had any dried fruit or candied peel before? What was it like?</a:t>
            </a:r>
          </a:p>
          <a:p>
            <a:pPr marL="0" indent="0">
              <a:buNone/>
            </a:pPr>
            <a:endParaRPr lang="en-US" sz="2800" dirty="0"/>
          </a:p>
          <a:p>
            <a:pPr marL="0" indent="0">
              <a:buNone/>
            </a:pPr>
            <a:endParaRPr lang="en-US" sz="2000" dirty="0"/>
          </a:p>
          <a:p>
            <a:pPr marL="0" indent="0">
              <a:buNone/>
            </a:pPr>
            <a:endParaRPr lang="en-US" sz="2000" dirty="0"/>
          </a:p>
        </p:txBody>
      </p:sp>
      <p:pic>
        <p:nvPicPr>
          <p:cNvPr id="6" name="Picture 5" descr="A close-up of some food&#10;&#10;Description automatically generated with medium confidence">
            <a:extLst>
              <a:ext uri="{FF2B5EF4-FFF2-40B4-BE49-F238E27FC236}">
                <a16:creationId xmlns:a16="http://schemas.microsoft.com/office/drawing/2014/main" id="{98972AF3-AF52-4F32-827B-45710DA6641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040757" y="2941982"/>
            <a:ext cx="3448878" cy="2138839"/>
          </a:xfrm>
          <a:prstGeom prst="rect">
            <a:avLst/>
          </a:prstGeom>
        </p:spPr>
      </p:pic>
    </p:spTree>
    <p:extLst>
      <p:ext uri="{BB962C8B-B14F-4D97-AF65-F5344CB8AC3E}">
        <p14:creationId xmlns:p14="http://schemas.microsoft.com/office/powerpoint/2010/main" val="1158900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Fruit and vegetables</a:t>
            </a:r>
          </a:p>
        </p:txBody>
      </p:sp>
      <p:sp>
        <p:nvSpPr>
          <p:cNvPr id="3" name="Subtitle 2"/>
          <p:cNvSpPr>
            <a:spLocks noGrp="1"/>
          </p:cNvSpPr>
          <p:nvPr>
            <p:ph type="subTitle" idx="1"/>
          </p:nvPr>
        </p:nvSpPr>
        <p:spPr>
          <a:xfrm>
            <a:off x="1169276" y="2492830"/>
            <a:ext cx="5530121" cy="3600000"/>
          </a:xfrm>
        </p:spPr>
        <p:txBody>
          <a:bodyPr/>
          <a:lstStyle/>
          <a:p>
            <a:pPr marL="0" indent="0">
              <a:buNone/>
            </a:pPr>
            <a:r>
              <a:rPr lang="en-US" sz="2400" dirty="0"/>
              <a:t>These vegetables were cheap and widely available in Victorian times. This meant Victorians often used a lot of vegetables in their cooking.</a:t>
            </a:r>
          </a:p>
          <a:p>
            <a:pPr marL="0" indent="0">
              <a:buNone/>
            </a:pPr>
            <a:endParaRPr lang="en-US" sz="2400" dirty="0"/>
          </a:p>
          <a:p>
            <a:pPr marL="0" indent="0">
              <a:buNone/>
            </a:pPr>
            <a:r>
              <a:rPr lang="en-GB" sz="2400" b="1" dirty="0"/>
              <a:t>Name each vegetable.  </a:t>
            </a:r>
            <a:br>
              <a:rPr lang="en-GB" sz="2400" b="1" dirty="0"/>
            </a:br>
            <a:endParaRPr lang="en-GB" sz="2400" b="1" dirty="0"/>
          </a:p>
          <a:p>
            <a:pPr marL="0" indent="0">
              <a:buNone/>
            </a:pPr>
            <a:r>
              <a:rPr lang="en-GB" sz="2400" b="1" dirty="0"/>
              <a:t>Do we still eat these today?</a:t>
            </a:r>
          </a:p>
        </p:txBody>
      </p:sp>
      <p:pic>
        <p:nvPicPr>
          <p:cNvPr id="5" name="Picture 4" descr="A close - up of a pumpkin&#10;&#10;Description automatically generated with medium confidence">
            <a:extLst>
              <a:ext uri="{FF2B5EF4-FFF2-40B4-BE49-F238E27FC236}">
                <a16:creationId xmlns:a16="http://schemas.microsoft.com/office/drawing/2014/main" id="{86E0BF3C-C0CA-4475-9574-D8177B3C564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957589" y="968233"/>
            <a:ext cx="1093602" cy="1168377"/>
          </a:xfrm>
          <a:prstGeom prst="rect">
            <a:avLst/>
          </a:prstGeom>
        </p:spPr>
      </p:pic>
      <p:pic>
        <p:nvPicPr>
          <p:cNvPr id="8" name="Picture 7" descr="A radish and a radish&#10;&#10;Description automatically generated with low confidence">
            <a:extLst>
              <a:ext uri="{FF2B5EF4-FFF2-40B4-BE49-F238E27FC236}">
                <a16:creationId xmlns:a16="http://schemas.microsoft.com/office/drawing/2014/main" id="{EAC9ABE1-B8D1-40D3-9C16-FA9CE053073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15218" y="981724"/>
            <a:ext cx="1461294" cy="1274249"/>
          </a:xfrm>
          <a:prstGeom prst="rect">
            <a:avLst/>
          </a:prstGeom>
        </p:spPr>
      </p:pic>
      <p:pic>
        <p:nvPicPr>
          <p:cNvPr id="10" name="Picture 9" descr="A group of carrots with green leaves&#10;&#10;Description automatically generated with low confidence">
            <a:extLst>
              <a:ext uri="{FF2B5EF4-FFF2-40B4-BE49-F238E27FC236}">
                <a16:creationId xmlns:a16="http://schemas.microsoft.com/office/drawing/2014/main" id="{D828E0F7-7D02-4098-8CEF-89594333A16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102591" y="2902704"/>
            <a:ext cx="1377712" cy="1145623"/>
          </a:xfrm>
          <a:prstGeom prst="rect">
            <a:avLst/>
          </a:prstGeom>
        </p:spPr>
      </p:pic>
      <p:sp>
        <p:nvSpPr>
          <p:cNvPr id="11" name="Subtitle 2">
            <a:extLst>
              <a:ext uri="{FF2B5EF4-FFF2-40B4-BE49-F238E27FC236}">
                <a16:creationId xmlns:a16="http://schemas.microsoft.com/office/drawing/2014/main" id="{827ED32E-FABD-44C9-B0D7-4DEFD94382E9}"/>
              </a:ext>
            </a:extLst>
          </p:cNvPr>
          <p:cNvSpPr txBox="1">
            <a:spLocks/>
          </p:cNvSpPr>
          <p:nvPr/>
        </p:nvSpPr>
        <p:spPr>
          <a:xfrm>
            <a:off x="7018357" y="2402126"/>
            <a:ext cx="1393014" cy="407252"/>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US" sz="2400" b="1" dirty="0"/>
              <a:t>Beetroot</a:t>
            </a:r>
            <a:endParaRPr lang="en-US" sz="2000" dirty="0"/>
          </a:p>
          <a:p>
            <a:pPr marL="0" indent="0">
              <a:buFont typeface="Arial" charset="0"/>
              <a:buNone/>
            </a:pPr>
            <a:endParaRPr lang="en-US" sz="2000" dirty="0"/>
          </a:p>
        </p:txBody>
      </p:sp>
      <p:sp>
        <p:nvSpPr>
          <p:cNvPr id="12" name="Subtitle 2">
            <a:extLst>
              <a:ext uri="{FF2B5EF4-FFF2-40B4-BE49-F238E27FC236}">
                <a16:creationId xmlns:a16="http://schemas.microsoft.com/office/drawing/2014/main" id="{7B6807FC-A7BA-443E-BE88-F0FE6652FF70}"/>
              </a:ext>
            </a:extLst>
          </p:cNvPr>
          <p:cNvSpPr txBox="1">
            <a:spLocks/>
          </p:cNvSpPr>
          <p:nvPr/>
        </p:nvSpPr>
        <p:spPr>
          <a:xfrm>
            <a:off x="7115218" y="4240090"/>
            <a:ext cx="1393014" cy="407252"/>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US" sz="2400" b="1" dirty="0"/>
              <a:t>Carrots</a:t>
            </a:r>
            <a:endParaRPr lang="en-US" sz="2000" dirty="0"/>
          </a:p>
          <a:p>
            <a:pPr marL="0" indent="0">
              <a:buFont typeface="Arial" charset="0"/>
              <a:buNone/>
            </a:pPr>
            <a:endParaRPr lang="en-US" sz="2000" dirty="0"/>
          </a:p>
        </p:txBody>
      </p:sp>
      <p:sp>
        <p:nvSpPr>
          <p:cNvPr id="13" name="Subtitle 2">
            <a:extLst>
              <a:ext uri="{FF2B5EF4-FFF2-40B4-BE49-F238E27FC236}">
                <a16:creationId xmlns:a16="http://schemas.microsoft.com/office/drawing/2014/main" id="{387283B7-FD2D-4955-BE7F-F427B4B91E84}"/>
              </a:ext>
            </a:extLst>
          </p:cNvPr>
          <p:cNvSpPr txBox="1">
            <a:spLocks/>
          </p:cNvSpPr>
          <p:nvPr/>
        </p:nvSpPr>
        <p:spPr>
          <a:xfrm>
            <a:off x="9036663" y="2245979"/>
            <a:ext cx="1086682" cy="407252"/>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US" sz="2400" b="1" dirty="0"/>
              <a:t>Onion</a:t>
            </a:r>
            <a:endParaRPr lang="en-US" sz="2000" dirty="0"/>
          </a:p>
          <a:p>
            <a:pPr marL="0" indent="0">
              <a:buFont typeface="Arial" charset="0"/>
              <a:buNone/>
            </a:pPr>
            <a:endParaRPr lang="en-US" sz="2000" dirty="0"/>
          </a:p>
        </p:txBody>
      </p:sp>
      <p:pic>
        <p:nvPicPr>
          <p:cNvPr id="15" name="Picture 14" descr="A pile of green grapes&#10;&#10;Description automatically generated with medium confidence">
            <a:extLst>
              <a:ext uri="{FF2B5EF4-FFF2-40B4-BE49-F238E27FC236}">
                <a16:creationId xmlns:a16="http://schemas.microsoft.com/office/drawing/2014/main" id="{7080B8FD-5090-464A-BF9B-220B51F446C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883497" y="2911105"/>
            <a:ext cx="1345297" cy="855643"/>
          </a:xfrm>
          <a:prstGeom prst="rect">
            <a:avLst/>
          </a:prstGeom>
        </p:spPr>
      </p:pic>
      <p:sp>
        <p:nvSpPr>
          <p:cNvPr id="16" name="Subtitle 2">
            <a:extLst>
              <a:ext uri="{FF2B5EF4-FFF2-40B4-BE49-F238E27FC236}">
                <a16:creationId xmlns:a16="http://schemas.microsoft.com/office/drawing/2014/main" id="{E7CD3B0E-A75D-4EAE-B2A8-3EF5C83F40E4}"/>
              </a:ext>
            </a:extLst>
          </p:cNvPr>
          <p:cNvSpPr txBox="1">
            <a:spLocks/>
          </p:cNvSpPr>
          <p:nvPr/>
        </p:nvSpPr>
        <p:spPr>
          <a:xfrm>
            <a:off x="9108817" y="4089204"/>
            <a:ext cx="942374" cy="407252"/>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US" sz="2400" b="1" dirty="0"/>
              <a:t>Peas</a:t>
            </a:r>
            <a:endParaRPr lang="en-US" sz="2000" dirty="0"/>
          </a:p>
          <a:p>
            <a:pPr marL="0" indent="0">
              <a:buFont typeface="Arial" charset="0"/>
              <a:buNone/>
            </a:pPr>
            <a:endParaRPr lang="en-US" sz="2000" dirty="0"/>
          </a:p>
        </p:txBody>
      </p:sp>
      <p:pic>
        <p:nvPicPr>
          <p:cNvPr id="7" name="Picture 6" descr="A picture containing vegetable&#10;&#10;Description automatically generated">
            <a:extLst>
              <a:ext uri="{FF2B5EF4-FFF2-40B4-BE49-F238E27FC236}">
                <a16:creationId xmlns:a16="http://schemas.microsoft.com/office/drawing/2014/main" id="{48AD3EBD-9ECC-4EE6-9879-31301AACCA2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041114" y="4667234"/>
            <a:ext cx="1836081" cy="1412371"/>
          </a:xfrm>
          <a:prstGeom prst="rect">
            <a:avLst/>
          </a:prstGeom>
        </p:spPr>
      </p:pic>
      <p:sp>
        <p:nvSpPr>
          <p:cNvPr id="17" name="Subtitle 2">
            <a:extLst>
              <a:ext uri="{FF2B5EF4-FFF2-40B4-BE49-F238E27FC236}">
                <a16:creationId xmlns:a16="http://schemas.microsoft.com/office/drawing/2014/main" id="{2FD0194B-A117-4A28-A53F-FEBCB68F55DC}"/>
              </a:ext>
            </a:extLst>
          </p:cNvPr>
          <p:cNvSpPr txBox="1">
            <a:spLocks/>
          </p:cNvSpPr>
          <p:nvPr/>
        </p:nvSpPr>
        <p:spPr>
          <a:xfrm>
            <a:off x="5861573" y="6142722"/>
            <a:ext cx="1675648" cy="407252"/>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US" sz="2400" b="1" dirty="0"/>
              <a:t>Watercress</a:t>
            </a:r>
            <a:endParaRPr lang="en-US" sz="2000" dirty="0"/>
          </a:p>
          <a:p>
            <a:pPr marL="0" indent="0">
              <a:buFont typeface="Arial" charset="0"/>
              <a:buNone/>
            </a:pPr>
            <a:endParaRPr lang="en-US" sz="2000" dirty="0"/>
          </a:p>
        </p:txBody>
      </p:sp>
      <p:pic>
        <p:nvPicPr>
          <p:cNvPr id="9" name="Picture 8" descr="A picture containing mammal&#10;&#10;Description automatically generated">
            <a:extLst>
              <a:ext uri="{FF2B5EF4-FFF2-40B4-BE49-F238E27FC236}">
                <a16:creationId xmlns:a16="http://schemas.microsoft.com/office/drawing/2014/main" id="{87C1E29F-01F1-4B89-8F62-328875AEF74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661329" y="4648831"/>
            <a:ext cx="1567465" cy="983507"/>
          </a:xfrm>
          <a:prstGeom prst="rect">
            <a:avLst/>
          </a:prstGeom>
        </p:spPr>
      </p:pic>
      <p:sp>
        <p:nvSpPr>
          <p:cNvPr id="18" name="Subtitle 2">
            <a:extLst>
              <a:ext uri="{FF2B5EF4-FFF2-40B4-BE49-F238E27FC236}">
                <a16:creationId xmlns:a16="http://schemas.microsoft.com/office/drawing/2014/main" id="{0E68645C-C313-4267-85A9-F511B27E76F0}"/>
              </a:ext>
            </a:extLst>
          </p:cNvPr>
          <p:cNvSpPr txBox="1">
            <a:spLocks/>
          </p:cNvSpPr>
          <p:nvPr/>
        </p:nvSpPr>
        <p:spPr>
          <a:xfrm>
            <a:off x="8237011" y="5724529"/>
            <a:ext cx="3094415" cy="407252"/>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US" sz="2400" b="1" dirty="0"/>
              <a:t>Jerusalem artichoke</a:t>
            </a:r>
            <a:endParaRPr lang="en-US" sz="2000" dirty="0"/>
          </a:p>
          <a:p>
            <a:pPr marL="0" indent="0">
              <a:buFont typeface="Arial" charset="0"/>
              <a:buNone/>
            </a:pPr>
            <a:endParaRPr lang="en-US" sz="2000" dirty="0"/>
          </a:p>
        </p:txBody>
      </p:sp>
      <p:sp>
        <p:nvSpPr>
          <p:cNvPr id="19" name="Subtitle 2">
            <a:extLst>
              <a:ext uri="{FF2B5EF4-FFF2-40B4-BE49-F238E27FC236}">
                <a16:creationId xmlns:a16="http://schemas.microsoft.com/office/drawing/2014/main" id="{B591EC11-A3AC-4764-9902-70A75B54CA07}"/>
              </a:ext>
            </a:extLst>
          </p:cNvPr>
          <p:cNvSpPr txBox="1">
            <a:spLocks/>
          </p:cNvSpPr>
          <p:nvPr/>
        </p:nvSpPr>
        <p:spPr>
          <a:xfrm>
            <a:off x="10608065" y="4463608"/>
            <a:ext cx="942374" cy="407252"/>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US" sz="2400" b="1" dirty="0"/>
              <a:t>Turnip</a:t>
            </a:r>
            <a:endParaRPr lang="en-US" sz="2000" dirty="0"/>
          </a:p>
          <a:p>
            <a:pPr marL="0" indent="0">
              <a:buFont typeface="Arial" charset="0"/>
              <a:buNone/>
            </a:pPr>
            <a:endParaRPr lang="en-US" sz="2000" dirty="0"/>
          </a:p>
        </p:txBody>
      </p:sp>
      <p:pic>
        <p:nvPicPr>
          <p:cNvPr id="20" name="Picture 19" descr="A picture containing vegetable, radish&#10;&#10;Description automatically generated">
            <a:extLst>
              <a:ext uri="{FF2B5EF4-FFF2-40B4-BE49-F238E27FC236}">
                <a16:creationId xmlns:a16="http://schemas.microsoft.com/office/drawing/2014/main" id="{E7D5EC84-31A3-4D80-98E2-57E9720F546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123345" y="2883566"/>
            <a:ext cx="1914383" cy="1553333"/>
          </a:xfrm>
          <a:prstGeom prst="rect">
            <a:avLst/>
          </a:prstGeom>
        </p:spPr>
      </p:pic>
    </p:spTree>
    <p:extLst>
      <p:ext uri="{BB962C8B-B14F-4D97-AF65-F5344CB8AC3E}">
        <p14:creationId xmlns:p14="http://schemas.microsoft.com/office/powerpoint/2010/main" val="239598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0649" y="1211373"/>
            <a:ext cx="9720000" cy="720000"/>
          </a:xfrm>
        </p:spPr>
        <p:txBody>
          <a:bodyPr/>
          <a:lstStyle/>
          <a:p>
            <a:r>
              <a:rPr lang="en-US" dirty="0"/>
              <a:t>Legumes</a:t>
            </a:r>
          </a:p>
        </p:txBody>
      </p:sp>
      <p:sp>
        <p:nvSpPr>
          <p:cNvPr id="3" name="Subtitle 2"/>
          <p:cNvSpPr>
            <a:spLocks noGrp="1"/>
          </p:cNvSpPr>
          <p:nvPr>
            <p:ph type="subTitle" idx="1"/>
          </p:nvPr>
        </p:nvSpPr>
        <p:spPr>
          <a:xfrm>
            <a:off x="740649" y="1931373"/>
            <a:ext cx="4575055" cy="3887294"/>
          </a:xfrm>
        </p:spPr>
        <p:txBody>
          <a:bodyPr/>
          <a:lstStyle/>
          <a:p>
            <a:pPr marL="0" indent="0">
              <a:buNone/>
            </a:pPr>
            <a:r>
              <a:rPr lang="en-US" sz="2400" dirty="0"/>
              <a:t>The Victorians also ate legumes, such as yellow split peas (dried peas). </a:t>
            </a:r>
          </a:p>
          <a:p>
            <a:pPr marL="0" indent="0">
              <a:buNone/>
            </a:pPr>
            <a:r>
              <a:rPr lang="en-US" sz="2400" dirty="0"/>
              <a:t>They made a dish called </a:t>
            </a:r>
            <a:r>
              <a:rPr lang="en-US" sz="2400" i="1" dirty="0" err="1"/>
              <a:t>pease</a:t>
            </a:r>
            <a:r>
              <a:rPr lang="en-US" sz="2400" i="1" dirty="0"/>
              <a:t> pudding </a:t>
            </a:r>
            <a:r>
              <a:rPr lang="en-US" sz="2400" dirty="0"/>
              <a:t>using yellow split peas and served it with cold meat and bread. </a:t>
            </a:r>
          </a:p>
          <a:p>
            <a:pPr marL="0" indent="0">
              <a:buNone/>
            </a:pPr>
            <a:r>
              <a:rPr lang="en-US" sz="2400" dirty="0"/>
              <a:t>It was called </a:t>
            </a:r>
            <a:r>
              <a:rPr lang="en-US" sz="2400" i="1" dirty="0"/>
              <a:t>‘</a:t>
            </a:r>
            <a:r>
              <a:rPr lang="en-US" sz="2400" i="1" dirty="0" err="1"/>
              <a:t>pease</a:t>
            </a:r>
            <a:r>
              <a:rPr lang="en-US" sz="2400" i="1" dirty="0"/>
              <a:t>’ pudding </a:t>
            </a:r>
            <a:r>
              <a:rPr lang="en-US" sz="2400" dirty="0"/>
              <a:t>because it was made from dried peas</a:t>
            </a:r>
            <a:r>
              <a:rPr lang="en-US" sz="2400" i="1" dirty="0"/>
              <a:t>. </a:t>
            </a:r>
          </a:p>
          <a:p>
            <a:pPr marL="0" indent="0">
              <a:buNone/>
            </a:pPr>
            <a:r>
              <a:rPr lang="en-US" sz="2400" i="1" dirty="0"/>
              <a:t>Pease pudding </a:t>
            </a:r>
            <a:r>
              <a:rPr lang="en-US" sz="2400" dirty="0"/>
              <a:t>is still eaten by some people today.</a:t>
            </a:r>
          </a:p>
          <a:p>
            <a:pPr marL="0" indent="0">
              <a:buNone/>
            </a:pPr>
            <a:endParaRPr lang="en-US" sz="2400" dirty="0"/>
          </a:p>
          <a:p>
            <a:pPr marL="0" indent="0">
              <a:buNone/>
            </a:pPr>
            <a:endParaRPr lang="en-US" sz="2400" dirty="0"/>
          </a:p>
          <a:p>
            <a:pPr marL="0" indent="0">
              <a:buNone/>
            </a:pPr>
            <a:endParaRPr lang="en-US" sz="2000" dirty="0"/>
          </a:p>
          <a:p>
            <a:pPr marL="0" indent="0">
              <a:buNone/>
            </a:pPr>
            <a:endParaRPr lang="en-US" sz="2000" dirty="0"/>
          </a:p>
          <a:p>
            <a:pPr marL="0" indent="0">
              <a:buNone/>
            </a:pPr>
            <a:endParaRPr lang="en-US" sz="2000" dirty="0"/>
          </a:p>
        </p:txBody>
      </p:sp>
      <p:pic>
        <p:nvPicPr>
          <p:cNvPr id="10" name="Picture 9" descr="A close-up of a document&#10;&#10;Description automatically generated with medium confidence">
            <a:extLst>
              <a:ext uri="{FF2B5EF4-FFF2-40B4-BE49-F238E27FC236}">
                <a16:creationId xmlns:a16="http://schemas.microsoft.com/office/drawing/2014/main" id="{5B62A62F-DBCA-4387-8EF4-84E26AD5C572}"/>
              </a:ext>
            </a:extLst>
          </p:cNvPr>
          <p:cNvPicPr>
            <a:picLocks noChangeAspect="1"/>
          </p:cNvPicPr>
          <p:nvPr/>
        </p:nvPicPr>
        <p:blipFill>
          <a:blip r:embed="rId2"/>
          <a:stretch>
            <a:fillRect/>
          </a:stretch>
        </p:blipFill>
        <p:spPr>
          <a:xfrm>
            <a:off x="5529945" y="2112348"/>
            <a:ext cx="6300416" cy="2974002"/>
          </a:xfrm>
          <a:prstGeom prst="rect">
            <a:avLst/>
          </a:prstGeom>
        </p:spPr>
      </p:pic>
      <p:sp>
        <p:nvSpPr>
          <p:cNvPr id="11" name="Subtitle 2">
            <a:extLst>
              <a:ext uri="{FF2B5EF4-FFF2-40B4-BE49-F238E27FC236}">
                <a16:creationId xmlns:a16="http://schemas.microsoft.com/office/drawing/2014/main" id="{BA463FF5-7249-4F95-913A-A8278246AAB4}"/>
              </a:ext>
            </a:extLst>
          </p:cNvPr>
          <p:cNvSpPr txBox="1">
            <a:spLocks/>
          </p:cNvSpPr>
          <p:nvPr/>
        </p:nvSpPr>
        <p:spPr>
          <a:xfrm>
            <a:off x="5529945" y="5642387"/>
            <a:ext cx="6300416" cy="86691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US" sz="2400" b="1" dirty="0"/>
              <a:t>Read the recipe. Describe how you think it would taste. </a:t>
            </a:r>
          </a:p>
          <a:p>
            <a:pPr marL="0" indent="0">
              <a:buFont typeface="Arial" charset="0"/>
              <a:buNone/>
            </a:pPr>
            <a:endParaRPr lang="en-US" sz="2400" dirty="0"/>
          </a:p>
          <a:p>
            <a:pPr marL="0" indent="0">
              <a:buFont typeface="Arial" charset="0"/>
              <a:buNone/>
            </a:pPr>
            <a:endParaRPr lang="en-US" sz="2400" dirty="0"/>
          </a:p>
          <a:p>
            <a:pPr marL="0" indent="0">
              <a:buFont typeface="Arial" charset="0"/>
              <a:buNone/>
            </a:pPr>
            <a:endParaRPr lang="en-US" sz="2000" dirty="0"/>
          </a:p>
          <a:p>
            <a:pPr marL="0" indent="0">
              <a:buFont typeface="Arial" charset="0"/>
              <a:buNone/>
            </a:pPr>
            <a:endParaRPr lang="en-US" sz="2000" dirty="0"/>
          </a:p>
          <a:p>
            <a:pPr marL="0" indent="0">
              <a:buFont typeface="Arial" charset="0"/>
              <a:buNone/>
            </a:pPr>
            <a:endParaRPr lang="en-US" sz="2000" dirty="0"/>
          </a:p>
        </p:txBody>
      </p:sp>
      <p:sp>
        <p:nvSpPr>
          <p:cNvPr id="12" name="TextBox 11">
            <a:extLst>
              <a:ext uri="{FF2B5EF4-FFF2-40B4-BE49-F238E27FC236}">
                <a16:creationId xmlns:a16="http://schemas.microsoft.com/office/drawing/2014/main" id="{B573D224-8DBB-4748-850D-2876043AEB81}"/>
              </a:ext>
            </a:extLst>
          </p:cNvPr>
          <p:cNvSpPr txBox="1"/>
          <p:nvPr/>
        </p:nvSpPr>
        <p:spPr>
          <a:xfrm>
            <a:off x="5510143" y="5146454"/>
            <a:ext cx="5705476"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Recipe © </a:t>
            </a:r>
            <a:r>
              <a:rPr lang="en-GB" sz="1000" dirty="0">
                <a:effectLst/>
                <a:latin typeface="Arial" panose="020B0604020202020204" pitchFamily="34" charset="0"/>
                <a:ea typeface="Calibri" panose="020F0502020204030204" pitchFamily="34" charset="0"/>
                <a:cs typeface="Arial" panose="020B0604020202020204" pitchFamily="34" charset="0"/>
              </a:rPr>
              <a:t>Mrs </a:t>
            </a:r>
            <a:r>
              <a:rPr lang="en-GB" sz="1000" dirty="0" err="1">
                <a:effectLst/>
                <a:latin typeface="Arial" panose="020B0604020202020204" pitchFamily="34" charset="0"/>
                <a:ea typeface="Calibri" panose="020F0502020204030204" pitchFamily="34" charset="0"/>
                <a:cs typeface="Arial" panose="020B0604020202020204" pitchFamily="34" charset="0"/>
              </a:rPr>
              <a:t>Beeton’s</a:t>
            </a:r>
            <a:r>
              <a:rPr lang="en-GB" sz="1000" dirty="0">
                <a:effectLst/>
                <a:latin typeface="Arial" panose="020B0604020202020204" pitchFamily="34" charset="0"/>
                <a:ea typeface="Calibri" panose="020F0502020204030204" pitchFamily="34" charset="0"/>
                <a:cs typeface="Arial" panose="020B0604020202020204" pitchFamily="34" charset="0"/>
              </a:rPr>
              <a:t> Book of Household Management, published 1861</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7323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7" ma:contentTypeDescription="Create a new document." ma:contentTypeScope="" ma:versionID="f2c597ebce0aa0fd5759700e14dd3ad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7039d98634059a90188b6cb8bc5e987"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578680-EADC-462A-B4AD-2BEF6A1D0E24}">
  <ds:schemaRefs>
    <ds:schemaRef ds:uri="http://schemas.microsoft.com/sharepoint/v3/contenttype/forms"/>
  </ds:schemaRefs>
</ds:datastoreItem>
</file>

<file path=customXml/itemProps2.xml><?xml version="1.0" encoding="utf-8"?>
<ds:datastoreItem xmlns:ds="http://schemas.openxmlformats.org/officeDocument/2006/customXml" ds:itemID="{9C1E97B9-2D0B-4C3A-8DF6-C3B749E75BA9}">
  <ds:schemaRefs>
    <ds:schemaRef ds:uri="http://schemas.microsoft.com/office/2006/documentManagement/types"/>
    <ds:schemaRef ds:uri="http://schemas.microsoft.com/office/2006/metadata/properties"/>
    <ds:schemaRef ds:uri="http://purl.org/dc/elements/1.1/"/>
    <ds:schemaRef ds:uri="c53071f4-7f44-43fd-895c-8e7b6a3746b0"/>
    <ds:schemaRef ds:uri="http://purl.org/dc/terms/"/>
    <ds:schemaRef ds:uri="http://purl.org/dc/dcmitype/"/>
    <ds:schemaRef ds:uri="http://schemas.microsoft.com/office/infopath/2007/PartnerControls"/>
    <ds:schemaRef ds:uri="http://schemas.openxmlformats.org/package/2006/metadata/core-properties"/>
    <ds:schemaRef ds:uri="ead97cfe-a968-427f-b02b-893e6ba0355a"/>
    <ds:schemaRef ds:uri="http://www.w3.org/XML/1998/namespace"/>
  </ds:schemaRefs>
</ds:datastoreItem>
</file>

<file path=customXml/itemProps3.xml><?xml version="1.0" encoding="utf-8"?>
<ds:datastoreItem xmlns:ds="http://schemas.openxmlformats.org/officeDocument/2006/customXml" ds:itemID="{59B88DF1-EDDB-4FF2-9BB8-0ADD0F444A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1509</TotalTime>
  <Words>1381</Words>
  <Application>Microsoft Office PowerPoint</Application>
  <PresentationFormat>Widescreen</PresentationFormat>
  <Paragraphs>144</Paragraphs>
  <Slides>23</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23</vt:i4>
      </vt:variant>
    </vt:vector>
  </HeadingPairs>
  <TitlesOfParts>
    <vt:vector size="29" baseType="lpstr">
      <vt:lpstr>Arial</vt:lpstr>
      <vt:lpstr>Calibri</vt:lpstr>
      <vt:lpstr>Office Theme</vt:lpstr>
      <vt:lpstr>Custom Design</vt:lpstr>
      <vt:lpstr>1_Custom Design</vt:lpstr>
      <vt:lpstr>3_Custom Design</vt:lpstr>
      <vt:lpstr>Food in Victorian times</vt:lpstr>
      <vt:lpstr>Victorian times</vt:lpstr>
      <vt:lpstr>Victorian times</vt:lpstr>
      <vt:lpstr>Fruit and vegetables</vt:lpstr>
      <vt:lpstr>Fruit and vegetables</vt:lpstr>
      <vt:lpstr>Fruit and vegetables</vt:lpstr>
      <vt:lpstr>Fruit and vegetables</vt:lpstr>
      <vt:lpstr>Fruit and vegetables</vt:lpstr>
      <vt:lpstr>Legumes</vt:lpstr>
      <vt:lpstr>Nuts</vt:lpstr>
      <vt:lpstr>Fish</vt:lpstr>
      <vt:lpstr>Meat</vt:lpstr>
      <vt:lpstr>Other food </vt:lpstr>
      <vt:lpstr>Preserved food</vt:lpstr>
      <vt:lpstr>A poor Victorian’s menu</vt:lpstr>
      <vt:lpstr>Food shopping</vt:lpstr>
      <vt:lpstr>Food shopping</vt:lpstr>
      <vt:lpstr>Kitchen equipment</vt:lpstr>
      <vt:lpstr>Cooking</vt:lpstr>
      <vt:lpstr>What Queen Victoria ate</vt:lpstr>
      <vt:lpstr>What Queen Victoria ate</vt:lpstr>
      <vt:lpstr>What Queen Victoria ate</vt:lpstr>
      <vt:lpstr>Food in Victorian times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Claire Theobald</cp:lastModifiedBy>
  <cp:revision>184</cp:revision>
  <dcterms:created xsi:type="dcterms:W3CDTF">2018-10-10T09:22:08Z</dcterms:created>
  <dcterms:modified xsi:type="dcterms:W3CDTF">2023-08-24T11:46:50Z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