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AB734-550F-4B31-8813-C01BE9F52044}" v="5" dt="2024-05-23T10:55:53.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441AB734-550F-4B31-8813-C01BE9F52044}"/>
    <pc:docChg chg="modSld modMainMaster">
      <pc:chgData name="Alexander White" userId="3da70261-e0e7-408d-aace-eb577feade9e" providerId="ADAL" clId="{441AB734-550F-4B31-8813-C01BE9F52044}" dt="2024-05-23T10:57:05.470" v="49" actId="403"/>
      <pc:docMkLst>
        <pc:docMk/>
      </pc:docMkLst>
      <pc:sldChg chg="addSp modSp">
        <pc:chgData name="Alexander White" userId="3da70261-e0e7-408d-aace-eb577feade9e" providerId="ADAL" clId="{441AB734-550F-4B31-8813-C01BE9F52044}" dt="2024-05-21T08:19:31.152" v="0"/>
        <pc:sldMkLst>
          <pc:docMk/>
          <pc:sldMk cId="1219004254" sldId="261"/>
        </pc:sldMkLst>
        <pc:spChg chg="add mod">
          <ac:chgData name="Alexander White" userId="3da70261-e0e7-408d-aace-eb577feade9e" providerId="ADAL" clId="{441AB734-550F-4B31-8813-C01BE9F52044}" dt="2024-05-21T08:19:31.152" v="0"/>
          <ac:spMkLst>
            <pc:docMk/>
            <pc:sldMk cId="1219004254" sldId="261"/>
            <ac:spMk id="4" creationId="{6DD6EA4F-AA0F-5C44-12D1-0D98EF795308}"/>
          </ac:spMkLst>
        </pc:spChg>
      </pc:sldChg>
      <pc:sldChg chg="modSp mod">
        <pc:chgData name="Alexander White" userId="3da70261-e0e7-408d-aace-eb577feade9e" providerId="ADAL" clId="{441AB734-550F-4B31-8813-C01BE9F52044}" dt="2024-05-23T10:55:05.020" v="19" actId="14100"/>
        <pc:sldMkLst>
          <pc:docMk/>
          <pc:sldMk cId="2101957968" sldId="264"/>
        </pc:sldMkLst>
        <pc:spChg chg="mod">
          <ac:chgData name="Alexander White" userId="3da70261-e0e7-408d-aace-eb577feade9e" providerId="ADAL" clId="{441AB734-550F-4B31-8813-C01BE9F52044}" dt="2024-05-23T10:55:03.072" v="18" actId="14100"/>
          <ac:spMkLst>
            <pc:docMk/>
            <pc:sldMk cId="2101957968" sldId="264"/>
            <ac:spMk id="3" creationId="{00000000-0000-0000-0000-000000000000}"/>
          </ac:spMkLst>
        </pc:spChg>
        <pc:picChg chg="mod">
          <ac:chgData name="Alexander White" userId="3da70261-e0e7-408d-aace-eb577feade9e" providerId="ADAL" clId="{441AB734-550F-4B31-8813-C01BE9F52044}" dt="2024-05-23T10:55:05.020" v="19" actId="14100"/>
          <ac:picMkLst>
            <pc:docMk/>
            <pc:sldMk cId="2101957968" sldId="264"/>
            <ac:picMk id="1026" creationId="{00000000-0000-0000-0000-000000000000}"/>
          </ac:picMkLst>
        </pc:picChg>
      </pc:sldChg>
      <pc:sldChg chg="modSp mod">
        <pc:chgData name="Alexander White" userId="3da70261-e0e7-408d-aace-eb577feade9e" providerId="ADAL" clId="{441AB734-550F-4B31-8813-C01BE9F52044}" dt="2024-05-23T10:55:11.802" v="20" actId="255"/>
        <pc:sldMkLst>
          <pc:docMk/>
          <pc:sldMk cId="2457263268" sldId="265"/>
        </pc:sldMkLst>
        <pc:spChg chg="mod">
          <ac:chgData name="Alexander White" userId="3da70261-e0e7-408d-aace-eb577feade9e" providerId="ADAL" clId="{441AB734-550F-4B31-8813-C01BE9F52044}" dt="2024-05-23T10:55:11.802" v="20" actId="255"/>
          <ac:spMkLst>
            <pc:docMk/>
            <pc:sldMk cId="2457263268" sldId="265"/>
            <ac:spMk id="4" creationId="{00000000-0000-0000-0000-000000000000}"/>
          </ac:spMkLst>
        </pc:spChg>
      </pc:sldChg>
      <pc:sldChg chg="modSp mod">
        <pc:chgData name="Alexander White" userId="3da70261-e0e7-408d-aace-eb577feade9e" providerId="ADAL" clId="{441AB734-550F-4B31-8813-C01BE9F52044}" dt="2024-05-23T10:55:16.998" v="21" actId="255"/>
        <pc:sldMkLst>
          <pc:docMk/>
          <pc:sldMk cId="718047988" sldId="266"/>
        </pc:sldMkLst>
        <pc:spChg chg="mod">
          <ac:chgData name="Alexander White" userId="3da70261-e0e7-408d-aace-eb577feade9e" providerId="ADAL" clId="{441AB734-550F-4B31-8813-C01BE9F52044}" dt="2024-05-23T10:55:16.998" v="21" actId="255"/>
          <ac:spMkLst>
            <pc:docMk/>
            <pc:sldMk cId="718047988" sldId="266"/>
            <ac:spMk id="3" creationId="{00000000-0000-0000-0000-000000000000}"/>
          </ac:spMkLst>
        </pc:spChg>
      </pc:sldChg>
      <pc:sldChg chg="modSp mod">
        <pc:chgData name="Alexander White" userId="3da70261-e0e7-408d-aace-eb577feade9e" providerId="ADAL" clId="{441AB734-550F-4B31-8813-C01BE9F52044}" dt="2024-05-23T10:55:22.295" v="22" actId="255"/>
        <pc:sldMkLst>
          <pc:docMk/>
          <pc:sldMk cId="3469253686" sldId="267"/>
        </pc:sldMkLst>
        <pc:spChg chg="mod">
          <ac:chgData name="Alexander White" userId="3da70261-e0e7-408d-aace-eb577feade9e" providerId="ADAL" clId="{441AB734-550F-4B31-8813-C01BE9F52044}" dt="2024-05-23T10:55:22.295" v="22" actId="255"/>
          <ac:spMkLst>
            <pc:docMk/>
            <pc:sldMk cId="3469253686" sldId="267"/>
            <ac:spMk id="4" creationId="{00000000-0000-0000-0000-000000000000}"/>
          </ac:spMkLst>
        </pc:spChg>
      </pc:sldChg>
      <pc:sldChg chg="modSp mod">
        <pc:chgData name="Alexander White" userId="3da70261-e0e7-408d-aace-eb577feade9e" providerId="ADAL" clId="{441AB734-550F-4B31-8813-C01BE9F52044}" dt="2024-05-23T10:55:28.570" v="23" actId="255"/>
        <pc:sldMkLst>
          <pc:docMk/>
          <pc:sldMk cId="397363633" sldId="268"/>
        </pc:sldMkLst>
        <pc:spChg chg="mod">
          <ac:chgData name="Alexander White" userId="3da70261-e0e7-408d-aace-eb577feade9e" providerId="ADAL" clId="{441AB734-550F-4B31-8813-C01BE9F52044}" dt="2024-05-23T10:55:28.570" v="23" actId="255"/>
          <ac:spMkLst>
            <pc:docMk/>
            <pc:sldMk cId="397363633" sldId="268"/>
            <ac:spMk id="3" creationId="{00000000-0000-0000-0000-000000000000}"/>
          </ac:spMkLst>
        </pc:spChg>
      </pc:sldChg>
      <pc:sldChg chg="modSp mod">
        <pc:chgData name="Alexander White" userId="3da70261-e0e7-408d-aace-eb577feade9e" providerId="ADAL" clId="{441AB734-550F-4B31-8813-C01BE9F52044}" dt="2024-05-23T10:55:36.818" v="24" actId="255"/>
        <pc:sldMkLst>
          <pc:docMk/>
          <pc:sldMk cId="2353377067" sldId="269"/>
        </pc:sldMkLst>
        <pc:spChg chg="mod">
          <ac:chgData name="Alexander White" userId="3da70261-e0e7-408d-aace-eb577feade9e" providerId="ADAL" clId="{441AB734-550F-4B31-8813-C01BE9F52044}" dt="2024-05-23T10:55:36.818" v="24" actId="255"/>
          <ac:spMkLst>
            <pc:docMk/>
            <pc:sldMk cId="2353377067" sldId="269"/>
            <ac:spMk id="3" creationId="{00000000-0000-0000-0000-000000000000}"/>
          </ac:spMkLst>
        </pc:spChg>
      </pc:sldChg>
      <pc:sldChg chg="modSp mod">
        <pc:chgData name="Alexander White" userId="3da70261-e0e7-408d-aace-eb577feade9e" providerId="ADAL" clId="{441AB734-550F-4B31-8813-C01BE9F52044}" dt="2024-05-23T10:55:53.593" v="29" actId="14100"/>
        <pc:sldMkLst>
          <pc:docMk/>
          <pc:sldMk cId="970256454" sldId="270"/>
        </pc:sldMkLst>
        <pc:spChg chg="mod">
          <ac:chgData name="Alexander White" userId="3da70261-e0e7-408d-aace-eb577feade9e" providerId="ADAL" clId="{441AB734-550F-4B31-8813-C01BE9F52044}" dt="2024-05-23T10:55:45.663" v="26" actId="14100"/>
          <ac:spMkLst>
            <pc:docMk/>
            <pc:sldMk cId="970256454" sldId="270"/>
            <ac:spMk id="3" creationId="{00000000-0000-0000-0000-000000000000}"/>
          </ac:spMkLst>
        </pc:spChg>
        <pc:picChg chg="mod">
          <ac:chgData name="Alexander White" userId="3da70261-e0e7-408d-aace-eb577feade9e" providerId="ADAL" clId="{441AB734-550F-4B31-8813-C01BE9F52044}" dt="2024-05-23T10:55:50.856" v="28" actId="1076"/>
          <ac:picMkLst>
            <pc:docMk/>
            <pc:sldMk cId="970256454" sldId="270"/>
            <ac:picMk id="5" creationId="{00000000-0000-0000-0000-000000000000}"/>
          </ac:picMkLst>
        </pc:picChg>
        <pc:picChg chg="mod">
          <ac:chgData name="Alexander White" userId="3da70261-e0e7-408d-aace-eb577feade9e" providerId="ADAL" clId="{441AB734-550F-4B31-8813-C01BE9F52044}" dt="2024-05-23T10:55:53.593" v="29" actId="14100"/>
          <ac:picMkLst>
            <pc:docMk/>
            <pc:sldMk cId="970256454" sldId="270"/>
            <ac:picMk id="6" creationId="{00000000-0000-0000-0000-000000000000}"/>
          </ac:picMkLst>
        </pc:picChg>
      </pc:sldChg>
      <pc:sldChg chg="modSp mod">
        <pc:chgData name="Alexander White" userId="3da70261-e0e7-408d-aace-eb577feade9e" providerId="ADAL" clId="{441AB734-550F-4B31-8813-C01BE9F52044}" dt="2024-05-23T10:55:58.441" v="30" actId="403"/>
        <pc:sldMkLst>
          <pc:docMk/>
          <pc:sldMk cId="3052159335" sldId="271"/>
        </pc:sldMkLst>
        <pc:spChg chg="mod">
          <ac:chgData name="Alexander White" userId="3da70261-e0e7-408d-aace-eb577feade9e" providerId="ADAL" clId="{441AB734-550F-4B31-8813-C01BE9F52044}" dt="2024-05-23T10:55:58.441" v="30" actId="403"/>
          <ac:spMkLst>
            <pc:docMk/>
            <pc:sldMk cId="3052159335" sldId="271"/>
            <ac:spMk id="3" creationId="{00000000-0000-0000-0000-000000000000}"/>
          </ac:spMkLst>
        </pc:spChg>
      </pc:sldChg>
      <pc:sldChg chg="modSp mod">
        <pc:chgData name="Alexander White" userId="3da70261-e0e7-408d-aace-eb577feade9e" providerId="ADAL" clId="{441AB734-550F-4B31-8813-C01BE9F52044}" dt="2024-05-23T10:56:07.989" v="32" actId="20577"/>
        <pc:sldMkLst>
          <pc:docMk/>
          <pc:sldMk cId="3849691986" sldId="272"/>
        </pc:sldMkLst>
        <pc:spChg chg="mod">
          <ac:chgData name="Alexander White" userId="3da70261-e0e7-408d-aace-eb577feade9e" providerId="ADAL" clId="{441AB734-550F-4B31-8813-C01BE9F52044}" dt="2024-05-23T10:56:07.989" v="32" actId="20577"/>
          <ac:spMkLst>
            <pc:docMk/>
            <pc:sldMk cId="3849691986" sldId="272"/>
            <ac:spMk id="3" creationId="{00000000-0000-0000-0000-000000000000}"/>
          </ac:spMkLst>
        </pc:spChg>
      </pc:sldChg>
      <pc:sldChg chg="modSp mod">
        <pc:chgData name="Alexander White" userId="3da70261-e0e7-408d-aace-eb577feade9e" providerId="ADAL" clId="{441AB734-550F-4B31-8813-C01BE9F52044}" dt="2024-05-23T10:56:13.978" v="33" actId="403"/>
        <pc:sldMkLst>
          <pc:docMk/>
          <pc:sldMk cId="234016933" sldId="273"/>
        </pc:sldMkLst>
        <pc:spChg chg="mod">
          <ac:chgData name="Alexander White" userId="3da70261-e0e7-408d-aace-eb577feade9e" providerId="ADAL" clId="{441AB734-550F-4B31-8813-C01BE9F52044}" dt="2024-05-23T10:56:13.978" v="33" actId="403"/>
          <ac:spMkLst>
            <pc:docMk/>
            <pc:sldMk cId="234016933" sldId="273"/>
            <ac:spMk id="3" creationId="{00000000-0000-0000-0000-000000000000}"/>
          </ac:spMkLst>
        </pc:spChg>
      </pc:sldChg>
      <pc:sldChg chg="modSp mod">
        <pc:chgData name="Alexander White" userId="3da70261-e0e7-408d-aace-eb577feade9e" providerId="ADAL" clId="{441AB734-550F-4B31-8813-C01BE9F52044}" dt="2024-05-23T10:56:57.352" v="47" actId="20577"/>
        <pc:sldMkLst>
          <pc:docMk/>
          <pc:sldMk cId="1303775215" sldId="274"/>
        </pc:sldMkLst>
        <pc:spChg chg="mod">
          <ac:chgData name="Alexander White" userId="3da70261-e0e7-408d-aace-eb577feade9e" providerId="ADAL" clId="{441AB734-550F-4B31-8813-C01BE9F52044}" dt="2024-05-23T10:56:57.352" v="47" actId="20577"/>
          <ac:spMkLst>
            <pc:docMk/>
            <pc:sldMk cId="1303775215" sldId="274"/>
            <ac:spMk id="3" creationId="{00000000-0000-0000-0000-000000000000}"/>
          </ac:spMkLst>
        </pc:spChg>
      </pc:sldChg>
      <pc:sldChg chg="modSp mod">
        <pc:chgData name="Alexander White" userId="3da70261-e0e7-408d-aace-eb577feade9e" providerId="ADAL" clId="{441AB734-550F-4B31-8813-C01BE9F52044}" dt="2024-05-23T10:57:01.945" v="48" actId="403"/>
        <pc:sldMkLst>
          <pc:docMk/>
          <pc:sldMk cId="1782088605" sldId="275"/>
        </pc:sldMkLst>
        <pc:spChg chg="mod">
          <ac:chgData name="Alexander White" userId="3da70261-e0e7-408d-aace-eb577feade9e" providerId="ADAL" clId="{441AB734-550F-4B31-8813-C01BE9F52044}" dt="2024-05-23T10:57:01.945" v="48" actId="403"/>
          <ac:spMkLst>
            <pc:docMk/>
            <pc:sldMk cId="1782088605" sldId="275"/>
            <ac:spMk id="3" creationId="{00000000-0000-0000-0000-000000000000}"/>
          </ac:spMkLst>
        </pc:spChg>
      </pc:sldChg>
      <pc:sldChg chg="modSp mod">
        <pc:chgData name="Alexander White" userId="3da70261-e0e7-408d-aace-eb577feade9e" providerId="ADAL" clId="{441AB734-550F-4B31-8813-C01BE9F52044}" dt="2024-05-23T10:57:05.470" v="49" actId="403"/>
        <pc:sldMkLst>
          <pc:docMk/>
          <pc:sldMk cId="1707355034" sldId="276"/>
        </pc:sldMkLst>
        <pc:spChg chg="mod">
          <ac:chgData name="Alexander White" userId="3da70261-e0e7-408d-aace-eb577feade9e" providerId="ADAL" clId="{441AB734-550F-4B31-8813-C01BE9F52044}" dt="2024-05-23T10:57:05.470" v="49" actId="403"/>
          <ac:spMkLst>
            <pc:docMk/>
            <pc:sldMk cId="1707355034" sldId="276"/>
            <ac:spMk id="3" creationId="{00000000-0000-0000-0000-000000000000}"/>
          </ac:spMkLst>
        </pc:spChg>
      </pc:sldChg>
      <pc:sldMasterChg chg="modSp mod">
        <pc:chgData name="Alexander White" userId="3da70261-e0e7-408d-aace-eb577feade9e" providerId="ADAL" clId="{441AB734-550F-4B31-8813-C01BE9F52044}" dt="2024-05-21T08:19:38.738" v="4" actId="20577"/>
        <pc:sldMasterMkLst>
          <pc:docMk/>
          <pc:sldMasterMk cId="1328885048" sldId="2147483648"/>
        </pc:sldMasterMkLst>
        <pc:spChg chg="mod">
          <ac:chgData name="Alexander White" userId="3da70261-e0e7-408d-aace-eb577feade9e" providerId="ADAL" clId="{441AB734-550F-4B31-8813-C01BE9F52044}" dt="2024-05-21T08:19:38.738" v="4" actId="20577"/>
          <ac:spMkLst>
            <pc:docMk/>
            <pc:sldMasterMk cId="1328885048" sldId="2147483648"/>
            <ac:spMk id="9" creationId="{00000000-0000-0000-0000-000000000000}"/>
          </ac:spMkLst>
        </pc:spChg>
      </pc:sldMasterChg>
      <pc:sldMasterChg chg="modSp mod">
        <pc:chgData name="Alexander White" userId="3da70261-e0e7-408d-aace-eb577feade9e" providerId="ADAL" clId="{441AB734-550F-4B31-8813-C01BE9F52044}" dt="2024-05-21T08:19:43.430" v="8" actId="20577"/>
        <pc:sldMasterMkLst>
          <pc:docMk/>
          <pc:sldMasterMk cId="1498317190" sldId="2147483650"/>
        </pc:sldMasterMkLst>
        <pc:spChg chg="mod">
          <ac:chgData name="Alexander White" userId="3da70261-e0e7-408d-aace-eb577feade9e" providerId="ADAL" clId="{441AB734-550F-4B31-8813-C01BE9F52044}" dt="2024-05-21T08:19:43.430" v="8" actId="20577"/>
          <ac:spMkLst>
            <pc:docMk/>
            <pc:sldMasterMk cId="1498317190" sldId="2147483650"/>
            <ac:spMk id="9" creationId="{00000000-0000-0000-0000-000000000000}"/>
          </ac:spMkLst>
        </pc:spChg>
      </pc:sldMasterChg>
      <pc:sldMasterChg chg="modSp mod">
        <pc:chgData name="Alexander White" userId="3da70261-e0e7-408d-aace-eb577feade9e" providerId="ADAL" clId="{441AB734-550F-4B31-8813-C01BE9F52044}" dt="2024-05-21T08:19:47.598" v="12" actId="20577"/>
        <pc:sldMasterMkLst>
          <pc:docMk/>
          <pc:sldMasterMk cId="1822393236" sldId="2147483652"/>
        </pc:sldMasterMkLst>
        <pc:spChg chg="mod">
          <ac:chgData name="Alexander White" userId="3da70261-e0e7-408d-aace-eb577feade9e" providerId="ADAL" clId="{441AB734-550F-4B31-8813-C01BE9F52044}" dt="2024-05-21T08:19:47.598" v="12" actId="20577"/>
          <ac:spMkLst>
            <pc:docMk/>
            <pc:sldMasterMk cId="1822393236" sldId="2147483652"/>
            <ac:spMk id="9" creationId="{00000000-0000-0000-0000-000000000000}"/>
          </ac:spMkLst>
        </pc:spChg>
      </pc:sldMasterChg>
      <pc:sldMasterChg chg="modSp mod">
        <pc:chgData name="Alexander White" userId="3da70261-e0e7-408d-aace-eb577feade9e" providerId="ADAL" clId="{441AB734-550F-4B31-8813-C01BE9F52044}" dt="2024-05-21T08:19:51.909" v="16" actId="20577"/>
        <pc:sldMasterMkLst>
          <pc:docMk/>
          <pc:sldMasterMk cId="1788143608" sldId="2147483656"/>
        </pc:sldMasterMkLst>
        <pc:spChg chg="mod">
          <ac:chgData name="Alexander White" userId="3da70261-e0e7-408d-aace-eb577feade9e" providerId="ADAL" clId="{441AB734-550F-4B31-8813-C01BE9F52044}" dt="2024-05-21T08:19:51.909" v="16" actId="20577"/>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senses and food</a:t>
            </a:r>
          </a:p>
        </p:txBody>
      </p:sp>
    </p:spTree>
    <p:extLst>
      <p:ext uri="{BB962C8B-B14F-4D97-AF65-F5344CB8AC3E}">
        <p14:creationId xmlns:p14="http://schemas.microsoft.com/office/powerpoint/2010/main" val="7079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a:t>
            </a:r>
          </a:p>
        </p:txBody>
      </p:sp>
      <p:sp>
        <p:nvSpPr>
          <p:cNvPr id="3" name="Subtitle 2"/>
          <p:cNvSpPr>
            <a:spLocks noGrp="1"/>
          </p:cNvSpPr>
          <p:nvPr>
            <p:ph type="subTitle" idx="1"/>
          </p:nvPr>
        </p:nvSpPr>
        <p:spPr>
          <a:xfrm>
            <a:off x="1169276" y="2571092"/>
            <a:ext cx="5917324" cy="3753508"/>
          </a:xfrm>
        </p:spPr>
        <p:txBody>
          <a:bodyPr/>
          <a:lstStyle/>
          <a:p>
            <a:pPr marL="0" indent="0">
              <a:spcBef>
                <a:spcPct val="0"/>
              </a:spcBef>
              <a:buNone/>
            </a:pPr>
            <a:r>
              <a:rPr lang="en-GB" sz="2000" dirty="0">
                <a:solidFill>
                  <a:srgbClr val="000000"/>
                </a:solidFill>
                <a:latin typeface="Arial"/>
                <a:cs typeface="Arial"/>
              </a:rPr>
              <a:t>Useful words to describe taste:</a:t>
            </a:r>
          </a:p>
          <a:p>
            <a:pPr marL="0" indent="0">
              <a:lnSpc>
                <a:spcPct val="150000"/>
              </a:lnSpc>
              <a:spcBef>
                <a:spcPct val="0"/>
              </a:spcBef>
              <a:buNone/>
            </a:pPr>
            <a:r>
              <a:rPr lang="en-GB" sz="2000" dirty="0">
                <a:solidFill>
                  <a:srgbClr val="000000"/>
                </a:solidFill>
                <a:latin typeface="Arial"/>
                <a:cs typeface="Arial"/>
              </a:rPr>
              <a:t>sweet	        cool	 bitter</a:t>
            </a:r>
          </a:p>
          <a:p>
            <a:pPr marL="0" indent="0">
              <a:lnSpc>
                <a:spcPct val="150000"/>
              </a:lnSpc>
              <a:spcBef>
                <a:spcPct val="0"/>
              </a:spcBef>
              <a:buNone/>
            </a:pPr>
            <a:r>
              <a:rPr lang="en-GB" sz="2000" dirty="0">
                <a:solidFill>
                  <a:srgbClr val="000000"/>
                </a:solidFill>
                <a:latin typeface="Arial"/>
                <a:cs typeface="Arial"/>
              </a:rPr>
              <a:t>umami          zesty	 warm	</a:t>
            </a:r>
          </a:p>
          <a:p>
            <a:pPr marL="0" indent="0">
              <a:lnSpc>
                <a:spcPct val="150000"/>
              </a:lnSpc>
              <a:spcBef>
                <a:spcPct val="0"/>
              </a:spcBef>
              <a:buNone/>
            </a:pPr>
            <a:r>
              <a:rPr lang="en-GB" sz="2000" dirty="0">
                <a:solidFill>
                  <a:srgbClr val="000000"/>
                </a:solidFill>
                <a:latin typeface="Arial"/>
                <a:cs typeface="Arial"/>
              </a:rPr>
              <a:t>hot	        tangy          sour</a:t>
            </a:r>
          </a:p>
          <a:p>
            <a:pPr marL="0" indent="0">
              <a:lnSpc>
                <a:spcPct val="150000"/>
              </a:lnSpc>
              <a:spcBef>
                <a:spcPct val="0"/>
              </a:spcBef>
              <a:buNone/>
            </a:pPr>
            <a:r>
              <a:rPr lang="en-GB" sz="2000" dirty="0">
                <a:solidFill>
                  <a:srgbClr val="000000"/>
                </a:solidFill>
                <a:latin typeface="Arial"/>
                <a:cs typeface="Arial"/>
              </a:rPr>
              <a:t>sharp	        rich	salty</a:t>
            </a:r>
          </a:p>
          <a:p>
            <a:pPr marL="0" indent="0">
              <a:lnSpc>
                <a:spcPct val="150000"/>
              </a:lnSpc>
              <a:spcBef>
                <a:spcPct val="0"/>
              </a:spcBef>
              <a:buNone/>
            </a:pPr>
            <a:r>
              <a:rPr lang="en-GB" sz="2000" dirty="0">
                <a:solidFill>
                  <a:srgbClr val="000000"/>
                </a:solidFill>
                <a:latin typeface="Arial"/>
                <a:cs typeface="Arial"/>
              </a:rPr>
              <a:t>bland	        rancid	tart</a:t>
            </a:r>
          </a:p>
          <a:p>
            <a:pPr marL="0" indent="0">
              <a:lnSpc>
                <a:spcPct val="150000"/>
              </a:lnSpc>
              <a:spcBef>
                <a:spcPct val="0"/>
              </a:spcBef>
              <a:buNone/>
            </a:pPr>
            <a:r>
              <a:rPr lang="en-GB" sz="2000" dirty="0">
                <a:solidFill>
                  <a:srgbClr val="000000"/>
                </a:solidFill>
                <a:latin typeface="Arial"/>
                <a:cs typeface="Arial"/>
              </a:rPr>
              <a:t>acidic            strong	citrus</a:t>
            </a:r>
          </a:p>
          <a:p>
            <a:pPr marL="0" indent="0">
              <a:lnSpc>
                <a:spcPct val="150000"/>
              </a:lnSpc>
              <a:spcBef>
                <a:spcPct val="0"/>
              </a:spcBef>
              <a:buNone/>
            </a:pPr>
            <a:r>
              <a:rPr lang="en-GB" sz="2000" dirty="0">
                <a:solidFill>
                  <a:srgbClr val="000000"/>
                </a:solidFill>
                <a:latin typeface="Arial"/>
                <a:cs typeface="Arial"/>
              </a:rPr>
              <a:t>mild              spicy          savoury      </a:t>
            </a:r>
          </a:p>
          <a:p>
            <a:pPr marL="0" indent="0">
              <a:lnSpc>
                <a:spcPct val="150000"/>
              </a:lnSpc>
              <a:spcBef>
                <a:spcPct val="0"/>
              </a:spcBef>
              <a:buNone/>
            </a:pPr>
            <a:r>
              <a:rPr lang="en-GB" sz="2000" dirty="0">
                <a:solidFill>
                  <a:srgbClr val="000000"/>
                </a:solidFill>
                <a:latin typeface="Arial"/>
                <a:cs typeface="Arial"/>
              </a:rPr>
              <a:t>tainted	        weak</a:t>
            </a:r>
          </a:p>
          <a:p>
            <a:pPr marL="0" indent="0">
              <a:buNone/>
            </a:pPr>
            <a:endParaRPr lang="en-GB" sz="2000" dirty="0"/>
          </a:p>
        </p:txBody>
      </p:sp>
      <p:sp>
        <p:nvSpPr>
          <p:cNvPr id="4" name="Text Placeholder 1"/>
          <p:cNvSpPr>
            <a:spLocks/>
          </p:cNvSpPr>
          <p:nvPr/>
        </p:nvSpPr>
        <p:spPr bwMode="auto">
          <a:xfrm>
            <a:off x="7183438" y="1966912"/>
            <a:ext cx="3863975" cy="936625"/>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1114" y="2960687"/>
            <a:ext cx="5392175" cy="316835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15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Touch (texture)</a:t>
            </a:r>
          </a:p>
        </p:txBody>
      </p:sp>
      <p:sp>
        <p:nvSpPr>
          <p:cNvPr id="3" name="Subtitle 2"/>
          <p:cNvSpPr>
            <a:spLocks noGrp="1"/>
          </p:cNvSpPr>
          <p:nvPr>
            <p:ph type="subTitle" idx="1"/>
          </p:nvPr>
        </p:nvSpPr>
        <p:spPr>
          <a:xfrm>
            <a:off x="1169276" y="2571092"/>
            <a:ext cx="7374223" cy="3600000"/>
          </a:xfrm>
        </p:spPr>
        <p:txBody>
          <a:bodyPr/>
          <a:lstStyle/>
          <a:p>
            <a:pPr marL="0" indent="0">
              <a:spcBef>
                <a:spcPct val="0"/>
              </a:spcBef>
              <a:buNone/>
            </a:pPr>
            <a:r>
              <a:rPr lang="en-GB" sz="2000" dirty="0">
                <a:solidFill>
                  <a:srgbClr val="000000"/>
                </a:solidFill>
                <a:latin typeface="Arial"/>
                <a:cs typeface="Arial"/>
              </a:rPr>
              <a:t>Texture can be assessed through touch. </a:t>
            </a:r>
          </a:p>
          <a:p>
            <a:pPr marL="0" indent="0">
              <a:spcBef>
                <a:spcPct val="0"/>
              </a:spcBef>
              <a:buNone/>
            </a:pPr>
            <a:endParaRPr lang="en-GB" sz="2000" dirty="0">
              <a:solidFill>
                <a:srgbClr val="000000"/>
              </a:solidFill>
              <a:latin typeface="Arial"/>
              <a:cs typeface="Arial"/>
            </a:endParaRPr>
          </a:p>
          <a:p>
            <a:pPr marL="0" indent="0">
              <a:spcBef>
                <a:spcPct val="0"/>
              </a:spcBef>
              <a:buNone/>
            </a:pPr>
            <a:r>
              <a:rPr lang="en-GB" sz="2000" dirty="0">
                <a:solidFill>
                  <a:srgbClr val="000000"/>
                </a:solidFill>
                <a:latin typeface="Arial"/>
                <a:cs typeface="Arial"/>
              </a:rPr>
              <a:t>When food is placed in the mouth, the surface of the tongue and other sensitive skin reacts to the feel of the surface of the food. The sensation is also known as mouth-feel.</a:t>
            </a:r>
          </a:p>
          <a:p>
            <a:pPr marL="0" indent="0">
              <a:spcBef>
                <a:spcPct val="0"/>
              </a:spcBef>
              <a:buNone/>
            </a:pPr>
            <a:endParaRPr lang="en-GB" sz="2000" dirty="0">
              <a:solidFill>
                <a:srgbClr val="000000"/>
              </a:solidFill>
              <a:latin typeface="Arial"/>
              <a:cs typeface="Arial"/>
            </a:endParaRPr>
          </a:p>
          <a:p>
            <a:pPr marL="0" indent="0">
              <a:spcBef>
                <a:spcPct val="0"/>
              </a:spcBef>
              <a:buNone/>
            </a:pPr>
            <a:r>
              <a:rPr lang="en-GB" sz="2000" dirty="0">
                <a:solidFill>
                  <a:srgbClr val="000000"/>
                </a:solidFill>
                <a:latin typeface="Arial"/>
                <a:cs typeface="Arial"/>
              </a:rPr>
              <a:t>Different sensations are felt as the food is chewed. The resistance to chewing also affects texture, e.g. chewiness, springiness. The viscosity is also a factor, e.g. runny, thick.</a:t>
            </a:r>
          </a:p>
          <a:p>
            <a:pPr marL="0" indent="0">
              <a:spcBef>
                <a:spcPct val="0"/>
              </a:spcBef>
              <a:buNone/>
            </a:pPr>
            <a:endParaRPr lang="en-GB" sz="2000" dirty="0">
              <a:solidFill>
                <a:srgbClr val="000000"/>
              </a:solidFill>
              <a:latin typeface="Arial"/>
              <a:cs typeface="Arial"/>
            </a:endParaRPr>
          </a:p>
          <a:p>
            <a:pPr marL="0" indent="0">
              <a:spcBef>
                <a:spcPct val="0"/>
              </a:spcBef>
              <a:buNone/>
            </a:pPr>
            <a:r>
              <a:rPr lang="en-GB" sz="2000" dirty="0">
                <a:solidFill>
                  <a:srgbClr val="000000"/>
                </a:solidFill>
                <a:latin typeface="Arial"/>
                <a:cs typeface="Arial"/>
              </a:rPr>
              <a:t>The mouth also detects temperature, which plays an important stimulus, e.g. cold ice cream, warm bread, hot soup.</a:t>
            </a:r>
          </a:p>
          <a:p>
            <a:pPr marL="0" indent="0">
              <a:buNone/>
            </a:pPr>
            <a:endParaRPr lang="en-GB"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7254" y="2033734"/>
            <a:ext cx="2421581" cy="3640943"/>
          </a:xfrm>
          <a:prstGeom prst="rect">
            <a:avLst/>
          </a:prstGeom>
          <a:ln>
            <a:noFill/>
          </a:ln>
          <a:effectLst/>
        </p:spPr>
      </p:pic>
    </p:spTree>
    <p:extLst>
      <p:ext uri="{BB962C8B-B14F-4D97-AF65-F5344CB8AC3E}">
        <p14:creationId xmlns:p14="http://schemas.microsoft.com/office/powerpoint/2010/main" val="384969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Texture</a:t>
            </a:r>
          </a:p>
        </p:txBody>
      </p:sp>
      <p:sp>
        <p:nvSpPr>
          <p:cNvPr id="3" name="Subtitle 2"/>
          <p:cNvSpPr>
            <a:spLocks noGrp="1"/>
          </p:cNvSpPr>
          <p:nvPr>
            <p:ph type="subTitle" idx="1"/>
          </p:nvPr>
        </p:nvSpPr>
        <p:spPr>
          <a:xfrm>
            <a:off x="1169276" y="2571092"/>
            <a:ext cx="5463536" cy="3600000"/>
          </a:xfrm>
        </p:spPr>
        <p:txBody>
          <a:bodyPr/>
          <a:lstStyle/>
          <a:p>
            <a:pPr marL="0" indent="0">
              <a:spcBef>
                <a:spcPct val="50000"/>
              </a:spcBef>
              <a:buNone/>
            </a:pPr>
            <a:r>
              <a:rPr lang="en-GB" sz="2000" dirty="0">
                <a:solidFill>
                  <a:srgbClr val="000000"/>
                </a:solidFill>
                <a:latin typeface="Arial"/>
                <a:cs typeface="Arial"/>
              </a:rPr>
              <a:t>Useful words to describe texture:</a:t>
            </a:r>
          </a:p>
          <a:p>
            <a:pPr marL="0" indent="0">
              <a:lnSpc>
                <a:spcPct val="150000"/>
              </a:lnSpc>
              <a:spcBef>
                <a:spcPct val="50000"/>
              </a:spcBef>
              <a:buNone/>
            </a:pPr>
            <a:r>
              <a:rPr lang="en-GB" sz="2000" dirty="0">
                <a:solidFill>
                  <a:srgbClr val="000000"/>
                </a:solidFill>
                <a:latin typeface="Arial"/>
                <a:cs typeface="Arial"/>
              </a:rPr>
              <a:t>brittle   rubbery   short   crisp   fluffy</a:t>
            </a:r>
          </a:p>
          <a:p>
            <a:pPr marL="0" indent="0">
              <a:lnSpc>
                <a:spcPct val="150000"/>
              </a:lnSpc>
              <a:spcBef>
                <a:spcPct val="50000"/>
              </a:spcBef>
              <a:buNone/>
            </a:pPr>
            <a:r>
              <a:rPr lang="en-GB" sz="2000" dirty="0">
                <a:solidFill>
                  <a:srgbClr val="000000"/>
                </a:solidFill>
                <a:latin typeface="Arial"/>
                <a:cs typeface="Arial"/>
              </a:rPr>
              <a:t>dry   crumbly   smooth   tender   waxy      </a:t>
            </a:r>
          </a:p>
          <a:p>
            <a:pPr marL="0" indent="0">
              <a:lnSpc>
                <a:spcPct val="150000"/>
              </a:lnSpc>
              <a:spcBef>
                <a:spcPct val="50000"/>
              </a:spcBef>
              <a:buNone/>
            </a:pPr>
            <a:r>
              <a:rPr lang="en-GB" sz="2000" dirty="0">
                <a:solidFill>
                  <a:srgbClr val="000000"/>
                </a:solidFill>
                <a:latin typeface="Arial"/>
                <a:cs typeface="Arial"/>
              </a:rPr>
              <a:t>hard   mushy   sticky   soft    firm         </a:t>
            </a:r>
          </a:p>
          <a:p>
            <a:pPr marL="0" indent="0">
              <a:lnSpc>
                <a:spcPct val="150000"/>
              </a:lnSpc>
              <a:spcBef>
                <a:spcPct val="50000"/>
              </a:spcBef>
              <a:buNone/>
            </a:pPr>
            <a:r>
              <a:rPr lang="en-GB" sz="2000" dirty="0">
                <a:solidFill>
                  <a:srgbClr val="000000"/>
                </a:solidFill>
                <a:latin typeface="Arial"/>
                <a:cs typeface="Arial"/>
              </a:rPr>
              <a:t>flaky   gritty   close    stodgy    lumpy</a:t>
            </a:r>
          </a:p>
          <a:p>
            <a:pPr marL="0" indent="0">
              <a:lnSpc>
                <a:spcPct val="150000"/>
              </a:lnSpc>
              <a:spcBef>
                <a:spcPct val="50000"/>
              </a:spcBef>
              <a:buNone/>
            </a:pPr>
            <a:r>
              <a:rPr lang="en-GB" sz="2000" dirty="0">
                <a:solidFill>
                  <a:srgbClr val="000000"/>
                </a:solidFill>
                <a:latin typeface="Arial"/>
                <a:cs typeface="Arial"/>
              </a:rPr>
              <a:t>sandy   tacky   bubbly   sticky</a:t>
            </a:r>
          </a:p>
          <a:p>
            <a:pPr marL="0" indent="0">
              <a:lnSpc>
                <a:spcPct val="150000"/>
              </a:lnSpc>
              <a:spcBef>
                <a:spcPct val="50000"/>
              </a:spcBef>
              <a:buNone/>
            </a:pPr>
            <a:r>
              <a:rPr lang="en-GB" sz="2000" dirty="0">
                <a:solidFill>
                  <a:srgbClr val="000000"/>
                </a:solidFill>
                <a:latin typeface="Arial"/>
                <a:cs typeface="Arial"/>
              </a:rPr>
              <a:t>	</a:t>
            </a:r>
          </a:p>
          <a:p>
            <a:pPr marL="0" indent="0">
              <a:buNone/>
            </a:pPr>
            <a:endParaRPr lang="en-GB" sz="2000" dirty="0"/>
          </a:p>
        </p:txBody>
      </p:sp>
      <p:sp>
        <p:nvSpPr>
          <p:cNvPr id="4" name="Text Placeholder 1"/>
          <p:cNvSpPr>
            <a:spLocks/>
          </p:cNvSpPr>
          <p:nvPr/>
        </p:nvSpPr>
        <p:spPr bwMode="auto">
          <a:xfrm>
            <a:off x="7221538" y="2233999"/>
            <a:ext cx="3863975" cy="936625"/>
          </a:xfrm>
          <a:prstGeom prst="roundRect">
            <a:avLst>
              <a:gd name="adj" fmla="val 9366"/>
            </a:avLst>
          </a:prstGeom>
          <a:noFill/>
          <a:ln w="25400">
            <a:solidFill>
              <a:schemeClr val="bg1"/>
            </a:solid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7726" y="3333750"/>
            <a:ext cx="4655815" cy="293259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1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Other factors</a:t>
            </a:r>
          </a:p>
        </p:txBody>
      </p:sp>
      <p:sp>
        <p:nvSpPr>
          <p:cNvPr id="3" name="Subtitle 2"/>
          <p:cNvSpPr>
            <a:spLocks noGrp="1"/>
          </p:cNvSpPr>
          <p:nvPr>
            <p:ph type="subTitle" idx="1"/>
          </p:nvPr>
        </p:nvSpPr>
        <p:spPr>
          <a:xfrm>
            <a:off x="1169276" y="2475842"/>
            <a:ext cx="8629817" cy="3600000"/>
          </a:xfrm>
        </p:spPr>
        <p:txBody>
          <a:bodyPr/>
          <a:lstStyle/>
          <a:p>
            <a:pPr marL="0" indent="0">
              <a:spcBef>
                <a:spcPct val="0"/>
              </a:spcBef>
              <a:buNone/>
              <a:defRPr/>
            </a:pPr>
            <a:r>
              <a:rPr lang="en-GB" altLang="en-US" sz="2000" dirty="0">
                <a:solidFill>
                  <a:srgbClr val="000000"/>
                </a:solidFill>
                <a:latin typeface="Arial"/>
                <a:cs typeface="Arial"/>
              </a:rPr>
              <a:t>Although the senses play an important role in determining our food preferences, and helping us to evaluate food, other factors are also involved. </a:t>
            </a:r>
          </a:p>
          <a:p>
            <a:pPr>
              <a:spcBef>
                <a:spcPct val="0"/>
              </a:spcBef>
              <a:defRPr/>
            </a:pPr>
            <a:endParaRPr lang="en-GB" altLang="en-US" sz="2000" dirty="0">
              <a:solidFill>
                <a:srgbClr val="000000"/>
              </a:solidFill>
              <a:latin typeface="Arial"/>
              <a:cs typeface="Arial"/>
            </a:endParaRPr>
          </a:p>
          <a:p>
            <a:pPr marL="0" indent="0">
              <a:lnSpc>
                <a:spcPct val="100000"/>
              </a:lnSpc>
              <a:spcBef>
                <a:spcPct val="0"/>
              </a:spcBef>
              <a:buNone/>
              <a:defRPr/>
            </a:pPr>
            <a:r>
              <a:rPr lang="en-GB" altLang="en-US" sz="2000" dirty="0">
                <a:solidFill>
                  <a:srgbClr val="000000"/>
                </a:solidFill>
                <a:latin typeface="Arial"/>
                <a:cs typeface="Arial"/>
              </a:rPr>
              <a:t>These include:</a:t>
            </a:r>
          </a:p>
          <a:p>
            <a:pPr>
              <a:lnSpc>
                <a:spcPct val="100000"/>
              </a:lnSpc>
              <a:spcBef>
                <a:spcPct val="0"/>
              </a:spcBef>
              <a:buFont typeface="Arial" panose="020B0604020202020204" pitchFamily="34" charset="0"/>
              <a:buChar char="•"/>
              <a:defRPr/>
            </a:pPr>
            <a:r>
              <a:rPr lang="en-GB" altLang="en-US" sz="2000" dirty="0">
                <a:solidFill>
                  <a:srgbClr val="000000"/>
                </a:solidFill>
                <a:latin typeface="Arial"/>
                <a:cs typeface="Arial"/>
              </a:rPr>
              <a:t>previous experiences with food;</a:t>
            </a:r>
          </a:p>
          <a:p>
            <a:pPr>
              <a:lnSpc>
                <a:spcPct val="100000"/>
              </a:lnSpc>
              <a:spcBef>
                <a:spcPct val="0"/>
              </a:spcBef>
              <a:buFont typeface="Arial" panose="020B0604020202020204" pitchFamily="34" charset="0"/>
              <a:buChar char="•"/>
              <a:defRPr/>
            </a:pPr>
            <a:r>
              <a:rPr lang="en-GB" altLang="en-US" sz="2000" dirty="0">
                <a:solidFill>
                  <a:srgbClr val="000000"/>
                </a:solidFill>
                <a:latin typeface="Arial"/>
                <a:cs typeface="Arial"/>
              </a:rPr>
              <a:t>hunger and satiety;</a:t>
            </a:r>
          </a:p>
          <a:p>
            <a:pPr>
              <a:lnSpc>
                <a:spcPct val="100000"/>
              </a:lnSpc>
              <a:spcBef>
                <a:spcPct val="0"/>
              </a:spcBef>
              <a:buFont typeface="Arial" panose="020B0604020202020204" pitchFamily="34" charset="0"/>
              <a:buChar char="•"/>
              <a:defRPr/>
            </a:pPr>
            <a:r>
              <a:rPr lang="en-GB" altLang="en-US" sz="2000" dirty="0">
                <a:solidFill>
                  <a:srgbClr val="000000"/>
                </a:solidFill>
                <a:latin typeface="Arial"/>
                <a:cs typeface="Arial"/>
              </a:rPr>
              <a:t>mood;</a:t>
            </a:r>
          </a:p>
          <a:p>
            <a:pPr>
              <a:lnSpc>
                <a:spcPct val="100000"/>
              </a:lnSpc>
              <a:spcBef>
                <a:spcPct val="0"/>
              </a:spcBef>
              <a:buFont typeface="Arial" panose="020B0604020202020204" pitchFamily="34" charset="0"/>
              <a:buChar char="•"/>
              <a:defRPr/>
            </a:pPr>
            <a:r>
              <a:rPr lang="en-GB" altLang="en-US" sz="2000" dirty="0">
                <a:solidFill>
                  <a:srgbClr val="000000"/>
                </a:solidFill>
                <a:latin typeface="Arial"/>
                <a:cs typeface="Arial"/>
              </a:rPr>
              <a:t>where you eat, e.g. home, canteen, picnic;</a:t>
            </a:r>
          </a:p>
          <a:p>
            <a:pPr>
              <a:lnSpc>
                <a:spcPct val="100000"/>
              </a:lnSpc>
              <a:spcBef>
                <a:spcPct val="0"/>
              </a:spcBef>
              <a:buFont typeface="Arial" panose="020B0604020202020204" pitchFamily="34" charset="0"/>
              <a:buChar char="•"/>
              <a:defRPr/>
            </a:pPr>
            <a:r>
              <a:rPr lang="en-GB" altLang="en-US" sz="2000" dirty="0">
                <a:solidFill>
                  <a:srgbClr val="000000"/>
                </a:solidFill>
                <a:latin typeface="Arial"/>
                <a:cs typeface="Arial"/>
              </a:rPr>
              <a:t>beliefs and values, e.g. religion, culture and tradition;</a:t>
            </a:r>
          </a:p>
          <a:p>
            <a:pPr>
              <a:lnSpc>
                <a:spcPct val="100000"/>
              </a:lnSpc>
              <a:spcBef>
                <a:spcPct val="0"/>
              </a:spcBef>
              <a:buFont typeface="Arial" panose="020B0604020202020204" pitchFamily="34" charset="0"/>
              <a:buChar char="•"/>
              <a:defRPr/>
            </a:pPr>
            <a:r>
              <a:rPr lang="en-GB" altLang="en-US" sz="2000" dirty="0">
                <a:solidFill>
                  <a:srgbClr val="000000"/>
                </a:solidFill>
                <a:latin typeface="Arial"/>
                <a:cs typeface="Arial"/>
              </a:rPr>
              <a:t>social aspects, e.g. special occasions, events.</a:t>
            </a:r>
          </a:p>
          <a:p>
            <a:pPr marL="0" indent="0">
              <a:buNone/>
            </a:pPr>
            <a:endParaRPr lang="en-GB" sz="2000" dirty="0"/>
          </a:p>
        </p:txBody>
      </p:sp>
      <p:pic>
        <p:nvPicPr>
          <p:cNvPr id="3075" name="Picture 3" descr="C:\Users\presentation.BNF.000\AppData\Local\Microsoft\Windows\Temporary Internet Files\Content.IE5\7XU32LID\boy-was-about-to-take-a-bite-of-steamed-broccoli-as-he-enjoyed-his-food-choices-150x225[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94376" y="3220345"/>
            <a:ext cx="2004581" cy="300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7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Using your senses</a:t>
            </a:r>
          </a:p>
        </p:txBody>
      </p:sp>
      <p:sp>
        <p:nvSpPr>
          <p:cNvPr id="3" name="Subtitle 2"/>
          <p:cNvSpPr>
            <a:spLocks noGrp="1"/>
          </p:cNvSpPr>
          <p:nvPr>
            <p:ph type="subTitle" idx="1"/>
          </p:nvPr>
        </p:nvSpPr>
        <p:spPr>
          <a:xfrm>
            <a:off x="1169276" y="2571092"/>
            <a:ext cx="6812674" cy="3600000"/>
          </a:xfrm>
        </p:spPr>
        <p:txBody>
          <a:bodyPr/>
          <a:lstStyle/>
          <a:p>
            <a:pPr marL="0" indent="0">
              <a:spcBef>
                <a:spcPct val="50000"/>
              </a:spcBef>
              <a:buNone/>
              <a:defRPr/>
            </a:pPr>
            <a:r>
              <a:rPr lang="en-GB" altLang="en-US" sz="2000" dirty="0">
                <a:solidFill>
                  <a:srgbClr val="000000"/>
                </a:solidFill>
                <a:latin typeface="Arial"/>
                <a:cs typeface="Arial"/>
              </a:rPr>
              <a:t>The senses help to;</a:t>
            </a:r>
          </a:p>
          <a:p>
            <a:pPr>
              <a:spcBef>
                <a:spcPct val="50000"/>
              </a:spcBef>
              <a:buFont typeface="Arial" panose="020B0604020202020204" pitchFamily="34" charset="0"/>
              <a:buChar char="•"/>
              <a:defRPr/>
            </a:pPr>
            <a:r>
              <a:rPr lang="en-GB" altLang="en-US" sz="2000" dirty="0">
                <a:solidFill>
                  <a:srgbClr val="000000"/>
                </a:solidFill>
                <a:latin typeface="Arial"/>
                <a:cs typeface="Arial"/>
              </a:rPr>
              <a:t>develop personal food preferences (likes/dislikes);</a:t>
            </a:r>
          </a:p>
          <a:p>
            <a:pPr>
              <a:spcBef>
                <a:spcPct val="50000"/>
              </a:spcBef>
              <a:buFont typeface="Arial" panose="020B0604020202020204" pitchFamily="34" charset="0"/>
              <a:buChar char="•"/>
              <a:defRPr/>
            </a:pPr>
            <a:r>
              <a:rPr lang="en-GB" altLang="en-US" sz="2000" dirty="0">
                <a:solidFill>
                  <a:srgbClr val="000000"/>
                </a:solidFill>
                <a:latin typeface="Arial"/>
                <a:cs typeface="Arial"/>
              </a:rPr>
              <a:t>evaluate foods, either through preference or discrimination tests.</a:t>
            </a:r>
          </a:p>
          <a:p>
            <a:pPr marL="0" indent="0">
              <a:buNone/>
            </a:pPr>
            <a:endParaRPr lang="en-GB"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93611" y="2571092"/>
            <a:ext cx="3563224" cy="2919496"/>
          </a:xfrm>
          <a:prstGeom prst="rect">
            <a:avLst/>
          </a:prstGeom>
          <a:ln>
            <a:noFill/>
          </a:ln>
          <a:effectLst/>
        </p:spPr>
      </p:pic>
    </p:spTree>
    <p:extLst>
      <p:ext uri="{BB962C8B-B14F-4D97-AF65-F5344CB8AC3E}">
        <p14:creationId xmlns:p14="http://schemas.microsoft.com/office/powerpoint/2010/main" val="178208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p>
        </p:txBody>
      </p:sp>
      <p:sp>
        <p:nvSpPr>
          <p:cNvPr id="3" name="Subtitle 2"/>
          <p:cNvSpPr>
            <a:spLocks noGrp="1"/>
          </p:cNvSpPr>
          <p:nvPr>
            <p:ph type="subTitle" idx="1"/>
          </p:nvPr>
        </p:nvSpPr>
        <p:spPr>
          <a:xfrm>
            <a:off x="1169276" y="2571092"/>
            <a:ext cx="6888874" cy="3600000"/>
          </a:xfrm>
        </p:spPr>
        <p:txBody>
          <a:bodyPr/>
          <a:lstStyle/>
          <a:p>
            <a:pPr marL="0" indent="0">
              <a:spcBef>
                <a:spcPct val="50000"/>
              </a:spcBef>
              <a:buNone/>
            </a:pPr>
            <a:r>
              <a:rPr lang="en-GB" sz="2000" dirty="0">
                <a:solidFill>
                  <a:srgbClr val="000000"/>
                </a:solidFill>
                <a:latin typeface="Arial"/>
                <a:cs typeface="Arial"/>
              </a:rPr>
              <a:t>There are 5 senses used when tasting food and drink, e.g. sight, hearing, smell, taste and touch.</a:t>
            </a:r>
          </a:p>
          <a:p>
            <a:pPr marL="0" indent="0">
              <a:spcBef>
                <a:spcPct val="50000"/>
              </a:spcBef>
              <a:buNone/>
            </a:pPr>
            <a:endParaRPr lang="en-GB" sz="2000" dirty="0">
              <a:solidFill>
                <a:srgbClr val="000000"/>
              </a:solidFill>
              <a:latin typeface="Arial"/>
              <a:cs typeface="Arial"/>
            </a:endParaRPr>
          </a:p>
          <a:p>
            <a:pPr marL="0" indent="0">
              <a:spcBef>
                <a:spcPct val="50000"/>
              </a:spcBef>
              <a:buNone/>
            </a:pPr>
            <a:r>
              <a:rPr lang="en-GB" sz="2000" dirty="0">
                <a:solidFill>
                  <a:srgbClr val="000000"/>
                </a:solidFill>
                <a:latin typeface="Arial"/>
                <a:cs typeface="Arial"/>
              </a:rPr>
              <a:t>There are 5 basic tastes – salt, sweet, bitter, sour and umami.</a:t>
            </a:r>
          </a:p>
          <a:p>
            <a:pPr marL="0" indent="0">
              <a:spcBef>
                <a:spcPct val="50000"/>
              </a:spcBef>
              <a:buNone/>
            </a:pPr>
            <a:endParaRPr lang="en-GB" sz="2000" dirty="0">
              <a:solidFill>
                <a:srgbClr val="000000"/>
              </a:solidFill>
              <a:latin typeface="Arial"/>
              <a:cs typeface="Arial"/>
            </a:endParaRPr>
          </a:p>
          <a:p>
            <a:pPr marL="0" indent="0">
              <a:spcBef>
                <a:spcPct val="50000"/>
              </a:spcBef>
              <a:buNone/>
            </a:pPr>
            <a:r>
              <a:rPr lang="en-GB" sz="2000" dirty="0">
                <a:solidFill>
                  <a:srgbClr val="000000"/>
                </a:solidFill>
                <a:latin typeface="Arial"/>
                <a:cs typeface="Arial"/>
              </a:rPr>
              <a:t>A range of sensory vocabulary should be used when describing food.</a:t>
            </a:r>
          </a:p>
          <a:p>
            <a:pPr marL="0" indent="0">
              <a:buNone/>
            </a:pPr>
            <a:endParaRPr lang="en-GB"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62950" y="1895004"/>
            <a:ext cx="3543300" cy="4276088"/>
          </a:xfrm>
          <a:prstGeom prst="rect">
            <a:avLst/>
          </a:prstGeom>
          <a:ln>
            <a:noFill/>
          </a:ln>
          <a:effectLst/>
        </p:spPr>
      </p:pic>
    </p:spTree>
    <p:extLst>
      <p:ext uri="{BB962C8B-B14F-4D97-AF65-F5344CB8AC3E}">
        <p14:creationId xmlns:p14="http://schemas.microsoft.com/office/powerpoint/2010/main" val="170735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senses and food</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6DD6EA4F-AA0F-5C44-12D1-0D98EF795308}"/>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senses do we use? </a:t>
            </a:r>
          </a:p>
        </p:txBody>
      </p:sp>
      <p:sp>
        <p:nvSpPr>
          <p:cNvPr id="3" name="Subtitle 2"/>
          <p:cNvSpPr>
            <a:spLocks noGrp="1"/>
          </p:cNvSpPr>
          <p:nvPr>
            <p:ph type="subTitle" idx="1"/>
          </p:nvPr>
        </p:nvSpPr>
        <p:spPr>
          <a:xfrm>
            <a:off x="1169276" y="2571092"/>
            <a:ext cx="7265276" cy="3600000"/>
          </a:xfrm>
        </p:spPr>
        <p:txBody>
          <a:bodyPr/>
          <a:lstStyle/>
          <a:p>
            <a:pPr marL="0" indent="0">
              <a:spcBef>
                <a:spcPct val="0"/>
              </a:spcBef>
              <a:buNone/>
            </a:pPr>
            <a:r>
              <a:rPr lang="en-GB" dirty="0">
                <a:solidFill>
                  <a:srgbClr val="000000"/>
                </a:solidFill>
                <a:latin typeface="Arial"/>
                <a:cs typeface="Arial"/>
              </a:rPr>
              <a:t>A range of senses are used when eating food. </a:t>
            </a:r>
          </a:p>
          <a:p>
            <a:pPr>
              <a:spcBef>
                <a:spcPct val="0"/>
              </a:spcBef>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These senses are:</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sight;</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smell;</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hearing;</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taste;</a:t>
            </a:r>
          </a:p>
          <a:p>
            <a:pPr marL="342900" lvl="1" indent="-342900" algn="l">
              <a:lnSpc>
                <a:spcPct val="150000"/>
              </a:lnSpc>
              <a:spcBef>
                <a:spcPct val="0"/>
              </a:spcBef>
              <a:buFont typeface="Arial" panose="020B0604020202020204" pitchFamily="34" charset="0"/>
              <a:buChar char="•"/>
            </a:pPr>
            <a:r>
              <a:rPr lang="en-GB" dirty="0">
                <a:solidFill>
                  <a:srgbClr val="000000"/>
                </a:solidFill>
                <a:latin typeface="Arial"/>
                <a:cs typeface="Arial"/>
              </a:rPr>
              <a:t>touch. </a:t>
            </a:r>
          </a:p>
          <a:p>
            <a:pPr>
              <a:spcBef>
                <a:spcPct val="0"/>
              </a:spcBef>
            </a:pPr>
            <a:endParaRPr lang="en-GB" dirty="0">
              <a:solidFill>
                <a:srgbClr val="000000"/>
              </a:solidFill>
              <a:latin typeface="Arial"/>
              <a:cs typeface="Arial"/>
            </a:endParaRPr>
          </a:p>
          <a:p>
            <a:pPr marL="0" indent="0">
              <a:spcBef>
                <a:spcPct val="0"/>
              </a:spcBef>
              <a:buNone/>
            </a:pPr>
            <a:r>
              <a:rPr lang="en-GB" dirty="0">
                <a:solidFill>
                  <a:srgbClr val="000000"/>
                </a:solidFill>
                <a:latin typeface="Arial"/>
                <a:cs typeface="Arial"/>
              </a:rPr>
              <a:t>A combination of these senses enables you to evaluate a food.</a:t>
            </a:r>
          </a:p>
          <a:p>
            <a:pPr marL="0" indent="0">
              <a:buNone/>
            </a:pPr>
            <a:endParaRPr lang="en-GB" dirty="0"/>
          </a:p>
        </p:txBody>
      </p:sp>
      <p:pic>
        <p:nvPicPr>
          <p:cNvPr id="4" name="Picture 6" descr="Girl eating mel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47298" y="2302848"/>
            <a:ext cx="3744416" cy="29940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38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Appearance</a:t>
            </a:r>
          </a:p>
        </p:txBody>
      </p:sp>
      <p:sp>
        <p:nvSpPr>
          <p:cNvPr id="3" name="Subtitle 2"/>
          <p:cNvSpPr>
            <a:spLocks noGrp="1"/>
          </p:cNvSpPr>
          <p:nvPr>
            <p:ph type="subTitle" idx="1"/>
          </p:nvPr>
        </p:nvSpPr>
        <p:spPr>
          <a:xfrm>
            <a:off x="1169276" y="2571092"/>
            <a:ext cx="6027590" cy="3600000"/>
          </a:xfrm>
        </p:spPr>
        <p:txBody>
          <a:bodyPr/>
          <a:lstStyle/>
          <a:p>
            <a:pPr marL="0" indent="0">
              <a:spcBef>
                <a:spcPct val="0"/>
              </a:spcBef>
              <a:buNone/>
            </a:pPr>
            <a:r>
              <a:rPr lang="en-GB" sz="2000" dirty="0">
                <a:solidFill>
                  <a:srgbClr val="000000"/>
                </a:solidFill>
                <a:latin typeface="Arial"/>
                <a:cs typeface="Arial"/>
              </a:rPr>
              <a:t>The size, shape, colour, temperature and surface texture all play an important part in helping to determine your first reaction to a food.</a:t>
            </a:r>
          </a:p>
          <a:p>
            <a:pPr marL="0" indent="0">
              <a:spcBef>
                <a:spcPct val="0"/>
              </a:spcBef>
              <a:buNone/>
            </a:pPr>
            <a:r>
              <a:rPr lang="en-GB" sz="2000" dirty="0">
                <a:solidFill>
                  <a:srgbClr val="000000"/>
                </a:solidFill>
                <a:latin typeface="Arial"/>
                <a:cs typeface="Arial"/>
              </a:rPr>
              <a:t>Often if a food does not look appetising, then you will not eat it. </a:t>
            </a:r>
          </a:p>
          <a:p>
            <a:pPr marL="0" indent="0">
              <a:spcBef>
                <a:spcPct val="0"/>
              </a:spcBef>
              <a:buNone/>
            </a:pPr>
            <a:endParaRPr lang="en-GB" sz="2000" dirty="0">
              <a:solidFill>
                <a:srgbClr val="000000"/>
              </a:solidFill>
              <a:latin typeface="Arial"/>
              <a:cs typeface="Arial"/>
            </a:endParaRPr>
          </a:p>
          <a:p>
            <a:pPr marL="0" indent="0">
              <a:spcBef>
                <a:spcPct val="0"/>
              </a:spcBef>
              <a:buNone/>
            </a:pPr>
            <a:r>
              <a:rPr lang="en-GB" sz="2000" dirty="0">
                <a:solidFill>
                  <a:srgbClr val="000000"/>
                </a:solidFill>
                <a:latin typeface="Arial"/>
                <a:cs typeface="Arial"/>
              </a:rPr>
              <a:t>Appearance is therefore vitally important if you want your food to be eaten and enjoyed.</a:t>
            </a:r>
          </a:p>
          <a:p>
            <a:pPr marL="0" indent="0">
              <a:buNone/>
            </a:pPr>
            <a:endParaRPr lang="en-GB" sz="2000" dirty="0"/>
          </a:p>
        </p:txBody>
      </p:sp>
      <p:pic>
        <p:nvPicPr>
          <p:cNvPr id="1026" name="Picture 2" descr="C:\Users\Jenny\AppData\Local\Microsoft\Windows\INetCache\IE\6T7W4HTR\science-picky-eaters-vi[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6184" r="17190"/>
          <a:stretch/>
        </p:blipFill>
        <p:spPr bwMode="auto">
          <a:xfrm>
            <a:off x="7833318" y="2571091"/>
            <a:ext cx="4231020" cy="310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5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Appearance</a:t>
            </a:r>
          </a:p>
        </p:txBody>
      </p:sp>
      <p:sp>
        <p:nvSpPr>
          <p:cNvPr id="4" name="Text Placeholder 1"/>
          <p:cNvSpPr>
            <a:spLocks noGrp="1"/>
          </p:cNvSpPr>
          <p:nvPr>
            <p:ph type="subTitle" idx="1"/>
          </p:nvPr>
        </p:nvSpPr>
        <p:spPr bwMode="auto">
          <a:xfrm>
            <a:off x="1169276" y="2571092"/>
            <a:ext cx="5021974" cy="3600000"/>
          </a:xfrm>
          <a:prstGeom prst="roundRect">
            <a:avLst>
              <a:gd name="adj" fmla="val 9366"/>
            </a:avLst>
          </a:prstGeom>
          <a:noFill/>
          <a:ln>
            <a:noFill/>
            <a:round/>
            <a:headEnd/>
            <a:tailEnd/>
          </a:ln>
        </p:spPr>
        <p:txBody>
          <a:bodyPr vert="horz" wrap="square" numCol="1" anchor="t" anchorCtr="0" compatLnSpc="1">
            <a:prstTxWarp prst="textNoShape">
              <a:avLst/>
            </a:prstTxWarp>
            <a:noAutofit/>
          </a:bodyPr>
          <a:lstStyle/>
          <a:p>
            <a:pPr marL="0" indent="0">
              <a:spcBef>
                <a:spcPct val="0"/>
              </a:spcBef>
              <a:buNone/>
            </a:pPr>
            <a:r>
              <a:rPr lang="en-GB" sz="2000" dirty="0">
                <a:solidFill>
                  <a:srgbClr val="000000"/>
                </a:solidFill>
                <a:latin typeface="Arial"/>
                <a:cs typeface="Arial"/>
              </a:rPr>
              <a:t>Useful words to describe appearance:</a:t>
            </a:r>
          </a:p>
          <a:p>
            <a:pPr marL="0" indent="0">
              <a:spcBef>
                <a:spcPct val="0"/>
              </a:spcBef>
              <a:buNone/>
            </a:pPr>
            <a:r>
              <a:rPr lang="en-GB" sz="2000" dirty="0">
                <a:solidFill>
                  <a:srgbClr val="000000"/>
                </a:solidFill>
                <a:latin typeface="Arial"/>
                <a:cs typeface="Arial"/>
              </a:rPr>
              <a:t>	</a:t>
            </a:r>
          </a:p>
          <a:p>
            <a:pPr marL="0" indent="0">
              <a:spcBef>
                <a:spcPct val="0"/>
              </a:spcBef>
              <a:buNone/>
            </a:pPr>
            <a:r>
              <a:rPr lang="en-GB" sz="2000" dirty="0">
                <a:solidFill>
                  <a:srgbClr val="000000"/>
                </a:solidFill>
                <a:latin typeface="Arial"/>
                <a:cs typeface="Arial"/>
              </a:rPr>
              <a:t>stringy	firm          dry</a:t>
            </a:r>
          </a:p>
          <a:p>
            <a:pPr marL="0" indent="0">
              <a:spcBef>
                <a:spcPct val="0"/>
              </a:spcBef>
              <a:buNone/>
            </a:pPr>
            <a:r>
              <a:rPr lang="en-GB" sz="2000" dirty="0">
                <a:solidFill>
                  <a:srgbClr val="000000"/>
                </a:solidFill>
                <a:latin typeface="Arial"/>
                <a:cs typeface="Arial"/>
              </a:rPr>
              <a:t>	</a:t>
            </a:r>
          </a:p>
          <a:p>
            <a:pPr marL="0" indent="0">
              <a:spcBef>
                <a:spcPct val="0"/>
              </a:spcBef>
              <a:buNone/>
            </a:pPr>
            <a:r>
              <a:rPr lang="en-GB" sz="2000" dirty="0">
                <a:solidFill>
                  <a:srgbClr val="000000"/>
                </a:solidFill>
                <a:latin typeface="Arial"/>
                <a:cs typeface="Arial"/>
              </a:rPr>
              <a:t>heavy	flaky        crumbly</a:t>
            </a:r>
          </a:p>
          <a:p>
            <a:pPr marL="0" indent="0">
              <a:spcBef>
                <a:spcPct val="0"/>
              </a:spcBef>
              <a:buNone/>
            </a:pPr>
            <a:r>
              <a:rPr lang="en-GB" sz="2000" dirty="0">
                <a:solidFill>
                  <a:srgbClr val="000000"/>
                </a:solidFill>
                <a:latin typeface="Arial"/>
                <a:cs typeface="Arial"/>
              </a:rPr>
              <a:t>	</a:t>
            </a:r>
          </a:p>
          <a:p>
            <a:pPr marL="0" indent="0">
              <a:spcBef>
                <a:spcPct val="0"/>
              </a:spcBef>
              <a:buNone/>
            </a:pPr>
            <a:r>
              <a:rPr lang="en-GB" sz="2000" dirty="0">
                <a:solidFill>
                  <a:srgbClr val="000000"/>
                </a:solidFill>
                <a:latin typeface="Arial"/>
                <a:cs typeface="Arial"/>
              </a:rPr>
              <a:t>flat	crisp	  lumpy</a:t>
            </a:r>
          </a:p>
          <a:p>
            <a:pPr marL="0" indent="0">
              <a:spcBef>
                <a:spcPct val="0"/>
              </a:spcBef>
              <a:buNone/>
            </a:pPr>
            <a:r>
              <a:rPr lang="en-GB" sz="2000" dirty="0">
                <a:solidFill>
                  <a:srgbClr val="000000"/>
                </a:solidFill>
                <a:latin typeface="Arial"/>
                <a:cs typeface="Arial"/>
              </a:rPr>
              <a:t>	</a:t>
            </a:r>
          </a:p>
          <a:p>
            <a:pPr marL="0" indent="0">
              <a:spcBef>
                <a:spcPct val="0"/>
              </a:spcBef>
              <a:buNone/>
            </a:pPr>
            <a:r>
              <a:rPr lang="en-GB" sz="2000" dirty="0">
                <a:solidFill>
                  <a:srgbClr val="000000"/>
                </a:solidFill>
                <a:latin typeface="Arial"/>
                <a:cs typeface="Arial"/>
              </a:rPr>
              <a:t>fizzy	fluffy	  smooth</a:t>
            </a:r>
          </a:p>
          <a:p>
            <a:pPr marL="0" indent="0">
              <a:spcBef>
                <a:spcPct val="0"/>
              </a:spcBef>
              <a:buNone/>
            </a:pPr>
            <a:r>
              <a:rPr lang="en-GB" sz="2000" dirty="0">
                <a:solidFill>
                  <a:srgbClr val="000000"/>
                </a:solidFill>
                <a:latin typeface="Arial"/>
                <a:cs typeface="Arial"/>
              </a:rPr>
              <a:t>	</a:t>
            </a:r>
          </a:p>
          <a:p>
            <a:pPr marL="0" indent="0">
              <a:spcBef>
                <a:spcPct val="0"/>
              </a:spcBef>
              <a:buNone/>
            </a:pPr>
            <a:r>
              <a:rPr lang="en-GB" sz="2000" dirty="0">
                <a:solidFill>
                  <a:srgbClr val="000000"/>
                </a:solidFill>
                <a:latin typeface="Arial"/>
                <a:cs typeface="Arial"/>
              </a:rPr>
              <a:t>hard	mushy     crystalline</a:t>
            </a:r>
          </a:p>
          <a:p>
            <a:pPr marL="0" indent="0">
              <a:spcBef>
                <a:spcPct val="0"/>
              </a:spcBef>
              <a:buNone/>
            </a:pPr>
            <a:r>
              <a:rPr lang="en-GB" sz="2000" dirty="0">
                <a:solidFill>
                  <a:srgbClr val="000000"/>
                </a:solidFill>
                <a:latin typeface="Arial"/>
                <a:cs typeface="Arial"/>
              </a:rPr>
              <a:t>	</a:t>
            </a:r>
          </a:p>
          <a:p>
            <a:pPr marL="0" indent="0">
              <a:spcBef>
                <a:spcPct val="0"/>
              </a:spcBef>
              <a:buNone/>
            </a:pPr>
            <a:r>
              <a:rPr lang="en-GB" sz="2000" dirty="0">
                <a:solidFill>
                  <a:srgbClr val="000000"/>
                </a:solidFill>
                <a:latin typeface="Arial"/>
                <a:cs typeface="Arial"/>
              </a:rPr>
              <a:t>dull	sticky	  fragile</a:t>
            </a:r>
          </a:p>
          <a:p>
            <a:pPr marL="0" indent="0">
              <a:spcBef>
                <a:spcPct val="0"/>
              </a:spcBef>
              <a:buNone/>
            </a:pPr>
            <a:r>
              <a:rPr lang="en-GB" sz="2000" dirty="0">
                <a:solidFill>
                  <a:srgbClr val="000000"/>
                </a:solidFill>
                <a:latin typeface="Arial"/>
                <a:cs typeface="Arial"/>
              </a:rPr>
              <a:t>	</a:t>
            </a:r>
          </a:p>
          <a:p>
            <a:pPr>
              <a:spcBef>
                <a:spcPct val="0"/>
              </a:spcBef>
            </a:pPr>
            <a:endParaRPr lang="en-GB" sz="2000" dirty="0">
              <a:latin typeface="Century Gothic" charset="0"/>
            </a:endParaRPr>
          </a:p>
        </p:txBody>
      </p:sp>
      <p:sp>
        <p:nvSpPr>
          <p:cNvPr id="6" name="Text Placeholder 1"/>
          <p:cNvSpPr>
            <a:spLocks/>
          </p:cNvSpPr>
          <p:nvPr/>
        </p:nvSpPr>
        <p:spPr bwMode="auto">
          <a:xfrm>
            <a:off x="7185025" y="2236129"/>
            <a:ext cx="3862388" cy="936625"/>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2571" y="3172754"/>
            <a:ext cx="5303679" cy="316370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26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Smell (odour or aroma)</a:t>
            </a:r>
          </a:p>
        </p:txBody>
      </p:sp>
      <p:sp>
        <p:nvSpPr>
          <p:cNvPr id="3" name="Subtitle 2"/>
          <p:cNvSpPr>
            <a:spLocks noGrp="1"/>
          </p:cNvSpPr>
          <p:nvPr>
            <p:ph type="subTitle" idx="1"/>
          </p:nvPr>
        </p:nvSpPr>
        <p:spPr>
          <a:xfrm>
            <a:off x="1169276" y="2571092"/>
            <a:ext cx="7193674" cy="3600000"/>
          </a:xfrm>
        </p:spPr>
        <p:txBody>
          <a:bodyPr/>
          <a:lstStyle/>
          <a:p>
            <a:pPr>
              <a:spcBef>
                <a:spcPct val="50000"/>
              </a:spcBef>
            </a:pPr>
            <a:r>
              <a:rPr lang="en-GB" sz="2000" dirty="0">
                <a:solidFill>
                  <a:srgbClr val="000000"/>
                </a:solidFill>
                <a:latin typeface="Arial"/>
                <a:cs typeface="Arial"/>
              </a:rPr>
              <a:t>The nose detects volatile aromas released from food. An odour may be described by association with a particular food, e.g. herby, cheesy, fishy. The intensity can also be recorded.</a:t>
            </a:r>
          </a:p>
          <a:p>
            <a:pPr>
              <a:spcBef>
                <a:spcPct val="50000"/>
              </a:spcBef>
            </a:pPr>
            <a:endParaRPr lang="en-GB" sz="2000" dirty="0">
              <a:solidFill>
                <a:srgbClr val="000000"/>
              </a:solidFill>
              <a:latin typeface="Arial"/>
              <a:cs typeface="Arial"/>
            </a:endParaRPr>
          </a:p>
          <a:p>
            <a:pPr>
              <a:spcBef>
                <a:spcPct val="50000"/>
              </a:spcBef>
            </a:pPr>
            <a:r>
              <a:rPr lang="en-GB" sz="2000" dirty="0">
                <a:solidFill>
                  <a:srgbClr val="000000"/>
                </a:solidFill>
                <a:latin typeface="Arial"/>
                <a:cs typeface="Arial"/>
              </a:rPr>
              <a:t>Odour and taste work together to produce flavour. This is the reason why people with a blocked nose find it difficult to determine the flavours of foods.</a:t>
            </a:r>
          </a:p>
          <a:p>
            <a:pPr marL="0" indent="0">
              <a:buNone/>
            </a:pPr>
            <a:endParaRPr lang="en-GB" sz="2000" dirty="0"/>
          </a:p>
        </p:txBody>
      </p:sp>
      <p:pic>
        <p:nvPicPr>
          <p:cNvPr id="4" name="Picture 5" descr="MPj0430481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8359" y="2076450"/>
            <a:ext cx="2341024" cy="409464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04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Odour</a:t>
            </a:r>
          </a:p>
        </p:txBody>
      </p:sp>
      <p:sp>
        <p:nvSpPr>
          <p:cNvPr id="4" name="Text Placeholder 1"/>
          <p:cNvSpPr>
            <a:spLocks noGrp="1"/>
          </p:cNvSpPr>
          <p:nvPr>
            <p:ph type="subTitle" idx="1"/>
          </p:nvPr>
        </p:nvSpPr>
        <p:spPr bwMode="auto">
          <a:xfrm>
            <a:off x="1169275" y="2571092"/>
            <a:ext cx="4944921" cy="3600000"/>
          </a:xfrm>
          <a:prstGeom prst="roundRect">
            <a:avLst>
              <a:gd name="adj" fmla="val 9366"/>
            </a:avLst>
          </a:prstGeom>
          <a:noFill/>
          <a:ln>
            <a:noFill/>
            <a:round/>
            <a:headEnd/>
            <a:tailEnd/>
          </a:ln>
        </p:spPr>
        <p:txBody>
          <a:bodyPr vert="horz" wrap="square" numCol="1" anchor="t" anchorCtr="0" compatLnSpc="1">
            <a:prstTxWarp prst="textNoShape">
              <a:avLst/>
            </a:prstTxWarp>
            <a:noAutofit/>
          </a:bodyPr>
          <a:lstStyle/>
          <a:p>
            <a:pPr marL="0" indent="0" eaLnBrk="1" hangingPunct="1">
              <a:spcBef>
                <a:spcPct val="50000"/>
              </a:spcBef>
              <a:buNone/>
            </a:pPr>
            <a:r>
              <a:rPr lang="en-GB" sz="2000" dirty="0">
                <a:solidFill>
                  <a:srgbClr val="000000"/>
                </a:solidFill>
                <a:latin typeface="Arial"/>
                <a:cs typeface="Arial"/>
              </a:rPr>
              <a:t>Useful words to describe odour:</a:t>
            </a:r>
          </a:p>
          <a:p>
            <a:pPr marL="0" indent="0" eaLnBrk="1" hangingPunct="1">
              <a:lnSpc>
                <a:spcPct val="150000"/>
              </a:lnSpc>
              <a:spcBef>
                <a:spcPct val="50000"/>
              </a:spcBef>
              <a:buNone/>
            </a:pPr>
            <a:r>
              <a:rPr lang="en-GB" sz="2000" dirty="0">
                <a:solidFill>
                  <a:srgbClr val="000000"/>
                </a:solidFill>
                <a:latin typeface="Arial"/>
                <a:cs typeface="Arial"/>
              </a:rPr>
              <a:t>aromatic        pungent       tart</a:t>
            </a:r>
          </a:p>
          <a:p>
            <a:pPr marL="0" indent="0" eaLnBrk="1" hangingPunct="1">
              <a:lnSpc>
                <a:spcPct val="150000"/>
              </a:lnSpc>
              <a:spcBef>
                <a:spcPct val="50000"/>
              </a:spcBef>
              <a:buNone/>
            </a:pPr>
            <a:r>
              <a:rPr lang="en-GB" sz="2000" dirty="0">
                <a:solidFill>
                  <a:srgbClr val="000000"/>
                </a:solidFill>
                <a:latin typeface="Arial"/>
                <a:cs typeface="Arial"/>
              </a:rPr>
              <a:t>spicy             floral            citrus</a:t>
            </a:r>
          </a:p>
          <a:p>
            <a:pPr marL="0" indent="0" eaLnBrk="1" hangingPunct="1">
              <a:lnSpc>
                <a:spcPct val="150000"/>
              </a:lnSpc>
              <a:spcBef>
                <a:spcPct val="50000"/>
              </a:spcBef>
              <a:buNone/>
            </a:pPr>
            <a:r>
              <a:rPr lang="en-GB" sz="2000" dirty="0">
                <a:solidFill>
                  <a:srgbClr val="000000"/>
                </a:solidFill>
                <a:latin typeface="Arial"/>
                <a:cs typeface="Arial"/>
              </a:rPr>
              <a:t>bland	        tainted         strong</a:t>
            </a:r>
          </a:p>
          <a:p>
            <a:pPr marL="0" indent="0" eaLnBrk="1" hangingPunct="1">
              <a:lnSpc>
                <a:spcPct val="150000"/>
              </a:lnSpc>
              <a:spcBef>
                <a:spcPct val="50000"/>
              </a:spcBef>
              <a:buNone/>
            </a:pPr>
            <a:r>
              <a:rPr lang="en-GB" sz="2000" dirty="0">
                <a:solidFill>
                  <a:srgbClr val="000000"/>
                </a:solidFill>
                <a:latin typeface="Arial"/>
                <a:cs typeface="Arial"/>
              </a:rPr>
              <a:t>perfumed      rancid          mild </a:t>
            </a:r>
          </a:p>
          <a:p>
            <a:pPr marL="0" indent="0" eaLnBrk="1" hangingPunct="1">
              <a:lnSpc>
                <a:spcPct val="150000"/>
              </a:lnSpc>
              <a:spcBef>
                <a:spcPct val="50000"/>
              </a:spcBef>
              <a:buNone/>
            </a:pPr>
            <a:r>
              <a:rPr lang="en-GB" sz="2000" dirty="0">
                <a:solidFill>
                  <a:srgbClr val="000000"/>
                </a:solidFill>
                <a:latin typeface="Arial"/>
                <a:cs typeface="Arial"/>
              </a:rPr>
              <a:t>savoury        rotten	</a:t>
            </a:r>
          </a:p>
          <a:p>
            <a:pPr marL="0" indent="0">
              <a:spcBef>
                <a:spcPct val="0"/>
              </a:spcBef>
              <a:buNone/>
            </a:pPr>
            <a:endParaRPr lang="en-GB" sz="2000" dirty="0">
              <a:latin typeface="Century Gothic" charset="0"/>
            </a:endParaRPr>
          </a:p>
        </p:txBody>
      </p:sp>
      <p:sp>
        <p:nvSpPr>
          <p:cNvPr id="5" name="Text Placeholder 1"/>
          <p:cNvSpPr>
            <a:spLocks/>
          </p:cNvSpPr>
          <p:nvPr/>
        </p:nvSpPr>
        <p:spPr bwMode="auto">
          <a:xfrm>
            <a:off x="7104505" y="2102779"/>
            <a:ext cx="3863975" cy="936625"/>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3412" y="3178131"/>
            <a:ext cx="4826163" cy="278832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25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Hearing (sound)</a:t>
            </a:r>
          </a:p>
        </p:txBody>
      </p:sp>
      <p:sp>
        <p:nvSpPr>
          <p:cNvPr id="3" name="Subtitle 2"/>
          <p:cNvSpPr>
            <a:spLocks noGrp="1"/>
          </p:cNvSpPr>
          <p:nvPr>
            <p:ph type="subTitle" idx="1"/>
          </p:nvPr>
        </p:nvSpPr>
        <p:spPr>
          <a:xfrm>
            <a:off x="1169276" y="2571092"/>
            <a:ext cx="5612524" cy="3600000"/>
          </a:xfrm>
        </p:spPr>
        <p:txBody>
          <a:bodyPr/>
          <a:lstStyle/>
          <a:p>
            <a:pPr marL="0" indent="0">
              <a:spcBef>
                <a:spcPct val="50000"/>
              </a:spcBef>
              <a:buNone/>
            </a:pPr>
            <a:r>
              <a:rPr lang="en-GB" sz="2000" dirty="0">
                <a:solidFill>
                  <a:srgbClr val="000000"/>
                </a:solidFill>
                <a:latin typeface="Arial"/>
                <a:cs typeface="Arial"/>
              </a:rPr>
              <a:t>The sounds of food being prepared, cooked, served and eaten all help to influence our preferences.</a:t>
            </a:r>
          </a:p>
          <a:p>
            <a:pPr marL="0" indent="0">
              <a:spcBef>
                <a:spcPct val="0"/>
              </a:spcBef>
              <a:buNone/>
            </a:pPr>
            <a:endParaRPr lang="en-GB" sz="2000" dirty="0">
              <a:solidFill>
                <a:srgbClr val="000000"/>
              </a:solidFill>
              <a:latin typeface="Arial"/>
              <a:cs typeface="Arial"/>
            </a:endParaRPr>
          </a:p>
          <a:p>
            <a:pPr marL="0" indent="0">
              <a:spcBef>
                <a:spcPct val="0"/>
              </a:spcBef>
              <a:buNone/>
            </a:pPr>
            <a:r>
              <a:rPr lang="en-GB" sz="2000" dirty="0">
                <a:solidFill>
                  <a:srgbClr val="000000"/>
                </a:solidFill>
                <a:latin typeface="Arial"/>
                <a:cs typeface="Arial"/>
              </a:rPr>
              <a:t>The sound of eating food can alter our perception of how fresh a food is (e.g. crunchy carrots).</a:t>
            </a:r>
          </a:p>
          <a:p>
            <a:pPr marL="0" indent="0">
              <a:buNone/>
            </a:pPr>
            <a:endParaRPr lang="en-GB" sz="2000"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87422" y="3183073"/>
            <a:ext cx="5074746" cy="29880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
          <p:cNvSpPr>
            <a:spLocks/>
          </p:cNvSpPr>
          <p:nvPr/>
        </p:nvSpPr>
        <p:spPr bwMode="auto">
          <a:xfrm>
            <a:off x="7639050" y="1959110"/>
            <a:ext cx="4133850" cy="1223963"/>
          </a:xfrm>
          <a:prstGeom prst="roundRect">
            <a:avLst>
              <a:gd name="adj" fmla="val 9366"/>
            </a:avLst>
          </a:prstGeom>
          <a:noFill/>
          <a:ln w="25400">
            <a:noFill/>
            <a:round/>
            <a:headEnd/>
            <a:tailEnd/>
          </a:ln>
        </p:spPr>
        <p:txBody>
          <a:bodyPr lIns="180000" tIns="90000" rIns="180000" bIns="90000"/>
          <a:lstStyle/>
          <a:p>
            <a:pPr>
              <a:spcBef>
                <a:spcPct val="50000"/>
              </a:spcBef>
              <a:buFont typeface="Arial" charset="0"/>
              <a:buNone/>
            </a:pPr>
            <a:r>
              <a:rPr lang="en-GB" sz="2000" dirty="0">
                <a:solidFill>
                  <a:srgbClr val="000000"/>
                </a:solidFill>
                <a:latin typeface="Arial"/>
                <a:cs typeface="Arial"/>
              </a:rPr>
              <a:t>What words would you use to describe these foods?</a:t>
            </a:r>
          </a:p>
        </p:txBody>
      </p:sp>
    </p:spTree>
    <p:extLst>
      <p:ext uri="{BB962C8B-B14F-4D97-AF65-F5344CB8AC3E}">
        <p14:creationId xmlns:p14="http://schemas.microsoft.com/office/powerpoint/2010/main" val="39736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a:t>
            </a:r>
          </a:p>
        </p:txBody>
      </p:sp>
      <p:sp>
        <p:nvSpPr>
          <p:cNvPr id="3" name="Subtitle 2"/>
          <p:cNvSpPr>
            <a:spLocks noGrp="1"/>
          </p:cNvSpPr>
          <p:nvPr>
            <p:ph type="subTitle" idx="1"/>
          </p:nvPr>
        </p:nvSpPr>
        <p:spPr>
          <a:xfrm>
            <a:off x="1169276" y="2190092"/>
            <a:ext cx="10736974" cy="3600000"/>
          </a:xfrm>
        </p:spPr>
        <p:txBody>
          <a:bodyPr/>
          <a:lstStyle/>
          <a:p>
            <a:pPr marL="0" indent="0">
              <a:spcBef>
                <a:spcPct val="50000"/>
              </a:spcBef>
              <a:buNone/>
            </a:pPr>
            <a:r>
              <a:rPr lang="en-GB" sz="2000" dirty="0">
                <a:solidFill>
                  <a:srgbClr val="000000"/>
                </a:solidFill>
                <a:latin typeface="Arial"/>
                <a:cs typeface="Arial"/>
              </a:rPr>
              <a:t>The tongue can detect five basic tastes:</a:t>
            </a:r>
          </a:p>
          <a:p>
            <a:pPr>
              <a:lnSpc>
                <a:spcPct val="150000"/>
              </a:lnSpc>
              <a:spcBef>
                <a:spcPct val="50000"/>
              </a:spcBef>
            </a:pPr>
            <a:r>
              <a:rPr lang="en-GB" sz="2000" dirty="0">
                <a:solidFill>
                  <a:srgbClr val="000000"/>
                </a:solidFill>
                <a:latin typeface="Arial"/>
                <a:cs typeface="Arial"/>
              </a:rPr>
              <a:t> bitter;</a:t>
            </a:r>
          </a:p>
          <a:p>
            <a:pPr>
              <a:lnSpc>
                <a:spcPct val="150000"/>
              </a:lnSpc>
              <a:spcBef>
                <a:spcPct val="50000"/>
              </a:spcBef>
            </a:pPr>
            <a:r>
              <a:rPr lang="en-GB" sz="2000" dirty="0">
                <a:solidFill>
                  <a:srgbClr val="000000"/>
                </a:solidFill>
                <a:latin typeface="Arial"/>
                <a:cs typeface="Arial"/>
              </a:rPr>
              <a:t> salt;</a:t>
            </a:r>
          </a:p>
          <a:p>
            <a:pPr>
              <a:lnSpc>
                <a:spcPct val="150000"/>
              </a:lnSpc>
              <a:spcBef>
                <a:spcPct val="50000"/>
              </a:spcBef>
            </a:pPr>
            <a:r>
              <a:rPr lang="en-GB" sz="2000" dirty="0">
                <a:solidFill>
                  <a:srgbClr val="000000"/>
                </a:solidFill>
                <a:latin typeface="Arial"/>
                <a:cs typeface="Arial"/>
              </a:rPr>
              <a:t> sour;</a:t>
            </a:r>
          </a:p>
          <a:p>
            <a:pPr>
              <a:lnSpc>
                <a:spcPct val="150000"/>
              </a:lnSpc>
              <a:spcBef>
                <a:spcPct val="50000"/>
              </a:spcBef>
            </a:pPr>
            <a:r>
              <a:rPr lang="en-GB" sz="2000" dirty="0">
                <a:solidFill>
                  <a:srgbClr val="000000"/>
                </a:solidFill>
                <a:latin typeface="Arial"/>
                <a:cs typeface="Arial"/>
              </a:rPr>
              <a:t> sweet;</a:t>
            </a:r>
          </a:p>
          <a:p>
            <a:pPr>
              <a:lnSpc>
                <a:spcPct val="150000"/>
              </a:lnSpc>
              <a:spcBef>
                <a:spcPct val="50000"/>
              </a:spcBef>
            </a:pPr>
            <a:r>
              <a:rPr lang="en-GB" sz="2000" dirty="0">
                <a:solidFill>
                  <a:srgbClr val="000000"/>
                </a:solidFill>
                <a:latin typeface="Arial"/>
                <a:cs typeface="Arial"/>
              </a:rPr>
              <a:t> umami.</a:t>
            </a:r>
          </a:p>
          <a:p>
            <a:pPr marL="0" indent="0">
              <a:spcBef>
                <a:spcPct val="50000"/>
              </a:spcBef>
              <a:buNone/>
            </a:pPr>
            <a:r>
              <a:rPr lang="en-GB" sz="2000" dirty="0">
                <a:solidFill>
                  <a:srgbClr val="000000"/>
                </a:solidFill>
                <a:latin typeface="Arial"/>
                <a:cs typeface="Arial"/>
              </a:rPr>
              <a:t>Taste may be described by association with a particular food, e.g. meaty, minty or fruity. </a:t>
            </a:r>
          </a:p>
          <a:p>
            <a:pPr marL="0" indent="0">
              <a:spcBef>
                <a:spcPct val="50000"/>
              </a:spcBef>
              <a:buNone/>
            </a:pPr>
            <a:r>
              <a:rPr lang="en-GB" sz="2000" dirty="0">
                <a:solidFill>
                  <a:srgbClr val="000000"/>
                </a:solidFill>
                <a:latin typeface="Arial"/>
                <a:cs typeface="Arial"/>
              </a:rPr>
              <a:t>The intensity can also be recorded, e.g. mild or strong Cheddar.</a:t>
            </a:r>
          </a:p>
          <a:p>
            <a:pPr marL="0" indent="0">
              <a:buNone/>
            </a:pPr>
            <a:endParaRPr lang="en-GB"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1440" y="1943100"/>
            <a:ext cx="2215874" cy="3320752"/>
          </a:xfrm>
          <a:prstGeom prst="rect">
            <a:avLst/>
          </a:prstGeom>
          <a:ln>
            <a:noFill/>
          </a:ln>
          <a:effectLst/>
        </p:spPr>
      </p:pic>
    </p:spTree>
    <p:extLst>
      <p:ext uri="{BB962C8B-B14F-4D97-AF65-F5344CB8AC3E}">
        <p14:creationId xmlns:p14="http://schemas.microsoft.com/office/powerpoint/2010/main" val="235337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umami? </a:t>
            </a:r>
          </a:p>
        </p:txBody>
      </p:sp>
      <p:sp>
        <p:nvSpPr>
          <p:cNvPr id="3" name="Subtitle 2"/>
          <p:cNvSpPr>
            <a:spLocks noGrp="1"/>
          </p:cNvSpPr>
          <p:nvPr>
            <p:ph type="subTitle" idx="1"/>
          </p:nvPr>
        </p:nvSpPr>
        <p:spPr>
          <a:xfrm>
            <a:off x="1169276" y="2571092"/>
            <a:ext cx="6016832" cy="3600000"/>
          </a:xfrm>
        </p:spPr>
        <p:txBody>
          <a:bodyPr/>
          <a:lstStyle/>
          <a:p>
            <a:pPr marL="0" indent="0">
              <a:spcBef>
                <a:spcPct val="50000"/>
              </a:spcBef>
              <a:buNone/>
            </a:pPr>
            <a:r>
              <a:rPr lang="en-GB" sz="2000" dirty="0">
                <a:solidFill>
                  <a:srgbClr val="000000"/>
                </a:solidFill>
                <a:latin typeface="Arial"/>
                <a:cs typeface="Arial"/>
              </a:rPr>
              <a:t>Umami is a savoury taste, often known as the fifth taste. It is a subtle taste and blends well with other tastes.</a:t>
            </a:r>
          </a:p>
          <a:p>
            <a:pPr marL="0" indent="0">
              <a:spcBef>
                <a:spcPct val="50000"/>
              </a:spcBef>
              <a:buNone/>
            </a:pPr>
            <a:r>
              <a:rPr lang="en-GB" sz="2000" dirty="0">
                <a:solidFill>
                  <a:srgbClr val="000000"/>
                </a:solidFill>
                <a:latin typeface="Arial"/>
                <a:cs typeface="Arial"/>
              </a:rPr>
              <a:t>It was discovered by Dr </a:t>
            </a:r>
            <a:r>
              <a:rPr lang="en-GB" sz="2000" dirty="0" err="1">
                <a:solidFill>
                  <a:srgbClr val="000000"/>
                </a:solidFill>
                <a:latin typeface="Arial"/>
                <a:cs typeface="Arial"/>
              </a:rPr>
              <a:t>Kikumae</a:t>
            </a:r>
            <a:r>
              <a:rPr lang="en-GB" sz="2000" dirty="0">
                <a:solidFill>
                  <a:srgbClr val="000000"/>
                </a:solidFill>
                <a:latin typeface="Arial"/>
                <a:cs typeface="Arial"/>
              </a:rPr>
              <a:t> Ikeda, from Tokyo Imperial University, Japan, in 1908. He undertook research into Dashi, a traditional Japanese stock made from kombu (kelp).</a:t>
            </a:r>
          </a:p>
          <a:p>
            <a:pPr marL="0" indent="0">
              <a:spcBef>
                <a:spcPct val="50000"/>
              </a:spcBef>
              <a:buNone/>
            </a:pPr>
            <a:r>
              <a:rPr lang="en-GB" sz="2000" dirty="0">
                <a:solidFill>
                  <a:srgbClr val="000000"/>
                </a:solidFill>
                <a:latin typeface="Arial"/>
                <a:cs typeface="Arial"/>
              </a:rPr>
              <a:t>Umami has its own distinct savoury taste, often associated with ripe tomatoes and cheese.</a:t>
            </a:r>
          </a:p>
          <a:p>
            <a:pPr marL="0" indent="0">
              <a:buNone/>
            </a:pPr>
            <a:endParaRPr lang="en-GB" sz="2000"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5050" y="969812"/>
            <a:ext cx="2020069" cy="303091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30779" y="3146507"/>
            <a:ext cx="2020069" cy="302458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56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16</vt:i4>
      </vt:variant>
    </vt:vector>
  </HeadingPairs>
  <TitlesOfParts>
    <vt:vector size="22" baseType="lpstr">
      <vt:lpstr>Arial</vt:lpstr>
      <vt:lpstr>Century Gothic</vt:lpstr>
      <vt:lpstr>Office Theme</vt:lpstr>
      <vt:lpstr>Custom Design</vt:lpstr>
      <vt:lpstr>1_Custom Design</vt:lpstr>
      <vt:lpstr>3_Custom Design</vt:lpstr>
      <vt:lpstr>The senses and food</vt:lpstr>
      <vt:lpstr>Which senses do we use? </vt:lpstr>
      <vt:lpstr>Appearance</vt:lpstr>
      <vt:lpstr>Appearance</vt:lpstr>
      <vt:lpstr>Smell (odour or aroma)</vt:lpstr>
      <vt:lpstr>Odour</vt:lpstr>
      <vt:lpstr>Hearing (sound)</vt:lpstr>
      <vt:lpstr>Taste</vt:lpstr>
      <vt:lpstr>What is umami? </vt:lpstr>
      <vt:lpstr>Taste</vt:lpstr>
      <vt:lpstr>Touch (texture)</vt:lpstr>
      <vt:lpstr>Texture</vt:lpstr>
      <vt:lpstr>Other factors</vt:lpstr>
      <vt:lpstr>Using your senses</vt:lpstr>
      <vt:lpstr>Summary</vt:lpstr>
      <vt:lpstr>The senses and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26</cp:revision>
  <dcterms:created xsi:type="dcterms:W3CDTF">2018-10-10T09:22:08Z</dcterms:created>
  <dcterms:modified xsi:type="dcterms:W3CDTF">2024-05-23T10:57:06Z</dcterms:modified>
</cp:coreProperties>
</file>