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86" r:id="rId6"/>
    <p:sldId id="287" r:id="rId7"/>
    <p:sldId id="288" r:id="rId8"/>
    <p:sldId id="289" r:id="rId9"/>
    <p:sldId id="290" r:id="rId10"/>
    <p:sldId id="291" r:id="rId11"/>
    <p:sldId id="292" r:id="rId12"/>
    <p:sldId id="305" r:id="rId13"/>
    <p:sldId id="294" r:id="rId14"/>
    <p:sldId id="295" r:id="rId15"/>
    <p:sldId id="296" r:id="rId16"/>
    <p:sldId id="297" r:id="rId17"/>
    <p:sldId id="298" r:id="rId18"/>
    <p:sldId id="299" r:id="rId19"/>
    <p:sldId id="300" r:id="rId20"/>
    <p:sldId id="301" r:id="rId21"/>
    <p:sldId id="306" r:id="rId22"/>
    <p:sldId id="303" r:id="rId23"/>
    <p:sldId id="304"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C91191-28F3-4301-B42E-8FD5020635AB}" v="1" dt="2024-05-20T13:18:07.1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ustomXml" Target="../customXml/item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B7C91191-28F3-4301-B42E-8FD5020635AB}"/>
    <pc:docChg chg="undo custSel modSld modMainMaster">
      <pc:chgData name="Alexander White" userId="3da70261-e0e7-408d-aace-eb577feade9e" providerId="ADAL" clId="{B7C91191-28F3-4301-B42E-8FD5020635AB}" dt="2024-05-23T09:32:34.601" v="49" actId="20577"/>
      <pc:docMkLst>
        <pc:docMk/>
      </pc:docMkLst>
      <pc:sldChg chg="addSp modSp">
        <pc:chgData name="Alexander White" userId="3da70261-e0e7-408d-aace-eb577feade9e" providerId="ADAL" clId="{B7C91191-28F3-4301-B42E-8FD5020635AB}" dt="2024-05-20T13:18:07.178" v="0"/>
        <pc:sldMkLst>
          <pc:docMk/>
          <pc:sldMk cId="1219004254" sldId="261"/>
        </pc:sldMkLst>
        <pc:spChg chg="add mod">
          <ac:chgData name="Alexander White" userId="3da70261-e0e7-408d-aace-eb577feade9e" providerId="ADAL" clId="{B7C91191-28F3-4301-B42E-8FD5020635AB}" dt="2024-05-20T13:18:07.178" v="0"/>
          <ac:spMkLst>
            <pc:docMk/>
            <pc:sldMk cId="1219004254" sldId="261"/>
            <ac:spMk id="4" creationId="{DB06576B-D412-FC59-1093-96B9E5D18E9E}"/>
          </ac:spMkLst>
        </pc:spChg>
      </pc:sldChg>
      <pc:sldChg chg="modSp mod">
        <pc:chgData name="Alexander White" userId="3da70261-e0e7-408d-aace-eb577feade9e" providerId="ADAL" clId="{B7C91191-28F3-4301-B42E-8FD5020635AB}" dt="2024-05-23T09:30:02.562" v="18" actId="14100"/>
        <pc:sldMkLst>
          <pc:docMk/>
          <pc:sldMk cId="3748852937" sldId="286"/>
        </pc:sldMkLst>
        <pc:spChg chg="mod">
          <ac:chgData name="Alexander White" userId="3da70261-e0e7-408d-aace-eb577feade9e" providerId="ADAL" clId="{B7C91191-28F3-4301-B42E-8FD5020635AB}" dt="2024-05-23T09:30:00.079" v="17" actId="14100"/>
          <ac:spMkLst>
            <pc:docMk/>
            <pc:sldMk cId="3748852937" sldId="286"/>
            <ac:spMk id="3" creationId="{00000000-0000-0000-0000-000000000000}"/>
          </ac:spMkLst>
        </pc:spChg>
        <pc:picChg chg="mod">
          <ac:chgData name="Alexander White" userId="3da70261-e0e7-408d-aace-eb577feade9e" providerId="ADAL" clId="{B7C91191-28F3-4301-B42E-8FD5020635AB}" dt="2024-05-23T09:30:02.562" v="18" actId="14100"/>
          <ac:picMkLst>
            <pc:docMk/>
            <pc:sldMk cId="3748852937" sldId="286"/>
            <ac:picMk id="5" creationId="{00000000-0000-0000-0000-000000000000}"/>
          </ac:picMkLst>
        </pc:picChg>
      </pc:sldChg>
      <pc:sldChg chg="modSp mod">
        <pc:chgData name="Alexander White" userId="3da70261-e0e7-408d-aace-eb577feade9e" providerId="ADAL" clId="{B7C91191-28F3-4301-B42E-8FD5020635AB}" dt="2024-05-23T09:30:11.071" v="19" actId="33524"/>
        <pc:sldMkLst>
          <pc:docMk/>
          <pc:sldMk cId="3301977442" sldId="287"/>
        </pc:sldMkLst>
        <pc:spChg chg="mod">
          <ac:chgData name="Alexander White" userId="3da70261-e0e7-408d-aace-eb577feade9e" providerId="ADAL" clId="{B7C91191-28F3-4301-B42E-8FD5020635AB}" dt="2024-05-23T09:30:11.071" v="19" actId="33524"/>
          <ac:spMkLst>
            <pc:docMk/>
            <pc:sldMk cId="3301977442" sldId="287"/>
            <ac:spMk id="3" creationId="{00000000-0000-0000-0000-000000000000}"/>
          </ac:spMkLst>
        </pc:spChg>
      </pc:sldChg>
      <pc:sldChg chg="modSp mod">
        <pc:chgData name="Alexander White" userId="3da70261-e0e7-408d-aace-eb577feade9e" providerId="ADAL" clId="{B7C91191-28F3-4301-B42E-8FD5020635AB}" dt="2024-05-23T09:30:14.628" v="20" actId="20577"/>
        <pc:sldMkLst>
          <pc:docMk/>
          <pc:sldMk cId="1259745546" sldId="289"/>
        </pc:sldMkLst>
        <pc:spChg chg="mod">
          <ac:chgData name="Alexander White" userId="3da70261-e0e7-408d-aace-eb577feade9e" providerId="ADAL" clId="{B7C91191-28F3-4301-B42E-8FD5020635AB}" dt="2024-05-23T09:30:14.628" v="20" actId="20577"/>
          <ac:spMkLst>
            <pc:docMk/>
            <pc:sldMk cId="1259745546" sldId="289"/>
            <ac:spMk id="3" creationId="{00000000-0000-0000-0000-000000000000}"/>
          </ac:spMkLst>
        </pc:spChg>
      </pc:sldChg>
      <pc:sldChg chg="modSp mod">
        <pc:chgData name="Alexander White" userId="3da70261-e0e7-408d-aace-eb577feade9e" providerId="ADAL" clId="{B7C91191-28F3-4301-B42E-8FD5020635AB}" dt="2024-05-23T09:30:43.986" v="30" actId="1076"/>
        <pc:sldMkLst>
          <pc:docMk/>
          <pc:sldMk cId="788788571" sldId="290"/>
        </pc:sldMkLst>
        <pc:spChg chg="mod">
          <ac:chgData name="Alexander White" userId="3da70261-e0e7-408d-aace-eb577feade9e" providerId="ADAL" clId="{B7C91191-28F3-4301-B42E-8FD5020635AB}" dt="2024-05-23T09:30:43.986" v="30" actId="1076"/>
          <ac:spMkLst>
            <pc:docMk/>
            <pc:sldMk cId="788788571" sldId="290"/>
            <ac:spMk id="3" creationId="{00000000-0000-0000-0000-000000000000}"/>
          </ac:spMkLst>
        </pc:spChg>
      </pc:sldChg>
      <pc:sldChg chg="modSp mod">
        <pc:chgData name="Alexander White" userId="3da70261-e0e7-408d-aace-eb577feade9e" providerId="ADAL" clId="{B7C91191-28F3-4301-B42E-8FD5020635AB}" dt="2024-05-23T09:30:58.707" v="34" actId="33524"/>
        <pc:sldMkLst>
          <pc:docMk/>
          <pc:sldMk cId="2228909236" sldId="291"/>
        </pc:sldMkLst>
        <pc:spChg chg="mod">
          <ac:chgData name="Alexander White" userId="3da70261-e0e7-408d-aace-eb577feade9e" providerId="ADAL" clId="{B7C91191-28F3-4301-B42E-8FD5020635AB}" dt="2024-05-23T09:30:58.707" v="34" actId="33524"/>
          <ac:spMkLst>
            <pc:docMk/>
            <pc:sldMk cId="2228909236" sldId="291"/>
            <ac:spMk id="3" creationId="{00000000-0000-0000-0000-000000000000}"/>
          </ac:spMkLst>
        </pc:spChg>
        <pc:picChg chg="mod">
          <ac:chgData name="Alexander White" userId="3da70261-e0e7-408d-aace-eb577feade9e" providerId="ADAL" clId="{B7C91191-28F3-4301-B42E-8FD5020635AB}" dt="2024-05-23T09:30:53.726" v="33" actId="1076"/>
          <ac:picMkLst>
            <pc:docMk/>
            <pc:sldMk cId="2228909236" sldId="291"/>
            <ac:picMk id="4" creationId="{00000000-0000-0000-0000-000000000000}"/>
          </ac:picMkLst>
        </pc:picChg>
      </pc:sldChg>
      <pc:sldChg chg="modSp mod">
        <pc:chgData name="Alexander White" userId="3da70261-e0e7-408d-aace-eb577feade9e" providerId="ADAL" clId="{B7C91191-28F3-4301-B42E-8FD5020635AB}" dt="2024-05-23T09:31:03.766" v="35" actId="403"/>
        <pc:sldMkLst>
          <pc:docMk/>
          <pc:sldMk cId="2362127156" sldId="292"/>
        </pc:sldMkLst>
        <pc:spChg chg="mod">
          <ac:chgData name="Alexander White" userId="3da70261-e0e7-408d-aace-eb577feade9e" providerId="ADAL" clId="{B7C91191-28F3-4301-B42E-8FD5020635AB}" dt="2024-05-23T09:31:03.766" v="35" actId="403"/>
          <ac:spMkLst>
            <pc:docMk/>
            <pc:sldMk cId="2362127156" sldId="292"/>
            <ac:spMk id="3" creationId="{00000000-0000-0000-0000-000000000000}"/>
          </ac:spMkLst>
        </pc:spChg>
      </pc:sldChg>
      <pc:sldChg chg="modSp mod">
        <pc:chgData name="Alexander White" userId="3da70261-e0e7-408d-aace-eb577feade9e" providerId="ADAL" clId="{B7C91191-28F3-4301-B42E-8FD5020635AB}" dt="2024-05-23T09:31:20.201" v="38" actId="20577"/>
        <pc:sldMkLst>
          <pc:docMk/>
          <pc:sldMk cId="3485020602" sldId="294"/>
        </pc:sldMkLst>
        <pc:spChg chg="mod">
          <ac:chgData name="Alexander White" userId="3da70261-e0e7-408d-aace-eb577feade9e" providerId="ADAL" clId="{B7C91191-28F3-4301-B42E-8FD5020635AB}" dt="2024-05-23T09:31:20.201" v="38" actId="20577"/>
          <ac:spMkLst>
            <pc:docMk/>
            <pc:sldMk cId="3485020602" sldId="294"/>
            <ac:spMk id="3" creationId="{00000000-0000-0000-0000-000000000000}"/>
          </ac:spMkLst>
        </pc:spChg>
      </pc:sldChg>
      <pc:sldChg chg="modSp mod">
        <pc:chgData name="Alexander White" userId="3da70261-e0e7-408d-aace-eb577feade9e" providerId="ADAL" clId="{B7C91191-28F3-4301-B42E-8FD5020635AB}" dt="2024-05-23T09:31:48.962" v="45" actId="20577"/>
        <pc:sldMkLst>
          <pc:docMk/>
          <pc:sldMk cId="366922143" sldId="297"/>
        </pc:sldMkLst>
        <pc:spChg chg="mod">
          <ac:chgData name="Alexander White" userId="3da70261-e0e7-408d-aace-eb577feade9e" providerId="ADAL" clId="{B7C91191-28F3-4301-B42E-8FD5020635AB}" dt="2024-05-23T09:31:48.962" v="45" actId="20577"/>
          <ac:spMkLst>
            <pc:docMk/>
            <pc:sldMk cId="366922143" sldId="297"/>
            <ac:spMk id="3" creationId="{00000000-0000-0000-0000-000000000000}"/>
          </ac:spMkLst>
        </pc:spChg>
      </pc:sldChg>
      <pc:sldChg chg="modSp mod">
        <pc:chgData name="Alexander White" userId="3da70261-e0e7-408d-aace-eb577feade9e" providerId="ADAL" clId="{B7C91191-28F3-4301-B42E-8FD5020635AB}" dt="2024-05-23T09:32:02.363" v="46" actId="33524"/>
        <pc:sldMkLst>
          <pc:docMk/>
          <pc:sldMk cId="3139762399" sldId="298"/>
        </pc:sldMkLst>
        <pc:spChg chg="mod">
          <ac:chgData name="Alexander White" userId="3da70261-e0e7-408d-aace-eb577feade9e" providerId="ADAL" clId="{B7C91191-28F3-4301-B42E-8FD5020635AB}" dt="2024-05-23T09:32:02.363" v="46" actId="33524"/>
          <ac:spMkLst>
            <pc:docMk/>
            <pc:sldMk cId="3139762399" sldId="298"/>
            <ac:spMk id="3" creationId="{00000000-0000-0000-0000-000000000000}"/>
          </ac:spMkLst>
        </pc:spChg>
      </pc:sldChg>
      <pc:sldChg chg="modSp mod">
        <pc:chgData name="Alexander White" userId="3da70261-e0e7-408d-aace-eb577feade9e" providerId="ADAL" clId="{B7C91191-28F3-4301-B42E-8FD5020635AB}" dt="2024-05-23T09:32:12.153" v="48" actId="20577"/>
        <pc:sldMkLst>
          <pc:docMk/>
          <pc:sldMk cId="1869304199" sldId="299"/>
        </pc:sldMkLst>
        <pc:spChg chg="mod">
          <ac:chgData name="Alexander White" userId="3da70261-e0e7-408d-aace-eb577feade9e" providerId="ADAL" clId="{B7C91191-28F3-4301-B42E-8FD5020635AB}" dt="2024-05-23T09:32:12.153" v="48" actId="20577"/>
          <ac:spMkLst>
            <pc:docMk/>
            <pc:sldMk cId="1869304199" sldId="299"/>
            <ac:spMk id="3" creationId="{00000000-0000-0000-0000-000000000000}"/>
          </ac:spMkLst>
        </pc:spChg>
      </pc:sldChg>
      <pc:sldChg chg="modSp mod">
        <pc:chgData name="Alexander White" userId="3da70261-e0e7-408d-aace-eb577feade9e" providerId="ADAL" clId="{B7C91191-28F3-4301-B42E-8FD5020635AB}" dt="2024-05-23T09:31:13.288" v="36" actId="20577"/>
        <pc:sldMkLst>
          <pc:docMk/>
          <pc:sldMk cId="2893489241" sldId="305"/>
        </pc:sldMkLst>
        <pc:spChg chg="mod">
          <ac:chgData name="Alexander White" userId="3da70261-e0e7-408d-aace-eb577feade9e" providerId="ADAL" clId="{B7C91191-28F3-4301-B42E-8FD5020635AB}" dt="2024-05-23T09:31:13.288" v="36" actId="20577"/>
          <ac:spMkLst>
            <pc:docMk/>
            <pc:sldMk cId="2893489241" sldId="305"/>
            <ac:spMk id="3" creationId="{00000000-0000-0000-0000-000000000000}"/>
          </ac:spMkLst>
        </pc:spChg>
      </pc:sldChg>
      <pc:sldChg chg="modSp mod">
        <pc:chgData name="Alexander White" userId="3da70261-e0e7-408d-aace-eb577feade9e" providerId="ADAL" clId="{B7C91191-28F3-4301-B42E-8FD5020635AB}" dt="2024-05-23T09:32:34.601" v="49" actId="20577"/>
        <pc:sldMkLst>
          <pc:docMk/>
          <pc:sldMk cId="382568332" sldId="306"/>
        </pc:sldMkLst>
        <pc:spChg chg="mod">
          <ac:chgData name="Alexander White" userId="3da70261-e0e7-408d-aace-eb577feade9e" providerId="ADAL" clId="{B7C91191-28F3-4301-B42E-8FD5020635AB}" dt="2024-05-23T09:32:34.601" v="49" actId="20577"/>
          <ac:spMkLst>
            <pc:docMk/>
            <pc:sldMk cId="382568332" sldId="306"/>
            <ac:spMk id="2" creationId="{00000000-0000-0000-0000-000000000000}"/>
          </ac:spMkLst>
        </pc:spChg>
      </pc:sldChg>
      <pc:sldMasterChg chg="modSp mod">
        <pc:chgData name="Alexander White" userId="3da70261-e0e7-408d-aace-eb577feade9e" providerId="ADAL" clId="{B7C91191-28F3-4301-B42E-8FD5020635AB}" dt="2024-05-20T13:19:03.223" v="4" actId="20577"/>
        <pc:sldMasterMkLst>
          <pc:docMk/>
          <pc:sldMasterMk cId="1328885048" sldId="2147483648"/>
        </pc:sldMasterMkLst>
        <pc:spChg chg="mod">
          <ac:chgData name="Alexander White" userId="3da70261-e0e7-408d-aace-eb577feade9e" providerId="ADAL" clId="{B7C91191-28F3-4301-B42E-8FD5020635AB}" dt="2024-05-20T13:19:03.223"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B7C91191-28F3-4301-B42E-8FD5020635AB}" dt="2024-05-20T13:19:07.304" v="8" actId="20577"/>
        <pc:sldMasterMkLst>
          <pc:docMk/>
          <pc:sldMasterMk cId="1498317190" sldId="2147483650"/>
        </pc:sldMasterMkLst>
        <pc:spChg chg="mod">
          <ac:chgData name="Alexander White" userId="3da70261-e0e7-408d-aace-eb577feade9e" providerId="ADAL" clId="{B7C91191-28F3-4301-B42E-8FD5020635AB}" dt="2024-05-20T13:19:07.304"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B7C91191-28F3-4301-B42E-8FD5020635AB}" dt="2024-05-20T13:19:11.517" v="12" actId="20577"/>
        <pc:sldMasterMkLst>
          <pc:docMk/>
          <pc:sldMasterMk cId="1822393236" sldId="2147483652"/>
        </pc:sldMasterMkLst>
        <pc:spChg chg="mod">
          <ac:chgData name="Alexander White" userId="3da70261-e0e7-408d-aace-eb577feade9e" providerId="ADAL" clId="{B7C91191-28F3-4301-B42E-8FD5020635AB}" dt="2024-05-20T13:19:11.517"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B7C91191-28F3-4301-B42E-8FD5020635AB}" dt="2024-05-20T13:19:15.734" v="16" actId="20577"/>
        <pc:sldMasterMkLst>
          <pc:docMk/>
          <pc:sldMasterMk cId="1788143608" sldId="2147483656"/>
        </pc:sldMasterMkLst>
        <pc:spChg chg="mod">
          <ac:chgData name="Alexander White" userId="3da70261-e0e7-408d-aace-eb577feade9e" providerId="ADAL" clId="{B7C91191-28F3-4301-B42E-8FD5020635AB}" dt="2024-05-20T13:19:15.734" v="16"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Food hygiene </a:t>
            </a:r>
            <a:br>
              <a:rPr lang="en-US" dirty="0"/>
            </a:b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cs typeface="Arial" panose="020B0604020202020204" pitchFamily="34" charset="0"/>
              </a:rPr>
              <a:t>Cleaning – personal hygiene</a:t>
            </a:r>
            <a:br>
              <a:rPr lang="en-GB" altLang="en-US"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7246591" cy="3600000"/>
          </a:xfrm>
        </p:spPr>
        <p:txBody>
          <a:bodyPr/>
          <a:lstStyle/>
          <a:p>
            <a:pPr marL="0" indent="0">
              <a:spcBef>
                <a:spcPct val="0"/>
              </a:spcBef>
              <a:buNone/>
            </a:pPr>
            <a:r>
              <a:rPr lang="en-GB" altLang="en-US" sz="2000" b="1" dirty="0">
                <a:latin typeface="Arial" panose="020B0604020202020204" pitchFamily="34" charset="0"/>
                <a:cs typeface="Arial" panose="020B0604020202020204" pitchFamily="34" charset="0"/>
              </a:rPr>
              <a:t>Face</a:t>
            </a:r>
          </a:p>
          <a:p>
            <a:pPr marL="0" indent="0">
              <a:spcBef>
                <a:spcPct val="0"/>
              </a:spcBef>
              <a:buNone/>
            </a:pPr>
            <a:endParaRPr lang="en-GB" altLang="en-US" sz="2000" b="1"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Do not cough or spit near or over food, taste food with fingers, bite nails, eat, chew or smoke, touch nose, or remove earrings.</a:t>
            </a: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b="1" dirty="0">
                <a:latin typeface="Arial" panose="020B0604020202020204" pitchFamily="34" charset="0"/>
                <a:cs typeface="Arial" panose="020B0604020202020204" pitchFamily="34" charset="0"/>
              </a:rPr>
              <a:t>Illness</a:t>
            </a:r>
          </a:p>
          <a:p>
            <a:pPr marL="0" indent="0">
              <a:spcBef>
                <a:spcPct val="0"/>
              </a:spcBef>
              <a:buNone/>
            </a:pPr>
            <a:endParaRPr lang="en-GB" altLang="en-US" sz="2000" b="1"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A person who has been ill, especially with food poisoning, should not work with food or be in the food preparation area.</a:t>
            </a:r>
          </a:p>
          <a:p>
            <a:pPr marL="0" indent="0">
              <a:buNone/>
              <a:defRPr/>
            </a:pPr>
            <a:endParaRPr lang="en-US" altLang="en-US"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66784" y="4138076"/>
            <a:ext cx="3048000" cy="2033016"/>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98219" y="1563798"/>
            <a:ext cx="2340295" cy="2388056"/>
          </a:xfrm>
          <a:prstGeom prst="rect">
            <a:avLst/>
          </a:prstGeom>
        </p:spPr>
      </p:pic>
    </p:spTree>
    <p:extLst>
      <p:ext uri="{BB962C8B-B14F-4D97-AF65-F5344CB8AC3E}">
        <p14:creationId xmlns:p14="http://schemas.microsoft.com/office/powerpoint/2010/main" val="3485020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Cooking</a:t>
            </a:r>
            <a:br>
              <a:rPr lang="en-GB" dirty="0"/>
            </a:br>
            <a:endParaRPr lang="en-GB" dirty="0"/>
          </a:p>
        </p:txBody>
      </p:sp>
      <p:sp>
        <p:nvSpPr>
          <p:cNvPr id="3" name="Subtitle 2"/>
          <p:cNvSpPr>
            <a:spLocks noGrp="1"/>
          </p:cNvSpPr>
          <p:nvPr>
            <p:ph type="subTitle" idx="1"/>
          </p:nvPr>
        </p:nvSpPr>
        <p:spPr>
          <a:xfrm>
            <a:off x="1169276" y="2571092"/>
            <a:ext cx="6645654" cy="3600000"/>
          </a:xfrm>
        </p:spPr>
        <p:txBody>
          <a:bodyPr/>
          <a:lstStyle/>
          <a:p>
            <a:pPr marL="0" indent="0">
              <a:buNone/>
            </a:pPr>
            <a:r>
              <a:rPr lang="en-GB" sz="2000" dirty="0"/>
              <a:t>Hot food must be served piping hot, that is above 63ºC. </a:t>
            </a:r>
          </a:p>
          <a:p>
            <a:pPr marL="0" indent="0">
              <a:buNone/>
            </a:pPr>
            <a:endParaRPr lang="en-GB" sz="2000" dirty="0"/>
          </a:p>
          <a:p>
            <a:pPr marL="0" indent="0">
              <a:buNone/>
            </a:pPr>
            <a:r>
              <a:rPr lang="en-GB" sz="2000" dirty="0"/>
              <a:t>Bacteria will begin to die when the temperature rises above 60ºC.</a:t>
            </a:r>
          </a:p>
          <a:p>
            <a:pPr marL="0" indent="0">
              <a:buNone/>
            </a:pPr>
            <a:endParaRPr lang="en-GB" sz="2000" dirty="0"/>
          </a:p>
          <a:p>
            <a:pPr marL="0" indent="0">
              <a:buNone/>
            </a:pPr>
            <a:r>
              <a:rPr lang="en-GB" sz="2000" dirty="0"/>
              <a:t>Some foods change colour when they are cooked.</a:t>
            </a:r>
          </a:p>
          <a:p>
            <a:pPr marL="0" indent="0">
              <a:buNone/>
            </a:pPr>
            <a:endParaRPr lang="en-GB" sz="2000" dirty="0"/>
          </a:p>
          <a:p>
            <a:pPr marL="0" indent="0">
              <a:buNone/>
            </a:pPr>
            <a:r>
              <a:rPr lang="en-GB" sz="2000" dirty="0"/>
              <a:t>Cooking food thoroughly to a minimum core temperature of 75°C will ensure most bacteria is destroyed.</a:t>
            </a:r>
          </a:p>
          <a:p>
            <a:pPr marL="0" indent="0">
              <a:buNone/>
            </a:pPr>
            <a:endParaRPr lang="en-GB" dirty="0"/>
          </a:p>
        </p:txBody>
      </p:sp>
      <p:pic>
        <p:nvPicPr>
          <p:cNvPr id="4" name="Picture 4" descr="MPj0409423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810367" y="1834041"/>
            <a:ext cx="3013038" cy="452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3452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Cooking meat</a:t>
            </a:r>
          </a:p>
        </p:txBody>
      </p:sp>
      <p:sp>
        <p:nvSpPr>
          <p:cNvPr id="3" name="Subtitle 2"/>
          <p:cNvSpPr>
            <a:spLocks noGrp="1"/>
          </p:cNvSpPr>
          <p:nvPr>
            <p:ph type="subTitle" idx="1"/>
          </p:nvPr>
        </p:nvSpPr>
        <p:spPr>
          <a:xfrm>
            <a:off x="1169276" y="2571092"/>
            <a:ext cx="6645654" cy="3600000"/>
          </a:xfrm>
        </p:spPr>
        <p:txBody>
          <a:bodyPr/>
          <a:lstStyle/>
          <a:p>
            <a:pPr marL="0" indent="0">
              <a:buNone/>
            </a:pPr>
            <a:r>
              <a:rPr lang="en-GB" sz="2000" dirty="0"/>
              <a:t>When cooking burgers, sausages, portions of pork and chicken, there should be no pink meat they should also be steaming hot inside. The juices should run clear when cooked.</a:t>
            </a:r>
          </a:p>
          <a:p>
            <a:pPr marL="0" indent="0">
              <a:buNone/>
            </a:pPr>
            <a:r>
              <a:rPr lang="en-GB" sz="2000" dirty="0"/>
              <a:t>To check a whole chicken or other bird, pierce the thickest part of the leg with a clean knife or skewer until the juices run out. The juices should not have any pink or red in them.</a:t>
            </a:r>
          </a:p>
          <a:p>
            <a:pPr marL="0" indent="0">
              <a:buNone/>
            </a:pPr>
            <a:r>
              <a:rPr lang="en-GB" sz="2000" dirty="0"/>
              <a:t>Steak or other cuts of beef or lamb can be eaten less well done as long as they have been properly sealed.</a:t>
            </a:r>
          </a:p>
          <a:p>
            <a:pPr marL="0" indent="0">
              <a:buNone/>
            </a:pPr>
            <a:r>
              <a:rPr lang="en-GB" sz="2000" dirty="0"/>
              <a:t>Sealing the meat will kill any bacteria on the outside. </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84444" y="2571092"/>
            <a:ext cx="3807555" cy="2526425"/>
          </a:xfrm>
          <a:prstGeom prst="rect">
            <a:avLst/>
          </a:prstGeom>
        </p:spPr>
      </p:pic>
    </p:spTree>
    <p:extLst>
      <p:ext uri="{BB962C8B-B14F-4D97-AF65-F5344CB8AC3E}">
        <p14:creationId xmlns:p14="http://schemas.microsoft.com/office/powerpoint/2010/main" val="2288718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Rare meat</a:t>
            </a:r>
            <a:br>
              <a:rPr lang="en-GB" dirty="0"/>
            </a:br>
            <a:br>
              <a:rPr lang="en-GB" dirty="0"/>
            </a:br>
            <a:endParaRPr lang="en-GB" dirty="0"/>
          </a:p>
        </p:txBody>
      </p:sp>
      <p:sp>
        <p:nvSpPr>
          <p:cNvPr id="3" name="Subtitle 2"/>
          <p:cNvSpPr>
            <a:spLocks noGrp="1"/>
          </p:cNvSpPr>
          <p:nvPr>
            <p:ph type="subTitle" idx="1"/>
          </p:nvPr>
        </p:nvSpPr>
        <p:spPr>
          <a:xfrm>
            <a:off x="1169276" y="2571092"/>
            <a:ext cx="6645654" cy="3600000"/>
          </a:xfrm>
        </p:spPr>
        <p:txBody>
          <a:bodyPr/>
          <a:lstStyle/>
          <a:p>
            <a:pPr marL="0" indent="0">
              <a:buNone/>
            </a:pPr>
            <a:r>
              <a:rPr lang="en-GB" sz="2000" dirty="0"/>
              <a:t>Some foods should not be rare, because bacteria can be found all the way through them. </a:t>
            </a:r>
          </a:p>
          <a:p>
            <a:pPr marL="0" indent="0">
              <a:buNone/>
            </a:pPr>
            <a:r>
              <a:rPr lang="en-GB" sz="2000" dirty="0"/>
              <a:t>If the meat is not cooked thoroughly, any bacteria may not be killed.</a:t>
            </a:r>
          </a:p>
          <a:p>
            <a:pPr marL="0" indent="0">
              <a:buNone/>
            </a:pPr>
            <a:r>
              <a:rPr lang="en-GB" sz="2000" dirty="0"/>
              <a:t>The following meats should not be eaten rare:</a:t>
            </a:r>
          </a:p>
          <a:p>
            <a:pPr>
              <a:buFont typeface="Arial" panose="020B0604020202020204" pitchFamily="34" charset="0"/>
              <a:buChar char="•"/>
            </a:pPr>
            <a:r>
              <a:rPr lang="en-GB" sz="2000" dirty="0"/>
              <a:t>poultry;</a:t>
            </a:r>
          </a:p>
          <a:p>
            <a:pPr>
              <a:buFont typeface="Arial" panose="020B0604020202020204" pitchFamily="34" charset="0"/>
              <a:buChar char="•"/>
            </a:pPr>
            <a:r>
              <a:rPr lang="en-GB" sz="2000" dirty="0"/>
              <a:t>pork;</a:t>
            </a:r>
          </a:p>
          <a:p>
            <a:pPr>
              <a:buFont typeface="Arial" panose="020B0604020202020204" pitchFamily="34" charset="0"/>
              <a:buChar char="•"/>
            </a:pPr>
            <a:r>
              <a:rPr lang="en-GB" sz="2000" dirty="0"/>
              <a:t>burgers, sausages, chicken nuggets;</a:t>
            </a:r>
          </a:p>
          <a:p>
            <a:pPr>
              <a:buFont typeface="Arial" panose="020B0604020202020204" pitchFamily="34" charset="0"/>
              <a:buChar char="•"/>
            </a:pPr>
            <a:r>
              <a:rPr lang="en-GB" sz="2000" dirty="0"/>
              <a:t>rolled joints;</a:t>
            </a:r>
          </a:p>
          <a:p>
            <a:pPr>
              <a:buFont typeface="Arial" panose="020B0604020202020204" pitchFamily="34" charset="0"/>
              <a:buChar char="•"/>
            </a:pPr>
            <a:r>
              <a:rPr lang="en-GB" sz="2000" dirty="0"/>
              <a:t>kebabs.</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740980" y="2442781"/>
            <a:ext cx="4367181" cy="2906310"/>
          </a:xfrm>
          <a:prstGeom prst="rect">
            <a:avLst/>
          </a:prstGeom>
        </p:spPr>
      </p:pic>
    </p:spTree>
    <p:extLst>
      <p:ext uri="{BB962C8B-B14F-4D97-AF65-F5344CB8AC3E}">
        <p14:creationId xmlns:p14="http://schemas.microsoft.com/office/powerpoint/2010/main" val="366922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Cooking leftovers</a:t>
            </a:r>
          </a:p>
        </p:txBody>
      </p:sp>
      <p:sp>
        <p:nvSpPr>
          <p:cNvPr id="3" name="Subtitle 2"/>
          <p:cNvSpPr>
            <a:spLocks noGrp="1"/>
          </p:cNvSpPr>
          <p:nvPr>
            <p:ph type="subTitle" idx="1"/>
          </p:nvPr>
        </p:nvSpPr>
        <p:spPr>
          <a:xfrm>
            <a:off x="1169276" y="2571092"/>
            <a:ext cx="6645654" cy="3600000"/>
          </a:xfrm>
        </p:spPr>
        <p:txBody>
          <a:bodyPr/>
          <a:lstStyle/>
          <a:p>
            <a:pPr marL="0" indent="0">
              <a:buNone/>
            </a:pPr>
            <a:r>
              <a:rPr lang="en-GB" sz="2000" dirty="0"/>
              <a:t>Leftovers should be cooled as quickly as possible within two hours and then stored in the fridge below 5ºC. Separating the food into smaller containers can help.</a:t>
            </a:r>
          </a:p>
          <a:p>
            <a:pPr marL="0" indent="0">
              <a:buNone/>
            </a:pPr>
            <a:r>
              <a:rPr lang="en-GB" sz="2000" dirty="0"/>
              <a:t>When leftovers are reheated, they need to be steaming hot. If using a digital probe food should be reheated to a minimum of 75°C . In Scotland food must be reheated to a core temperature of 82°C.</a:t>
            </a:r>
          </a:p>
          <a:p>
            <a:pPr marL="0" indent="0">
              <a:buNone/>
            </a:pPr>
            <a:r>
              <a:rPr lang="en-GB" sz="2000" dirty="0"/>
              <a:t>Leftovers should not be reheated more than once and should be used within 48 hours from when it was made (24 hours for rice dishes).</a:t>
            </a:r>
          </a:p>
          <a:p>
            <a:pPr marL="0" indent="0">
              <a:buNone/>
            </a:pPr>
            <a:endParaRPr lang="en-GB" dirty="0"/>
          </a:p>
        </p:txBody>
      </p:sp>
      <p:pic>
        <p:nvPicPr>
          <p:cNvPr id="3074" name="Picture 2" descr="C:\Users\AWhite\Downloads\shutterstock_234673393.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96512" y="2649095"/>
            <a:ext cx="4098450" cy="2733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9762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Cooking with aluminium pans</a:t>
            </a:r>
          </a:p>
        </p:txBody>
      </p:sp>
      <p:sp>
        <p:nvSpPr>
          <p:cNvPr id="3" name="Subtitle 2"/>
          <p:cNvSpPr>
            <a:spLocks noGrp="1"/>
          </p:cNvSpPr>
          <p:nvPr>
            <p:ph type="subTitle" idx="1"/>
          </p:nvPr>
        </p:nvSpPr>
        <p:spPr>
          <a:xfrm>
            <a:off x="1169276" y="2571092"/>
            <a:ext cx="6645654" cy="3600000"/>
          </a:xfrm>
        </p:spPr>
        <p:txBody>
          <a:bodyPr/>
          <a:lstStyle/>
          <a:p>
            <a:pPr marL="0" indent="0">
              <a:buNone/>
            </a:pPr>
            <a:r>
              <a:rPr lang="en-GB" sz="2000" dirty="0"/>
              <a:t>It is best not to use aluminium pans, baking trays and foil, or other cookware made of aluminium, to cook foods that are highly acidic such as:</a:t>
            </a:r>
          </a:p>
          <a:p>
            <a:pPr marL="0" indent="0">
              <a:buNone/>
            </a:pPr>
            <a:r>
              <a:rPr lang="en-GB" sz="2000" dirty="0"/>
              <a:t>• tomatoes;</a:t>
            </a:r>
          </a:p>
          <a:p>
            <a:pPr marL="0" indent="0">
              <a:buNone/>
            </a:pPr>
            <a:r>
              <a:rPr lang="en-GB" sz="2000" dirty="0"/>
              <a:t>• rhubarb;</a:t>
            </a:r>
          </a:p>
          <a:p>
            <a:pPr marL="0" indent="0">
              <a:buNone/>
            </a:pPr>
            <a:r>
              <a:rPr lang="en-GB" sz="2000" dirty="0"/>
              <a:t>• cabbage;</a:t>
            </a:r>
          </a:p>
          <a:p>
            <a:pPr marL="0" indent="0">
              <a:buNone/>
            </a:pPr>
            <a:r>
              <a:rPr lang="en-GB" sz="2000" dirty="0"/>
              <a:t>• many soft fruits.</a:t>
            </a:r>
          </a:p>
          <a:p>
            <a:pPr marL="0" indent="0">
              <a:buNone/>
            </a:pPr>
            <a:endParaRPr lang="en-GB" sz="2000" dirty="0"/>
          </a:p>
          <a:p>
            <a:pPr marL="0" indent="0">
              <a:buNone/>
            </a:pPr>
            <a:r>
              <a:rPr lang="en-GB" sz="2000" dirty="0"/>
              <a:t>Aluminium can affect the taste of these sorts of foods.</a:t>
            </a:r>
          </a:p>
        </p:txBody>
      </p:sp>
      <p:pic>
        <p:nvPicPr>
          <p:cNvPr id="4098" name="Picture 2" descr="C:\Users\AWhite\Downloads\shutterstock_450046717.jpg"/>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5581" t="5807" r="7558" b="8421"/>
          <a:stretch/>
        </p:blipFill>
        <p:spPr bwMode="auto">
          <a:xfrm>
            <a:off x="7558863" y="2283798"/>
            <a:ext cx="4633137" cy="3051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9304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Chilling</a:t>
            </a:r>
          </a:p>
        </p:txBody>
      </p:sp>
      <p:sp>
        <p:nvSpPr>
          <p:cNvPr id="3" name="Subtitle 2"/>
          <p:cNvSpPr>
            <a:spLocks noGrp="1"/>
          </p:cNvSpPr>
          <p:nvPr>
            <p:ph type="subTitle" idx="1"/>
          </p:nvPr>
        </p:nvSpPr>
        <p:spPr>
          <a:xfrm>
            <a:off x="1169275" y="2571092"/>
            <a:ext cx="7272975" cy="3600000"/>
          </a:xfrm>
        </p:spPr>
        <p:txBody>
          <a:bodyPr/>
          <a:lstStyle/>
          <a:p>
            <a:pPr marL="0" indent="0">
              <a:buNone/>
            </a:pPr>
            <a:r>
              <a:rPr lang="en-GB" sz="2000" dirty="0"/>
              <a:t>The bacteria that cause food to deteriorate and lead to food poisoning rapidly reproduce around the temperature of 37ºC (body temperature). This is known as the ‘optimum temperature’ for bacterial multiplication.</a:t>
            </a:r>
          </a:p>
          <a:p>
            <a:pPr marL="0" indent="0">
              <a:buNone/>
            </a:pPr>
            <a:r>
              <a:rPr lang="en-GB" sz="2000" dirty="0"/>
              <a:t>The temperature between 5ºC– 63ºC is known as the ‘danger-zone’. Bacterial will multiply most rapidly within this temperature range.</a:t>
            </a:r>
          </a:p>
          <a:p>
            <a:pPr marL="0" indent="0">
              <a:buNone/>
            </a:pPr>
            <a:r>
              <a:rPr lang="en-GB" sz="2000" dirty="0"/>
              <a:t>Reducing the temperature below 5ºC slows the reproduction of micro – organisms.</a:t>
            </a:r>
          </a:p>
          <a:p>
            <a:pPr marL="0" indent="0">
              <a:buNone/>
            </a:pPr>
            <a:r>
              <a:rPr lang="en-GB" sz="2000" dirty="0"/>
              <a:t>Cold temperatures do not kill bacteria.</a:t>
            </a:r>
          </a:p>
          <a:p>
            <a:pPr marL="0" indent="0">
              <a:buNone/>
            </a:pPr>
            <a:endParaRPr lang="en-GB" dirty="0"/>
          </a:p>
        </p:txBody>
      </p:sp>
      <p:pic>
        <p:nvPicPr>
          <p:cNvPr id="5" name="Picture 4" descr="MPj04306240000[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71860" y="1967247"/>
            <a:ext cx="2998382" cy="4510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6823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Chilling – the refrigerator</a:t>
            </a:r>
          </a:p>
        </p:txBody>
      </p:sp>
      <p:sp>
        <p:nvSpPr>
          <p:cNvPr id="3" name="Subtitle 2"/>
          <p:cNvSpPr>
            <a:spLocks noGrp="1"/>
          </p:cNvSpPr>
          <p:nvPr>
            <p:ph type="subTitle" idx="1"/>
          </p:nvPr>
        </p:nvSpPr>
        <p:spPr>
          <a:xfrm>
            <a:off x="1169276" y="2571092"/>
            <a:ext cx="6826408" cy="3600000"/>
          </a:xfrm>
        </p:spPr>
        <p:txBody>
          <a:bodyPr/>
          <a:lstStyle/>
          <a:p>
            <a:r>
              <a:rPr lang="en-GB" sz="2000" dirty="0"/>
              <a:t>Keep it at the right temperature (below 5°C).</a:t>
            </a:r>
          </a:p>
          <a:p>
            <a:r>
              <a:rPr lang="en-GB" sz="2000" dirty="0"/>
              <a:t>Keep the fridge door closed as much as possible.</a:t>
            </a:r>
          </a:p>
          <a:p>
            <a:r>
              <a:rPr lang="en-GB" sz="2000" dirty="0"/>
              <a:t>Store cooked food above raw food.</a:t>
            </a:r>
          </a:p>
          <a:p>
            <a:r>
              <a:rPr lang="en-GB" sz="2000" dirty="0"/>
              <a:t>Wait for food to cool down before it is placed in the fridge.</a:t>
            </a:r>
          </a:p>
          <a:p>
            <a:r>
              <a:rPr lang="en-GB" sz="2000" dirty="0"/>
              <a:t>Do not overload the refrigerator. If the fridge is full, the cool air will not circulate around the food.</a:t>
            </a:r>
          </a:p>
          <a:p>
            <a:r>
              <a:rPr lang="en-GB" sz="2000" dirty="0"/>
              <a:t>Food should be covered to prevent cross contamination and moisture loss.</a:t>
            </a:r>
          </a:p>
          <a:p>
            <a:r>
              <a:rPr lang="en-GB" sz="2000" dirty="0"/>
              <a:t>Regular maintenance of the fridge is important.</a:t>
            </a:r>
          </a:p>
          <a:p>
            <a:r>
              <a:rPr lang="en-GB" sz="2000" dirty="0"/>
              <a:t>Clean to remove spills and food deposits whenever they occur to prevent contamination of food.</a:t>
            </a:r>
          </a:p>
        </p:txBody>
      </p:sp>
      <p:pic>
        <p:nvPicPr>
          <p:cNvPr id="5122" name="Picture 2" descr="C:\Users\AWhite\Downloads\shutterstock_603106244.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95684" y="2722667"/>
            <a:ext cx="3960305" cy="2704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638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lnSpcReduction="10000"/>
          </a:bodyPr>
          <a:lstStyle/>
          <a:p>
            <a:r>
              <a:rPr lang="en-GB" sz="2000" dirty="0"/>
              <a:t>Ensure the freezer is working at a </a:t>
            </a:r>
            <a:r>
              <a:rPr lang="en-GB" sz="2000"/>
              <a:t>temperature below </a:t>
            </a:r>
            <a:r>
              <a:rPr lang="en-GB" sz="2000" dirty="0"/>
              <a:t>-18 ºC. </a:t>
            </a:r>
          </a:p>
          <a:p>
            <a:r>
              <a:rPr lang="en-GB" sz="2000" dirty="0"/>
              <a:t>Do not place hot foods in the freezer or leave the door open for extended periods.</a:t>
            </a:r>
          </a:p>
          <a:p>
            <a:r>
              <a:rPr lang="en-GB" sz="2000" dirty="0"/>
              <a:t>Do not overload the freezer. Cold air needs to circulate around the food.</a:t>
            </a:r>
          </a:p>
          <a:p>
            <a:r>
              <a:rPr lang="en-GB" sz="2000" dirty="0"/>
              <a:t>Store food with a label showing the contents and the date. Food should be wrapped well to prevent it drying out. Only freeze food when at its best condition, to allow the food to last longer.</a:t>
            </a:r>
          </a:p>
        </p:txBody>
      </p:sp>
      <p:sp>
        <p:nvSpPr>
          <p:cNvPr id="3" name="Text Placeholder 2"/>
          <p:cNvSpPr>
            <a:spLocks noGrp="1"/>
          </p:cNvSpPr>
          <p:nvPr>
            <p:ph type="body" sz="quarter" idx="3"/>
          </p:nvPr>
        </p:nvSpPr>
        <p:spPr/>
        <p:txBody>
          <a:bodyPr>
            <a:normAutofit/>
          </a:bodyPr>
          <a:lstStyle/>
          <a:p>
            <a:pPr marL="342900" indent="-342900">
              <a:buFont typeface="Arial" panose="020B0604020202020204" pitchFamily="34" charset="0"/>
              <a:buChar char="•"/>
            </a:pPr>
            <a:r>
              <a:rPr lang="en-GB" sz="2000" dirty="0"/>
              <a:t>Keep the freezer clean by removing spills and food deposits when they occur.</a:t>
            </a:r>
          </a:p>
          <a:p>
            <a:pPr marL="342900" indent="-342900">
              <a:buFont typeface="Arial" panose="020B0604020202020204" pitchFamily="34" charset="0"/>
              <a:buChar char="•"/>
            </a:pPr>
            <a:r>
              <a:rPr lang="en-GB" sz="2000" dirty="0"/>
              <a:t>Never refreeze defrosted food, as this increases the growth of bacteria.</a:t>
            </a:r>
          </a:p>
          <a:p>
            <a:pPr marL="342900" indent="-342900">
              <a:buFont typeface="Arial" panose="020B0604020202020204" pitchFamily="34" charset="0"/>
              <a:buChar char="•"/>
            </a:pPr>
            <a:r>
              <a:rPr lang="en-GB" sz="2000" dirty="0"/>
              <a:t>Defrost food slowly in a fridge below 5ºC</a:t>
            </a:r>
          </a:p>
          <a:p>
            <a:endParaRPr lang="en-GB" sz="2000" dirty="0"/>
          </a:p>
        </p:txBody>
      </p:sp>
      <p:sp>
        <p:nvSpPr>
          <p:cNvPr id="4" name="Title 3"/>
          <p:cNvSpPr>
            <a:spLocks noGrp="1"/>
          </p:cNvSpPr>
          <p:nvPr>
            <p:ph type="title"/>
          </p:nvPr>
        </p:nvSpPr>
        <p:spPr/>
        <p:txBody>
          <a:bodyPr/>
          <a:lstStyle/>
          <a:p>
            <a:r>
              <a:rPr lang="en-GB" dirty="0"/>
              <a:t>Chilling – the freezer</a:t>
            </a:r>
            <a:endParaRPr lang="en-US" dirty="0"/>
          </a:p>
        </p:txBody>
      </p:sp>
      <p:pic>
        <p:nvPicPr>
          <p:cNvPr id="5" name="Picture 2" descr="C:\Users\AWhite\Downloads\shutterstock_1013189374.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553419" y="4957459"/>
            <a:ext cx="2330083" cy="15541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68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Cross contamination</a:t>
            </a:r>
            <a:br>
              <a:rPr lang="en-GB" dirty="0"/>
            </a:br>
            <a:endParaRPr lang="en-GB" dirty="0"/>
          </a:p>
        </p:txBody>
      </p:sp>
      <p:sp>
        <p:nvSpPr>
          <p:cNvPr id="3" name="Subtitle 2"/>
          <p:cNvSpPr>
            <a:spLocks noGrp="1"/>
          </p:cNvSpPr>
          <p:nvPr>
            <p:ph type="subTitle" idx="1"/>
          </p:nvPr>
        </p:nvSpPr>
        <p:spPr>
          <a:xfrm>
            <a:off x="1169276" y="2571092"/>
            <a:ext cx="6645654" cy="3600000"/>
          </a:xfrm>
        </p:spPr>
        <p:txBody>
          <a:bodyPr/>
          <a:lstStyle/>
          <a:p>
            <a:pPr marL="0" indent="0">
              <a:buNone/>
            </a:pPr>
            <a:r>
              <a:rPr lang="en-GB" sz="2000" dirty="0"/>
              <a:t>The process by which bacteria are transferred from one area to another.</a:t>
            </a:r>
          </a:p>
          <a:p>
            <a:pPr marL="0" indent="0">
              <a:buNone/>
            </a:pPr>
            <a:endParaRPr lang="en-GB" sz="2000" dirty="0"/>
          </a:p>
          <a:p>
            <a:pPr marL="0" indent="0">
              <a:buNone/>
            </a:pPr>
            <a:r>
              <a:rPr lang="en-GB" sz="2000" dirty="0"/>
              <a:t>The main carriers of bacteria and causes of cross contamination are:</a:t>
            </a:r>
          </a:p>
          <a:p>
            <a:pPr>
              <a:buFont typeface="Arial" panose="020B0604020202020204" pitchFamily="34" charset="0"/>
              <a:buChar char="•"/>
            </a:pPr>
            <a:r>
              <a:rPr lang="en-GB" sz="2000" dirty="0"/>
              <a:t>humans;</a:t>
            </a:r>
          </a:p>
          <a:p>
            <a:pPr>
              <a:buFont typeface="Arial" panose="020B0604020202020204" pitchFamily="34" charset="0"/>
              <a:buChar char="•"/>
            </a:pPr>
            <a:r>
              <a:rPr lang="en-GB" sz="2000" dirty="0"/>
              <a:t>rubbish;</a:t>
            </a:r>
          </a:p>
          <a:p>
            <a:pPr>
              <a:buFont typeface="Arial" panose="020B0604020202020204" pitchFamily="34" charset="0"/>
              <a:buChar char="•"/>
            </a:pPr>
            <a:r>
              <a:rPr lang="en-GB" sz="2000" dirty="0"/>
              <a:t>pets and other animals;</a:t>
            </a:r>
          </a:p>
          <a:p>
            <a:pPr>
              <a:buFont typeface="Arial" panose="020B0604020202020204" pitchFamily="34" charset="0"/>
              <a:buChar char="•"/>
            </a:pPr>
            <a:r>
              <a:rPr lang="en-GB" sz="2000" dirty="0"/>
              <a:t>food, e.g. raw meat or poultry.</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20033" y="2423947"/>
            <a:ext cx="3799002" cy="2533934"/>
          </a:xfrm>
          <a:prstGeom prst="rect">
            <a:avLst/>
          </a:prstGeom>
        </p:spPr>
      </p:pic>
    </p:spTree>
    <p:extLst>
      <p:ext uri="{BB962C8B-B14F-4D97-AF65-F5344CB8AC3E}">
        <p14:creationId xmlns:p14="http://schemas.microsoft.com/office/powerpoint/2010/main" val="4212091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cs typeface="Arial" panose="020B0604020202020204" pitchFamily="34" charset="0"/>
              </a:rPr>
              <a:t>Food hygiene</a:t>
            </a:r>
            <a:br>
              <a:rPr lang="en-GB" altLang="en-US" dirty="0">
                <a:latin typeface="Arial" panose="020B0604020202020204" pitchFamily="34" charset="0"/>
                <a:cs typeface="Arial" panose="020B0604020202020204" pitchFamily="34" charset="0"/>
              </a:rPr>
            </a:br>
            <a:endParaRPr lang="en-US" dirty="0"/>
          </a:p>
        </p:txBody>
      </p:sp>
      <p:sp>
        <p:nvSpPr>
          <p:cNvPr id="3" name="Subtitle 2"/>
          <p:cNvSpPr>
            <a:spLocks noGrp="1"/>
          </p:cNvSpPr>
          <p:nvPr>
            <p:ph type="subTitle" idx="1"/>
          </p:nvPr>
        </p:nvSpPr>
        <p:spPr>
          <a:xfrm>
            <a:off x="1169276" y="2571092"/>
            <a:ext cx="6075999" cy="3600000"/>
          </a:xfrm>
        </p:spPr>
        <p:txBody>
          <a:bodyPr/>
          <a:lstStyle/>
          <a:p>
            <a:pPr marL="0" indent="0">
              <a:spcBef>
                <a:spcPct val="50000"/>
              </a:spcBef>
              <a:buNone/>
            </a:pPr>
            <a:r>
              <a:rPr lang="en-GB" altLang="en-US" sz="2000" dirty="0">
                <a:latin typeface="Arial" panose="020B0604020202020204" pitchFamily="34" charset="0"/>
                <a:cs typeface="Arial" panose="020B0604020202020204" pitchFamily="34" charset="0"/>
              </a:rPr>
              <a:t>Food hygiene is necessary in order to produce and supply food which is safe to eat.  This involves more than just being clean.  A simple way to remember is the 4 Cs:</a:t>
            </a:r>
          </a:p>
          <a:p>
            <a:pPr>
              <a:spcBef>
                <a:spcPct val="50000"/>
              </a:spcBef>
              <a:buFontTx/>
              <a:buChar char="•"/>
            </a:pPr>
            <a:r>
              <a:rPr lang="en-GB" altLang="en-US" sz="2000" dirty="0">
                <a:latin typeface="Arial" panose="020B0604020202020204" pitchFamily="34" charset="0"/>
                <a:cs typeface="Arial" panose="020B0604020202020204" pitchFamily="34" charset="0"/>
              </a:rPr>
              <a:t>  Cleaning;</a:t>
            </a:r>
          </a:p>
          <a:p>
            <a:pPr>
              <a:spcBef>
                <a:spcPct val="50000"/>
              </a:spcBef>
              <a:buFontTx/>
              <a:buChar char="•"/>
            </a:pPr>
            <a:r>
              <a:rPr lang="en-GB" altLang="en-US" sz="2000" dirty="0">
                <a:latin typeface="Arial" panose="020B0604020202020204" pitchFamily="34" charset="0"/>
                <a:cs typeface="Arial" panose="020B0604020202020204" pitchFamily="34" charset="0"/>
              </a:rPr>
              <a:t>  Cooking;</a:t>
            </a:r>
          </a:p>
          <a:p>
            <a:pPr>
              <a:spcBef>
                <a:spcPct val="50000"/>
              </a:spcBef>
              <a:buFontTx/>
              <a:buChar char="•"/>
            </a:pPr>
            <a:r>
              <a:rPr lang="en-GB" altLang="en-US" sz="2000" dirty="0">
                <a:latin typeface="Arial" panose="020B0604020202020204" pitchFamily="34" charset="0"/>
                <a:cs typeface="Arial" panose="020B0604020202020204" pitchFamily="34" charset="0"/>
              </a:rPr>
              <a:t>  Chilling;</a:t>
            </a:r>
          </a:p>
          <a:p>
            <a:pPr>
              <a:spcBef>
                <a:spcPct val="50000"/>
              </a:spcBef>
              <a:buFontTx/>
              <a:buChar char="•"/>
            </a:pPr>
            <a:r>
              <a:rPr lang="en-GB" altLang="en-US" sz="2000" dirty="0">
                <a:latin typeface="Arial" panose="020B0604020202020204" pitchFamily="34" charset="0"/>
                <a:cs typeface="Arial" panose="020B0604020202020204" pitchFamily="34" charset="0"/>
              </a:rPr>
              <a:t>  Cross contamination.</a:t>
            </a:r>
            <a:endParaRPr lang="en-US" altLang="en-US" sz="2000" dirty="0">
              <a:latin typeface="Arial" panose="020B0604020202020204" pitchFamily="34" charset="0"/>
              <a:cs typeface="Arial" panose="020B0604020202020204" pitchFamily="34" charset="0"/>
            </a:endParaRPr>
          </a:p>
          <a:p>
            <a:pPr marL="0" indent="0">
              <a:buNone/>
            </a:pPr>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08085" y="1923797"/>
            <a:ext cx="3615529" cy="4480209"/>
          </a:xfrm>
          <a:prstGeom prst="rect">
            <a:avLst/>
          </a:prstGeom>
        </p:spPr>
      </p:pic>
    </p:spTree>
    <p:extLst>
      <p:ext uri="{BB962C8B-B14F-4D97-AF65-F5344CB8AC3E}">
        <p14:creationId xmlns:p14="http://schemas.microsoft.com/office/powerpoint/2010/main" val="3748852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Cross contamination</a:t>
            </a:r>
          </a:p>
        </p:txBody>
      </p:sp>
      <p:sp>
        <p:nvSpPr>
          <p:cNvPr id="3" name="Subtitle 2"/>
          <p:cNvSpPr>
            <a:spLocks noGrp="1"/>
          </p:cNvSpPr>
          <p:nvPr>
            <p:ph type="subTitle" idx="1"/>
          </p:nvPr>
        </p:nvSpPr>
        <p:spPr>
          <a:xfrm>
            <a:off x="1169276" y="2571092"/>
            <a:ext cx="6645654" cy="3600000"/>
          </a:xfrm>
        </p:spPr>
        <p:txBody>
          <a:bodyPr/>
          <a:lstStyle/>
          <a:p>
            <a:r>
              <a:rPr lang="en-GB" sz="2000" dirty="0"/>
              <a:t>Keep raw meat separate from ready – to eat food.</a:t>
            </a:r>
          </a:p>
          <a:p>
            <a:r>
              <a:rPr lang="en-GB" sz="2000" dirty="0"/>
              <a:t>Do not let raw meat drip onto other food – keep it in sealed containers at the bottom of the fridge.</a:t>
            </a:r>
          </a:p>
          <a:p>
            <a:r>
              <a:rPr lang="en-GB" sz="2000" dirty="0"/>
              <a:t>Never use the same chopping board for raw meat and ready-to-eat food without washing the board (and knife) thoroughly in between. Ideally use a red board to prevent the risk of bacterial cross contamination.</a:t>
            </a:r>
          </a:p>
          <a:p>
            <a:r>
              <a:rPr lang="en-GB" sz="2000" dirty="0"/>
              <a:t>Do not wash meat before cooking it, this will not remove harmful bacteria and may spread bacteria to work surfaces and utensils.</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97462" y="2210220"/>
            <a:ext cx="3048000" cy="2584704"/>
          </a:xfrm>
          <a:prstGeom prst="rect">
            <a:avLst/>
          </a:prstGeom>
        </p:spPr>
      </p:pic>
      <p:pic>
        <p:nvPicPr>
          <p:cNvPr id="12" name="Picture 11" descr="Image result for cross for no"/>
          <p:cNvPicPr/>
          <p:nvPr/>
        </p:nvPicPr>
        <p:blipFill>
          <a:blip r:embed="rId3" cstate="email">
            <a:extLst>
              <a:ext uri="{28A0092B-C50C-407E-A947-70E740481C1C}">
                <a14:useLocalDpi xmlns:a14="http://schemas.microsoft.com/office/drawing/2010/main"/>
              </a:ext>
            </a:extLst>
          </a:blip>
          <a:srcRect/>
          <a:stretch>
            <a:fillRect/>
          </a:stretch>
        </p:blipFill>
        <p:spPr bwMode="auto">
          <a:xfrm>
            <a:off x="7926114" y="2473872"/>
            <a:ext cx="2057400" cy="2057400"/>
          </a:xfrm>
          <a:prstGeom prst="rect">
            <a:avLst/>
          </a:prstGeom>
          <a:noFill/>
        </p:spPr>
      </p:pic>
    </p:spTree>
    <p:extLst>
      <p:ext uri="{BB962C8B-B14F-4D97-AF65-F5344CB8AC3E}">
        <p14:creationId xmlns:p14="http://schemas.microsoft.com/office/powerpoint/2010/main" val="2408099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Food hygiene </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DB06576B-D412-FC59-1093-96B9E5D18E9E}"/>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Cleaning</a:t>
            </a:r>
          </a:p>
        </p:txBody>
      </p:sp>
      <p:sp>
        <p:nvSpPr>
          <p:cNvPr id="3" name="Subtitle 2"/>
          <p:cNvSpPr>
            <a:spLocks noGrp="1"/>
          </p:cNvSpPr>
          <p:nvPr>
            <p:ph type="subTitle" idx="1"/>
          </p:nvPr>
        </p:nvSpPr>
        <p:spPr>
          <a:xfrm>
            <a:off x="1169276" y="2571092"/>
            <a:ext cx="6958724" cy="3600000"/>
          </a:xfrm>
        </p:spPr>
        <p:txBody>
          <a:bodyPr/>
          <a:lstStyle/>
          <a:p>
            <a:pPr marL="0" indent="0">
              <a:spcBef>
                <a:spcPct val="0"/>
              </a:spcBef>
              <a:buNone/>
            </a:pPr>
            <a:r>
              <a:rPr lang="en-GB" altLang="en-US" sz="2000" dirty="0">
                <a:latin typeface="Arial" panose="020B0604020202020204" pitchFamily="34" charset="0"/>
                <a:cs typeface="Arial" panose="020B0604020202020204" pitchFamily="34" charset="0"/>
              </a:rPr>
              <a:t>Cleaning the kitchen is important to keep food safe and prevent bacteria from spreading.</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‘Clean as you go’ means people make sure that they clean the area and utensils they have been working in or with, as they prepare food.  </a:t>
            </a:r>
          </a:p>
          <a:p>
            <a:pPr>
              <a:spcBef>
                <a:spcPct val="0"/>
              </a:spcBef>
            </a:pPr>
            <a:endParaRPr lang="en-GB" altLang="en-US" sz="2000" dirty="0">
              <a:latin typeface="Arial" panose="020B0604020202020204" pitchFamily="34" charset="0"/>
              <a:cs typeface="Arial" panose="020B0604020202020204" pitchFamily="34" charset="0"/>
            </a:endParaRPr>
          </a:p>
          <a:p>
            <a:pPr marL="0" indent="0">
              <a:spcBef>
                <a:spcPct val="0"/>
              </a:spcBef>
              <a:buNone/>
            </a:pPr>
            <a:r>
              <a:rPr lang="en-GB" altLang="en-US" sz="2000" dirty="0">
                <a:latin typeface="Arial" panose="020B0604020202020204" pitchFamily="34" charset="0"/>
                <a:cs typeface="Arial" panose="020B0604020202020204" pitchFamily="34" charset="0"/>
              </a:rPr>
              <a:t>This avoids build-up of mess and leads to better hygienic conditions.  </a:t>
            </a:r>
          </a:p>
          <a:p>
            <a:pPr marL="0" indent="0">
              <a:buNone/>
            </a:pPr>
            <a:endParaRPr lang="en-GB" dirty="0"/>
          </a:p>
        </p:txBody>
      </p:sp>
      <p:pic>
        <p:nvPicPr>
          <p:cNvPr id="6" name="Picture 16" descr="MPj0430772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080686" y="2571093"/>
            <a:ext cx="4042517" cy="270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1977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Cleaning</a:t>
            </a:r>
          </a:p>
        </p:txBody>
      </p:sp>
      <p:sp>
        <p:nvSpPr>
          <p:cNvPr id="3" name="Subtitle 2"/>
          <p:cNvSpPr>
            <a:spLocks noGrp="1"/>
          </p:cNvSpPr>
          <p:nvPr>
            <p:ph type="subTitle" idx="1"/>
          </p:nvPr>
        </p:nvSpPr>
        <p:spPr>
          <a:xfrm>
            <a:off x="1169276" y="2571092"/>
            <a:ext cx="6879571" cy="3600000"/>
          </a:xfrm>
        </p:spPr>
        <p:txBody>
          <a:bodyPr/>
          <a:lstStyle/>
          <a:p>
            <a:pPr marL="0" indent="0">
              <a:buNone/>
            </a:pPr>
            <a:r>
              <a:rPr lang="en-GB" sz="2000" dirty="0"/>
              <a:t>Cleaning worktops:</a:t>
            </a:r>
          </a:p>
          <a:p>
            <a:pPr>
              <a:lnSpc>
                <a:spcPct val="100000"/>
              </a:lnSpc>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always wash worktops before food preparation begins;</a:t>
            </a:r>
          </a:p>
          <a:p>
            <a:pPr>
              <a:lnSpc>
                <a:spcPct val="100000"/>
              </a:lnSpc>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wipe up any spilt food straight away;</a:t>
            </a:r>
          </a:p>
          <a:p>
            <a:pPr>
              <a:lnSpc>
                <a:spcPct val="100000"/>
              </a:lnSpc>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always sanitise worktops thoroughly after they have been touched by raw meat, including poultry or raw eggs.</a:t>
            </a:r>
          </a:p>
          <a:p>
            <a:pPr>
              <a:lnSpc>
                <a:spcPct val="100000"/>
              </a:lnSpc>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do not put ready to eat food, such as bread, salad or fruit on a worktop or chopping board that has been touched by raw meat, unless it has been washed thoroughly first.</a:t>
            </a:r>
            <a:endParaRPr lang="en-US" altLang="en-US" sz="2000" dirty="0">
              <a:latin typeface="Arial" panose="020B0604020202020204" pitchFamily="34" charset="0"/>
              <a:cs typeface="Arial" panose="020B0604020202020204" pitchFamily="34" charset="0"/>
            </a:endParaRPr>
          </a:p>
          <a:p>
            <a:pPr marL="0" indent="0">
              <a:buNone/>
            </a:pPr>
            <a:endParaRPr lang="en-GB" dirty="0"/>
          </a:p>
        </p:txBody>
      </p:sp>
      <p:pic>
        <p:nvPicPr>
          <p:cNvPr id="1026" name="Picture 2" descr="C:\Users\AWhite\Downloads\shutterstock_117715075.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48847" y="2859390"/>
            <a:ext cx="3970922" cy="26486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6396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Cleaning</a:t>
            </a:r>
          </a:p>
        </p:txBody>
      </p:sp>
      <p:sp>
        <p:nvSpPr>
          <p:cNvPr id="3" name="Subtitle 2"/>
          <p:cNvSpPr>
            <a:spLocks noGrp="1"/>
          </p:cNvSpPr>
          <p:nvPr>
            <p:ph type="subTitle" idx="1"/>
          </p:nvPr>
        </p:nvSpPr>
        <p:spPr>
          <a:xfrm>
            <a:off x="1169276" y="2571092"/>
            <a:ext cx="6907924" cy="3600000"/>
          </a:xfrm>
        </p:spPr>
        <p:txBody>
          <a:bodyPr/>
          <a:lstStyle/>
          <a:p>
            <a:pPr marL="0" indent="0">
              <a:spcBef>
                <a:spcPct val="50000"/>
              </a:spcBef>
              <a:buNone/>
              <a:defRPr/>
            </a:pPr>
            <a:r>
              <a:rPr lang="en-GB" altLang="en-US" sz="2000" dirty="0">
                <a:latin typeface="Arial" panose="020B0604020202020204" pitchFamily="34" charset="0"/>
                <a:cs typeface="Arial" panose="020B0604020202020204" pitchFamily="34" charset="0"/>
              </a:rPr>
              <a:t>Areas which need particular attention are:</a:t>
            </a:r>
          </a:p>
          <a:p>
            <a:pPr>
              <a:spcBef>
                <a:spcPct val="50000"/>
              </a:spcBef>
              <a:defRPr/>
            </a:pPr>
            <a:endParaRPr lang="en-GB" altLang="en-US" sz="2000" dirty="0">
              <a:latin typeface="Arial" panose="020B0604020202020204" pitchFamily="34" charset="0"/>
              <a:cs typeface="Arial" panose="020B0604020202020204" pitchFamily="34" charset="0"/>
            </a:endParaRPr>
          </a:p>
          <a:p>
            <a:pPr>
              <a:spcBef>
                <a:spcPct val="5000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surfaces that come into contact with food, e.g. chopping boards, utensils;</a:t>
            </a:r>
          </a:p>
          <a:p>
            <a:pPr>
              <a:spcBef>
                <a:spcPct val="50000"/>
              </a:spcBef>
              <a:buFont typeface="Arial" panose="020B0604020202020204" pitchFamily="34" charset="0"/>
              <a:buChar char="•"/>
              <a:defRPr/>
            </a:pPr>
            <a:endParaRPr lang="en-GB" altLang="en-US" sz="2000" dirty="0">
              <a:latin typeface="Arial" panose="020B0604020202020204" pitchFamily="34" charset="0"/>
              <a:cs typeface="Arial" panose="020B0604020202020204" pitchFamily="34" charset="0"/>
            </a:endParaRPr>
          </a:p>
          <a:p>
            <a:pPr>
              <a:spcBef>
                <a:spcPct val="50000"/>
              </a:spcBef>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surfaces that come into contact with hands, e.g. cupboard and fridge doors. </a:t>
            </a:r>
            <a:endParaRPr lang="en-US" altLang="en-US" sz="2000" dirty="0">
              <a:latin typeface="Arial" panose="020B0604020202020204" pitchFamily="34" charset="0"/>
              <a:cs typeface="Arial" panose="020B0604020202020204" pitchFamily="34" charset="0"/>
            </a:endParaRPr>
          </a:p>
          <a:p>
            <a:pPr marL="0" indent="0">
              <a:buNone/>
            </a:pPr>
            <a:endParaRPr lang="en-GB" dirty="0"/>
          </a:p>
        </p:txBody>
      </p:sp>
      <p:pic>
        <p:nvPicPr>
          <p:cNvPr id="4" name="Picture 5" descr="carrot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412214" y="4541503"/>
            <a:ext cx="2476932" cy="194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MPj04306240000[1]"/>
          <p:cNvPicPr>
            <a:picLocks noChangeAspect="1" noChangeArrowheads="1"/>
          </p:cNvPicPr>
          <p:nvPr/>
        </p:nvPicPr>
        <p:blipFill>
          <a:blip r:embed="rId3" cstate="email">
            <a:extLst>
              <a:ext uri="{28A0092B-C50C-407E-A947-70E740481C1C}">
                <a14:useLocalDpi xmlns:a14="http://schemas.microsoft.com/office/drawing/2010/main"/>
              </a:ext>
            </a:extLst>
          </a:blip>
          <a:srcRect l="23590" t="15715" r="19341" b="-720"/>
          <a:stretch>
            <a:fillRect/>
          </a:stretch>
        </p:blipFill>
        <p:spPr bwMode="auto">
          <a:xfrm>
            <a:off x="8077199" y="1607884"/>
            <a:ext cx="2151321" cy="2933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9745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Cleaning</a:t>
            </a:r>
          </a:p>
        </p:txBody>
      </p:sp>
      <p:sp>
        <p:nvSpPr>
          <p:cNvPr id="3" name="Subtitle 2"/>
          <p:cNvSpPr>
            <a:spLocks noGrp="1"/>
          </p:cNvSpPr>
          <p:nvPr>
            <p:ph type="subTitle" idx="1"/>
          </p:nvPr>
        </p:nvSpPr>
        <p:spPr>
          <a:xfrm>
            <a:off x="1169274" y="2514439"/>
            <a:ext cx="6517063" cy="3600000"/>
          </a:xfrm>
        </p:spPr>
        <p:txBody>
          <a:bodyPr/>
          <a:lstStyle/>
          <a:p>
            <a:pPr marL="0" indent="0">
              <a:lnSpc>
                <a:spcPct val="80000"/>
              </a:lnSpc>
              <a:spcBef>
                <a:spcPct val="0"/>
              </a:spcBef>
              <a:buNone/>
            </a:pPr>
            <a:r>
              <a:rPr lang="en-GB" altLang="en-US" sz="2000" b="1" dirty="0">
                <a:latin typeface="Arial" panose="020B0604020202020204" pitchFamily="34" charset="0"/>
                <a:cs typeface="Arial" panose="020B0604020202020204" pitchFamily="34" charset="0"/>
              </a:rPr>
              <a:t>Chopping boards</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dirty="0">
                <a:latin typeface="Arial" panose="020B0604020202020204" pitchFamily="34" charset="0"/>
                <a:cs typeface="Arial" panose="020B0604020202020204" pitchFamily="34" charset="0"/>
              </a:rPr>
              <a:t>Wash these in between preparing raw meat and raw vegetables. Use a separate chopping board for raw meat (ideally a red one).</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endParaRPr lang="en-GB" altLang="en-US" sz="2000" b="1"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b="1" dirty="0">
                <a:latin typeface="Arial" panose="020B0604020202020204" pitchFamily="34" charset="0"/>
                <a:cs typeface="Arial" panose="020B0604020202020204" pitchFamily="34" charset="0"/>
              </a:rPr>
              <a:t>Cloths</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dirty="0">
                <a:latin typeface="Arial" panose="020B0604020202020204" pitchFamily="34" charset="0"/>
                <a:cs typeface="Arial" panose="020B0604020202020204" pitchFamily="34" charset="0"/>
              </a:rPr>
              <a:t>Use different cloths to wipe hands, worktops and dishes. Clean or replace these cloths regularly.</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dirty="0">
                <a:latin typeface="Arial" panose="020B0604020202020204" pitchFamily="34" charset="0"/>
                <a:cs typeface="Arial" panose="020B0604020202020204" pitchFamily="34" charset="0"/>
              </a:rPr>
              <a:t>Disposable paper cloths are also useful to wipe worktops or chopping boards. Throwing these towels out reduces the risk of bacteria spreading.</a:t>
            </a:r>
            <a:endParaRPr lang="en-US" altLang="en-US" sz="2000" dirty="0">
              <a:latin typeface="Arial" panose="020B0604020202020204" pitchFamily="34" charset="0"/>
              <a:cs typeface="Arial" panose="020B0604020202020204" pitchFamily="34" charset="0"/>
            </a:endParaRPr>
          </a:p>
          <a:p>
            <a:pPr marL="0" indent="0">
              <a:buNone/>
            </a:pPr>
            <a:endParaRPr lang="en-GB" sz="2000" dirty="0"/>
          </a:p>
        </p:txBody>
      </p:sp>
      <p:pic>
        <p:nvPicPr>
          <p:cNvPr id="2050" name="Picture 2" descr="C:\Users\AWhite\Downloads\shutterstock_1032160915.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213870" y="1945758"/>
            <a:ext cx="3567290" cy="236868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AWhite\Downloads\shutterstock_1117072601.jpg"/>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t="5614" b="5744"/>
          <a:stretch/>
        </p:blipFill>
        <p:spPr bwMode="auto">
          <a:xfrm>
            <a:off x="8468418" y="4444408"/>
            <a:ext cx="3058194" cy="2052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788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Cleaning</a:t>
            </a:r>
          </a:p>
        </p:txBody>
      </p:sp>
      <p:sp>
        <p:nvSpPr>
          <p:cNvPr id="3" name="Subtitle 2"/>
          <p:cNvSpPr>
            <a:spLocks noGrp="1"/>
          </p:cNvSpPr>
          <p:nvPr>
            <p:ph type="subTitle" idx="1"/>
          </p:nvPr>
        </p:nvSpPr>
        <p:spPr>
          <a:xfrm>
            <a:off x="1169277" y="2571092"/>
            <a:ext cx="6496798" cy="3600000"/>
          </a:xfrm>
        </p:spPr>
        <p:txBody>
          <a:bodyPr/>
          <a:lstStyle/>
          <a:p>
            <a:pPr marL="0" indent="0">
              <a:lnSpc>
                <a:spcPct val="80000"/>
              </a:lnSpc>
              <a:spcBef>
                <a:spcPct val="0"/>
              </a:spcBef>
              <a:buNone/>
            </a:pPr>
            <a:r>
              <a:rPr lang="en-GB" altLang="en-US" sz="2000" b="1" dirty="0">
                <a:latin typeface="Arial" panose="020B0604020202020204" pitchFamily="34" charset="0"/>
                <a:cs typeface="Arial" panose="020B0604020202020204" pitchFamily="34" charset="0"/>
              </a:rPr>
              <a:t>Knives, spoons and other utensils</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dirty="0">
                <a:latin typeface="Arial" panose="020B0604020202020204" pitchFamily="34" charset="0"/>
                <a:cs typeface="Arial" panose="020B0604020202020204" pitchFamily="34" charset="0"/>
              </a:rPr>
              <a:t>Using clean utensils will prevent the spread of bacteria.</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dirty="0">
                <a:latin typeface="Arial" panose="020B0604020202020204" pitchFamily="34" charset="0"/>
                <a:cs typeface="Arial" panose="020B0604020202020204" pitchFamily="34" charset="0"/>
              </a:rPr>
              <a:t>After touching raw meat, utensils should be washed thoroughly.</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b="1" dirty="0">
                <a:latin typeface="Arial" panose="020B0604020202020204" pitchFamily="34" charset="0"/>
                <a:cs typeface="Arial" panose="020B0604020202020204" pitchFamily="34" charset="0"/>
              </a:rPr>
              <a:t>Cleaning schedule</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dirty="0">
                <a:latin typeface="Arial" panose="020B0604020202020204" pitchFamily="34" charset="0"/>
                <a:cs typeface="Arial" panose="020B0604020202020204" pitchFamily="34" charset="0"/>
              </a:rPr>
              <a:t>Kitchens require effective cleaning and maintenance.  </a:t>
            </a:r>
          </a:p>
          <a:p>
            <a:pPr>
              <a:lnSpc>
                <a:spcPct val="80000"/>
              </a:lnSpc>
              <a:spcBef>
                <a:spcPct val="0"/>
              </a:spcBef>
            </a:pPr>
            <a:endParaRPr lang="en-GB" altLang="en-US" sz="2000" dirty="0">
              <a:latin typeface="Arial" panose="020B0604020202020204" pitchFamily="34" charset="0"/>
              <a:cs typeface="Arial" panose="020B0604020202020204" pitchFamily="34" charset="0"/>
            </a:endParaRPr>
          </a:p>
          <a:p>
            <a:pPr marL="0" indent="0">
              <a:lnSpc>
                <a:spcPct val="80000"/>
              </a:lnSpc>
              <a:spcBef>
                <a:spcPct val="0"/>
              </a:spcBef>
              <a:buNone/>
            </a:pPr>
            <a:r>
              <a:rPr lang="en-GB" altLang="en-US" sz="2000" dirty="0">
                <a:latin typeface="Arial" panose="020B0604020202020204" pitchFamily="34" charset="0"/>
                <a:cs typeface="Arial" panose="020B0604020202020204" pitchFamily="34" charset="0"/>
              </a:rPr>
              <a:t>If several different people use the kitchen it helps them know exactly what to do.</a:t>
            </a:r>
            <a:endParaRPr lang="en-US" altLang="en-US" sz="2000" dirty="0">
              <a:latin typeface="Arial" panose="020B0604020202020204" pitchFamily="34" charset="0"/>
              <a:cs typeface="Arial" panose="020B0604020202020204" pitchFamily="34" charset="0"/>
            </a:endParaRPr>
          </a:p>
          <a:p>
            <a:pPr>
              <a:spcBef>
                <a:spcPct val="0"/>
              </a:spcBef>
            </a:pPr>
            <a:endParaRPr lang="en-GB" altLang="en-US" sz="2000" dirty="0"/>
          </a:p>
          <a:p>
            <a:pPr marL="0" indent="0">
              <a:buNone/>
            </a:pPr>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22752" y="2862768"/>
            <a:ext cx="3879190" cy="2587420"/>
          </a:xfrm>
          <a:prstGeom prst="rect">
            <a:avLst/>
          </a:prstGeom>
        </p:spPr>
      </p:pic>
    </p:spTree>
    <p:extLst>
      <p:ext uri="{BB962C8B-B14F-4D97-AF65-F5344CB8AC3E}">
        <p14:creationId xmlns:p14="http://schemas.microsoft.com/office/powerpoint/2010/main" val="2228909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latin typeface="Arial" panose="020B0604020202020204" pitchFamily="34" charset="0"/>
                <a:cs typeface="Arial" panose="020B0604020202020204" pitchFamily="34" charset="0"/>
              </a:rPr>
              <a:t>Cleaning – personal hygiene</a:t>
            </a:r>
            <a:br>
              <a:rPr lang="en-GB" altLang="en-US"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4" y="2297957"/>
            <a:ext cx="5959659" cy="3600000"/>
          </a:xfrm>
        </p:spPr>
        <p:txBody>
          <a:bodyPr/>
          <a:lstStyle/>
          <a:p>
            <a:pPr marL="0" indent="0">
              <a:buNone/>
              <a:defRPr/>
            </a:pPr>
            <a:r>
              <a:rPr lang="en-GB" altLang="en-US" sz="2000" b="1" dirty="0">
                <a:latin typeface="Arial" panose="020B0604020202020204" pitchFamily="34" charset="0"/>
                <a:cs typeface="Arial" panose="020B0604020202020204" pitchFamily="34" charset="0"/>
              </a:rPr>
              <a:t>Hands</a:t>
            </a:r>
          </a:p>
          <a:p>
            <a:pPr marL="0" indent="0">
              <a:buNone/>
              <a:defRPr/>
            </a:pPr>
            <a:r>
              <a:rPr lang="en-GB" altLang="en-US" sz="2000" dirty="0">
                <a:latin typeface="Arial" panose="020B0604020202020204" pitchFamily="34" charset="0"/>
                <a:cs typeface="Arial" panose="020B0604020202020204" pitchFamily="34" charset="0"/>
              </a:rPr>
              <a:t>Wash hands thoroughly with soap and warm water and dry them thoroughly at each of these times:</a:t>
            </a:r>
          </a:p>
          <a:p>
            <a:pPr>
              <a:defRPr/>
            </a:pPr>
            <a:r>
              <a:rPr lang="en-GB" altLang="en-US" sz="2000" dirty="0">
                <a:latin typeface="Arial" panose="020B0604020202020204" pitchFamily="34" charset="0"/>
                <a:cs typeface="Arial" panose="020B0604020202020204" pitchFamily="34" charset="0"/>
              </a:rPr>
              <a:t>before starting to prepare food;</a:t>
            </a:r>
          </a:p>
          <a:p>
            <a:pPr>
              <a:defRPr/>
            </a:pPr>
            <a:r>
              <a:rPr lang="en-GB" altLang="en-US" sz="2000" dirty="0">
                <a:latin typeface="Arial" panose="020B0604020202020204" pitchFamily="34" charset="0"/>
                <a:cs typeface="Arial" panose="020B0604020202020204" pitchFamily="34" charset="0"/>
              </a:rPr>
              <a:t>after touching raw meat, including poultry;</a:t>
            </a:r>
          </a:p>
          <a:p>
            <a:pPr>
              <a:defRPr/>
            </a:pPr>
            <a:r>
              <a:rPr lang="en-GB" altLang="en-US" sz="2000" dirty="0">
                <a:latin typeface="Arial" panose="020B0604020202020204" pitchFamily="34" charset="0"/>
                <a:cs typeface="Arial" panose="020B0604020202020204" pitchFamily="34" charset="0"/>
              </a:rPr>
              <a:t>after touching raw egg; </a:t>
            </a:r>
          </a:p>
          <a:p>
            <a:pPr>
              <a:defRPr/>
            </a:pPr>
            <a:r>
              <a:rPr lang="en-GB" altLang="en-US" sz="2000" dirty="0">
                <a:latin typeface="Arial" panose="020B0604020202020204" pitchFamily="34" charset="0"/>
                <a:cs typeface="Arial" panose="020B0604020202020204" pitchFamily="34" charset="0"/>
              </a:rPr>
              <a:t>after going to the toilet;</a:t>
            </a:r>
          </a:p>
          <a:p>
            <a:pPr>
              <a:defRPr/>
            </a:pPr>
            <a:r>
              <a:rPr lang="en-GB" altLang="en-US" sz="2000" dirty="0">
                <a:latin typeface="Arial" panose="020B0604020202020204" pitchFamily="34" charset="0"/>
                <a:cs typeface="Arial" panose="020B0604020202020204" pitchFamily="34" charset="0"/>
              </a:rPr>
              <a:t>after touching the bin;</a:t>
            </a:r>
          </a:p>
          <a:p>
            <a:pPr>
              <a:defRPr/>
            </a:pPr>
            <a:r>
              <a:rPr lang="en-GB" altLang="en-US" sz="2000" dirty="0">
                <a:latin typeface="Arial" panose="020B0604020202020204" pitchFamily="34" charset="0"/>
                <a:cs typeface="Arial" panose="020B0604020202020204" pitchFamily="34" charset="0"/>
              </a:rPr>
              <a:t>after touching pets</a:t>
            </a:r>
          </a:p>
          <a:p>
            <a:pPr>
              <a:defRPr/>
            </a:pPr>
            <a:r>
              <a:rPr lang="en-GB" altLang="en-US" sz="2000" dirty="0">
                <a:latin typeface="Arial" panose="020B0604020202020204" pitchFamily="34" charset="0"/>
                <a:cs typeface="Arial" panose="020B0604020202020204" pitchFamily="34" charset="0"/>
              </a:rPr>
              <a:t>after touching face or hair.</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728022" y="2572663"/>
            <a:ext cx="4110103" cy="2740316"/>
          </a:xfrm>
          <a:prstGeom prst="rect">
            <a:avLst/>
          </a:prstGeom>
        </p:spPr>
      </p:pic>
    </p:spTree>
    <p:extLst>
      <p:ext uri="{BB962C8B-B14F-4D97-AF65-F5344CB8AC3E}">
        <p14:creationId xmlns:p14="http://schemas.microsoft.com/office/powerpoint/2010/main" val="2362127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pPr marL="0" indent="0">
              <a:buNone/>
              <a:defRPr/>
            </a:pPr>
            <a:r>
              <a:rPr lang="en-GB" altLang="en-US" sz="2000" b="1" dirty="0">
                <a:latin typeface="Arial" panose="020B0604020202020204" pitchFamily="34" charset="0"/>
                <a:cs typeface="Arial" panose="020B0604020202020204" pitchFamily="34" charset="0"/>
              </a:rPr>
              <a:t>Hair</a:t>
            </a:r>
            <a:endParaRPr lang="en-GB" altLang="en-US" sz="2000" dirty="0">
              <a:latin typeface="Arial" panose="020B0604020202020204" pitchFamily="34" charset="0"/>
              <a:cs typeface="Arial" panose="020B0604020202020204" pitchFamily="34" charset="0"/>
            </a:endParaRPr>
          </a:p>
          <a:p>
            <a:pPr marL="0" indent="0">
              <a:buNone/>
              <a:defRPr/>
            </a:pPr>
            <a:r>
              <a:rPr lang="en-GB" altLang="en-US" sz="2000" dirty="0">
                <a:latin typeface="Arial" panose="020B0604020202020204" pitchFamily="34" charset="0"/>
                <a:cs typeface="Arial" panose="020B0604020202020204" pitchFamily="34" charset="0"/>
              </a:rPr>
              <a:t>Long hair should be tied back and/or covered with a hair net.</a:t>
            </a:r>
          </a:p>
          <a:p>
            <a:pPr marL="0" indent="0">
              <a:buNone/>
              <a:defRPr/>
            </a:pPr>
            <a:endParaRPr lang="en-GB" altLang="en-US" sz="2000" dirty="0">
              <a:latin typeface="Arial" panose="020B0604020202020204" pitchFamily="34" charset="0"/>
              <a:cs typeface="Arial" panose="020B0604020202020204" pitchFamily="34" charset="0"/>
            </a:endParaRPr>
          </a:p>
          <a:p>
            <a:pPr marL="0" indent="0">
              <a:buNone/>
              <a:defRPr/>
            </a:pPr>
            <a:r>
              <a:rPr lang="en-GB" altLang="en-US" sz="2000" b="1" dirty="0">
                <a:latin typeface="Arial" panose="020B0604020202020204" pitchFamily="34" charset="0"/>
                <a:cs typeface="Arial" panose="020B0604020202020204" pitchFamily="34" charset="0"/>
              </a:rPr>
              <a:t>Skin</a:t>
            </a:r>
          </a:p>
          <a:p>
            <a:pPr marL="0" indent="0">
              <a:buNone/>
              <a:defRPr/>
            </a:pPr>
            <a:r>
              <a:rPr lang="en-GB" altLang="en-US" sz="2000" dirty="0">
                <a:latin typeface="Arial" panose="020B0604020202020204" pitchFamily="34" charset="0"/>
                <a:cs typeface="Arial" panose="020B0604020202020204" pitchFamily="34" charset="0"/>
              </a:rPr>
              <a:t>Cuts and wounds should be covered with a waterproof dressing. The plasters are often blue in colour so they can be easily identified if they fall into food.</a:t>
            </a:r>
          </a:p>
        </p:txBody>
      </p:sp>
      <p:sp>
        <p:nvSpPr>
          <p:cNvPr id="3" name="Text Placeholder 2"/>
          <p:cNvSpPr>
            <a:spLocks noGrp="1"/>
          </p:cNvSpPr>
          <p:nvPr>
            <p:ph type="body" sz="quarter" idx="3"/>
          </p:nvPr>
        </p:nvSpPr>
        <p:spPr/>
        <p:txBody>
          <a:bodyPr>
            <a:normAutofit lnSpcReduction="10000"/>
          </a:bodyPr>
          <a:lstStyle/>
          <a:p>
            <a:pPr>
              <a:defRPr/>
            </a:pPr>
            <a:r>
              <a:rPr lang="en-GB" altLang="en-US" sz="2000" b="1" dirty="0">
                <a:latin typeface="Arial" panose="020B0604020202020204" pitchFamily="34" charset="0"/>
                <a:cs typeface="Arial" panose="020B0604020202020204" pitchFamily="34" charset="0"/>
              </a:rPr>
              <a:t>Clothing</a:t>
            </a:r>
          </a:p>
          <a:p>
            <a:pPr marL="285750" indent="-285750">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Clean clothing should be worn.</a:t>
            </a:r>
          </a:p>
          <a:p>
            <a:pPr marL="285750" indent="-285750">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Protective clothing such as an apron should also be worn.</a:t>
            </a:r>
          </a:p>
          <a:p>
            <a:pPr marL="285750" indent="-285750">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Enclosed shoes should be worn in the kitchen.</a:t>
            </a:r>
          </a:p>
          <a:p>
            <a:pPr marL="285750" indent="-285750">
              <a:buFont typeface="Arial" panose="020B0604020202020204" pitchFamily="34" charset="0"/>
              <a:buChar char="•"/>
              <a:defRPr/>
            </a:pPr>
            <a:r>
              <a:rPr lang="en-GB" altLang="en-US" sz="2000" dirty="0">
                <a:latin typeface="Arial" panose="020B0604020202020204" pitchFamily="34" charset="0"/>
                <a:cs typeface="Arial" panose="020B0604020202020204" pitchFamily="34" charset="0"/>
              </a:rPr>
              <a:t>All jewellery, including a watch, should also be removed (piercings should be covered if they cannot be removed).</a:t>
            </a:r>
            <a:endParaRPr lang="en-US" altLang="en-US" sz="2000" dirty="0">
              <a:latin typeface="Arial" panose="020B0604020202020204" pitchFamily="34" charset="0"/>
              <a:cs typeface="Arial" panose="020B0604020202020204" pitchFamily="34" charset="0"/>
            </a:endParaRPr>
          </a:p>
        </p:txBody>
      </p:sp>
      <p:sp>
        <p:nvSpPr>
          <p:cNvPr id="4" name="Title 3"/>
          <p:cNvSpPr>
            <a:spLocks noGrp="1"/>
          </p:cNvSpPr>
          <p:nvPr>
            <p:ph type="title"/>
          </p:nvPr>
        </p:nvSpPr>
        <p:spPr/>
        <p:txBody>
          <a:bodyPr/>
          <a:lstStyle/>
          <a:p>
            <a:r>
              <a:rPr lang="en-GB" altLang="en-US" dirty="0">
                <a:latin typeface="Arial" panose="020B0604020202020204" pitchFamily="34" charset="0"/>
                <a:cs typeface="Arial" panose="020B0604020202020204" pitchFamily="34" charset="0"/>
              </a:rPr>
              <a:t>Cleaning – personal hygiene</a:t>
            </a:r>
            <a:endParaRPr lang="en-US" dirty="0"/>
          </a:p>
        </p:txBody>
      </p:sp>
    </p:spTree>
    <p:extLst>
      <p:ext uri="{BB962C8B-B14F-4D97-AF65-F5344CB8AC3E}">
        <p14:creationId xmlns:p14="http://schemas.microsoft.com/office/powerpoint/2010/main" val="28934892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843209A-510D-4B77-A097-F5474EA1AB42}"/>
</file>

<file path=customXml/itemProps2.xml><?xml version="1.0" encoding="utf-8"?>
<ds:datastoreItem xmlns:ds="http://schemas.openxmlformats.org/officeDocument/2006/customXml" ds:itemID="{6E7F17AD-81BD-4067-B689-BA07604F4E9A}"/>
</file>

<file path=customXml/itemProps3.xml><?xml version="1.0" encoding="utf-8"?>
<ds:datastoreItem xmlns:ds="http://schemas.openxmlformats.org/officeDocument/2006/customXml" ds:itemID="{2D4FB8B0-9F6F-4BE2-A434-E96E53CE1CE6}"/>
</file>

<file path=docProps/app.xml><?xml version="1.0" encoding="utf-8"?>
<Properties xmlns="http://schemas.openxmlformats.org/officeDocument/2006/extended-properties" xmlns:vt="http://schemas.openxmlformats.org/officeDocument/2006/docPropsVTypes">
  <TotalTime>0</TotalTime>
  <Words>1455</Words>
  <Application>Microsoft Office PowerPoint</Application>
  <PresentationFormat>Widescreen</PresentationFormat>
  <Paragraphs>152</Paragraphs>
  <Slides>21</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21</vt:i4>
      </vt:variant>
    </vt:vector>
  </HeadingPairs>
  <TitlesOfParts>
    <vt:vector size="26" baseType="lpstr">
      <vt:lpstr>Arial</vt:lpstr>
      <vt:lpstr>Office Theme</vt:lpstr>
      <vt:lpstr>Custom Design</vt:lpstr>
      <vt:lpstr>1_Custom Design</vt:lpstr>
      <vt:lpstr>3_Custom Design</vt:lpstr>
      <vt:lpstr>Food hygiene  </vt:lpstr>
      <vt:lpstr>Food hygiene </vt:lpstr>
      <vt:lpstr>Cleaning</vt:lpstr>
      <vt:lpstr>Cleaning</vt:lpstr>
      <vt:lpstr>Cleaning</vt:lpstr>
      <vt:lpstr>Cleaning</vt:lpstr>
      <vt:lpstr>Cleaning</vt:lpstr>
      <vt:lpstr>Cleaning – personal hygiene </vt:lpstr>
      <vt:lpstr>Cleaning – personal hygiene</vt:lpstr>
      <vt:lpstr>Cleaning – personal hygiene </vt:lpstr>
      <vt:lpstr>Cooking </vt:lpstr>
      <vt:lpstr>Cooking meat</vt:lpstr>
      <vt:lpstr>Rare meat  </vt:lpstr>
      <vt:lpstr>Cooking leftovers</vt:lpstr>
      <vt:lpstr>Cooking with aluminium pans</vt:lpstr>
      <vt:lpstr>Chilling</vt:lpstr>
      <vt:lpstr>Chilling – the refrigerator</vt:lpstr>
      <vt:lpstr>Chilling – the freezer</vt:lpstr>
      <vt:lpstr>Cross contamination </vt:lpstr>
      <vt:lpstr>Cross contamination</vt:lpstr>
      <vt:lpstr>Food hygiene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29</cp:revision>
  <dcterms:created xsi:type="dcterms:W3CDTF">2018-10-10T09:22:08Z</dcterms:created>
  <dcterms:modified xsi:type="dcterms:W3CDTF">2024-05-23T09:32:43Z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