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0" r:id="rId2"/>
    <p:sldMasterId id="2147483652" r:id="rId3"/>
    <p:sldMasterId id="2147483656" r:id="rId4"/>
  </p:sldMasterIdLst>
  <p:sldIdLst>
    <p:sldId id="256" r:id="rId5"/>
    <p:sldId id="259" r:id="rId6"/>
    <p:sldId id="262" r:id="rId7"/>
    <p:sldId id="263" r:id="rId8"/>
    <p:sldId id="264" r:id="rId9"/>
    <p:sldId id="265" r:id="rId10"/>
    <p:sldId id="266" r:id="rId11"/>
    <p:sldId id="267" r:id="rId12"/>
    <p:sldId id="268" r:id="rId13"/>
    <p:sldId id="269" r:id="rId14"/>
    <p:sldId id="270" r:id="rId15"/>
    <p:sldId id="271" r:id="rId16"/>
    <p:sldId id="273" r:id="rId17"/>
    <p:sldId id="274" r:id="rId18"/>
    <p:sldId id="26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3C2"/>
    <a:srgbClr val="EF9F3F"/>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E95A8F-F66B-4E02-9824-844A03D435B6}" v="2" dt="2024-05-22T13:20:35.15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75"/>
    <p:restoredTop sz="94655"/>
  </p:normalViewPr>
  <p:slideViewPr>
    <p:cSldViewPr snapToGrid="0" snapToObjects="1">
      <p:cViewPr varScale="1">
        <p:scale>
          <a:sx n="89" d="100"/>
          <a:sy n="89" d="100"/>
        </p:scale>
        <p:origin x="75" y="14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ustomXml" Target="../customXml/item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28" Type="http://schemas.openxmlformats.org/officeDocument/2006/relationships/customXml" Target="../customXml/item3.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 Id="rId27"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er White" userId="3da70261-e0e7-408d-aace-eb577feade9e" providerId="ADAL" clId="{38E95A8F-F66B-4E02-9824-844A03D435B6}"/>
    <pc:docChg chg="custSel modSld modMainMaster">
      <pc:chgData name="Alexander White" userId="3da70261-e0e7-408d-aace-eb577feade9e" providerId="ADAL" clId="{38E95A8F-F66B-4E02-9824-844A03D435B6}" dt="2024-05-22T13:20:45.236" v="55" actId="14100"/>
      <pc:docMkLst>
        <pc:docMk/>
      </pc:docMkLst>
      <pc:sldChg chg="addSp modSp">
        <pc:chgData name="Alexander White" userId="3da70261-e0e7-408d-aace-eb577feade9e" providerId="ADAL" clId="{38E95A8F-F66B-4E02-9824-844A03D435B6}" dt="2024-05-20T09:23:20.419" v="0"/>
        <pc:sldMkLst>
          <pc:docMk/>
          <pc:sldMk cId="2302005153" sldId="261"/>
        </pc:sldMkLst>
        <pc:spChg chg="add mod">
          <ac:chgData name="Alexander White" userId="3da70261-e0e7-408d-aace-eb577feade9e" providerId="ADAL" clId="{38E95A8F-F66B-4E02-9824-844A03D435B6}" dt="2024-05-20T09:23:20.419" v="0"/>
          <ac:spMkLst>
            <pc:docMk/>
            <pc:sldMk cId="2302005153" sldId="261"/>
            <ac:spMk id="4" creationId="{BF1E337F-360F-2413-D2DE-BE1CD8304AC3}"/>
          </ac:spMkLst>
        </pc:spChg>
      </pc:sldChg>
      <pc:sldChg chg="modSp mod">
        <pc:chgData name="Alexander White" userId="3da70261-e0e7-408d-aace-eb577feade9e" providerId="ADAL" clId="{38E95A8F-F66B-4E02-9824-844A03D435B6}" dt="2024-05-22T13:18:14.521" v="35" actId="313"/>
        <pc:sldMkLst>
          <pc:docMk/>
          <pc:sldMk cId="4195834540" sldId="262"/>
        </pc:sldMkLst>
        <pc:spChg chg="mod">
          <ac:chgData name="Alexander White" userId="3da70261-e0e7-408d-aace-eb577feade9e" providerId="ADAL" clId="{38E95A8F-F66B-4E02-9824-844A03D435B6}" dt="2024-05-22T13:18:14.521" v="35" actId="313"/>
          <ac:spMkLst>
            <pc:docMk/>
            <pc:sldMk cId="4195834540" sldId="262"/>
            <ac:spMk id="3" creationId="{00000000-0000-0000-0000-000000000000}"/>
          </ac:spMkLst>
        </pc:spChg>
      </pc:sldChg>
      <pc:sldChg chg="modSp mod">
        <pc:chgData name="Alexander White" userId="3da70261-e0e7-408d-aace-eb577feade9e" providerId="ADAL" clId="{38E95A8F-F66B-4E02-9824-844A03D435B6}" dt="2024-05-22T13:18:29.368" v="36" actId="403"/>
        <pc:sldMkLst>
          <pc:docMk/>
          <pc:sldMk cId="4159356207" sldId="264"/>
        </pc:sldMkLst>
        <pc:spChg chg="mod">
          <ac:chgData name="Alexander White" userId="3da70261-e0e7-408d-aace-eb577feade9e" providerId="ADAL" clId="{38E95A8F-F66B-4E02-9824-844A03D435B6}" dt="2024-05-22T13:18:29.368" v="36" actId="403"/>
          <ac:spMkLst>
            <pc:docMk/>
            <pc:sldMk cId="4159356207" sldId="264"/>
            <ac:spMk id="3" creationId="{00000000-0000-0000-0000-000000000000}"/>
          </ac:spMkLst>
        </pc:spChg>
      </pc:sldChg>
      <pc:sldChg chg="modSp mod">
        <pc:chgData name="Alexander White" userId="3da70261-e0e7-408d-aace-eb577feade9e" providerId="ADAL" clId="{38E95A8F-F66B-4E02-9824-844A03D435B6}" dt="2024-05-22T13:18:36.291" v="37" actId="403"/>
        <pc:sldMkLst>
          <pc:docMk/>
          <pc:sldMk cId="1967711440" sldId="265"/>
        </pc:sldMkLst>
        <pc:spChg chg="mod">
          <ac:chgData name="Alexander White" userId="3da70261-e0e7-408d-aace-eb577feade9e" providerId="ADAL" clId="{38E95A8F-F66B-4E02-9824-844A03D435B6}" dt="2024-05-22T13:18:36.291" v="37" actId="403"/>
          <ac:spMkLst>
            <pc:docMk/>
            <pc:sldMk cId="1967711440" sldId="265"/>
            <ac:spMk id="3" creationId="{00000000-0000-0000-0000-000000000000}"/>
          </ac:spMkLst>
        </pc:spChg>
      </pc:sldChg>
      <pc:sldChg chg="modSp mod">
        <pc:chgData name="Alexander White" userId="3da70261-e0e7-408d-aace-eb577feade9e" providerId="ADAL" clId="{38E95A8F-F66B-4E02-9824-844A03D435B6}" dt="2024-05-22T13:18:49.687" v="39" actId="20577"/>
        <pc:sldMkLst>
          <pc:docMk/>
          <pc:sldMk cId="3814358174" sldId="266"/>
        </pc:sldMkLst>
        <pc:spChg chg="mod">
          <ac:chgData name="Alexander White" userId="3da70261-e0e7-408d-aace-eb577feade9e" providerId="ADAL" clId="{38E95A8F-F66B-4E02-9824-844A03D435B6}" dt="2024-05-22T13:18:49.687" v="39" actId="20577"/>
          <ac:spMkLst>
            <pc:docMk/>
            <pc:sldMk cId="3814358174" sldId="266"/>
            <ac:spMk id="3" creationId="{00000000-0000-0000-0000-000000000000}"/>
          </ac:spMkLst>
        </pc:spChg>
      </pc:sldChg>
      <pc:sldChg chg="modSp mod">
        <pc:chgData name="Alexander White" userId="3da70261-e0e7-408d-aace-eb577feade9e" providerId="ADAL" clId="{38E95A8F-F66B-4E02-9824-844A03D435B6}" dt="2024-05-22T13:19:15.433" v="41" actId="33524"/>
        <pc:sldMkLst>
          <pc:docMk/>
          <pc:sldMk cId="327927335" sldId="267"/>
        </pc:sldMkLst>
        <pc:spChg chg="mod">
          <ac:chgData name="Alexander White" userId="3da70261-e0e7-408d-aace-eb577feade9e" providerId="ADAL" clId="{38E95A8F-F66B-4E02-9824-844A03D435B6}" dt="2024-05-22T13:19:15.433" v="41" actId="33524"/>
          <ac:spMkLst>
            <pc:docMk/>
            <pc:sldMk cId="327927335" sldId="267"/>
            <ac:spMk id="3" creationId="{00000000-0000-0000-0000-000000000000}"/>
          </ac:spMkLst>
        </pc:spChg>
      </pc:sldChg>
      <pc:sldChg chg="modSp mod">
        <pc:chgData name="Alexander White" userId="3da70261-e0e7-408d-aace-eb577feade9e" providerId="ADAL" clId="{38E95A8F-F66B-4E02-9824-844A03D435B6}" dt="2024-05-22T13:19:42.798" v="42" actId="403"/>
        <pc:sldMkLst>
          <pc:docMk/>
          <pc:sldMk cId="1838741952" sldId="269"/>
        </pc:sldMkLst>
        <pc:spChg chg="mod">
          <ac:chgData name="Alexander White" userId="3da70261-e0e7-408d-aace-eb577feade9e" providerId="ADAL" clId="{38E95A8F-F66B-4E02-9824-844A03D435B6}" dt="2024-05-22T13:19:42.798" v="42" actId="403"/>
          <ac:spMkLst>
            <pc:docMk/>
            <pc:sldMk cId="1838741952" sldId="269"/>
            <ac:spMk id="3" creationId="{00000000-0000-0000-0000-000000000000}"/>
          </ac:spMkLst>
        </pc:spChg>
      </pc:sldChg>
      <pc:sldChg chg="modSp mod">
        <pc:chgData name="Alexander White" userId="3da70261-e0e7-408d-aace-eb577feade9e" providerId="ADAL" clId="{38E95A8F-F66B-4E02-9824-844A03D435B6}" dt="2024-05-22T13:20:10.810" v="48" actId="20577"/>
        <pc:sldMkLst>
          <pc:docMk/>
          <pc:sldMk cId="1921927408" sldId="271"/>
        </pc:sldMkLst>
        <pc:spChg chg="mod">
          <ac:chgData name="Alexander White" userId="3da70261-e0e7-408d-aace-eb577feade9e" providerId="ADAL" clId="{38E95A8F-F66B-4E02-9824-844A03D435B6}" dt="2024-05-22T13:20:10.810" v="48" actId="20577"/>
          <ac:spMkLst>
            <pc:docMk/>
            <pc:sldMk cId="1921927408" sldId="271"/>
            <ac:spMk id="3" creationId="{00000000-0000-0000-0000-000000000000}"/>
          </ac:spMkLst>
        </pc:spChg>
      </pc:sldChg>
      <pc:sldChg chg="modSp mod">
        <pc:chgData name="Alexander White" userId="3da70261-e0e7-408d-aace-eb577feade9e" providerId="ADAL" clId="{38E95A8F-F66B-4E02-9824-844A03D435B6}" dt="2024-05-22T13:20:35.156" v="52" actId="14100"/>
        <pc:sldMkLst>
          <pc:docMk/>
          <pc:sldMk cId="152835829" sldId="273"/>
        </pc:sldMkLst>
        <pc:spChg chg="mod">
          <ac:chgData name="Alexander White" userId="3da70261-e0e7-408d-aace-eb577feade9e" providerId="ADAL" clId="{38E95A8F-F66B-4E02-9824-844A03D435B6}" dt="2024-05-22T13:20:32.109" v="51" actId="14100"/>
          <ac:spMkLst>
            <pc:docMk/>
            <pc:sldMk cId="152835829" sldId="273"/>
            <ac:spMk id="3" creationId="{00000000-0000-0000-0000-000000000000}"/>
          </ac:spMkLst>
        </pc:spChg>
        <pc:picChg chg="mod">
          <ac:chgData name="Alexander White" userId="3da70261-e0e7-408d-aace-eb577feade9e" providerId="ADAL" clId="{38E95A8F-F66B-4E02-9824-844A03D435B6}" dt="2024-05-22T13:20:35.156" v="52" actId="14100"/>
          <ac:picMkLst>
            <pc:docMk/>
            <pc:sldMk cId="152835829" sldId="273"/>
            <ac:picMk id="4" creationId="{00000000-0000-0000-0000-000000000000}"/>
          </ac:picMkLst>
        </pc:picChg>
      </pc:sldChg>
      <pc:sldChg chg="modSp mod">
        <pc:chgData name="Alexander White" userId="3da70261-e0e7-408d-aace-eb577feade9e" providerId="ADAL" clId="{38E95A8F-F66B-4E02-9824-844A03D435B6}" dt="2024-05-22T13:20:45.236" v="55" actId="14100"/>
        <pc:sldMkLst>
          <pc:docMk/>
          <pc:sldMk cId="3596633817" sldId="274"/>
        </pc:sldMkLst>
        <pc:spChg chg="mod">
          <ac:chgData name="Alexander White" userId="3da70261-e0e7-408d-aace-eb577feade9e" providerId="ADAL" clId="{38E95A8F-F66B-4E02-9824-844A03D435B6}" dt="2024-05-22T13:20:40.879" v="53" actId="14100"/>
          <ac:spMkLst>
            <pc:docMk/>
            <pc:sldMk cId="3596633817" sldId="274"/>
            <ac:spMk id="3" creationId="{00000000-0000-0000-0000-000000000000}"/>
          </ac:spMkLst>
        </pc:spChg>
        <pc:picChg chg="mod">
          <ac:chgData name="Alexander White" userId="3da70261-e0e7-408d-aace-eb577feade9e" providerId="ADAL" clId="{38E95A8F-F66B-4E02-9824-844A03D435B6}" dt="2024-05-22T13:20:45.236" v="55" actId="14100"/>
          <ac:picMkLst>
            <pc:docMk/>
            <pc:sldMk cId="3596633817" sldId="274"/>
            <ac:picMk id="5" creationId="{00000000-0000-0000-0000-000000000000}"/>
          </ac:picMkLst>
        </pc:picChg>
      </pc:sldChg>
      <pc:sldMasterChg chg="modSp mod">
        <pc:chgData name="Alexander White" userId="3da70261-e0e7-408d-aace-eb577feade9e" providerId="ADAL" clId="{38E95A8F-F66B-4E02-9824-844A03D435B6}" dt="2024-05-20T09:23:29.001" v="4" actId="20577"/>
        <pc:sldMasterMkLst>
          <pc:docMk/>
          <pc:sldMasterMk cId="1328885048" sldId="2147483648"/>
        </pc:sldMasterMkLst>
        <pc:spChg chg="mod">
          <ac:chgData name="Alexander White" userId="3da70261-e0e7-408d-aace-eb577feade9e" providerId="ADAL" clId="{38E95A8F-F66B-4E02-9824-844A03D435B6}" dt="2024-05-20T09:23:29.001" v="4" actId="20577"/>
          <ac:spMkLst>
            <pc:docMk/>
            <pc:sldMasterMk cId="1328885048" sldId="2147483648"/>
            <ac:spMk id="9" creationId="{00000000-0000-0000-0000-000000000000}"/>
          </ac:spMkLst>
        </pc:spChg>
      </pc:sldMasterChg>
      <pc:sldMasterChg chg="modSp mod">
        <pc:chgData name="Alexander White" userId="3da70261-e0e7-408d-aace-eb577feade9e" providerId="ADAL" clId="{38E95A8F-F66B-4E02-9824-844A03D435B6}" dt="2024-05-20T09:23:33.263" v="8" actId="20577"/>
        <pc:sldMasterMkLst>
          <pc:docMk/>
          <pc:sldMasterMk cId="1498317190" sldId="2147483650"/>
        </pc:sldMasterMkLst>
        <pc:spChg chg="mod">
          <ac:chgData name="Alexander White" userId="3da70261-e0e7-408d-aace-eb577feade9e" providerId="ADAL" clId="{38E95A8F-F66B-4E02-9824-844A03D435B6}" dt="2024-05-20T09:23:33.263" v="8" actId="20577"/>
          <ac:spMkLst>
            <pc:docMk/>
            <pc:sldMasterMk cId="1498317190" sldId="2147483650"/>
            <ac:spMk id="9" creationId="{00000000-0000-0000-0000-000000000000}"/>
          </ac:spMkLst>
        </pc:spChg>
      </pc:sldMasterChg>
      <pc:sldMasterChg chg="modSp mod">
        <pc:chgData name="Alexander White" userId="3da70261-e0e7-408d-aace-eb577feade9e" providerId="ADAL" clId="{38E95A8F-F66B-4E02-9824-844A03D435B6}" dt="2024-05-20T09:23:37.373" v="12" actId="20577"/>
        <pc:sldMasterMkLst>
          <pc:docMk/>
          <pc:sldMasterMk cId="1822393236" sldId="2147483652"/>
        </pc:sldMasterMkLst>
        <pc:spChg chg="mod">
          <ac:chgData name="Alexander White" userId="3da70261-e0e7-408d-aace-eb577feade9e" providerId="ADAL" clId="{38E95A8F-F66B-4E02-9824-844A03D435B6}" dt="2024-05-20T09:23:37.373" v="12" actId="20577"/>
          <ac:spMkLst>
            <pc:docMk/>
            <pc:sldMasterMk cId="1822393236" sldId="2147483652"/>
            <ac:spMk id="9" creationId="{00000000-0000-0000-0000-000000000000}"/>
          </ac:spMkLst>
        </pc:spChg>
      </pc:sldMasterChg>
      <pc:sldMasterChg chg="modSp mod">
        <pc:chgData name="Alexander White" userId="3da70261-e0e7-408d-aace-eb577feade9e" providerId="ADAL" clId="{38E95A8F-F66B-4E02-9824-844A03D435B6}" dt="2024-05-20T09:23:41.355" v="16" actId="20577"/>
        <pc:sldMasterMkLst>
          <pc:docMk/>
          <pc:sldMasterMk cId="1788143608" sldId="2147483656"/>
        </pc:sldMasterMkLst>
        <pc:spChg chg="mod">
          <ac:chgData name="Alexander White" userId="3da70261-e0e7-408d-aace-eb577feade9e" providerId="ADAL" clId="{38E95A8F-F66B-4E02-9824-844A03D435B6}" dt="2024-05-20T09:23:41.355" v="16" actId="20577"/>
          <ac:spMkLst>
            <pc:docMk/>
            <pc:sldMasterMk cId="1788143608" sldId="2147483656"/>
            <ac:spMk id="8" creationId="{00000000-0000-0000-0000-000000000000}"/>
          </ac:spMkLst>
        </pc:sp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FCE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EF9F3F"/>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220615"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hyperlink" Target="http://www.trusselltrust.org/"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2.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2452" y="3531477"/>
            <a:ext cx="9590862" cy="733096"/>
          </a:xfrm>
        </p:spPr>
        <p:txBody>
          <a:bodyPr/>
          <a:lstStyle/>
          <a:p>
            <a:r>
              <a:rPr lang="en-GB" dirty="0">
                <a:latin typeface="Arial" panose="020B0604020202020204" pitchFamily="34" charset="0"/>
                <a:cs typeface="Arial" panose="020B0604020202020204" pitchFamily="34" charset="0"/>
              </a:rPr>
              <a:t>Moral and ethical reasons for food choice</a:t>
            </a:r>
            <a:endParaRPr lang="en-US" dirty="0"/>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Food ethics – healthy eating</a:t>
            </a:r>
            <a:endParaRPr lang="en-GB" dirty="0"/>
          </a:p>
        </p:txBody>
      </p:sp>
      <p:sp>
        <p:nvSpPr>
          <p:cNvPr id="3" name="Subtitle 2"/>
          <p:cNvSpPr>
            <a:spLocks noGrp="1"/>
          </p:cNvSpPr>
          <p:nvPr>
            <p:ph type="subTitle" idx="1"/>
          </p:nvPr>
        </p:nvSpPr>
        <p:spPr>
          <a:xfrm>
            <a:off x="1169276" y="2571092"/>
            <a:ext cx="7800553" cy="3600000"/>
          </a:xfrm>
        </p:spPr>
        <p:txBody>
          <a:bodyPr/>
          <a:lstStyle/>
          <a:p>
            <a:pPr marL="0" indent="0">
              <a:buNone/>
            </a:pPr>
            <a:r>
              <a:rPr lang="en-GB" sz="2000" dirty="0">
                <a:latin typeface="Arial" panose="020B0604020202020204" pitchFamily="34" charset="0"/>
                <a:cs typeface="Arial" panose="020B0604020202020204" pitchFamily="34" charset="0"/>
              </a:rPr>
              <a:t>Ethical concerns about healthy eating are often about the general population, especially children and young people.  These may include:</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how personal choice is influenced;</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how food is marketed;</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food labelling and regulation;</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the availability of certain food and drinks to children and young people.</a:t>
            </a:r>
          </a:p>
          <a:p>
            <a:pPr marL="457200" indent="-4572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0" indent="0">
              <a:buNone/>
            </a:pPr>
            <a:r>
              <a:rPr lang="en-GB" sz="2000" b="1" dirty="0">
                <a:latin typeface="Arial" panose="020B0604020202020204" pitchFamily="34" charset="0"/>
                <a:cs typeface="Arial" panose="020B0604020202020204" pitchFamily="34" charset="0"/>
              </a:rPr>
              <a:t>Suggest some examples of issues that have been in the news recently. </a:t>
            </a:r>
          </a:p>
          <a:p>
            <a:pPr marL="0" indent="0">
              <a:buNone/>
            </a:pPr>
            <a:endParaRPr lang="en-GB" sz="2000" dirty="0"/>
          </a:p>
        </p:txBody>
      </p:sp>
      <p:pic>
        <p:nvPicPr>
          <p:cNvPr id="4" name="Picture 7" descr="C:\Users\Jenny\AppData\Local\Microsoft\Windows\INetCache\IE\6T7W4HTR\groceryshopping[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144000" y="2941621"/>
            <a:ext cx="2842189" cy="18900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8741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Food ethics – fair trading</a:t>
            </a:r>
            <a:endParaRPr lang="en-GB" dirty="0"/>
          </a:p>
        </p:txBody>
      </p:sp>
      <p:sp>
        <p:nvSpPr>
          <p:cNvPr id="3" name="Subtitle 2"/>
          <p:cNvSpPr>
            <a:spLocks noGrp="1"/>
          </p:cNvSpPr>
          <p:nvPr>
            <p:ph type="subTitle" idx="1"/>
          </p:nvPr>
        </p:nvSpPr>
        <p:spPr>
          <a:xfrm>
            <a:off x="1169276" y="2571092"/>
            <a:ext cx="7299810" cy="3600000"/>
          </a:xfrm>
        </p:spPr>
        <p:txBody>
          <a:bodyPr/>
          <a:lstStyle/>
          <a:p>
            <a:pPr marL="0" indent="0">
              <a:buNone/>
            </a:pPr>
            <a:r>
              <a:rPr lang="en-GB" sz="2000" dirty="0">
                <a:latin typeface="Arial" panose="020B0604020202020204" pitchFamily="34" charset="0"/>
                <a:cs typeface="Arial" panose="020B0604020202020204" pitchFamily="34" charset="0"/>
              </a:rPr>
              <a:t>A high percentage of our food is produced in lower economically developed countries. </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Some people think that it is unfair that only a small percentage of money is paid back to the producers. </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They support certification schemes that help to ensure the producers receive a fair prices for their products. </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This is an </a:t>
            </a:r>
            <a:r>
              <a:rPr lang="en-GB" sz="2000" i="1" dirty="0">
                <a:latin typeface="Arial" panose="020B0604020202020204" pitchFamily="34" charset="0"/>
                <a:cs typeface="Arial" panose="020B0604020202020204" pitchFamily="34" charset="0"/>
              </a:rPr>
              <a:t>ethical</a:t>
            </a:r>
            <a:r>
              <a:rPr lang="en-GB" sz="2000" dirty="0">
                <a:latin typeface="Arial" panose="020B0604020202020204" pitchFamily="34" charset="0"/>
                <a:cs typeface="Arial" panose="020B0604020202020204" pitchFamily="34" charset="0"/>
              </a:rPr>
              <a:t> decision or choice.</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882743" y="2571092"/>
            <a:ext cx="3009900" cy="2006600"/>
          </a:xfrm>
          <a:prstGeom prst="rect">
            <a:avLst/>
          </a:prstGeom>
        </p:spPr>
      </p:pic>
    </p:spTree>
    <p:extLst>
      <p:ext uri="{BB962C8B-B14F-4D97-AF65-F5344CB8AC3E}">
        <p14:creationId xmlns:p14="http://schemas.microsoft.com/office/powerpoint/2010/main" val="22693512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Food poverty </a:t>
            </a:r>
            <a:endParaRPr lang="en-GB" dirty="0"/>
          </a:p>
        </p:txBody>
      </p:sp>
      <p:sp>
        <p:nvSpPr>
          <p:cNvPr id="3" name="Subtitle 2"/>
          <p:cNvSpPr>
            <a:spLocks noGrp="1"/>
          </p:cNvSpPr>
          <p:nvPr>
            <p:ph type="subTitle" idx="1"/>
          </p:nvPr>
        </p:nvSpPr>
        <p:spPr>
          <a:xfrm>
            <a:off x="1169276" y="2571092"/>
            <a:ext cx="7234495" cy="3600000"/>
          </a:xfrm>
        </p:spPr>
        <p:txBody>
          <a:bodyPr/>
          <a:lstStyle/>
          <a:p>
            <a:pPr marL="0" indent="0">
              <a:buNone/>
            </a:pPr>
            <a:r>
              <a:rPr lang="en-GB" sz="2000" dirty="0">
                <a:latin typeface="Arial" panose="020B0604020202020204" pitchFamily="34" charset="0"/>
                <a:cs typeface="Arial" panose="020B0604020202020204" pitchFamily="34" charset="0"/>
              </a:rPr>
              <a:t>Food poverty means that an individual or household cannot obtain healthy, nutritious food, or can’t access the food they would like to eat.</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This often results in people eating poor diets, which can lead to diet related diseases. </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It is about the quality of food as well as quantity. </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To find out more about food poverty, go to </a:t>
            </a:r>
            <a:r>
              <a:rPr lang="en-US" sz="2000" dirty="0">
                <a:latin typeface="Arial" panose="020B0604020202020204" pitchFamily="34" charset="0"/>
                <a:cs typeface="Arial" panose="020B0604020202020204" pitchFamily="34" charset="0"/>
                <a:hlinkClick r:id="rId2"/>
              </a:rPr>
              <a:t>www.trusselltrust.org</a:t>
            </a:r>
            <a:r>
              <a:rPr lang="en-US" sz="2000" dirty="0">
                <a:latin typeface="Arial" panose="020B0604020202020204" pitchFamily="34" charset="0"/>
                <a:cs typeface="Arial" panose="020B0604020202020204" pitchFamily="34" charset="0"/>
              </a:rPr>
              <a:t> </a:t>
            </a:r>
            <a:endParaRPr lang="en-GB" sz="2000" dirty="0">
              <a:latin typeface="Arial" panose="020B0604020202020204" pitchFamily="34" charset="0"/>
              <a:cs typeface="Arial" panose="020B0604020202020204" pitchFamily="34" charset="0"/>
            </a:endParaRPr>
          </a:p>
          <a:p>
            <a:pPr marL="0" indent="0">
              <a:buNone/>
            </a:pPr>
            <a:endParaRPr lang="en-GB" dirty="0"/>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403771" y="2848331"/>
            <a:ext cx="3532877" cy="2355039"/>
          </a:xfrm>
          <a:prstGeom prst="rect">
            <a:avLst/>
          </a:prstGeom>
        </p:spPr>
      </p:pic>
    </p:spTree>
    <p:extLst>
      <p:ext uri="{BB962C8B-B14F-4D97-AF65-F5344CB8AC3E}">
        <p14:creationId xmlns:p14="http://schemas.microsoft.com/office/powerpoint/2010/main" val="19219274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Food security</a:t>
            </a:r>
            <a:endParaRPr lang="en-GB" dirty="0"/>
          </a:p>
        </p:txBody>
      </p:sp>
      <p:sp>
        <p:nvSpPr>
          <p:cNvPr id="3" name="Subtitle 2"/>
          <p:cNvSpPr>
            <a:spLocks noGrp="1"/>
          </p:cNvSpPr>
          <p:nvPr>
            <p:ph type="subTitle" idx="1"/>
          </p:nvPr>
        </p:nvSpPr>
        <p:spPr>
          <a:xfrm>
            <a:off x="1169276" y="2571092"/>
            <a:ext cx="5903877" cy="3600000"/>
          </a:xfrm>
        </p:spPr>
        <p:txBody>
          <a:bodyPr/>
          <a:lstStyle/>
          <a:p>
            <a:pPr marL="0" indent="0">
              <a:buNone/>
            </a:pPr>
            <a:r>
              <a:rPr lang="en-GB" sz="2000" dirty="0">
                <a:latin typeface="Arial" panose="020B0604020202020204" pitchFamily="34" charset="0"/>
                <a:cs typeface="Arial" panose="020B0604020202020204" pitchFamily="34" charset="0"/>
              </a:rPr>
              <a:t>Food security exists, “when all people, at all times, have physical, social, and economic access to sufficient, safe, and nutritious food that meets their dietary needs and food preferences for an active and healthy life”. </a:t>
            </a:r>
            <a:r>
              <a:rPr lang="en-GB" sz="1200" dirty="0"/>
              <a:t>(United Nations’ Committee on World Food Security)</a:t>
            </a:r>
          </a:p>
          <a:p>
            <a:pPr marL="0" indent="0">
              <a:buNone/>
            </a:pPr>
            <a:endParaRPr lang="en-US" sz="1100" dirty="0"/>
          </a:p>
          <a:p>
            <a:pPr marL="0" indent="0">
              <a:buNone/>
            </a:pPr>
            <a:r>
              <a:rPr lang="en-GB" sz="2000" dirty="0">
                <a:latin typeface="Arial" panose="020B0604020202020204" pitchFamily="34" charset="0"/>
                <a:cs typeface="Arial" panose="020B0604020202020204" pitchFamily="34" charset="0"/>
              </a:rPr>
              <a:t>Food security refers to the availability and accessibility of food and is an issue that affects everyone. </a:t>
            </a:r>
          </a:p>
          <a:p>
            <a:pPr marL="0" indent="0">
              <a:buNone/>
            </a:pPr>
            <a:endParaRPr lang="en-GB" sz="1100" dirty="0"/>
          </a:p>
        </p:txBody>
      </p:sp>
      <p:pic>
        <p:nvPicPr>
          <p:cNvPr id="4" name="Picture 4" descr="C:\Users\Jenny\AppData\Local\Microsoft\Windows\INetCache\IE\EPRO8C7F\Africa_Food_Security_15_(10665294293)[1].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142182" y="2571091"/>
            <a:ext cx="4717134" cy="31304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28358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Food ethics - choice</a:t>
            </a:r>
            <a:endParaRPr lang="en-GB" dirty="0"/>
          </a:p>
        </p:txBody>
      </p:sp>
      <p:sp>
        <p:nvSpPr>
          <p:cNvPr id="3" name="Subtitle 2"/>
          <p:cNvSpPr>
            <a:spLocks noGrp="1"/>
          </p:cNvSpPr>
          <p:nvPr>
            <p:ph type="subTitle" idx="1"/>
          </p:nvPr>
        </p:nvSpPr>
        <p:spPr>
          <a:xfrm>
            <a:off x="1169277" y="2571092"/>
            <a:ext cx="5887740" cy="3600000"/>
          </a:xfrm>
        </p:spPr>
        <p:txBody>
          <a:bodyPr/>
          <a:lstStyle/>
          <a:p>
            <a:pPr marL="0" indent="0">
              <a:buNone/>
            </a:pPr>
            <a:r>
              <a:rPr lang="en-GB" sz="2000" dirty="0">
                <a:latin typeface="Arial" panose="020B0604020202020204" pitchFamily="34" charset="0"/>
                <a:cs typeface="Arial" panose="020B0604020202020204" pitchFamily="34" charset="0"/>
              </a:rPr>
              <a:t>Many people will not take these ethical positions – they may have a variety of reasons for doing so. </a:t>
            </a:r>
          </a:p>
          <a:p>
            <a:endParaRPr lang="en-GB" sz="2000" dirty="0">
              <a:latin typeface="Arial" panose="020B0604020202020204" pitchFamily="34" charset="0"/>
              <a:cs typeface="Arial" panose="020B0604020202020204" pitchFamily="34" charset="0"/>
            </a:endParaRPr>
          </a:p>
          <a:p>
            <a:pPr marL="0" indent="0">
              <a:buNone/>
            </a:pPr>
            <a:r>
              <a:rPr lang="en-GB" sz="2000" b="1" dirty="0">
                <a:latin typeface="Arial" panose="020B0604020202020204" pitchFamily="34" charset="0"/>
                <a:cs typeface="Arial" panose="020B0604020202020204" pitchFamily="34" charset="0"/>
              </a:rPr>
              <a:t>Can you identify what reasons there might be? </a:t>
            </a:r>
          </a:p>
          <a:p>
            <a:pPr marL="0" indent="0">
              <a:buNone/>
            </a:pPr>
            <a:endParaRPr lang="en-GB"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946569" y="1741713"/>
            <a:ext cx="2942705" cy="4414057"/>
          </a:xfrm>
          <a:prstGeom prst="rect">
            <a:avLst/>
          </a:prstGeom>
        </p:spPr>
      </p:pic>
    </p:spTree>
    <p:extLst>
      <p:ext uri="{BB962C8B-B14F-4D97-AF65-F5344CB8AC3E}">
        <p14:creationId xmlns:p14="http://schemas.microsoft.com/office/powerpoint/2010/main" val="35966338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Moral and ethical reasons for food choice</a:t>
            </a:r>
            <a:endParaRPr lang="en-GB" dirty="0"/>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BF1E337F-360F-2413-D2DE-BE1CD8304AC3}"/>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005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Why we choose food</a:t>
            </a:r>
            <a:endParaRPr lang="en-US" dirty="0"/>
          </a:p>
        </p:txBody>
      </p:sp>
      <p:sp>
        <p:nvSpPr>
          <p:cNvPr id="3" name="Subtitle 2"/>
          <p:cNvSpPr>
            <a:spLocks noGrp="1"/>
          </p:cNvSpPr>
          <p:nvPr>
            <p:ph type="subTitle" idx="1"/>
          </p:nvPr>
        </p:nvSpPr>
        <p:spPr>
          <a:xfrm>
            <a:off x="1169276" y="2571092"/>
            <a:ext cx="7060324" cy="3600000"/>
          </a:xfrm>
        </p:spPr>
        <p:txBody>
          <a:bodyPr/>
          <a:lstStyle/>
          <a:p>
            <a:pPr marL="0" indent="0">
              <a:buNone/>
            </a:pPr>
            <a:r>
              <a:rPr lang="en-GB" sz="2000" dirty="0">
                <a:latin typeface="Arial" panose="020B0604020202020204" pitchFamily="34" charset="0"/>
                <a:cs typeface="Arial" panose="020B0604020202020204" pitchFamily="34" charset="0"/>
              </a:rPr>
              <a:t>We make decisions everyday about food. For example:</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what we eat;</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when we eat;</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where we eat. </a:t>
            </a:r>
          </a:p>
          <a:p>
            <a:pPr marL="0" indent="0">
              <a:buNone/>
            </a:pPr>
            <a:r>
              <a:rPr lang="en-GB" sz="2000" dirty="0">
                <a:latin typeface="Arial" panose="020B0604020202020204" pitchFamily="34" charset="0"/>
                <a:cs typeface="Arial" panose="020B0604020202020204" pitchFamily="34" charset="0"/>
              </a:rPr>
              <a:t>There are many factors that we take into account when choosing what we eat. </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One of these may be ethical considerations. </a:t>
            </a:r>
          </a:p>
        </p:txBody>
      </p:sp>
      <p:pic>
        <p:nvPicPr>
          <p:cNvPr id="5" name="Picture 8" descr="C:\Users\Jenny\AppData\Local\Microsoft\Windows\INetCache\IE\W52D0TNO\Healthy_Foods[1].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686800" y="2571092"/>
            <a:ext cx="3200400" cy="22882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40713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Why we choose food</a:t>
            </a:r>
            <a:endParaRPr lang="en-GB" dirty="0"/>
          </a:p>
        </p:txBody>
      </p:sp>
      <p:sp>
        <p:nvSpPr>
          <p:cNvPr id="3" name="Subtitle 2"/>
          <p:cNvSpPr>
            <a:spLocks noGrp="1"/>
          </p:cNvSpPr>
          <p:nvPr>
            <p:ph type="subTitle" idx="1"/>
          </p:nvPr>
        </p:nvSpPr>
        <p:spPr>
          <a:xfrm>
            <a:off x="1169276" y="2571092"/>
            <a:ext cx="6733753" cy="3600000"/>
          </a:xfrm>
        </p:spPr>
        <p:txBody>
          <a:bodyPr/>
          <a:lstStyle/>
          <a:p>
            <a:pPr marL="0" indent="0">
              <a:buNone/>
            </a:pPr>
            <a:r>
              <a:rPr lang="en-GB" dirty="0">
                <a:latin typeface="Arial" panose="020B0604020202020204" pitchFamily="34" charset="0"/>
                <a:cs typeface="Arial" panose="020B0604020202020204" pitchFamily="34" charset="0"/>
              </a:rPr>
              <a:t>When people make decisions about the food, they choose they may consider some ethical factors.</a:t>
            </a:r>
          </a:p>
          <a:p>
            <a:pPr marL="0" indent="0">
              <a:buNone/>
            </a:pPr>
            <a:endParaRPr lang="en-GB" b="1" dirty="0">
              <a:latin typeface="Arial" panose="020B0604020202020204" pitchFamily="34" charset="0"/>
              <a:cs typeface="Arial" panose="020B0604020202020204" pitchFamily="34" charset="0"/>
            </a:endParaRPr>
          </a:p>
          <a:p>
            <a:pPr marL="0" indent="0">
              <a:buNone/>
            </a:pPr>
            <a:r>
              <a:rPr lang="en-GB" b="1" dirty="0">
                <a:latin typeface="Arial" panose="020B0604020202020204" pitchFamily="34" charset="0"/>
                <a:cs typeface="Arial" panose="020B0604020202020204" pitchFamily="34" charset="0"/>
              </a:rPr>
              <a:t>What does this mean? </a:t>
            </a:r>
          </a:p>
          <a:p>
            <a:pPr marL="0" indent="0">
              <a:buNone/>
            </a:pPr>
            <a:endParaRPr lang="en-US" dirty="0">
              <a:latin typeface="Arial" panose="020B0604020202020204" pitchFamily="34" charset="0"/>
              <a:cs typeface="Arial" panose="020B0604020202020204" pitchFamily="34" charset="0"/>
            </a:endParaRPr>
          </a:p>
          <a:p>
            <a:pPr marL="0" indent="0">
              <a:buNone/>
            </a:pPr>
            <a:r>
              <a:rPr lang="en-GB" dirty="0">
                <a:latin typeface="Arial" panose="020B0604020202020204" pitchFamily="34" charset="0"/>
                <a:cs typeface="Arial" panose="020B0604020202020204" pitchFamily="34" charset="0"/>
              </a:rPr>
              <a:t>Ethical factors are aspects seen as morally right - in that person’s opinion. </a:t>
            </a:r>
          </a:p>
          <a:p>
            <a:pPr marL="0" indent="0">
              <a:buNone/>
            </a:pPr>
            <a:r>
              <a:rPr lang="en-GB" dirty="0">
                <a:latin typeface="Arial" panose="020B0604020202020204" pitchFamily="34" charset="0"/>
                <a:cs typeface="Arial" panose="020B0604020202020204" pitchFamily="34" charset="0"/>
              </a:rPr>
              <a:t>These factors can cover a wide range of topics.</a:t>
            </a:r>
          </a:p>
          <a:p>
            <a:pPr marL="0" indent="0">
              <a:buNone/>
            </a:pPr>
            <a:endParaRPr lang="en-GB" dirty="0">
              <a:latin typeface="Arial" panose="020B0604020202020204" pitchFamily="34" charset="0"/>
              <a:cs typeface="Arial" panose="020B0604020202020204" pitchFamily="34" charset="0"/>
            </a:endParaRPr>
          </a:p>
          <a:p>
            <a:pPr marL="0" indent="0">
              <a:buNone/>
            </a:pPr>
            <a:endParaRPr lang="en-GB" dirty="0"/>
          </a:p>
        </p:txBody>
      </p:sp>
      <p:pic>
        <p:nvPicPr>
          <p:cNvPr id="4" name="Picture 2" descr="C:\Users\Jenny\AppData\Local\Microsoft\Windows\INetCache\IE\EPRO8C7F\business-1753098_960_720[1].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447314" y="3126016"/>
            <a:ext cx="3505200" cy="24901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58345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Food ethics – animal welfare</a:t>
            </a:r>
            <a:endParaRPr lang="en-GB" dirty="0"/>
          </a:p>
        </p:txBody>
      </p:sp>
      <p:sp>
        <p:nvSpPr>
          <p:cNvPr id="3" name="Subtitle 2"/>
          <p:cNvSpPr>
            <a:spLocks noGrp="1"/>
          </p:cNvSpPr>
          <p:nvPr>
            <p:ph type="subTitle" idx="1"/>
          </p:nvPr>
        </p:nvSpPr>
        <p:spPr>
          <a:xfrm>
            <a:off x="1169276" y="2571092"/>
            <a:ext cx="7669924" cy="3600000"/>
          </a:xfrm>
        </p:spPr>
        <p:txBody>
          <a:bodyPr/>
          <a:lstStyle/>
          <a:p>
            <a:pPr marL="0" indent="0">
              <a:buNone/>
            </a:pPr>
            <a:r>
              <a:rPr lang="en-GB" sz="2000" dirty="0">
                <a:latin typeface="Arial" panose="020B0604020202020204" pitchFamily="34" charset="0"/>
                <a:cs typeface="Arial" panose="020B0604020202020204" pitchFamily="34" charset="0"/>
              </a:rPr>
              <a:t>Some people choose to follow a vegetarian diet. They may make that choice for a variety of reasons:</a:t>
            </a:r>
          </a:p>
          <a:p>
            <a:endParaRPr lang="en-GB" sz="2000" dirty="0">
              <a:latin typeface="Arial" panose="020B0604020202020204" pitchFamily="34" charset="0"/>
              <a:cs typeface="Arial" panose="020B0604020202020204" pitchFamily="34" charset="0"/>
            </a:endParaRP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they do not like the taste of meat;</a:t>
            </a:r>
          </a:p>
          <a:p>
            <a:pPr marL="457200"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they do not believe that animals should be reared for food;</a:t>
            </a:r>
          </a:p>
          <a:p>
            <a:pPr marL="457200"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they follow a religious faith that forbids the eating of meat;</a:t>
            </a:r>
          </a:p>
          <a:p>
            <a:pPr marL="457200" indent="-457200">
              <a:buFont typeface="Arial" panose="020B0604020202020204" pitchFamily="34" charset="0"/>
              <a:buChar char="•"/>
            </a:pPr>
            <a:r>
              <a:rPr lang="en-US" sz="2000" dirty="0">
                <a:latin typeface="Arial" panose="020B0604020202020204" pitchFamily="34" charset="0"/>
                <a:cs typeface="Arial" panose="020B0604020202020204" pitchFamily="34" charset="0"/>
              </a:rPr>
              <a:t>they </a:t>
            </a:r>
            <a:r>
              <a:rPr lang="en-GB" sz="2000" dirty="0">
                <a:latin typeface="Arial" panose="020B0604020202020204" pitchFamily="34" charset="0"/>
                <a:cs typeface="Arial" panose="020B0604020202020204" pitchFamily="34" charset="0"/>
              </a:rPr>
              <a:t>have a medical condition.</a:t>
            </a:r>
          </a:p>
          <a:p>
            <a:pPr marL="457200" indent="-457200">
              <a:buFont typeface="Arial" panose="020B0604020202020204" pitchFamily="34" charset="0"/>
              <a:buChar char="•"/>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Which of these reasons would be an </a:t>
            </a:r>
            <a:r>
              <a:rPr lang="en-GB" sz="2000" i="1" dirty="0">
                <a:latin typeface="Arial" panose="020B0604020202020204" pitchFamily="34" charset="0"/>
                <a:cs typeface="Arial" panose="020B0604020202020204" pitchFamily="34" charset="0"/>
              </a:rPr>
              <a:t>ethical</a:t>
            </a:r>
            <a:r>
              <a:rPr lang="en-GB" sz="2000" dirty="0">
                <a:latin typeface="Arial" panose="020B0604020202020204" pitchFamily="34" charset="0"/>
                <a:cs typeface="Arial" panose="020B0604020202020204" pitchFamily="34" charset="0"/>
              </a:rPr>
              <a:t> choice? </a:t>
            </a:r>
          </a:p>
          <a:p>
            <a:endParaRPr lang="en-GB" dirty="0"/>
          </a:p>
        </p:txBody>
      </p:sp>
      <p:pic>
        <p:nvPicPr>
          <p:cNvPr id="4" name="Picture 2" descr="C:\Users\Jenny\AppData\Local\Microsoft\Windows\INetCache\IE\6T7W4HTR\oxidativer-stress-gesunde-nahrung-frisches-obst-gemüse[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843452" y="3016409"/>
            <a:ext cx="2976052" cy="198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14600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Food ethics – animal welfare</a:t>
            </a:r>
            <a:endParaRPr lang="en-GB" dirty="0"/>
          </a:p>
        </p:txBody>
      </p:sp>
      <p:sp>
        <p:nvSpPr>
          <p:cNvPr id="3" name="Subtitle 2"/>
          <p:cNvSpPr>
            <a:spLocks noGrp="1"/>
          </p:cNvSpPr>
          <p:nvPr>
            <p:ph type="subTitle" idx="1"/>
          </p:nvPr>
        </p:nvSpPr>
        <p:spPr>
          <a:xfrm>
            <a:off x="1020438" y="2571092"/>
            <a:ext cx="6490705" cy="3600000"/>
          </a:xfrm>
        </p:spPr>
        <p:txBody>
          <a:bodyPr/>
          <a:lstStyle/>
          <a:p>
            <a:pPr marL="0" indent="0">
              <a:buNone/>
            </a:pPr>
            <a:r>
              <a:rPr lang="en-GB" sz="2000" dirty="0">
                <a:latin typeface="Arial" panose="020B0604020202020204" pitchFamily="34" charset="0"/>
                <a:cs typeface="Arial" panose="020B0604020202020204" pitchFamily="34" charset="0"/>
              </a:rPr>
              <a:t>Modern factory farming may raise ethical concerns for some people. </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Consumers may choose to buy food that is based on high animal welfare standards. </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Foods assured means that the farms and food companies meet high standards of food safety and hygiene, animal welfare and environmental protection.</a:t>
            </a:r>
          </a:p>
          <a:p>
            <a:pPr marL="0" indent="0">
              <a:buNone/>
            </a:pPr>
            <a:endParaRPr lang="en-GB" dirty="0"/>
          </a:p>
        </p:txBody>
      </p:sp>
      <p:pic>
        <p:nvPicPr>
          <p:cNvPr id="4" name="Picture 4" descr="Related image"/>
          <p:cNvPicPr>
            <a:picLocks noChangeAspect="1" noChangeArrowheads="1"/>
          </p:cNvPicPr>
          <p:nvPr/>
        </p:nvPicPr>
        <p:blipFill rotWithShape="1">
          <a:blip r:embed="rId2" cstate="email">
            <a:extLst>
              <a:ext uri="{28A0092B-C50C-407E-A947-70E740481C1C}">
                <a14:useLocalDpi xmlns:a14="http://schemas.microsoft.com/office/drawing/2010/main"/>
              </a:ext>
            </a:extLst>
          </a:blip>
          <a:srcRect/>
          <a:stretch/>
        </p:blipFill>
        <p:spPr bwMode="auto">
          <a:xfrm>
            <a:off x="10096548" y="1764306"/>
            <a:ext cx="1585452" cy="1613572"/>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6" descr="Related image"/>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10260624" y="3665343"/>
            <a:ext cx="1257300" cy="1411498"/>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786400" y="5181600"/>
            <a:ext cx="2895600" cy="953178"/>
          </a:xfrm>
          <a:prstGeom prst="rect">
            <a:avLst/>
          </a:prstGeom>
        </p:spPr>
      </p:pic>
    </p:spTree>
    <p:extLst>
      <p:ext uri="{BB962C8B-B14F-4D97-AF65-F5344CB8AC3E}">
        <p14:creationId xmlns:p14="http://schemas.microsoft.com/office/powerpoint/2010/main" val="41593562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Food ethics – animal welfare</a:t>
            </a:r>
            <a:endParaRPr lang="en-GB" dirty="0"/>
          </a:p>
        </p:txBody>
      </p:sp>
      <p:sp>
        <p:nvSpPr>
          <p:cNvPr id="3" name="Subtitle 2"/>
          <p:cNvSpPr>
            <a:spLocks noGrp="1"/>
          </p:cNvSpPr>
          <p:nvPr>
            <p:ph type="subTitle" idx="1"/>
          </p:nvPr>
        </p:nvSpPr>
        <p:spPr>
          <a:xfrm>
            <a:off x="1169276" y="2571091"/>
            <a:ext cx="7452210" cy="3807937"/>
          </a:xfrm>
        </p:spPr>
        <p:txBody>
          <a:bodyPr/>
          <a:lstStyle/>
          <a:p>
            <a:pPr marL="0" indent="0">
              <a:buNone/>
            </a:pPr>
            <a:r>
              <a:rPr lang="en-US" altLang="en-US" sz="2000" dirty="0">
                <a:latin typeface="Arial" panose="020B0604020202020204" pitchFamily="34" charset="0"/>
                <a:ea typeface="ヒラギノ角ゴ Pro W3" charset="-128"/>
                <a:cs typeface="Arial" panose="020B0604020202020204" pitchFamily="34" charset="0"/>
              </a:rPr>
              <a:t>Consumers may choose to buy food that has been reared or grown in a way that they feel is better for the animal or the environment. Such as:</a:t>
            </a:r>
            <a:endParaRPr lang="en-GB" altLang="en-US" sz="2000" dirty="0">
              <a:latin typeface="Arial" panose="020B0604020202020204" pitchFamily="34" charset="0"/>
              <a:ea typeface="ヒラギノ角ゴ Pro W3" charset="-128"/>
              <a:cs typeface="Arial" panose="020B0604020202020204" pitchFamily="34" charset="0"/>
            </a:endParaRPr>
          </a:p>
          <a:p>
            <a:pPr>
              <a:buFont typeface="Arial" panose="020B0604020202020204" pitchFamily="34" charset="0"/>
              <a:buChar char="•"/>
            </a:pPr>
            <a:r>
              <a:rPr lang="en-GB" altLang="en-US" sz="2000" dirty="0">
                <a:latin typeface="Arial" panose="020B0604020202020204" pitchFamily="34" charset="0"/>
                <a:ea typeface="ヒラギノ角ゴ Pro W3" charset="-128"/>
                <a:cs typeface="Arial" panose="020B0604020202020204" pitchFamily="34" charset="0"/>
              </a:rPr>
              <a:t>organic food – food sold as ‘organic’ must come from growers, processors and importers who are registered and approved by organic certification bodies, which are shown on the food label;</a:t>
            </a:r>
          </a:p>
          <a:p>
            <a:pPr>
              <a:buFont typeface="Arial" panose="020B0604020202020204" pitchFamily="34" charset="0"/>
              <a:buChar char="•"/>
            </a:pPr>
            <a:r>
              <a:rPr lang="en-GB" altLang="en-US" sz="2000" dirty="0">
                <a:latin typeface="Arial" panose="020B0604020202020204" pitchFamily="34" charset="0"/>
                <a:ea typeface="ヒラギノ角ゴ Pro W3" charset="-128"/>
                <a:cs typeface="Arial" panose="020B0604020202020204" pitchFamily="34" charset="0"/>
              </a:rPr>
              <a:t>free range – animals are allowed to roam freely outside. This food may be more expensive;</a:t>
            </a:r>
          </a:p>
          <a:p>
            <a:r>
              <a:rPr lang="en-GB" altLang="en-US" sz="2000" dirty="0">
                <a:latin typeface="Arial" panose="020B0604020202020204" pitchFamily="34" charset="0"/>
                <a:ea typeface="ヒラギノ角ゴ Pro W3" charset="-128"/>
                <a:cs typeface="Arial" panose="020B0604020202020204" pitchFamily="34" charset="0"/>
              </a:rPr>
              <a:t>local food – some believe that food produced locally is more sustainable and supports local farmers and producers.</a:t>
            </a:r>
          </a:p>
          <a:p>
            <a:endParaRPr lang="en-GB" dirty="0"/>
          </a:p>
        </p:txBody>
      </p:sp>
      <p:pic>
        <p:nvPicPr>
          <p:cNvPr id="4" name="Picture 4" descr="S:\Shared\BNF Photographs\iStock Photo Images\Farming\iStock_000001658616Medium.jpg"/>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8885238" y="2841171"/>
            <a:ext cx="2713038" cy="180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677114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Food ethics – the environment</a:t>
            </a:r>
            <a:endParaRPr lang="en-GB" dirty="0"/>
          </a:p>
        </p:txBody>
      </p:sp>
      <p:sp>
        <p:nvSpPr>
          <p:cNvPr id="3" name="Subtitle 2"/>
          <p:cNvSpPr>
            <a:spLocks noGrp="1"/>
          </p:cNvSpPr>
          <p:nvPr>
            <p:ph type="subTitle" idx="1"/>
          </p:nvPr>
        </p:nvSpPr>
        <p:spPr>
          <a:xfrm>
            <a:off x="1169276" y="2571092"/>
            <a:ext cx="7604610" cy="3600000"/>
          </a:xfrm>
        </p:spPr>
        <p:txBody>
          <a:bodyPr/>
          <a:lstStyle/>
          <a:p>
            <a:pPr marL="0" indent="0">
              <a:buNone/>
            </a:pPr>
            <a:r>
              <a:rPr lang="en-GB" sz="2000" dirty="0">
                <a:latin typeface="Arial" panose="020B0604020202020204" pitchFamily="34" charset="0"/>
                <a:cs typeface="Arial" panose="020B0604020202020204" pitchFamily="34" charset="0"/>
              </a:rPr>
              <a:t>Some consumers are concerned about industrialised farming methods. </a:t>
            </a:r>
          </a:p>
          <a:p>
            <a:pPr marL="0" indent="0">
              <a:buNone/>
            </a:pPr>
            <a:r>
              <a:rPr lang="en-GB" sz="2000" dirty="0">
                <a:latin typeface="Arial" panose="020B0604020202020204" pitchFamily="34" charset="0"/>
                <a:cs typeface="Arial" panose="020B0604020202020204" pitchFamily="34" charset="0"/>
              </a:rPr>
              <a:t>For example, widespread use of chemical pesticides and artificial fertilisers could be harmful to birds, insects and wild flowers. </a:t>
            </a:r>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Farms assured by Red Tractor and other schemes have a responsibility to protect the countryside by preventing pollution of watercourses, soil, air and wildlife habitats.</a:t>
            </a: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Protection of the natural environment would be an </a:t>
            </a:r>
            <a:r>
              <a:rPr lang="en-GB" sz="2000" i="1" dirty="0">
                <a:latin typeface="Arial" panose="020B0604020202020204" pitchFamily="34" charset="0"/>
                <a:cs typeface="Arial" panose="020B0604020202020204" pitchFamily="34" charset="0"/>
              </a:rPr>
              <a:t>ethical </a:t>
            </a:r>
            <a:r>
              <a:rPr lang="en-GB" sz="2000" dirty="0">
                <a:latin typeface="Arial" panose="020B0604020202020204" pitchFamily="34" charset="0"/>
                <a:cs typeface="Arial" panose="020B0604020202020204" pitchFamily="34" charset="0"/>
              </a:rPr>
              <a:t>choice.</a:t>
            </a:r>
          </a:p>
          <a:p>
            <a:pPr marL="0" indent="0">
              <a:buNone/>
            </a:pPr>
            <a:endParaRPr lang="en-GB" dirty="0"/>
          </a:p>
        </p:txBody>
      </p:sp>
      <p:pic>
        <p:nvPicPr>
          <p:cNvPr id="4" name="Picture 7" descr="C:\Users\Jenny\AppData\Local\Microsoft\Windows\INetCache\IE\6T7W4HTR\510188_afc1f884[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773886" y="2283798"/>
            <a:ext cx="3276600" cy="245745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964386" y="4989359"/>
            <a:ext cx="2895600" cy="953178"/>
          </a:xfrm>
          <a:prstGeom prst="rect">
            <a:avLst/>
          </a:prstGeom>
        </p:spPr>
      </p:pic>
    </p:spTree>
    <p:extLst>
      <p:ext uri="{BB962C8B-B14F-4D97-AF65-F5344CB8AC3E}">
        <p14:creationId xmlns:p14="http://schemas.microsoft.com/office/powerpoint/2010/main" val="38143581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Food ethics – the environment</a:t>
            </a:r>
            <a:endParaRPr lang="en-GB" dirty="0"/>
          </a:p>
        </p:txBody>
      </p:sp>
      <p:sp>
        <p:nvSpPr>
          <p:cNvPr id="3" name="Subtitle 2"/>
          <p:cNvSpPr>
            <a:spLocks noGrp="1"/>
          </p:cNvSpPr>
          <p:nvPr>
            <p:ph type="subTitle" idx="1"/>
          </p:nvPr>
        </p:nvSpPr>
        <p:spPr>
          <a:xfrm>
            <a:off x="1169276" y="2571092"/>
            <a:ext cx="7909410" cy="3600000"/>
          </a:xfrm>
        </p:spPr>
        <p:txBody>
          <a:bodyPr/>
          <a:lstStyle/>
          <a:p>
            <a:pPr marL="0" indent="0">
              <a:buNone/>
            </a:pPr>
            <a:r>
              <a:rPr lang="en-GB" sz="2000" dirty="0">
                <a:latin typeface="Arial" panose="020B0604020202020204" pitchFamily="34" charset="0"/>
                <a:cs typeface="Arial" panose="020B0604020202020204" pitchFamily="34" charset="0"/>
              </a:rPr>
              <a:t>Ethical issues about food and the environment include:</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sustainable farming methods;</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sustainable fishing practices;</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climate change; </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how far food travels and food with low carbon footprint;</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genetically modified food;</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the overuse of non-recyclable packaging materials.</a:t>
            </a:r>
          </a:p>
          <a:p>
            <a:pPr marL="0" indent="0">
              <a:buNone/>
            </a:pPr>
            <a:endParaRPr lang="en-GB" dirty="0">
              <a:latin typeface="Arial" panose="020B0604020202020204" pitchFamily="34" charset="0"/>
              <a:cs typeface="Arial" panose="020B0604020202020204" pitchFamily="34" charset="0"/>
            </a:endParaRPr>
          </a:p>
          <a:p>
            <a:pPr marL="0" indent="0">
              <a:buNone/>
            </a:pPr>
            <a:r>
              <a:rPr lang="en-GB" b="1" dirty="0">
                <a:latin typeface="Arial" panose="020B0604020202020204" pitchFamily="34" charset="0"/>
                <a:cs typeface="Arial" panose="020B0604020202020204" pitchFamily="34" charset="0"/>
              </a:rPr>
              <a:t>Find out more – why do these issues cause concern to some people?</a:t>
            </a:r>
          </a:p>
          <a:p>
            <a:pPr marL="0" indent="0">
              <a:buNone/>
            </a:pPr>
            <a:endParaRPr lang="en-GB" dirty="0"/>
          </a:p>
        </p:txBody>
      </p:sp>
      <p:pic>
        <p:nvPicPr>
          <p:cNvPr id="4" name="Picture 2" descr="C:\Users\Jenny\AppData\Local\Microsoft\Windows\INetCache\IE\6T7W4HTR\Chilean_purse_seine[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398009" y="2022608"/>
            <a:ext cx="3484275" cy="234848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C:\Users\Jenny\AppData\Local\Microsoft\Windows\INetCache\IE\6T7W4HTR\litter-waste-bottle-forest[1].jpg"/>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117247" y="4530504"/>
            <a:ext cx="2726475" cy="1817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79273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Food ethics – healthy eating</a:t>
            </a:r>
            <a:endParaRPr lang="en-GB" dirty="0"/>
          </a:p>
        </p:txBody>
      </p:sp>
      <p:sp>
        <p:nvSpPr>
          <p:cNvPr id="3" name="Subtitle 2"/>
          <p:cNvSpPr>
            <a:spLocks noGrp="1"/>
          </p:cNvSpPr>
          <p:nvPr>
            <p:ph type="subTitle" idx="1"/>
          </p:nvPr>
        </p:nvSpPr>
        <p:spPr>
          <a:xfrm>
            <a:off x="1169276" y="2571092"/>
            <a:ext cx="6711981" cy="3600000"/>
          </a:xfrm>
        </p:spPr>
        <p:txBody>
          <a:bodyPr/>
          <a:lstStyle/>
          <a:p>
            <a:pPr marL="0" indent="0">
              <a:buNone/>
            </a:pPr>
            <a:r>
              <a:rPr lang="en-GB" sz="2000" dirty="0">
                <a:latin typeface="Arial" panose="020B0604020202020204" pitchFamily="34" charset="0"/>
                <a:cs typeface="Arial" panose="020B0604020202020204" pitchFamily="34" charset="0"/>
              </a:rPr>
              <a:t>There is worldwide concern about the rise in obesity and other diet related disease. </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Some people think that the availability and consumption of highly processed food and additives is a concern.</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This is an </a:t>
            </a:r>
            <a:r>
              <a:rPr lang="en-GB" sz="2000" i="1" dirty="0">
                <a:latin typeface="Arial" panose="020B0604020202020204" pitchFamily="34" charset="0"/>
                <a:cs typeface="Arial" panose="020B0604020202020204" pitchFamily="34" charset="0"/>
              </a:rPr>
              <a:t>ethical</a:t>
            </a:r>
            <a:r>
              <a:rPr lang="en-GB" sz="2000" dirty="0">
                <a:latin typeface="Arial" panose="020B0604020202020204" pitchFamily="34" charset="0"/>
                <a:cs typeface="Arial" panose="020B0604020202020204" pitchFamily="34" charset="0"/>
              </a:rPr>
              <a:t> concern. </a:t>
            </a:r>
          </a:p>
          <a:p>
            <a:endParaRPr lang="en-GB" dirty="0"/>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881257" y="2283798"/>
            <a:ext cx="4049486" cy="2699657"/>
          </a:xfrm>
          <a:prstGeom prst="rect">
            <a:avLst/>
          </a:prstGeom>
        </p:spPr>
      </p:pic>
    </p:spTree>
    <p:extLst>
      <p:ext uri="{BB962C8B-B14F-4D97-AF65-F5344CB8AC3E}">
        <p14:creationId xmlns:p14="http://schemas.microsoft.com/office/powerpoint/2010/main" val="11586126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96F9E77-5AD9-4F49-8CC5-1E756D9274F3}"/>
</file>

<file path=customXml/itemProps2.xml><?xml version="1.0" encoding="utf-8"?>
<ds:datastoreItem xmlns:ds="http://schemas.openxmlformats.org/officeDocument/2006/customXml" ds:itemID="{192547C5-943D-423F-B7CA-75E51FD30A4D}"/>
</file>

<file path=customXml/itemProps3.xml><?xml version="1.0" encoding="utf-8"?>
<ds:datastoreItem xmlns:ds="http://schemas.openxmlformats.org/officeDocument/2006/customXml" ds:itemID="{58305118-C0CC-4750-A496-A4B023F53F91}"/>
</file>

<file path=docProps/app.xml><?xml version="1.0" encoding="utf-8"?>
<Properties xmlns="http://schemas.openxmlformats.org/officeDocument/2006/extended-properties" xmlns:vt="http://schemas.openxmlformats.org/officeDocument/2006/docPropsVTypes">
  <TotalTime>0</TotalTime>
  <Words>873</Words>
  <Application>Microsoft Office PowerPoint</Application>
  <PresentationFormat>Widescreen</PresentationFormat>
  <Paragraphs>93</Paragraphs>
  <Slides>15</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15</vt:i4>
      </vt:variant>
    </vt:vector>
  </HeadingPairs>
  <TitlesOfParts>
    <vt:vector size="20" baseType="lpstr">
      <vt:lpstr>Arial</vt:lpstr>
      <vt:lpstr>Office Theme</vt:lpstr>
      <vt:lpstr>Custom Design</vt:lpstr>
      <vt:lpstr>1_Custom Design</vt:lpstr>
      <vt:lpstr>3_Custom Design</vt:lpstr>
      <vt:lpstr>Moral and ethical reasons for food choice</vt:lpstr>
      <vt:lpstr>Why we choose food</vt:lpstr>
      <vt:lpstr>Why we choose food</vt:lpstr>
      <vt:lpstr>Food ethics – animal welfare</vt:lpstr>
      <vt:lpstr>Food ethics – animal welfare</vt:lpstr>
      <vt:lpstr>Food ethics – animal welfare</vt:lpstr>
      <vt:lpstr>Food ethics – the environment</vt:lpstr>
      <vt:lpstr>Food ethics – the environment</vt:lpstr>
      <vt:lpstr>Food ethics – healthy eating</vt:lpstr>
      <vt:lpstr>Food ethics – healthy eating</vt:lpstr>
      <vt:lpstr>Food ethics – fair trading</vt:lpstr>
      <vt:lpstr>Food poverty </vt:lpstr>
      <vt:lpstr>Food security</vt:lpstr>
      <vt:lpstr>Food ethics - choice</vt:lpstr>
      <vt:lpstr>Moral and ethical reasons for food choice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Alexander White</cp:lastModifiedBy>
  <cp:revision>37</cp:revision>
  <dcterms:created xsi:type="dcterms:W3CDTF">2018-10-10T09:22:08Z</dcterms:created>
  <dcterms:modified xsi:type="dcterms:W3CDTF">2024-05-22T13:20:49Z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ies>
</file>