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3652" r:id="rId6"/>
    <p:sldMasterId id="2147483656" r:id="rId7"/>
  </p:sldMasterIdLst>
  <p:sldIdLst>
    <p:sldId id="256" r:id="rId8"/>
    <p:sldId id="262" r:id="rId9"/>
    <p:sldId id="263" r:id="rId10"/>
    <p:sldId id="264" r:id="rId11"/>
    <p:sldId id="265" r:id="rId12"/>
    <p:sldId id="266" r:id="rId13"/>
    <p:sldId id="267" r:id="rId14"/>
    <p:sldId id="268" r:id="rId15"/>
    <p:sldId id="269" r:id="rId16"/>
    <p:sldId id="270" r:id="rId17"/>
    <p:sldId id="271" r:id="rId18"/>
    <p:sldId id="272" r:id="rId19"/>
    <p:sldId id="261"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C4D9"/>
    <a:srgbClr val="B8B8D1"/>
    <a:srgbClr val="263B83"/>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776960-D5D3-492E-969F-10BA8067A90B}" v="2" dt="2024-04-30T14:51:05.2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75"/>
    <p:restoredTop sz="94655"/>
  </p:normalViewPr>
  <p:slideViewPr>
    <p:cSldViewPr snapToGrid="0" snapToObjects="1">
      <p:cViewPr varScale="1">
        <p:scale>
          <a:sx n="106" d="100"/>
          <a:sy n="106" d="100"/>
        </p:scale>
        <p:origin x="852"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wen Trafford" userId="e520b4bf-a196-48b7-bc10-b1590a457daa" providerId="ADAL" clId="{B3776960-D5D3-492E-969F-10BA8067A90B}"/>
    <pc:docChg chg="modSld">
      <pc:chgData name="Ewen Trafford" userId="e520b4bf-a196-48b7-bc10-b1590a457daa" providerId="ADAL" clId="{B3776960-D5D3-492E-969F-10BA8067A90B}" dt="2024-04-30T14:51:14.492" v="9" actId="1076"/>
      <pc:docMkLst>
        <pc:docMk/>
      </pc:docMkLst>
      <pc:sldChg chg="addSp delSp modSp mod">
        <pc:chgData name="Ewen Trafford" userId="e520b4bf-a196-48b7-bc10-b1590a457daa" providerId="ADAL" clId="{B3776960-D5D3-492E-969F-10BA8067A90B}" dt="2024-04-30T14:51:14.492" v="9" actId="1076"/>
        <pc:sldMkLst>
          <pc:docMk/>
          <pc:sldMk cId="3227605947" sldId="269"/>
        </pc:sldMkLst>
        <pc:spChg chg="mod">
          <ac:chgData name="Ewen Trafford" userId="e520b4bf-a196-48b7-bc10-b1590a457daa" providerId="ADAL" clId="{B3776960-D5D3-492E-969F-10BA8067A90B}" dt="2024-04-30T14:51:10.718" v="6" actId="14100"/>
          <ac:spMkLst>
            <pc:docMk/>
            <pc:sldMk cId="3227605947" sldId="269"/>
            <ac:spMk id="3" creationId="{00000000-0000-0000-0000-000000000000}"/>
          </ac:spMkLst>
        </pc:spChg>
        <pc:picChg chg="del">
          <ac:chgData name="Ewen Trafford" userId="e520b4bf-a196-48b7-bc10-b1590a457daa" providerId="ADAL" clId="{B3776960-D5D3-492E-969F-10BA8067A90B}" dt="2024-04-30T14:48:17.970" v="0" actId="478"/>
          <ac:picMkLst>
            <pc:docMk/>
            <pc:sldMk cId="3227605947" sldId="269"/>
            <ac:picMk id="4" creationId="{00000000-0000-0000-0000-000000000000}"/>
          </ac:picMkLst>
        </pc:picChg>
        <pc:picChg chg="add mod">
          <ac:chgData name="Ewen Trafford" userId="e520b4bf-a196-48b7-bc10-b1590a457daa" providerId="ADAL" clId="{B3776960-D5D3-492E-969F-10BA8067A90B}" dt="2024-04-30T14:51:14.492" v="9" actId="1076"/>
          <ac:picMkLst>
            <pc:docMk/>
            <pc:sldMk cId="3227605947" sldId="269"/>
            <ac:picMk id="6" creationId="{8F4041D5-4B11-3491-9842-AFF336D39F3D}"/>
          </ac:picMkLst>
        </pc:picChg>
      </pc:sldChg>
    </pc:docChg>
  </pc:docChgLst>
  <pc:docChgLst>
    <pc:chgData name="Alex White" userId="57e9160509e0eb1c" providerId="LiveId" clId="{56ED0C8F-44BB-48EA-9B89-EC36CE06FC96}"/>
    <pc:docChg chg="undo custSel modSld">
      <pc:chgData name="Alex White" userId="57e9160509e0eb1c" providerId="LiveId" clId="{56ED0C8F-44BB-48EA-9B89-EC36CE06FC96}" dt="2024-02-15T11:59:29.945" v="15" actId="33524"/>
      <pc:docMkLst>
        <pc:docMk/>
      </pc:docMkLst>
      <pc:sldChg chg="modSp mod">
        <pc:chgData name="Alex White" userId="57e9160509e0eb1c" providerId="LiveId" clId="{56ED0C8F-44BB-48EA-9B89-EC36CE06FC96}" dt="2024-02-15T11:59:29.945" v="15" actId="33524"/>
        <pc:sldMkLst>
          <pc:docMk/>
          <pc:sldMk cId="3227605947" sldId="263"/>
        </pc:sldMkLst>
        <pc:spChg chg="mod">
          <ac:chgData name="Alex White" userId="57e9160509e0eb1c" providerId="LiveId" clId="{56ED0C8F-44BB-48EA-9B89-EC36CE06FC96}" dt="2024-02-15T11:59:29.945" v="15" actId="33524"/>
          <ac:spMkLst>
            <pc:docMk/>
            <pc:sldMk cId="3227605947" sldId="263"/>
            <ac:spMk id="3" creationId="{00000000-0000-0000-0000-000000000000}"/>
          </ac:spMkLst>
        </pc:spChg>
        <pc:picChg chg="mod">
          <ac:chgData name="Alex White" userId="57e9160509e0eb1c" providerId="LiveId" clId="{56ED0C8F-44BB-48EA-9B89-EC36CE06FC96}" dt="2024-02-15T11:03:33.312" v="1" actId="14100"/>
          <ac:picMkLst>
            <pc:docMk/>
            <pc:sldMk cId="3227605947" sldId="263"/>
            <ac:picMk id="4" creationId="{00000000-0000-0000-0000-000000000000}"/>
          </ac:picMkLst>
        </pc:picChg>
      </pc:sldChg>
      <pc:sldChg chg="modSp mod">
        <pc:chgData name="Alex White" userId="57e9160509e0eb1c" providerId="LiveId" clId="{56ED0C8F-44BB-48EA-9B89-EC36CE06FC96}" dt="2024-02-15T11:03:44.982" v="6" actId="14100"/>
        <pc:sldMkLst>
          <pc:docMk/>
          <pc:sldMk cId="3227605947" sldId="264"/>
        </pc:sldMkLst>
        <pc:spChg chg="mod">
          <ac:chgData name="Alex White" userId="57e9160509e0eb1c" providerId="LiveId" clId="{56ED0C8F-44BB-48EA-9B89-EC36CE06FC96}" dt="2024-02-15T11:03:44.982" v="6" actId="14100"/>
          <ac:spMkLst>
            <pc:docMk/>
            <pc:sldMk cId="3227605947" sldId="264"/>
            <ac:spMk id="3" creationId="{00000000-0000-0000-0000-000000000000}"/>
          </ac:spMkLst>
        </pc:spChg>
        <pc:picChg chg="mod">
          <ac:chgData name="Alex White" userId="57e9160509e0eb1c" providerId="LiveId" clId="{56ED0C8F-44BB-48EA-9B89-EC36CE06FC96}" dt="2024-02-15T11:03:43.113" v="5" actId="1076"/>
          <ac:picMkLst>
            <pc:docMk/>
            <pc:sldMk cId="3227605947" sldId="264"/>
            <ac:picMk id="4" creationId="{00000000-0000-0000-0000-000000000000}"/>
          </ac:picMkLst>
        </pc:picChg>
      </pc:sldChg>
      <pc:sldChg chg="modSp mod">
        <pc:chgData name="Alex White" userId="57e9160509e0eb1c" providerId="LiveId" clId="{56ED0C8F-44BB-48EA-9B89-EC36CE06FC96}" dt="2024-02-15T11:03:51.024" v="8" actId="1076"/>
        <pc:sldMkLst>
          <pc:docMk/>
          <pc:sldMk cId="3227605947" sldId="265"/>
        </pc:sldMkLst>
        <pc:spChg chg="mod">
          <ac:chgData name="Alex White" userId="57e9160509e0eb1c" providerId="LiveId" clId="{56ED0C8F-44BB-48EA-9B89-EC36CE06FC96}" dt="2024-02-15T11:03:49.207" v="7" actId="14100"/>
          <ac:spMkLst>
            <pc:docMk/>
            <pc:sldMk cId="3227605947" sldId="265"/>
            <ac:spMk id="3" creationId="{00000000-0000-0000-0000-000000000000}"/>
          </ac:spMkLst>
        </pc:spChg>
        <pc:picChg chg="mod">
          <ac:chgData name="Alex White" userId="57e9160509e0eb1c" providerId="LiveId" clId="{56ED0C8F-44BB-48EA-9B89-EC36CE06FC96}" dt="2024-02-15T11:03:51.024" v="8" actId="1076"/>
          <ac:picMkLst>
            <pc:docMk/>
            <pc:sldMk cId="3227605947" sldId="265"/>
            <ac:picMk id="4" creationId="{00000000-0000-0000-0000-000000000000}"/>
          </ac:picMkLst>
        </pc:picChg>
      </pc:sldChg>
      <pc:sldChg chg="modSp mod">
        <pc:chgData name="Alex White" userId="57e9160509e0eb1c" providerId="LiveId" clId="{56ED0C8F-44BB-48EA-9B89-EC36CE06FC96}" dt="2024-02-15T11:04:01.129" v="12" actId="1076"/>
        <pc:sldMkLst>
          <pc:docMk/>
          <pc:sldMk cId="3227605947" sldId="267"/>
        </pc:sldMkLst>
        <pc:spChg chg="mod">
          <ac:chgData name="Alex White" userId="57e9160509e0eb1c" providerId="LiveId" clId="{56ED0C8F-44BB-48EA-9B89-EC36CE06FC96}" dt="2024-02-15T11:03:59.305" v="11" actId="14100"/>
          <ac:spMkLst>
            <pc:docMk/>
            <pc:sldMk cId="3227605947" sldId="267"/>
            <ac:spMk id="3" creationId="{00000000-0000-0000-0000-000000000000}"/>
          </ac:spMkLst>
        </pc:spChg>
        <pc:picChg chg="mod">
          <ac:chgData name="Alex White" userId="57e9160509e0eb1c" providerId="LiveId" clId="{56ED0C8F-44BB-48EA-9B89-EC36CE06FC96}" dt="2024-02-15T11:04:01.129" v="12" actId="1076"/>
          <ac:picMkLst>
            <pc:docMk/>
            <pc:sldMk cId="3227605947" sldId="267"/>
            <ac:picMk id="6" creationId="{00000000-0000-0000-0000-000000000000}"/>
          </ac:picMkLst>
        </pc:picChg>
      </pc:sldChg>
      <pc:sldChg chg="modSp mod">
        <pc:chgData name="Alex White" userId="57e9160509e0eb1c" providerId="LiveId" clId="{56ED0C8F-44BB-48EA-9B89-EC36CE06FC96}" dt="2024-02-15T11:04:37.653" v="14" actId="33524"/>
        <pc:sldMkLst>
          <pc:docMk/>
          <pc:sldMk cId="3227605947" sldId="272"/>
        </pc:sldMkLst>
        <pc:spChg chg="mod">
          <ac:chgData name="Alex White" userId="57e9160509e0eb1c" providerId="LiveId" clId="{56ED0C8F-44BB-48EA-9B89-EC36CE06FC96}" dt="2024-02-15T11:04:37.653" v="14" actId="33524"/>
          <ac:spMkLst>
            <pc:docMk/>
            <pc:sldMk cId="3227605947" sldId="272"/>
            <ac:spMk id="3" creationId="{00000000-0000-0000-0000-000000000000}"/>
          </ac:spMkLst>
        </pc:spChg>
      </pc:sldChg>
    </pc:docChg>
  </pc:docChgLst>
  <pc:docChgLst>
    <pc:chgData name="Alexander White" userId="3da70261-e0e7-408d-aace-eb577feade9e" providerId="ADAL" clId="{3DDFF833-51C7-4EF8-9E69-B59A9B93DAF7}"/>
    <pc:docChg chg="modSld modMainMaster">
      <pc:chgData name="Alexander White" userId="3da70261-e0e7-408d-aace-eb577feade9e" providerId="ADAL" clId="{3DDFF833-51C7-4EF8-9E69-B59A9B93DAF7}" dt="2024-02-05T09:45:11.352" v="5" actId="1076"/>
      <pc:docMkLst>
        <pc:docMk/>
      </pc:docMkLst>
      <pc:sldChg chg="addSp modSp mod">
        <pc:chgData name="Alexander White" userId="3da70261-e0e7-408d-aace-eb577feade9e" providerId="ADAL" clId="{3DDFF833-51C7-4EF8-9E69-B59A9B93DAF7}" dt="2024-02-05T09:45:11.352" v="5" actId="1076"/>
        <pc:sldMkLst>
          <pc:docMk/>
          <pc:sldMk cId="1219004254" sldId="261"/>
        </pc:sldMkLst>
        <pc:spChg chg="add mod">
          <ac:chgData name="Alexander White" userId="3da70261-e0e7-408d-aace-eb577feade9e" providerId="ADAL" clId="{3DDFF833-51C7-4EF8-9E69-B59A9B93DAF7}" dt="2024-02-05T09:45:11.352" v="5" actId="1076"/>
          <ac:spMkLst>
            <pc:docMk/>
            <pc:sldMk cId="1219004254" sldId="261"/>
            <ac:spMk id="4" creationId="{D4F1BF00-6399-DB53-B55B-06CC8B4FD319}"/>
          </ac:spMkLst>
        </pc:spChg>
      </pc:sldChg>
      <pc:sldMasterChg chg="modSp mod">
        <pc:chgData name="Alexander White" userId="3da70261-e0e7-408d-aace-eb577feade9e" providerId="ADAL" clId="{3DDFF833-51C7-4EF8-9E69-B59A9B93DAF7}" dt="2024-02-05T09:29:50.184" v="0"/>
        <pc:sldMasterMkLst>
          <pc:docMk/>
          <pc:sldMasterMk cId="1328885048" sldId="2147483648"/>
        </pc:sldMasterMkLst>
        <pc:spChg chg="mod">
          <ac:chgData name="Alexander White" userId="3da70261-e0e7-408d-aace-eb577feade9e" providerId="ADAL" clId="{3DDFF833-51C7-4EF8-9E69-B59A9B93DAF7}" dt="2024-02-05T09:29:50.184" v="0"/>
          <ac:spMkLst>
            <pc:docMk/>
            <pc:sldMasterMk cId="1328885048" sldId="2147483648"/>
            <ac:spMk id="9" creationId="{00000000-0000-0000-0000-000000000000}"/>
          </ac:spMkLst>
        </pc:spChg>
      </pc:sldMasterChg>
      <pc:sldMasterChg chg="modSp mod">
        <pc:chgData name="Alexander White" userId="3da70261-e0e7-408d-aace-eb577feade9e" providerId="ADAL" clId="{3DDFF833-51C7-4EF8-9E69-B59A9B93DAF7}" dt="2024-02-05T09:29:54.794" v="1"/>
        <pc:sldMasterMkLst>
          <pc:docMk/>
          <pc:sldMasterMk cId="1498317190" sldId="2147483650"/>
        </pc:sldMasterMkLst>
        <pc:spChg chg="mod">
          <ac:chgData name="Alexander White" userId="3da70261-e0e7-408d-aace-eb577feade9e" providerId="ADAL" clId="{3DDFF833-51C7-4EF8-9E69-B59A9B93DAF7}" dt="2024-02-05T09:29:54.794" v="1"/>
          <ac:spMkLst>
            <pc:docMk/>
            <pc:sldMasterMk cId="1498317190" sldId="2147483650"/>
            <ac:spMk id="9" creationId="{00000000-0000-0000-0000-000000000000}"/>
          </ac:spMkLst>
        </pc:spChg>
      </pc:sldMasterChg>
      <pc:sldMasterChg chg="modSp mod">
        <pc:chgData name="Alexander White" userId="3da70261-e0e7-408d-aace-eb577feade9e" providerId="ADAL" clId="{3DDFF833-51C7-4EF8-9E69-B59A9B93DAF7}" dt="2024-02-05T09:30:26.965" v="2"/>
        <pc:sldMasterMkLst>
          <pc:docMk/>
          <pc:sldMasterMk cId="1822393236" sldId="2147483652"/>
        </pc:sldMasterMkLst>
        <pc:spChg chg="mod">
          <ac:chgData name="Alexander White" userId="3da70261-e0e7-408d-aace-eb577feade9e" providerId="ADAL" clId="{3DDFF833-51C7-4EF8-9E69-B59A9B93DAF7}" dt="2024-02-05T09:30:26.965" v="2"/>
          <ac:spMkLst>
            <pc:docMk/>
            <pc:sldMasterMk cId="1822393236" sldId="2147483652"/>
            <ac:spMk id="9" creationId="{00000000-0000-0000-0000-000000000000}"/>
          </ac:spMkLst>
        </pc:spChg>
      </pc:sldMasterChg>
      <pc:sldMasterChg chg="modSp mod">
        <pc:chgData name="Alexander White" userId="3da70261-e0e7-408d-aace-eb577feade9e" providerId="ADAL" clId="{3DDFF833-51C7-4EF8-9E69-B59A9B93DAF7}" dt="2024-02-05T09:30:31.549" v="3"/>
        <pc:sldMasterMkLst>
          <pc:docMk/>
          <pc:sldMasterMk cId="1788143608" sldId="2147483656"/>
        </pc:sldMasterMkLst>
        <pc:spChg chg="mod">
          <ac:chgData name="Alexander White" userId="3da70261-e0e7-408d-aace-eb577feade9e" providerId="ADAL" clId="{3DDFF833-51C7-4EF8-9E69-B59A9B93DAF7}" dt="2024-02-05T09:30:31.549" v="3"/>
          <ac:spMkLst>
            <pc:docMk/>
            <pc:sldMasterMk cId="1788143608" sldId="2147483656"/>
            <ac:spMk id="8" creationId="{00000000-0000-0000-0000-000000000000}"/>
          </ac:spMkLst>
        </pc:sp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2024</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452" y="3318826"/>
            <a:ext cx="9144000" cy="733096"/>
          </a:xfrm>
        </p:spPr>
        <p:txBody>
          <a:bodyPr/>
          <a:lstStyle/>
          <a:p>
            <a:r>
              <a:rPr lang="en-GB" dirty="0"/>
              <a:t>Stages of product development </a:t>
            </a:r>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Consumer testing</a:t>
            </a:r>
          </a:p>
        </p:txBody>
      </p:sp>
      <p:sp>
        <p:nvSpPr>
          <p:cNvPr id="3" name="Subtitle 2"/>
          <p:cNvSpPr>
            <a:spLocks noGrp="1"/>
          </p:cNvSpPr>
          <p:nvPr>
            <p:ph type="subTitle" idx="1"/>
          </p:nvPr>
        </p:nvSpPr>
        <p:spPr>
          <a:xfrm>
            <a:off x="1169276" y="2571092"/>
            <a:ext cx="7755268" cy="3600000"/>
          </a:xfrm>
        </p:spPr>
        <p:txBody>
          <a:bodyPr/>
          <a:lstStyle/>
          <a:p>
            <a:pPr marL="0" indent="0">
              <a:buNone/>
            </a:pPr>
            <a:r>
              <a:rPr lang="en-GB" altLang="en-US" sz="2000" dirty="0">
                <a:latin typeface="Arial" panose="020B0604020202020204" pitchFamily="34" charset="0"/>
                <a:cs typeface="Arial" panose="020B0604020202020204" pitchFamily="34" charset="0"/>
              </a:rPr>
              <a:t>Three main methods are used:</a:t>
            </a:r>
          </a:p>
          <a:p>
            <a:pPr>
              <a:buFontTx/>
              <a:buChar char="•"/>
            </a:pPr>
            <a:r>
              <a:rPr lang="en-GB" altLang="en-US" sz="2000" dirty="0">
                <a:latin typeface="Arial" panose="020B0604020202020204" pitchFamily="34" charset="0"/>
                <a:cs typeface="Arial" panose="020B0604020202020204" pitchFamily="34" charset="0"/>
              </a:rPr>
              <a:t>group discussions – usually up to 8 people are involved in a discussion run by a trained person.  The aim is to hear a detailed view of a  new product.</a:t>
            </a:r>
          </a:p>
          <a:p>
            <a:pPr>
              <a:buFontTx/>
              <a:buChar char="•"/>
            </a:pPr>
            <a:r>
              <a:rPr lang="en-GB" altLang="en-US" sz="2000" dirty="0">
                <a:latin typeface="Arial" panose="020B0604020202020204" pitchFamily="34" charset="0"/>
                <a:cs typeface="Arial" panose="020B0604020202020204" pitchFamily="34" charset="0"/>
              </a:rPr>
              <a:t>street interviews – people are asked to taste samples of the product and say what they like or dislike ; this produces a 'snapshot’ of opinions about the test product. </a:t>
            </a:r>
          </a:p>
          <a:p>
            <a:pPr>
              <a:buFontTx/>
              <a:buChar char="•"/>
            </a:pPr>
            <a:r>
              <a:rPr lang="en-GB" altLang="en-US" sz="2000" dirty="0">
                <a:latin typeface="Arial" panose="020B0604020202020204" pitchFamily="34" charset="0"/>
                <a:cs typeface="Arial" panose="020B0604020202020204" pitchFamily="34" charset="0"/>
              </a:rPr>
              <a:t>home trials -  consumers are provided with a product and asked to try it at home.  This gives the opportunity to sample the product in a ‘real life’ situation and to have a response from the whole family.  The trial may result in minor changes to the product specification and the manufacturing process.   </a:t>
            </a:r>
            <a:endParaRPr lang="en-US" altLang="en-US" sz="2000" dirty="0">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293352" y="2020824"/>
            <a:ext cx="2499360" cy="3749040"/>
          </a:xfrm>
          <a:prstGeom prst="rect">
            <a:avLst/>
          </a:prstGeom>
        </p:spPr>
      </p:pic>
    </p:spTree>
    <p:extLst>
      <p:ext uri="{BB962C8B-B14F-4D97-AF65-F5344CB8AC3E}">
        <p14:creationId xmlns:p14="http://schemas.microsoft.com/office/powerpoint/2010/main" val="3227605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Scale up</a:t>
            </a:r>
          </a:p>
        </p:txBody>
      </p:sp>
      <p:sp>
        <p:nvSpPr>
          <p:cNvPr id="3" name="Subtitle 2"/>
          <p:cNvSpPr>
            <a:spLocks noGrp="1"/>
          </p:cNvSpPr>
          <p:nvPr>
            <p:ph type="subTitle" idx="1"/>
          </p:nvPr>
        </p:nvSpPr>
        <p:spPr>
          <a:xfrm>
            <a:off x="1169276" y="2571092"/>
            <a:ext cx="6860819" cy="3600000"/>
          </a:xfrm>
        </p:spPr>
        <p:txBody>
          <a:bodyPr/>
          <a:lstStyle/>
          <a:p>
            <a:pPr marL="0" indent="0">
              <a:buNone/>
            </a:pPr>
            <a:r>
              <a:rPr lang="en-GB" sz="2000" dirty="0"/>
              <a:t>Once the company is confident that the product is likely to succeed, it is ready for large scale manufacture to begin.  </a:t>
            </a:r>
          </a:p>
          <a:p>
            <a:pPr marL="0" indent="0">
              <a:buNone/>
            </a:pPr>
            <a:endParaRPr lang="en-GB" sz="2000" dirty="0"/>
          </a:p>
          <a:p>
            <a:pPr marL="0" indent="0">
              <a:buNone/>
            </a:pPr>
            <a:r>
              <a:rPr lang="en-GB" sz="2000" dirty="0"/>
              <a:t>The manufacturing process is sometimes organised in unit operations, such as size reduction, mixing and cooking.  These are controlled to maintain consistent product quality, safeguard, staff health, food safety standards and to avoid problems that may stop the production line running, which would result in ‘down-time’.</a:t>
            </a:r>
          </a:p>
          <a:p>
            <a:endParaRPr lang="en-US" sz="2000" dirty="0"/>
          </a:p>
        </p:txBody>
      </p:sp>
      <p:pic>
        <p:nvPicPr>
          <p:cNvPr id="4" name="Picture 6" descr="fpd7"/>
          <p:cNvPicPr>
            <a:picLocks noChangeAspect="1" noChangeArrowheads="1"/>
          </p:cNvPicPr>
          <p:nvPr/>
        </p:nvPicPr>
        <p:blipFill>
          <a:blip r:embed="rId2">
            <a:lum bright="12000" contrast="12000"/>
            <a:extLst>
              <a:ext uri="{28A0092B-C50C-407E-A947-70E740481C1C}">
                <a14:useLocalDpi xmlns:a14="http://schemas.microsoft.com/office/drawing/2010/main"/>
              </a:ext>
            </a:extLst>
          </a:blip>
          <a:srcRect/>
          <a:stretch>
            <a:fillRect/>
          </a:stretch>
        </p:blipFill>
        <p:spPr bwMode="auto">
          <a:xfrm>
            <a:off x="8291114" y="2571092"/>
            <a:ext cx="3623353" cy="28986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7605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Launch</a:t>
            </a:r>
          </a:p>
        </p:txBody>
      </p:sp>
      <p:sp>
        <p:nvSpPr>
          <p:cNvPr id="3" name="Subtitle 2"/>
          <p:cNvSpPr>
            <a:spLocks noGrp="1"/>
          </p:cNvSpPr>
          <p:nvPr>
            <p:ph type="subTitle" idx="1"/>
          </p:nvPr>
        </p:nvSpPr>
        <p:spPr>
          <a:xfrm>
            <a:off x="1169274" y="2288098"/>
            <a:ext cx="7758595" cy="3600000"/>
          </a:xfrm>
        </p:spPr>
        <p:txBody>
          <a:bodyPr/>
          <a:lstStyle/>
          <a:p>
            <a:pPr marL="0" indent="0">
              <a:buNone/>
            </a:pPr>
            <a:r>
              <a:rPr lang="en-GB" sz="2000" dirty="0"/>
              <a:t>Some new products are shown at a trade launch.  This is intended to allow large supermarkets and distributors to look at and sample the products.  Often deals are made at this stage for sales.</a:t>
            </a:r>
          </a:p>
          <a:p>
            <a:pPr marL="0" indent="0">
              <a:buNone/>
            </a:pPr>
            <a:endParaRPr lang="en-GB" sz="2000" dirty="0"/>
          </a:p>
          <a:p>
            <a:pPr marL="0" indent="0">
              <a:buNone/>
            </a:pPr>
            <a:r>
              <a:rPr lang="en-GB" sz="2000" dirty="0"/>
              <a:t>Sometimes products are launched in different regions of the country to measure their performance.  This may indicate whether the product could be launched at a national level or should be dropped from production.</a:t>
            </a:r>
          </a:p>
          <a:p>
            <a:pPr marL="0" indent="0">
              <a:buNone/>
            </a:pPr>
            <a:endParaRPr lang="en-GB" sz="2000" dirty="0"/>
          </a:p>
          <a:p>
            <a:pPr marL="0" indent="0">
              <a:buNone/>
            </a:pPr>
            <a:r>
              <a:rPr lang="en-GB" sz="2000" dirty="0"/>
              <a:t>Advertising then takes place to let the consumer know that the product is available.  Finally, the new product is launched.  After a fixed period, products are always reviewed to see how well they are performing.</a:t>
            </a:r>
          </a:p>
          <a:p>
            <a:endParaRPr lang="en-US" sz="2000" dirty="0"/>
          </a:p>
        </p:txBody>
      </p:sp>
      <p:pic>
        <p:nvPicPr>
          <p:cNvPr id="4" name="Picture 3"/>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8900160" y="3682539"/>
            <a:ext cx="3146600" cy="1762297"/>
          </a:xfrm>
          <a:prstGeom prst="rect">
            <a:avLst/>
          </a:prstGeom>
        </p:spPr>
      </p:pic>
    </p:spTree>
    <p:extLst>
      <p:ext uri="{BB962C8B-B14F-4D97-AF65-F5344CB8AC3E}">
        <p14:creationId xmlns:p14="http://schemas.microsoft.com/office/powerpoint/2010/main" val="32276059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Stages of product development </a:t>
            </a:r>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D4F1BF00-6399-DB53-B55B-06CC8B4FD319}"/>
              </a:ext>
            </a:extLst>
          </p:cNvPr>
          <p:cNvSpPr txBox="1"/>
          <p:nvPr/>
        </p:nvSpPr>
        <p:spPr>
          <a:xfrm>
            <a:off x="393116" y="6116351"/>
            <a:ext cx="9904396" cy="30777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9004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Stages of product development</a:t>
            </a:r>
          </a:p>
        </p:txBody>
      </p:sp>
      <p:sp>
        <p:nvSpPr>
          <p:cNvPr id="3" name="Subtitle 2"/>
          <p:cNvSpPr>
            <a:spLocks noGrp="1"/>
          </p:cNvSpPr>
          <p:nvPr>
            <p:ph type="subTitle" idx="1"/>
          </p:nvPr>
        </p:nvSpPr>
        <p:spPr>
          <a:xfrm>
            <a:off x="1169276" y="2571092"/>
            <a:ext cx="7243204" cy="3600000"/>
          </a:xfrm>
        </p:spPr>
        <p:txBody>
          <a:bodyPr/>
          <a:lstStyle/>
          <a:p>
            <a:pPr marL="0" indent="0">
              <a:buNone/>
            </a:pPr>
            <a:r>
              <a:rPr lang="en-GB" sz="2000" dirty="0"/>
              <a:t>Product development is the process of creating new or modified food products.</a:t>
            </a:r>
          </a:p>
          <a:p>
            <a:pPr marL="0" indent="0">
              <a:buNone/>
            </a:pPr>
            <a:endParaRPr lang="en-GB" sz="1100" dirty="0"/>
          </a:p>
          <a:p>
            <a:pPr marL="0" indent="0">
              <a:buNone/>
            </a:pPr>
            <a:r>
              <a:rPr lang="en-GB" sz="2000" dirty="0"/>
              <a:t>The aim of product development is to increase sales and maintain a company’s competitiveness.  The process of product development involves a complex series of stages, requiring the combined talents of many specialists to make it successful. </a:t>
            </a:r>
          </a:p>
          <a:p>
            <a:pPr marL="0" indent="0">
              <a:buNone/>
            </a:pPr>
            <a:endParaRPr lang="en-GB" sz="1100" dirty="0"/>
          </a:p>
          <a:p>
            <a:pPr marL="0" indent="0">
              <a:buNone/>
            </a:pPr>
            <a:r>
              <a:rPr lang="en-GB" sz="2000" dirty="0"/>
              <a:t>Manufacture of products is controlled throughout to ensure that the original specification is met. The products should fill a gap in the market.  In addition, consumers must be tempted to buy the new products in preference to similar products.</a:t>
            </a:r>
          </a:p>
          <a:p>
            <a:endParaRPr lang="en-GB" sz="2000" dirty="0"/>
          </a:p>
          <a:p>
            <a:endParaRPr lang="en-US" sz="2000" dirty="0"/>
          </a:p>
        </p:txBody>
      </p:sp>
      <p:pic>
        <p:nvPicPr>
          <p:cNvPr id="4" name="Picture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645966" y="3226169"/>
            <a:ext cx="3378020" cy="2069038"/>
          </a:xfrm>
          <a:prstGeom prst="rect">
            <a:avLst/>
          </a:prstGeom>
        </p:spPr>
      </p:pic>
    </p:spTree>
    <p:extLst>
      <p:ext uri="{BB962C8B-B14F-4D97-AF65-F5344CB8AC3E}">
        <p14:creationId xmlns:p14="http://schemas.microsoft.com/office/powerpoint/2010/main" val="3227605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Initial ideas</a:t>
            </a:r>
          </a:p>
        </p:txBody>
      </p:sp>
      <p:sp>
        <p:nvSpPr>
          <p:cNvPr id="3" name="Subtitle 2"/>
          <p:cNvSpPr>
            <a:spLocks noGrp="1"/>
          </p:cNvSpPr>
          <p:nvPr>
            <p:ph type="subTitle" idx="1"/>
          </p:nvPr>
        </p:nvSpPr>
        <p:spPr>
          <a:xfrm>
            <a:off x="1169276" y="2571092"/>
            <a:ext cx="5143975" cy="3600000"/>
          </a:xfrm>
        </p:spPr>
        <p:txBody>
          <a:bodyPr/>
          <a:lstStyle/>
          <a:p>
            <a:pPr marL="0" indent="0">
              <a:buNone/>
            </a:pPr>
            <a:r>
              <a:rPr lang="en-GB" sz="2000" dirty="0"/>
              <a:t>There must be a concept for the product.  This is attained in a variety of ways such as conducting market research, analysing consumer trends or modifying existing products.</a:t>
            </a:r>
          </a:p>
          <a:p>
            <a:pPr marL="0" indent="0">
              <a:buNone/>
            </a:pPr>
            <a:endParaRPr lang="en-GB" sz="2000" dirty="0"/>
          </a:p>
          <a:p>
            <a:pPr marL="0" indent="0">
              <a:buNone/>
            </a:pPr>
            <a:r>
              <a:rPr lang="en-GB" sz="2000" dirty="0"/>
              <a:t>Usually, the marketing department will provide the product development team with a brief for the type of product they want.</a:t>
            </a:r>
          </a:p>
          <a:p>
            <a:pPr marL="0" indent="0">
              <a:buNone/>
            </a:pPr>
            <a:endParaRPr lang="en-GB" sz="2000" dirty="0"/>
          </a:p>
          <a:p>
            <a:endParaRPr lang="en-US" sz="2000" dirty="0"/>
          </a:p>
        </p:txBody>
      </p:sp>
      <p:pic>
        <p:nvPicPr>
          <p:cNvPr id="4" name="Picture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198468" y="2476500"/>
            <a:ext cx="4810652" cy="3208706"/>
          </a:xfrm>
          <a:prstGeom prst="rect">
            <a:avLst/>
          </a:prstGeom>
        </p:spPr>
      </p:pic>
    </p:spTree>
    <p:extLst>
      <p:ext uri="{BB962C8B-B14F-4D97-AF65-F5344CB8AC3E}">
        <p14:creationId xmlns:p14="http://schemas.microsoft.com/office/powerpoint/2010/main" val="3227605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Test kitchen</a:t>
            </a:r>
          </a:p>
        </p:txBody>
      </p:sp>
      <p:sp>
        <p:nvSpPr>
          <p:cNvPr id="3" name="Subtitle 2"/>
          <p:cNvSpPr>
            <a:spLocks noGrp="1"/>
          </p:cNvSpPr>
          <p:nvPr>
            <p:ph type="subTitle" idx="1"/>
          </p:nvPr>
        </p:nvSpPr>
        <p:spPr>
          <a:xfrm>
            <a:off x="1169275" y="2571092"/>
            <a:ext cx="6291839" cy="3600000"/>
          </a:xfrm>
        </p:spPr>
        <p:txBody>
          <a:bodyPr/>
          <a:lstStyle/>
          <a:p>
            <a:pPr marL="0" indent="0">
              <a:buNone/>
            </a:pPr>
            <a:r>
              <a:rPr lang="en-GB" sz="2000" dirty="0"/>
              <a:t>Research is carried out, to formulate a number of recipes and specify the ingredients to be used.  Several versions of the product are usually made, using slightly different ingredients or processes, i.e. the products are prototyped in the company’s test kitchen, often by a professional chef or food consultant.  </a:t>
            </a:r>
          </a:p>
          <a:p>
            <a:pPr marL="0" indent="0">
              <a:buNone/>
            </a:pPr>
            <a:endParaRPr lang="en-GB" sz="2000" dirty="0"/>
          </a:p>
          <a:p>
            <a:pPr marL="0" indent="0">
              <a:buNone/>
            </a:pPr>
            <a:r>
              <a:rPr lang="en-GB" sz="2000" dirty="0"/>
              <a:t>A small number of staff, experienced in sensory evaluation, test the products and evaluate them informally.  On some occasions, if a company does not have a test kitchen, an initial concept for a product is sent to an independent developer.</a:t>
            </a:r>
          </a:p>
          <a:p>
            <a:pPr marL="0" indent="0">
              <a:buNone/>
            </a:pPr>
            <a:endParaRPr lang="en-US" sz="2000" dirty="0"/>
          </a:p>
        </p:txBody>
      </p:sp>
      <p:pic>
        <p:nvPicPr>
          <p:cNvPr id="4" name="Picture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868448" y="2908797"/>
            <a:ext cx="3995730" cy="2665152"/>
          </a:xfrm>
          <a:prstGeom prst="rect">
            <a:avLst/>
          </a:prstGeom>
        </p:spPr>
      </p:pic>
    </p:spTree>
    <p:extLst>
      <p:ext uri="{BB962C8B-B14F-4D97-AF65-F5344CB8AC3E}">
        <p14:creationId xmlns:p14="http://schemas.microsoft.com/office/powerpoint/2010/main" val="3227605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Sensory evaluation</a:t>
            </a:r>
          </a:p>
        </p:txBody>
      </p:sp>
      <p:sp>
        <p:nvSpPr>
          <p:cNvPr id="3" name="Subtitle 2"/>
          <p:cNvSpPr>
            <a:spLocks noGrp="1"/>
          </p:cNvSpPr>
          <p:nvPr>
            <p:ph type="subTitle" idx="1"/>
          </p:nvPr>
        </p:nvSpPr>
        <p:spPr>
          <a:xfrm>
            <a:off x="1169277" y="2571092"/>
            <a:ext cx="6194562" cy="3600000"/>
          </a:xfrm>
        </p:spPr>
        <p:txBody>
          <a:bodyPr/>
          <a:lstStyle/>
          <a:p>
            <a:pPr marL="0" indent="0">
              <a:buNone/>
            </a:pPr>
            <a:r>
              <a:rPr lang="en-GB" sz="2000" dirty="0"/>
              <a:t>It is usual for sensory evaluation to be carried out at many stages of the development process.  </a:t>
            </a:r>
          </a:p>
          <a:p>
            <a:pPr marL="0" indent="0">
              <a:buNone/>
            </a:pPr>
            <a:endParaRPr lang="en-GB" sz="2000" dirty="0"/>
          </a:p>
          <a:p>
            <a:pPr marL="0" indent="0">
              <a:buNone/>
            </a:pPr>
            <a:r>
              <a:rPr lang="en-GB" sz="2000" dirty="0"/>
              <a:t>Trained assessors comment on the appearance, odour, taste and texture of the products to make sure that the product being developed displays the desired characteristics.  </a:t>
            </a:r>
          </a:p>
          <a:p>
            <a:pPr marL="0" indent="0">
              <a:buNone/>
            </a:pPr>
            <a:endParaRPr lang="en-GB" sz="2000" dirty="0"/>
          </a:p>
          <a:p>
            <a:pPr marL="0" indent="0">
              <a:buNone/>
            </a:pPr>
            <a:r>
              <a:rPr lang="en-GB" sz="2000" dirty="0"/>
              <a:t>The assessors are able to do this with great accuracy.</a:t>
            </a:r>
          </a:p>
          <a:p>
            <a:pPr marL="0" indent="0">
              <a:buNone/>
            </a:pPr>
            <a:endParaRPr lang="en-US" sz="2000" dirty="0"/>
          </a:p>
        </p:txBody>
      </p:sp>
      <p:pic>
        <p:nvPicPr>
          <p:cNvPr id="4" name="Picture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802464" y="3009207"/>
            <a:ext cx="3889093" cy="2652361"/>
          </a:xfrm>
          <a:prstGeom prst="rect">
            <a:avLst/>
          </a:prstGeom>
        </p:spPr>
      </p:pic>
    </p:spTree>
    <p:extLst>
      <p:ext uri="{BB962C8B-B14F-4D97-AF65-F5344CB8AC3E}">
        <p14:creationId xmlns:p14="http://schemas.microsoft.com/office/powerpoint/2010/main" val="3227605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Pilot plant</a:t>
            </a:r>
          </a:p>
        </p:txBody>
      </p:sp>
      <p:sp>
        <p:nvSpPr>
          <p:cNvPr id="3" name="Subtitle 2"/>
          <p:cNvSpPr>
            <a:spLocks noGrp="1"/>
          </p:cNvSpPr>
          <p:nvPr>
            <p:ph type="subTitle" idx="1"/>
          </p:nvPr>
        </p:nvSpPr>
        <p:spPr>
          <a:xfrm>
            <a:off x="1169276" y="2571092"/>
            <a:ext cx="7974724" cy="3600000"/>
          </a:xfrm>
        </p:spPr>
        <p:txBody>
          <a:bodyPr/>
          <a:lstStyle/>
          <a:p>
            <a:pPr marL="0" indent="0">
              <a:buNone/>
            </a:pPr>
            <a:r>
              <a:rPr lang="en-GB" sz="2000" dirty="0"/>
              <a:t>When an acceptable product has been made in the kitchen it is then produced using pilot scale equipment.  A pilot plant is a small version of the equipment used in manufacture.  Many manufacturers have these facilities.  </a:t>
            </a:r>
          </a:p>
          <a:p>
            <a:pPr marL="0" indent="0">
              <a:buNone/>
            </a:pPr>
            <a:r>
              <a:rPr lang="en-GB" sz="2000" dirty="0"/>
              <a:t>They produce the product on a small scale, but in the same way as it would happen during large scale manufacture.  This allows them to judge whether the product can be successfully produced on a large scale, and whether it meets the original specification.  </a:t>
            </a:r>
          </a:p>
          <a:p>
            <a:pPr marL="0" indent="0">
              <a:buNone/>
            </a:pPr>
            <a:endParaRPr lang="en-GB" sz="2000" dirty="0"/>
          </a:p>
          <a:p>
            <a:pPr marL="0" indent="0">
              <a:buNone/>
            </a:pPr>
            <a:r>
              <a:rPr lang="en-GB" sz="2000" dirty="0"/>
              <a:t>Enough product must be made for market research and sensory evaluation to be undertaken. </a:t>
            </a:r>
          </a:p>
        </p:txBody>
      </p:sp>
      <p:pic>
        <p:nvPicPr>
          <p:cNvPr id="4" name="Picture 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9144000" y="2827020"/>
            <a:ext cx="3048000" cy="2392680"/>
          </a:xfrm>
          <a:prstGeom prst="rect">
            <a:avLst/>
          </a:prstGeom>
        </p:spPr>
      </p:pic>
    </p:spTree>
    <p:extLst>
      <p:ext uri="{BB962C8B-B14F-4D97-AF65-F5344CB8AC3E}">
        <p14:creationId xmlns:p14="http://schemas.microsoft.com/office/powerpoint/2010/main" val="3227605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Sensory evaluation</a:t>
            </a:r>
          </a:p>
        </p:txBody>
      </p:sp>
      <p:sp>
        <p:nvSpPr>
          <p:cNvPr id="3" name="Subtitle 2"/>
          <p:cNvSpPr>
            <a:spLocks noGrp="1"/>
          </p:cNvSpPr>
          <p:nvPr>
            <p:ph type="subTitle" idx="1"/>
          </p:nvPr>
        </p:nvSpPr>
        <p:spPr>
          <a:xfrm>
            <a:off x="1169276" y="2571092"/>
            <a:ext cx="5017515" cy="3600000"/>
          </a:xfrm>
        </p:spPr>
        <p:txBody>
          <a:bodyPr/>
          <a:lstStyle/>
          <a:p>
            <a:pPr marL="0" indent="0">
              <a:buNone/>
            </a:pPr>
            <a:r>
              <a:rPr lang="en-GB" sz="2000" dirty="0"/>
              <a:t>Additional sensory evaluation and recipe modification can be undertaken to deal with any problems which are identified at the pilot plant stage.</a:t>
            </a:r>
          </a:p>
          <a:p>
            <a:endParaRPr lang="en-GB" sz="2000" dirty="0"/>
          </a:p>
          <a:p>
            <a:endParaRPr lang="en-US" sz="2000" dirty="0"/>
          </a:p>
        </p:txBody>
      </p:sp>
      <p:pic>
        <p:nvPicPr>
          <p:cNvPr id="6" name="Picture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381171" y="2648913"/>
            <a:ext cx="4132811" cy="2756585"/>
          </a:xfrm>
          <a:prstGeom prst="rect">
            <a:avLst/>
          </a:prstGeom>
        </p:spPr>
      </p:pic>
    </p:spTree>
    <p:extLst>
      <p:ext uri="{BB962C8B-B14F-4D97-AF65-F5344CB8AC3E}">
        <p14:creationId xmlns:p14="http://schemas.microsoft.com/office/powerpoint/2010/main" val="3227605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Product specification</a:t>
            </a:r>
          </a:p>
        </p:txBody>
      </p:sp>
      <p:sp>
        <p:nvSpPr>
          <p:cNvPr id="3" name="Subtitle 2"/>
          <p:cNvSpPr>
            <a:spLocks noGrp="1"/>
          </p:cNvSpPr>
          <p:nvPr>
            <p:ph type="subTitle" idx="1"/>
          </p:nvPr>
        </p:nvSpPr>
        <p:spPr>
          <a:xfrm>
            <a:off x="1169276" y="2571092"/>
            <a:ext cx="7316356" cy="3600000"/>
          </a:xfrm>
        </p:spPr>
        <p:txBody>
          <a:bodyPr/>
          <a:lstStyle/>
          <a:p>
            <a:pPr marL="0" indent="0">
              <a:buNone/>
            </a:pPr>
            <a:r>
              <a:rPr lang="en-GB" sz="2000" dirty="0"/>
              <a:t>After testing and modifying the product on the pilot plant, a final product is created.  This details exact ingredients and precise methods of production.  </a:t>
            </a:r>
          </a:p>
          <a:p>
            <a:pPr marL="0" indent="0">
              <a:buNone/>
            </a:pPr>
            <a:endParaRPr lang="en-GB" sz="2000" dirty="0"/>
          </a:p>
          <a:p>
            <a:pPr marL="0" indent="0">
              <a:buNone/>
            </a:pPr>
            <a:r>
              <a:rPr lang="en-GB" sz="2000" dirty="0"/>
              <a:t>The specification is very important as it will be used for the production of each batch of the product to ensure consistency.</a:t>
            </a:r>
          </a:p>
          <a:p>
            <a:endParaRPr lang="en-US" sz="2000" dirty="0"/>
          </a:p>
        </p:txBody>
      </p:sp>
      <p:pic>
        <p:nvPicPr>
          <p:cNvPr id="4" name="Picture 6" descr="fpd5_is2"/>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8878187" y="2571092"/>
            <a:ext cx="2856762" cy="27621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7605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Consumer testing</a:t>
            </a:r>
          </a:p>
        </p:txBody>
      </p:sp>
      <p:sp>
        <p:nvSpPr>
          <p:cNvPr id="3" name="Subtitle 2"/>
          <p:cNvSpPr>
            <a:spLocks noGrp="1"/>
          </p:cNvSpPr>
          <p:nvPr>
            <p:ph type="subTitle" idx="1"/>
          </p:nvPr>
        </p:nvSpPr>
        <p:spPr>
          <a:xfrm>
            <a:off x="1169276" y="2579737"/>
            <a:ext cx="6535223" cy="3600000"/>
          </a:xfrm>
        </p:spPr>
        <p:txBody>
          <a:bodyPr/>
          <a:lstStyle/>
          <a:p>
            <a:pPr marL="0" indent="0">
              <a:buNone/>
            </a:pPr>
            <a:r>
              <a:rPr lang="en-GB" sz="2000" dirty="0"/>
              <a:t>Many manufacturers test new products on potential consumers before moving on to large scale production.  </a:t>
            </a:r>
          </a:p>
          <a:p>
            <a:pPr marL="0" indent="0">
              <a:buNone/>
            </a:pPr>
            <a:endParaRPr lang="en-GB" sz="2000" dirty="0"/>
          </a:p>
          <a:p>
            <a:pPr marL="0" indent="0">
              <a:buNone/>
            </a:pPr>
            <a:r>
              <a:rPr lang="en-GB" sz="2000" dirty="0"/>
              <a:t>If the new product is targeted at a particular group of the population, the consumers will be selected from that group, e.g. vegetarians.  Otherwise, the company will try to ensure that different sub-groups are represented, e.g. males and females from a variety of backgrounds across a range of ages.</a:t>
            </a:r>
          </a:p>
          <a:p>
            <a:endParaRPr lang="en-US" sz="2000" dirty="0"/>
          </a:p>
        </p:txBody>
      </p:sp>
      <p:pic>
        <p:nvPicPr>
          <p:cNvPr id="6" name="Picture 5" descr="A group of people in a room&#10;&#10;Description automatically generated">
            <a:extLst>
              <a:ext uri="{FF2B5EF4-FFF2-40B4-BE49-F238E27FC236}">
                <a16:creationId xmlns:a16="http://schemas.microsoft.com/office/drawing/2014/main" id="{8F4041D5-4B11-3491-9842-AFF336D39F3D}"/>
              </a:ext>
            </a:extLst>
          </p:cNvPr>
          <p:cNvPicPr>
            <a:picLocks noChangeAspect="1"/>
          </p:cNvPicPr>
          <p:nvPr/>
        </p:nvPicPr>
        <p:blipFill>
          <a:blip r:embed="rId2"/>
          <a:stretch>
            <a:fillRect/>
          </a:stretch>
        </p:blipFill>
        <p:spPr>
          <a:xfrm>
            <a:off x="7940863" y="2778930"/>
            <a:ext cx="3876972" cy="2644095"/>
          </a:xfrm>
          <a:prstGeom prst="rect">
            <a:avLst/>
          </a:prstGeom>
        </p:spPr>
      </p:pic>
    </p:spTree>
    <p:extLst>
      <p:ext uri="{BB962C8B-B14F-4D97-AF65-F5344CB8AC3E}">
        <p14:creationId xmlns:p14="http://schemas.microsoft.com/office/powerpoint/2010/main" val="32276059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9" ma:contentTypeDescription="Create a new document." ma:contentTypeScope="" ma:versionID="d67e542ccfc98f8766c03bca3df5dec6">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2465a60b32c7e66e77d39dce70c70dd6"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CC20CF2-EC7C-4FB3-AA12-8B007896CBF9}">
  <ds:schemaRefs>
    <ds:schemaRef ds:uri="http://schemas.microsoft.com/office/2006/metadata/properties"/>
    <ds:schemaRef ds:uri="http://schemas.microsoft.com/office/infopath/2007/PartnerControls"/>
    <ds:schemaRef ds:uri="ead97cfe-a968-427f-b02b-893e6ba0355a"/>
    <ds:schemaRef ds:uri="c53071f4-7f44-43fd-895c-8e7b6a3746b0"/>
  </ds:schemaRefs>
</ds:datastoreItem>
</file>

<file path=customXml/itemProps2.xml><?xml version="1.0" encoding="utf-8"?>
<ds:datastoreItem xmlns:ds="http://schemas.openxmlformats.org/officeDocument/2006/customXml" ds:itemID="{7D869531-D9CC-41E4-B0A0-E3182E0B992E}">
  <ds:schemaRefs>
    <ds:schemaRef ds:uri="http://schemas.microsoft.com/sharepoint/v3/contenttype/forms"/>
  </ds:schemaRefs>
</ds:datastoreItem>
</file>

<file path=customXml/itemProps3.xml><?xml version="1.0" encoding="utf-8"?>
<ds:datastoreItem xmlns:ds="http://schemas.openxmlformats.org/officeDocument/2006/customXml" ds:itemID="{905214F5-DE86-44DE-B5D8-72088B43CB3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3071f4-7f44-43fd-895c-8e7b6a3746b0"/>
    <ds:schemaRef ds:uri="ead97cfe-a968-427f-b02b-893e6ba035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59</TotalTime>
  <Words>940</Words>
  <Application>Microsoft Office PowerPoint</Application>
  <PresentationFormat>Widescreen</PresentationFormat>
  <Paragraphs>55</Paragraphs>
  <Slides>13</Slides>
  <Notes>0</Notes>
  <HiddenSlides>0</HiddenSlides>
  <MMClips>0</MMClips>
  <ScaleCrop>false</ScaleCrop>
  <HeadingPairs>
    <vt:vector size="6" baseType="variant">
      <vt:variant>
        <vt:lpstr>Fonts Used</vt:lpstr>
      </vt:variant>
      <vt:variant>
        <vt:i4>1</vt:i4>
      </vt:variant>
      <vt:variant>
        <vt:lpstr>Theme</vt:lpstr>
      </vt:variant>
      <vt:variant>
        <vt:i4>4</vt:i4>
      </vt:variant>
      <vt:variant>
        <vt:lpstr>Slide Titles</vt:lpstr>
      </vt:variant>
      <vt:variant>
        <vt:i4>13</vt:i4>
      </vt:variant>
    </vt:vector>
  </HeadingPairs>
  <TitlesOfParts>
    <vt:vector size="18" baseType="lpstr">
      <vt:lpstr>Arial</vt:lpstr>
      <vt:lpstr>Office Theme</vt:lpstr>
      <vt:lpstr>Custom Design</vt:lpstr>
      <vt:lpstr>1_Custom Design</vt:lpstr>
      <vt:lpstr>3_Custom Design</vt:lpstr>
      <vt:lpstr>Stages of product development </vt:lpstr>
      <vt:lpstr>Stages of product development</vt:lpstr>
      <vt:lpstr>Initial ideas</vt:lpstr>
      <vt:lpstr>Test kitchen</vt:lpstr>
      <vt:lpstr>Sensory evaluation</vt:lpstr>
      <vt:lpstr>Pilot plant</vt:lpstr>
      <vt:lpstr>Sensory evaluation</vt:lpstr>
      <vt:lpstr>Product specification</vt:lpstr>
      <vt:lpstr>Consumer testing</vt:lpstr>
      <vt:lpstr>Consumer testing</vt:lpstr>
      <vt:lpstr>Scale up</vt:lpstr>
      <vt:lpstr>Launch</vt:lpstr>
      <vt:lpstr>Stages of product development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Ewen Trafford</cp:lastModifiedBy>
  <cp:revision>33</cp:revision>
  <dcterms:created xsi:type="dcterms:W3CDTF">2018-10-10T09:22:08Z</dcterms:created>
  <dcterms:modified xsi:type="dcterms:W3CDTF">2024-04-30T14:51:16Z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