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4" r:id="rId6"/>
    <p:sldId id="265" r:id="rId7"/>
    <p:sldId id="278" r:id="rId8"/>
    <p:sldId id="279" r:id="rId9"/>
    <p:sldId id="266" r:id="rId10"/>
    <p:sldId id="267" r:id="rId11"/>
    <p:sldId id="268" r:id="rId12"/>
    <p:sldId id="269" r:id="rId13"/>
    <p:sldId id="270" r:id="rId14"/>
    <p:sldId id="271" r:id="rId15"/>
    <p:sldId id="272" r:id="rId16"/>
    <p:sldId id="273" r:id="rId17"/>
    <p:sldId id="274" r:id="rId18"/>
    <p:sldId id="275" r:id="rId19"/>
    <p:sldId id="276"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112" d="100"/>
          <a:sy n="112" d="100"/>
        </p:scale>
        <p:origin x="61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2019</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2019</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2019</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2019</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3.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 Id="rId4" Type="http://schemas.openxmlformats.org/officeDocument/2006/relationships/image" Target="../media/image22.jpeg"/></Relationships>
</file>

<file path=ppt/slides/_rels/slide17.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Cheese production</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Salting</a:t>
            </a:r>
            <a:endParaRPr lang="en-US" dirty="0"/>
          </a:p>
        </p:txBody>
      </p:sp>
      <p:sp>
        <p:nvSpPr>
          <p:cNvPr id="3" name="Subtitle 2"/>
          <p:cNvSpPr>
            <a:spLocks noGrp="1"/>
          </p:cNvSpPr>
          <p:nvPr>
            <p:ph type="subTitle" idx="1"/>
          </p:nvPr>
        </p:nvSpPr>
        <p:spPr>
          <a:xfrm>
            <a:off x="1169276" y="2571092"/>
            <a:ext cx="6371555" cy="3600000"/>
          </a:xfrm>
        </p:spPr>
        <p:txBody>
          <a:bodyPr/>
          <a:lstStyle/>
          <a:p>
            <a:pPr marL="0" indent="0">
              <a:spcBef>
                <a:spcPct val="0"/>
              </a:spcBef>
              <a:buNone/>
            </a:pPr>
            <a:r>
              <a:rPr lang="en-GB" altLang="en-US" sz="2000" dirty="0"/>
              <a:t>Around 1,900 kg of cheese can be made on the cooling table within an hour.</a:t>
            </a:r>
          </a:p>
          <a:p>
            <a:pPr marL="0" indent="0">
              <a:spcBef>
                <a:spcPct val="0"/>
              </a:spcBef>
              <a:buNone/>
            </a:pPr>
            <a:endParaRPr lang="en-GB" altLang="en-US" sz="2000" dirty="0"/>
          </a:p>
          <a:p>
            <a:pPr marL="0" indent="0">
              <a:spcBef>
                <a:spcPct val="0"/>
              </a:spcBef>
              <a:buNone/>
            </a:pPr>
            <a:r>
              <a:rPr lang="en-GB" altLang="en-US" sz="2000" dirty="0"/>
              <a:t>The curd pieces are fed into a mill and sliced into pieces about half the size of a thumb. This ensures the salt can be uniformly mixed throughout the curd.</a:t>
            </a:r>
          </a:p>
          <a:p>
            <a:pPr>
              <a:spcBef>
                <a:spcPct val="0"/>
              </a:spcBef>
            </a:pPr>
            <a:endParaRPr lang="en-GB" altLang="en-US" sz="2000" dirty="0"/>
          </a:p>
          <a:p>
            <a:pPr marL="0" indent="0">
              <a:spcBef>
                <a:spcPct val="0"/>
              </a:spcBef>
              <a:buNone/>
            </a:pPr>
            <a:r>
              <a:rPr lang="en-GB" altLang="en-US" sz="2000" dirty="0"/>
              <a:t>Salt is added to act as a preservative and prevent the cheese from going rancid during the maturing process. It also adds flavour to the cheese.</a:t>
            </a:r>
          </a:p>
        </p:txBody>
      </p:sp>
      <p:pic>
        <p:nvPicPr>
          <p:cNvPr id="4"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66509" y="2283798"/>
            <a:ext cx="3429000" cy="293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1928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blocks</a:t>
            </a:r>
            <a:br>
              <a:rPr lang="en-GB" altLang="en-US" sz="3600" dirty="0"/>
            </a:br>
            <a:endParaRPr lang="en-US" dirty="0"/>
          </a:p>
        </p:txBody>
      </p:sp>
      <p:sp>
        <p:nvSpPr>
          <p:cNvPr id="3" name="Subtitle 2"/>
          <p:cNvSpPr>
            <a:spLocks noGrp="1"/>
          </p:cNvSpPr>
          <p:nvPr>
            <p:ph type="subTitle" idx="1"/>
          </p:nvPr>
        </p:nvSpPr>
        <p:spPr>
          <a:xfrm>
            <a:off x="1169277" y="2571092"/>
            <a:ext cx="6288428" cy="3600000"/>
          </a:xfrm>
        </p:spPr>
        <p:txBody>
          <a:bodyPr/>
          <a:lstStyle/>
          <a:p>
            <a:pPr marL="0" indent="0">
              <a:spcBef>
                <a:spcPct val="0"/>
              </a:spcBef>
              <a:buNone/>
            </a:pPr>
            <a:r>
              <a:rPr lang="en-GB" altLang="en-US" sz="2000" dirty="0"/>
              <a:t>The mixture is then taken into a six metres high tower to form rectangular shaped cheese blocks, weighing 20 kilograms each. After confirming the weight, these blocks are individually identified, ensuring traceability.</a:t>
            </a:r>
          </a:p>
          <a:p>
            <a:pPr marL="0" indent="0">
              <a:spcBef>
                <a:spcPct val="0"/>
              </a:spcBef>
              <a:buNone/>
            </a:pPr>
            <a:endParaRPr lang="en-GB" altLang="en-US" sz="2000" dirty="0"/>
          </a:p>
          <a:p>
            <a:pPr marL="0" indent="0">
              <a:spcBef>
                <a:spcPct val="0"/>
              </a:spcBef>
              <a:buNone/>
            </a:pPr>
            <a:r>
              <a:rPr lang="en-GB" altLang="en-US" sz="2000" dirty="0"/>
              <a:t>Following this, the blocks are vacuum packaged and encased in six or seven wooden boards. </a:t>
            </a:r>
          </a:p>
          <a:p>
            <a:pPr marL="0" indent="0">
              <a:spcBef>
                <a:spcPct val="0"/>
              </a:spcBef>
              <a:buNone/>
            </a:pPr>
            <a:endParaRPr lang="en-GB" altLang="en-US" sz="2000" dirty="0"/>
          </a:p>
          <a:p>
            <a:pPr marL="0" indent="0">
              <a:spcBef>
                <a:spcPct val="0"/>
              </a:spcBef>
              <a:buNone/>
            </a:pPr>
            <a:r>
              <a:rPr lang="en-GB" altLang="en-US" sz="2000" dirty="0"/>
              <a:t>They are then taken to the cool room and are chilled to a temperature of 10-12°C.</a:t>
            </a:r>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25196" y="2571092"/>
            <a:ext cx="3750129" cy="2500086"/>
          </a:xfrm>
          <a:prstGeom prst="rect">
            <a:avLst/>
          </a:prstGeom>
        </p:spPr>
      </p:pic>
    </p:spTree>
    <p:extLst>
      <p:ext uri="{BB962C8B-B14F-4D97-AF65-F5344CB8AC3E}">
        <p14:creationId xmlns:p14="http://schemas.microsoft.com/office/powerpoint/2010/main" val="1374947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ripening</a:t>
            </a:r>
            <a:br>
              <a:rPr lang="en-GB" altLang="en-US" sz="3600" dirty="0"/>
            </a:br>
            <a:endParaRPr lang="en-US" dirty="0"/>
          </a:p>
        </p:txBody>
      </p:sp>
      <p:sp>
        <p:nvSpPr>
          <p:cNvPr id="3" name="Subtitle 2"/>
          <p:cNvSpPr>
            <a:spLocks noGrp="1"/>
          </p:cNvSpPr>
          <p:nvPr>
            <p:ph type="subTitle" idx="1"/>
          </p:nvPr>
        </p:nvSpPr>
        <p:spPr>
          <a:xfrm>
            <a:off x="1169276" y="2571092"/>
            <a:ext cx="6490308" cy="3600000"/>
          </a:xfrm>
        </p:spPr>
        <p:txBody>
          <a:bodyPr/>
          <a:lstStyle/>
          <a:p>
            <a:pPr marL="0" indent="0">
              <a:spcBef>
                <a:spcPct val="0"/>
              </a:spcBef>
              <a:buNone/>
            </a:pPr>
            <a:r>
              <a:rPr lang="en-GB" altLang="en-US" sz="2000" dirty="0"/>
              <a:t>In the cool room, acidification of cheese continues at a much slower rate; this period is known as ripening.</a:t>
            </a:r>
          </a:p>
          <a:p>
            <a:pPr marL="0" indent="0">
              <a:spcBef>
                <a:spcPct val="0"/>
              </a:spcBef>
              <a:buNone/>
            </a:pPr>
            <a:endParaRPr lang="en-GB" altLang="en-US" sz="2000" dirty="0"/>
          </a:p>
          <a:p>
            <a:pPr marL="0" indent="0">
              <a:spcBef>
                <a:spcPct val="0"/>
              </a:spcBef>
              <a:buNone/>
            </a:pPr>
            <a:r>
              <a:rPr lang="en-GB" altLang="en-US" sz="2000" dirty="0"/>
              <a:t>When it is time to select the cheese, the grader decides which cheeses are the best eaten young and which should be left to ripen (for up to 18 months) developing the special features and flavours associated with West Country Farmhouse Cheese. </a:t>
            </a:r>
          </a:p>
        </p:txBody>
      </p:sp>
      <p:sp>
        <p:nvSpPr>
          <p:cNvPr id="4" name="Freeform 10"/>
          <p:cNvSpPr>
            <a:spLocks/>
          </p:cNvSpPr>
          <p:nvPr/>
        </p:nvSpPr>
        <p:spPr bwMode="auto">
          <a:xfrm>
            <a:off x="8365569" y="2476026"/>
            <a:ext cx="3240087" cy="3455987"/>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559457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Cheese packaging</a:t>
            </a:r>
            <a:br>
              <a:rPr lang="en-GB" altLang="en-US" sz="3600" dirty="0"/>
            </a:br>
            <a:endParaRPr lang="en-US" dirty="0"/>
          </a:p>
        </p:txBody>
      </p:sp>
      <p:sp>
        <p:nvSpPr>
          <p:cNvPr id="3" name="Subtitle 2"/>
          <p:cNvSpPr>
            <a:spLocks noGrp="1"/>
          </p:cNvSpPr>
          <p:nvPr>
            <p:ph type="subTitle" idx="1"/>
          </p:nvPr>
        </p:nvSpPr>
        <p:spPr>
          <a:xfrm>
            <a:off x="1169276" y="2571092"/>
            <a:ext cx="5738550" cy="3600000"/>
          </a:xfrm>
        </p:spPr>
        <p:txBody>
          <a:bodyPr/>
          <a:lstStyle/>
          <a:p>
            <a:pPr marL="0" indent="0">
              <a:spcBef>
                <a:spcPct val="0"/>
              </a:spcBef>
              <a:buNone/>
            </a:pPr>
            <a:r>
              <a:rPr lang="en-GB" altLang="en-US" sz="2000" dirty="0"/>
              <a:t>The final stage in cheese production is slicing and packaging. </a:t>
            </a:r>
          </a:p>
          <a:p>
            <a:pPr>
              <a:spcBef>
                <a:spcPct val="0"/>
              </a:spcBef>
            </a:pPr>
            <a:endParaRPr lang="en-GB" altLang="en-US" sz="2000" dirty="0"/>
          </a:p>
          <a:p>
            <a:pPr marL="0" indent="0">
              <a:spcBef>
                <a:spcPct val="0"/>
              </a:spcBef>
              <a:buNone/>
            </a:pPr>
            <a:r>
              <a:rPr lang="en-GB" altLang="en-US" sz="2000" dirty="0"/>
              <a:t>The cheese blocks are then cut into specific sizes, packaged and labelled. These products are sold via retailers large and small throughout the UK, as well as in the farm shop.</a:t>
            </a:r>
            <a:endParaRPr lang="en-US" altLang="en-US" sz="2000" dirty="0"/>
          </a:p>
        </p:txBody>
      </p:sp>
      <p:sp>
        <p:nvSpPr>
          <p:cNvPr id="4" name="Freeform 10"/>
          <p:cNvSpPr>
            <a:spLocks/>
          </p:cNvSpPr>
          <p:nvPr/>
        </p:nvSpPr>
        <p:spPr bwMode="auto">
          <a:xfrm>
            <a:off x="7430340" y="1114452"/>
            <a:ext cx="2393950" cy="2435225"/>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5" name="Freeform 10"/>
          <p:cNvSpPr>
            <a:spLocks/>
          </p:cNvSpPr>
          <p:nvPr/>
        </p:nvSpPr>
        <p:spPr bwMode="auto">
          <a:xfrm>
            <a:off x="9494440" y="2283798"/>
            <a:ext cx="2393950" cy="2436813"/>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6" name="Freeform 10"/>
          <p:cNvSpPr>
            <a:spLocks/>
          </p:cNvSpPr>
          <p:nvPr/>
        </p:nvSpPr>
        <p:spPr bwMode="auto">
          <a:xfrm>
            <a:off x="7192834" y="3828663"/>
            <a:ext cx="2392362" cy="2436812"/>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375877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Protected names</a:t>
            </a:r>
            <a:br>
              <a:rPr lang="en-GB" altLang="en-US" sz="3600" dirty="0"/>
            </a:br>
            <a:endParaRPr lang="en-US" dirty="0"/>
          </a:p>
        </p:txBody>
      </p:sp>
      <p:sp>
        <p:nvSpPr>
          <p:cNvPr id="3" name="Subtitle 2"/>
          <p:cNvSpPr>
            <a:spLocks noGrp="1"/>
          </p:cNvSpPr>
          <p:nvPr>
            <p:ph type="subTitle" idx="1"/>
          </p:nvPr>
        </p:nvSpPr>
        <p:spPr>
          <a:xfrm>
            <a:off x="1169276" y="2571092"/>
            <a:ext cx="6098423" cy="3600000"/>
          </a:xfrm>
        </p:spPr>
        <p:txBody>
          <a:bodyPr/>
          <a:lstStyle/>
          <a:p>
            <a:pPr marL="0" indent="0">
              <a:spcBef>
                <a:spcPct val="0"/>
              </a:spcBef>
              <a:buNone/>
            </a:pPr>
            <a:r>
              <a:rPr lang="en-GB" altLang="en-US" sz="2000" dirty="0"/>
              <a:t>Three European Union schemes of geographical indications and traditional specialties promote and protect names of quality agricultural products and foodstuffs.</a:t>
            </a:r>
          </a:p>
          <a:p>
            <a:pPr>
              <a:spcBef>
                <a:spcPct val="0"/>
              </a:spcBef>
            </a:pPr>
            <a:endParaRPr lang="en-GB" altLang="en-US" sz="2000" dirty="0"/>
          </a:p>
          <a:p>
            <a:pPr marL="0" indent="0">
              <a:spcBef>
                <a:spcPct val="0"/>
              </a:spcBef>
              <a:buNone/>
            </a:pPr>
            <a:r>
              <a:rPr lang="en-GB" altLang="en-US" sz="2000" dirty="0"/>
              <a:t>They are known as:</a:t>
            </a:r>
            <a:endParaRPr lang="en-GB" altLang="en-US" sz="2000" b="1" dirty="0"/>
          </a:p>
          <a:p>
            <a:pPr>
              <a:spcBef>
                <a:spcPct val="0"/>
              </a:spcBef>
            </a:pPr>
            <a:r>
              <a:rPr lang="en-GB" altLang="en-US" sz="2000" dirty="0"/>
              <a:t>Protected designation of origin (PDO);</a:t>
            </a:r>
          </a:p>
          <a:p>
            <a:pPr>
              <a:spcBef>
                <a:spcPct val="0"/>
              </a:spcBef>
            </a:pPr>
            <a:r>
              <a:rPr lang="en-GB" altLang="en-US" sz="2000" dirty="0"/>
              <a:t>Protected geographical indication (PGI); </a:t>
            </a:r>
          </a:p>
          <a:p>
            <a:pPr>
              <a:spcBef>
                <a:spcPct val="0"/>
              </a:spcBef>
            </a:pPr>
            <a:r>
              <a:rPr lang="en-GB" altLang="en-US" sz="2000" dirty="0"/>
              <a:t>and Traditional specialities guaranteed (TSG)</a:t>
            </a:r>
          </a:p>
        </p:txBody>
      </p:sp>
      <p:sp>
        <p:nvSpPr>
          <p:cNvPr id="4" name="Freeform 10"/>
          <p:cNvSpPr>
            <a:spLocks/>
          </p:cNvSpPr>
          <p:nvPr/>
        </p:nvSpPr>
        <p:spPr bwMode="auto">
          <a:xfrm>
            <a:off x="8432073" y="2283797"/>
            <a:ext cx="2457201" cy="3535111"/>
          </a:xfrm>
          <a:custGeom>
            <a:avLst/>
            <a:gdLst/>
            <a:ahLst/>
            <a:cxnLst>
              <a:cxn ang="0">
                <a:pos x="2337" y="2"/>
              </a:cxn>
              <a:cxn ang="0">
                <a:pos x="2537" y="22"/>
              </a:cxn>
              <a:cxn ang="0">
                <a:pos x="2721" y="63"/>
              </a:cxn>
              <a:cxn ang="0">
                <a:pos x="2887" y="128"/>
              </a:cxn>
              <a:cxn ang="0">
                <a:pos x="3030" y="220"/>
              </a:cxn>
              <a:cxn ang="0">
                <a:pos x="3147" y="339"/>
              </a:cxn>
              <a:cxn ang="0">
                <a:pos x="3232" y="491"/>
              </a:cxn>
              <a:cxn ang="0">
                <a:pos x="3270" y="614"/>
              </a:cxn>
              <a:cxn ang="0">
                <a:pos x="3277" y="661"/>
              </a:cxn>
              <a:cxn ang="0">
                <a:pos x="3288" y="756"/>
              </a:cxn>
              <a:cxn ang="0">
                <a:pos x="3300" y="893"/>
              </a:cxn>
              <a:cxn ang="0">
                <a:pos x="3308" y="1065"/>
              </a:cxn>
              <a:cxn ang="0">
                <a:pos x="3309" y="1262"/>
              </a:cxn>
              <a:cxn ang="0">
                <a:pos x="3298" y="1478"/>
              </a:cxn>
              <a:cxn ang="0">
                <a:pos x="3271" y="1703"/>
              </a:cxn>
              <a:cxn ang="0">
                <a:pos x="3242" y="1859"/>
              </a:cxn>
              <a:cxn ang="0">
                <a:pos x="3236" y="1910"/>
              </a:cxn>
              <a:cxn ang="0">
                <a:pos x="3215" y="2011"/>
              </a:cxn>
              <a:cxn ang="0">
                <a:pos x="3174" y="2153"/>
              </a:cxn>
              <a:cxn ang="0">
                <a:pos x="3105" y="2323"/>
              </a:cxn>
              <a:cxn ang="0">
                <a:pos x="3000" y="2512"/>
              </a:cxn>
              <a:cxn ang="0">
                <a:pos x="2878" y="2676"/>
              </a:cxn>
              <a:cxn ang="0">
                <a:pos x="2778" y="2790"/>
              </a:cxn>
              <a:cxn ang="0">
                <a:pos x="2664" y="2911"/>
              </a:cxn>
              <a:cxn ang="0">
                <a:pos x="2532" y="3033"/>
              </a:cxn>
              <a:cxn ang="0">
                <a:pos x="2381" y="3150"/>
              </a:cxn>
              <a:cxn ang="0">
                <a:pos x="2207" y="3255"/>
              </a:cxn>
              <a:cxn ang="0">
                <a:pos x="2008" y="3342"/>
              </a:cxn>
              <a:cxn ang="0">
                <a:pos x="1781" y="3405"/>
              </a:cxn>
              <a:cxn ang="0">
                <a:pos x="1524" y="3435"/>
              </a:cxn>
              <a:cxn ang="0">
                <a:pos x="1273" y="3425"/>
              </a:cxn>
              <a:cxn ang="0">
                <a:pos x="1054" y="3370"/>
              </a:cxn>
              <a:cxn ang="0">
                <a:pos x="856" y="3274"/>
              </a:cxn>
              <a:cxn ang="0">
                <a:pos x="679" y="3143"/>
              </a:cxn>
              <a:cxn ang="0">
                <a:pos x="524" y="2984"/>
              </a:cxn>
              <a:cxn ang="0">
                <a:pos x="389" y="2805"/>
              </a:cxn>
              <a:cxn ang="0">
                <a:pos x="274" y="2613"/>
              </a:cxn>
              <a:cxn ang="0">
                <a:pos x="180" y="2412"/>
              </a:cxn>
              <a:cxn ang="0">
                <a:pos x="107" y="2211"/>
              </a:cxn>
              <a:cxn ang="0">
                <a:pos x="52" y="2016"/>
              </a:cxn>
              <a:cxn ang="0">
                <a:pos x="17" y="1834"/>
              </a:cxn>
              <a:cxn ang="0">
                <a:pos x="1" y="1672"/>
              </a:cxn>
              <a:cxn ang="0">
                <a:pos x="8" y="1494"/>
              </a:cxn>
              <a:cxn ang="0">
                <a:pos x="50" y="1295"/>
              </a:cxn>
              <a:cxn ang="0">
                <a:pos x="130" y="1091"/>
              </a:cxn>
              <a:cxn ang="0">
                <a:pos x="244" y="890"/>
              </a:cxn>
              <a:cxn ang="0">
                <a:pos x="396" y="698"/>
              </a:cxn>
              <a:cxn ang="0">
                <a:pos x="583" y="519"/>
              </a:cxn>
              <a:cxn ang="0">
                <a:pos x="807" y="359"/>
              </a:cxn>
              <a:cxn ang="0">
                <a:pos x="1066" y="225"/>
              </a:cxn>
              <a:cxn ang="0">
                <a:pos x="1361" y="121"/>
              </a:cxn>
              <a:cxn ang="0">
                <a:pos x="1614" y="65"/>
              </a:cxn>
              <a:cxn ang="0">
                <a:pos x="1835" y="28"/>
              </a:cxn>
              <a:cxn ang="0">
                <a:pos x="2126" y="2"/>
              </a:cxn>
            </a:cxnLst>
            <a:rect l="0" t="0" r="r" b="b"/>
            <a:pathLst>
              <a:path w="3310" h="3437">
                <a:moveTo>
                  <a:pt x="2198" y="0"/>
                </a:moveTo>
                <a:lnTo>
                  <a:pt x="2268" y="0"/>
                </a:lnTo>
                <a:lnTo>
                  <a:pt x="2337" y="2"/>
                </a:lnTo>
                <a:lnTo>
                  <a:pt x="2405" y="6"/>
                </a:lnTo>
                <a:lnTo>
                  <a:pt x="2472" y="12"/>
                </a:lnTo>
                <a:lnTo>
                  <a:pt x="2537" y="22"/>
                </a:lnTo>
                <a:lnTo>
                  <a:pt x="2600" y="32"/>
                </a:lnTo>
                <a:lnTo>
                  <a:pt x="2662" y="46"/>
                </a:lnTo>
                <a:lnTo>
                  <a:pt x="2721" y="63"/>
                </a:lnTo>
                <a:lnTo>
                  <a:pt x="2779" y="82"/>
                </a:lnTo>
                <a:lnTo>
                  <a:pt x="2835" y="104"/>
                </a:lnTo>
                <a:lnTo>
                  <a:pt x="2887" y="128"/>
                </a:lnTo>
                <a:lnTo>
                  <a:pt x="2937" y="155"/>
                </a:lnTo>
                <a:lnTo>
                  <a:pt x="2985" y="185"/>
                </a:lnTo>
                <a:lnTo>
                  <a:pt x="3030" y="220"/>
                </a:lnTo>
                <a:lnTo>
                  <a:pt x="3072" y="257"/>
                </a:lnTo>
                <a:lnTo>
                  <a:pt x="3111" y="296"/>
                </a:lnTo>
                <a:lnTo>
                  <a:pt x="3147" y="339"/>
                </a:lnTo>
                <a:lnTo>
                  <a:pt x="3178" y="386"/>
                </a:lnTo>
                <a:lnTo>
                  <a:pt x="3206" y="437"/>
                </a:lnTo>
                <a:lnTo>
                  <a:pt x="3232" y="491"/>
                </a:lnTo>
                <a:lnTo>
                  <a:pt x="3253" y="549"/>
                </a:lnTo>
                <a:lnTo>
                  <a:pt x="3269" y="611"/>
                </a:lnTo>
                <a:lnTo>
                  <a:pt x="3270" y="614"/>
                </a:lnTo>
                <a:lnTo>
                  <a:pt x="3271" y="623"/>
                </a:lnTo>
                <a:lnTo>
                  <a:pt x="3273" y="639"/>
                </a:lnTo>
                <a:lnTo>
                  <a:pt x="3277" y="661"/>
                </a:lnTo>
                <a:lnTo>
                  <a:pt x="3280" y="687"/>
                </a:lnTo>
                <a:lnTo>
                  <a:pt x="3284" y="720"/>
                </a:lnTo>
                <a:lnTo>
                  <a:pt x="3288" y="756"/>
                </a:lnTo>
                <a:lnTo>
                  <a:pt x="3292" y="798"/>
                </a:lnTo>
                <a:lnTo>
                  <a:pt x="3297" y="844"/>
                </a:lnTo>
                <a:lnTo>
                  <a:pt x="3300" y="893"/>
                </a:lnTo>
                <a:lnTo>
                  <a:pt x="3304" y="948"/>
                </a:lnTo>
                <a:lnTo>
                  <a:pt x="3306" y="1004"/>
                </a:lnTo>
                <a:lnTo>
                  <a:pt x="3308" y="1065"/>
                </a:lnTo>
                <a:lnTo>
                  <a:pt x="3310" y="1128"/>
                </a:lnTo>
                <a:lnTo>
                  <a:pt x="3310" y="1194"/>
                </a:lnTo>
                <a:lnTo>
                  <a:pt x="3309" y="1262"/>
                </a:lnTo>
                <a:lnTo>
                  <a:pt x="3307" y="1332"/>
                </a:lnTo>
                <a:lnTo>
                  <a:pt x="3303" y="1405"/>
                </a:lnTo>
                <a:lnTo>
                  <a:pt x="3298" y="1478"/>
                </a:lnTo>
                <a:lnTo>
                  <a:pt x="3291" y="1552"/>
                </a:lnTo>
                <a:lnTo>
                  <a:pt x="3282" y="1628"/>
                </a:lnTo>
                <a:lnTo>
                  <a:pt x="3271" y="1703"/>
                </a:lnTo>
                <a:lnTo>
                  <a:pt x="3258" y="1780"/>
                </a:lnTo>
                <a:lnTo>
                  <a:pt x="3242" y="1856"/>
                </a:lnTo>
                <a:lnTo>
                  <a:pt x="3242" y="1859"/>
                </a:lnTo>
                <a:lnTo>
                  <a:pt x="3241" y="1870"/>
                </a:lnTo>
                <a:lnTo>
                  <a:pt x="3239" y="1888"/>
                </a:lnTo>
                <a:lnTo>
                  <a:pt x="3236" y="1910"/>
                </a:lnTo>
                <a:lnTo>
                  <a:pt x="3231" y="1939"/>
                </a:lnTo>
                <a:lnTo>
                  <a:pt x="3223" y="1972"/>
                </a:lnTo>
                <a:lnTo>
                  <a:pt x="3215" y="2011"/>
                </a:lnTo>
                <a:lnTo>
                  <a:pt x="3203" y="2054"/>
                </a:lnTo>
                <a:lnTo>
                  <a:pt x="3190" y="2101"/>
                </a:lnTo>
                <a:lnTo>
                  <a:pt x="3174" y="2153"/>
                </a:lnTo>
                <a:lnTo>
                  <a:pt x="3154" y="2207"/>
                </a:lnTo>
                <a:lnTo>
                  <a:pt x="3131" y="2264"/>
                </a:lnTo>
                <a:lnTo>
                  <a:pt x="3105" y="2323"/>
                </a:lnTo>
                <a:lnTo>
                  <a:pt x="3073" y="2384"/>
                </a:lnTo>
                <a:lnTo>
                  <a:pt x="3039" y="2447"/>
                </a:lnTo>
                <a:lnTo>
                  <a:pt x="3000" y="2512"/>
                </a:lnTo>
                <a:lnTo>
                  <a:pt x="2956" y="2577"/>
                </a:lnTo>
                <a:lnTo>
                  <a:pt x="2908" y="2642"/>
                </a:lnTo>
                <a:lnTo>
                  <a:pt x="2878" y="2676"/>
                </a:lnTo>
                <a:lnTo>
                  <a:pt x="2846" y="2713"/>
                </a:lnTo>
                <a:lnTo>
                  <a:pt x="2813" y="2751"/>
                </a:lnTo>
                <a:lnTo>
                  <a:pt x="2778" y="2790"/>
                </a:lnTo>
                <a:lnTo>
                  <a:pt x="2741" y="2829"/>
                </a:lnTo>
                <a:lnTo>
                  <a:pt x="2704" y="2870"/>
                </a:lnTo>
                <a:lnTo>
                  <a:pt x="2664" y="2911"/>
                </a:lnTo>
                <a:lnTo>
                  <a:pt x="2622" y="2952"/>
                </a:lnTo>
                <a:lnTo>
                  <a:pt x="2578" y="2993"/>
                </a:lnTo>
                <a:lnTo>
                  <a:pt x="2532" y="3033"/>
                </a:lnTo>
                <a:lnTo>
                  <a:pt x="2484" y="3072"/>
                </a:lnTo>
                <a:lnTo>
                  <a:pt x="2433" y="3112"/>
                </a:lnTo>
                <a:lnTo>
                  <a:pt x="2381" y="3150"/>
                </a:lnTo>
                <a:lnTo>
                  <a:pt x="2325" y="3187"/>
                </a:lnTo>
                <a:lnTo>
                  <a:pt x="2268" y="3221"/>
                </a:lnTo>
                <a:lnTo>
                  <a:pt x="2207" y="3255"/>
                </a:lnTo>
                <a:lnTo>
                  <a:pt x="2143" y="3286"/>
                </a:lnTo>
                <a:lnTo>
                  <a:pt x="2077" y="3315"/>
                </a:lnTo>
                <a:lnTo>
                  <a:pt x="2008" y="3342"/>
                </a:lnTo>
                <a:lnTo>
                  <a:pt x="1936" y="3366"/>
                </a:lnTo>
                <a:lnTo>
                  <a:pt x="1859" y="3387"/>
                </a:lnTo>
                <a:lnTo>
                  <a:pt x="1781" y="3405"/>
                </a:lnTo>
                <a:lnTo>
                  <a:pt x="1699" y="3418"/>
                </a:lnTo>
                <a:lnTo>
                  <a:pt x="1613" y="3429"/>
                </a:lnTo>
                <a:lnTo>
                  <a:pt x="1524" y="3435"/>
                </a:lnTo>
                <a:lnTo>
                  <a:pt x="1431" y="3437"/>
                </a:lnTo>
                <a:lnTo>
                  <a:pt x="1350" y="3434"/>
                </a:lnTo>
                <a:lnTo>
                  <a:pt x="1273" y="3425"/>
                </a:lnTo>
                <a:lnTo>
                  <a:pt x="1197" y="3412"/>
                </a:lnTo>
                <a:lnTo>
                  <a:pt x="1124" y="3393"/>
                </a:lnTo>
                <a:lnTo>
                  <a:pt x="1054" y="3370"/>
                </a:lnTo>
                <a:lnTo>
                  <a:pt x="986" y="3342"/>
                </a:lnTo>
                <a:lnTo>
                  <a:pt x="920" y="3310"/>
                </a:lnTo>
                <a:lnTo>
                  <a:pt x="856" y="3274"/>
                </a:lnTo>
                <a:lnTo>
                  <a:pt x="795" y="3234"/>
                </a:lnTo>
                <a:lnTo>
                  <a:pt x="735" y="3190"/>
                </a:lnTo>
                <a:lnTo>
                  <a:pt x="679" y="3143"/>
                </a:lnTo>
                <a:lnTo>
                  <a:pt x="625" y="3092"/>
                </a:lnTo>
                <a:lnTo>
                  <a:pt x="573" y="3040"/>
                </a:lnTo>
                <a:lnTo>
                  <a:pt x="524" y="2984"/>
                </a:lnTo>
                <a:lnTo>
                  <a:pt x="477" y="2927"/>
                </a:lnTo>
                <a:lnTo>
                  <a:pt x="432" y="2867"/>
                </a:lnTo>
                <a:lnTo>
                  <a:pt x="389" y="2805"/>
                </a:lnTo>
                <a:lnTo>
                  <a:pt x="349" y="2742"/>
                </a:lnTo>
                <a:lnTo>
                  <a:pt x="310" y="2679"/>
                </a:lnTo>
                <a:lnTo>
                  <a:pt x="274" y="2613"/>
                </a:lnTo>
                <a:lnTo>
                  <a:pt x="241" y="2547"/>
                </a:lnTo>
                <a:lnTo>
                  <a:pt x="209" y="2480"/>
                </a:lnTo>
                <a:lnTo>
                  <a:pt x="180" y="2412"/>
                </a:lnTo>
                <a:lnTo>
                  <a:pt x="154" y="2345"/>
                </a:lnTo>
                <a:lnTo>
                  <a:pt x="129" y="2278"/>
                </a:lnTo>
                <a:lnTo>
                  <a:pt x="107" y="2211"/>
                </a:lnTo>
                <a:lnTo>
                  <a:pt x="86" y="2145"/>
                </a:lnTo>
                <a:lnTo>
                  <a:pt x="68" y="2080"/>
                </a:lnTo>
                <a:lnTo>
                  <a:pt x="52" y="2016"/>
                </a:lnTo>
                <a:lnTo>
                  <a:pt x="38" y="1954"/>
                </a:lnTo>
                <a:lnTo>
                  <a:pt x="26" y="1893"/>
                </a:lnTo>
                <a:lnTo>
                  <a:pt x="17" y="1834"/>
                </a:lnTo>
                <a:lnTo>
                  <a:pt x="9" y="1778"/>
                </a:lnTo>
                <a:lnTo>
                  <a:pt x="4" y="1723"/>
                </a:lnTo>
                <a:lnTo>
                  <a:pt x="1" y="1672"/>
                </a:lnTo>
                <a:lnTo>
                  <a:pt x="0" y="1623"/>
                </a:lnTo>
                <a:lnTo>
                  <a:pt x="2" y="1559"/>
                </a:lnTo>
                <a:lnTo>
                  <a:pt x="8" y="1494"/>
                </a:lnTo>
                <a:lnTo>
                  <a:pt x="18" y="1428"/>
                </a:lnTo>
                <a:lnTo>
                  <a:pt x="32" y="1362"/>
                </a:lnTo>
                <a:lnTo>
                  <a:pt x="50" y="1295"/>
                </a:lnTo>
                <a:lnTo>
                  <a:pt x="73" y="1227"/>
                </a:lnTo>
                <a:lnTo>
                  <a:pt x="99" y="1158"/>
                </a:lnTo>
                <a:lnTo>
                  <a:pt x="130" y="1091"/>
                </a:lnTo>
                <a:lnTo>
                  <a:pt x="163" y="1023"/>
                </a:lnTo>
                <a:lnTo>
                  <a:pt x="202" y="957"/>
                </a:lnTo>
                <a:lnTo>
                  <a:pt x="244" y="890"/>
                </a:lnTo>
                <a:lnTo>
                  <a:pt x="291" y="825"/>
                </a:lnTo>
                <a:lnTo>
                  <a:pt x="341" y="760"/>
                </a:lnTo>
                <a:lnTo>
                  <a:pt x="396" y="698"/>
                </a:lnTo>
                <a:lnTo>
                  <a:pt x="455" y="637"/>
                </a:lnTo>
                <a:lnTo>
                  <a:pt x="516" y="577"/>
                </a:lnTo>
                <a:lnTo>
                  <a:pt x="583" y="519"/>
                </a:lnTo>
                <a:lnTo>
                  <a:pt x="654" y="464"/>
                </a:lnTo>
                <a:lnTo>
                  <a:pt x="728" y="411"/>
                </a:lnTo>
                <a:lnTo>
                  <a:pt x="807" y="359"/>
                </a:lnTo>
                <a:lnTo>
                  <a:pt x="889" y="312"/>
                </a:lnTo>
                <a:lnTo>
                  <a:pt x="975" y="267"/>
                </a:lnTo>
                <a:lnTo>
                  <a:pt x="1066" y="225"/>
                </a:lnTo>
                <a:lnTo>
                  <a:pt x="1161" y="187"/>
                </a:lnTo>
                <a:lnTo>
                  <a:pt x="1259" y="153"/>
                </a:lnTo>
                <a:lnTo>
                  <a:pt x="1361" y="121"/>
                </a:lnTo>
                <a:lnTo>
                  <a:pt x="1468" y="95"/>
                </a:lnTo>
                <a:lnTo>
                  <a:pt x="1541" y="79"/>
                </a:lnTo>
                <a:lnTo>
                  <a:pt x="1614" y="65"/>
                </a:lnTo>
                <a:lnTo>
                  <a:pt x="1688" y="51"/>
                </a:lnTo>
                <a:lnTo>
                  <a:pt x="1761" y="39"/>
                </a:lnTo>
                <a:lnTo>
                  <a:pt x="1835" y="28"/>
                </a:lnTo>
                <a:lnTo>
                  <a:pt x="1982" y="11"/>
                </a:lnTo>
                <a:lnTo>
                  <a:pt x="2054" y="6"/>
                </a:lnTo>
                <a:lnTo>
                  <a:pt x="2126" y="2"/>
                </a:lnTo>
                <a:lnTo>
                  <a:pt x="2198" y="0"/>
                </a:lnTo>
                <a:close/>
              </a:path>
            </a:pathLst>
          </a:custGeom>
          <a:blipFill dpi="0" rotWithShape="1">
            <a:blip r:embed="rId2"/>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206315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Protected names</a:t>
            </a:r>
            <a:br>
              <a:rPr lang="en-GB" altLang="en-US" sz="3200" dirty="0"/>
            </a:br>
            <a:endParaRPr lang="en-US" dirty="0"/>
          </a:p>
        </p:txBody>
      </p:sp>
      <p:sp>
        <p:nvSpPr>
          <p:cNvPr id="3" name="Subtitle 2"/>
          <p:cNvSpPr>
            <a:spLocks noGrp="1"/>
          </p:cNvSpPr>
          <p:nvPr>
            <p:ph type="subTitle" idx="1"/>
          </p:nvPr>
        </p:nvSpPr>
        <p:spPr>
          <a:xfrm>
            <a:off x="1169276" y="2571092"/>
            <a:ext cx="6799067" cy="3600000"/>
          </a:xfrm>
        </p:spPr>
        <p:txBody>
          <a:bodyPr/>
          <a:lstStyle/>
          <a:p>
            <a:pPr marL="0" indent="0">
              <a:spcBef>
                <a:spcPct val="0"/>
              </a:spcBef>
              <a:buNone/>
              <a:defRPr/>
            </a:pPr>
            <a:r>
              <a:rPr lang="en-GB" sz="2000" dirty="0"/>
              <a:t>The protected name of the cheese being made is West Country Farmhouse Cheddar.</a:t>
            </a:r>
          </a:p>
          <a:p>
            <a:pPr marL="0" indent="0">
              <a:spcBef>
                <a:spcPct val="0"/>
              </a:spcBef>
              <a:buNone/>
              <a:defRPr/>
            </a:pPr>
            <a:endParaRPr lang="en-GB" sz="2000" dirty="0"/>
          </a:p>
          <a:p>
            <a:pPr marL="0" indent="0">
              <a:spcBef>
                <a:spcPct val="0"/>
              </a:spcBef>
              <a:buNone/>
              <a:defRPr/>
            </a:pPr>
            <a:r>
              <a:rPr lang="en-GB" sz="2000" dirty="0"/>
              <a:t>The conditions are:</a:t>
            </a:r>
          </a:p>
          <a:p>
            <a:pPr>
              <a:spcBef>
                <a:spcPct val="0"/>
              </a:spcBef>
              <a:buFont typeface="Arial" pitchFamily="34" charset="0"/>
              <a:buChar char="•"/>
              <a:defRPr/>
            </a:pPr>
            <a:r>
              <a:rPr lang="en-GB" sz="2000" dirty="0"/>
              <a:t>The cheddar is made using milk from local herds reared and milked in the four Counties (Cornwall, Devon, Somerset, Dorset);</a:t>
            </a:r>
          </a:p>
          <a:p>
            <a:pPr>
              <a:spcBef>
                <a:spcPct val="0"/>
              </a:spcBef>
              <a:buFont typeface="Arial" pitchFamily="34" charset="0"/>
              <a:buChar char="•"/>
              <a:defRPr/>
            </a:pPr>
            <a:r>
              <a:rPr lang="en-GB" sz="2000" dirty="0"/>
              <a:t>The cheddar contains no colouring, flavouring or preservatives;</a:t>
            </a:r>
          </a:p>
          <a:p>
            <a:pPr>
              <a:spcBef>
                <a:spcPct val="0"/>
              </a:spcBef>
              <a:buFont typeface="Arial" pitchFamily="34" charset="0"/>
              <a:buChar char="•"/>
              <a:defRPr/>
            </a:pPr>
            <a:r>
              <a:rPr lang="en-GB" sz="2000" dirty="0"/>
              <a:t>The cheddar is made in these four counties to traditional methods, e.g. </a:t>
            </a:r>
            <a:r>
              <a:rPr lang="en-GB" sz="2000" dirty="0" err="1"/>
              <a:t>cheddaring</a:t>
            </a:r>
            <a:r>
              <a:rPr lang="en-GB" sz="2000" dirty="0"/>
              <a:t>; </a:t>
            </a:r>
          </a:p>
          <a:p>
            <a:pPr>
              <a:spcBef>
                <a:spcPct val="0"/>
              </a:spcBef>
              <a:buFont typeface="Arial" pitchFamily="34" charset="0"/>
              <a:buChar char="•"/>
              <a:defRPr/>
            </a:pPr>
            <a:r>
              <a:rPr lang="en-GB" sz="2000" dirty="0"/>
              <a:t>The cheddar is made and matured on the farm and aged for at least 9 months. </a:t>
            </a:r>
          </a:p>
        </p:txBody>
      </p:sp>
      <p:sp>
        <p:nvSpPr>
          <p:cNvPr id="4" name="Freeform 10"/>
          <p:cNvSpPr>
            <a:spLocks/>
          </p:cNvSpPr>
          <p:nvPr/>
        </p:nvSpPr>
        <p:spPr bwMode="auto">
          <a:xfrm>
            <a:off x="8265227" y="2571092"/>
            <a:ext cx="3418650" cy="3295318"/>
          </a:xfrm>
          <a:prstGeom prst="rect">
            <a:avLst/>
          </a:prstGeom>
          <a:blipFill dpi="0" rotWithShape="1">
            <a:blip r:embed="rId2"/>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09745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By-products from the farm</a:t>
            </a:r>
            <a:br>
              <a:rPr lang="en-GB" altLang="en-US" sz="3600" dirty="0"/>
            </a:br>
            <a:endParaRPr lang="en-US" dirty="0"/>
          </a:p>
        </p:txBody>
      </p:sp>
      <p:sp>
        <p:nvSpPr>
          <p:cNvPr id="3" name="Subtitle 2"/>
          <p:cNvSpPr>
            <a:spLocks noGrp="1"/>
          </p:cNvSpPr>
          <p:nvPr>
            <p:ph type="subTitle" idx="1"/>
          </p:nvPr>
        </p:nvSpPr>
        <p:spPr>
          <a:xfrm>
            <a:off x="1169276" y="2571092"/>
            <a:ext cx="5813415" cy="3600000"/>
          </a:xfrm>
        </p:spPr>
        <p:txBody>
          <a:bodyPr/>
          <a:lstStyle/>
          <a:p>
            <a:pPr marL="0" indent="0">
              <a:spcBef>
                <a:spcPct val="0"/>
              </a:spcBef>
              <a:buNone/>
            </a:pPr>
            <a:r>
              <a:rPr lang="en-GB" altLang="en-US" sz="2000" dirty="0"/>
              <a:t>In addition to the cheese, there are other products produced on the farm. The male calves are kept to form a herd of beef animals supplying quality meat to the farm shop.</a:t>
            </a:r>
          </a:p>
          <a:p>
            <a:pPr>
              <a:spcBef>
                <a:spcPct val="0"/>
              </a:spcBef>
            </a:pPr>
            <a:endParaRPr lang="en-GB" altLang="en-US" sz="2000" dirty="0"/>
          </a:p>
          <a:p>
            <a:pPr marL="0" indent="0">
              <a:spcBef>
                <a:spcPct val="0"/>
              </a:spcBef>
              <a:buNone/>
            </a:pPr>
            <a:r>
              <a:rPr lang="en-GB" altLang="en-US" sz="2000" dirty="0"/>
              <a:t>Arable crops, including wheat, barley, oats, oilseed rape and maize is grown. Some of the grain is used to feed the stock, such as dairy cows and pigs, while the rest is sold.</a:t>
            </a:r>
          </a:p>
          <a:p>
            <a:pPr marL="0" indent="0">
              <a:spcBef>
                <a:spcPct val="0"/>
              </a:spcBef>
              <a:buNone/>
            </a:pPr>
            <a:endParaRPr lang="en-GB" altLang="en-US" sz="2000" dirty="0"/>
          </a:p>
          <a:p>
            <a:pPr marL="0" indent="0">
              <a:spcBef>
                <a:spcPct val="0"/>
              </a:spcBef>
              <a:buNone/>
            </a:pPr>
            <a:r>
              <a:rPr lang="en-GB" altLang="en-US" sz="2000" dirty="0"/>
              <a:t>Pigs are fed on whey from the cheese production and cereals grown on the farm.</a:t>
            </a:r>
          </a:p>
        </p:txBody>
      </p:sp>
      <p:sp>
        <p:nvSpPr>
          <p:cNvPr id="4" name="Freeform 10"/>
          <p:cNvSpPr>
            <a:spLocks/>
          </p:cNvSpPr>
          <p:nvPr/>
        </p:nvSpPr>
        <p:spPr bwMode="auto">
          <a:xfrm>
            <a:off x="7823489" y="1563798"/>
            <a:ext cx="2393950" cy="2436812"/>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5" name="Freeform 10"/>
          <p:cNvSpPr>
            <a:spLocks/>
          </p:cNvSpPr>
          <p:nvPr/>
        </p:nvSpPr>
        <p:spPr bwMode="auto">
          <a:xfrm>
            <a:off x="7562232" y="4114908"/>
            <a:ext cx="2160588" cy="2198687"/>
          </a:xfrm>
          <a:prstGeom prst="rect">
            <a:avLst/>
          </a:prstGeom>
          <a:blipFill dpi="0" rotWithShape="1">
            <a:blip r:embed="rId3"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6" name="Freeform 10"/>
          <p:cNvSpPr>
            <a:spLocks/>
          </p:cNvSpPr>
          <p:nvPr/>
        </p:nvSpPr>
        <p:spPr bwMode="auto">
          <a:xfrm>
            <a:off x="9491707" y="3424274"/>
            <a:ext cx="2011362" cy="2046287"/>
          </a:xfrm>
          <a:prstGeom prst="rect">
            <a:avLst/>
          </a:prstGeom>
          <a:blipFill dpi="0" rotWithShape="1">
            <a:blip r:embed="rId4"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074458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22058541-B1EE-4D3F-B6A2-A40471A0C0A9}"/>
              </a:ext>
            </a:extLst>
          </p:cNvPr>
          <p:cNvSpPr txBox="1"/>
          <p:nvPr/>
        </p:nvSpPr>
        <p:spPr>
          <a:xfrm>
            <a:off x="276225" y="6471731"/>
            <a:ext cx="6343650" cy="677108"/>
          </a:xfrm>
          <a:prstGeom prst="rect">
            <a:avLst/>
          </a:prstGeom>
          <a:noFill/>
        </p:spPr>
        <p:txBody>
          <a:bodyPr wrap="square">
            <a:spAutoFit/>
          </a:bodyPr>
          <a:lstStyle/>
          <a:p>
            <a:pPr>
              <a:spcAft>
                <a:spcPts val="0"/>
              </a:spcAft>
            </a:pPr>
            <a:r>
              <a:rPr lang="en-US" sz="1000" dirty="0">
                <a:effectLst/>
                <a:latin typeface="Arial" panose="020B0604020202020204" pitchFamily="34" charset="0"/>
                <a:ea typeface="MS Mincho"/>
                <a:cs typeface="Times New Roman" panose="02020603050405020304" pitchFamily="18" charset="0"/>
              </a:rPr>
              <a:t>This resource meets the</a:t>
            </a:r>
            <a:r>
              <a:rPr lang="en-US" sz="1000" b="1" dirty="0">
                <a:effectLst/>
                <a:latin typeface="Arial" panose="020B0604020202020204" pitchFamily="34" charset="0"/>
                <a:ea typeface="MS Mincho"/>
                <a:cs typeface="Times New Roman" panose="02020603050405020304" pitchFamily="18" charset="0"/>
              </a:rPr>
              <a:t> </a:t>
            </a:r>
            <a:r>
              <a:rPr lang="en-US" sz="1000" b="1" i="1" u="sng" dirty="0">
                <a:solidFill>
                  <a:srgbClr val="0000FF"/>
                </a:solidFill>
                <a:effectLst/>
                <a:latin typeface="Arial" panose="020B0604020202020204" pitchFamily="34" charset="0"/>
                <a:ea typeface="MS Mincho"/>
                <a:cs typeface="Times New Roman" panose="02020603050405020304" pitchFamily="18" charset="0"/>
                <a:hlinkClick r:id="rId2"/>
              </a:rPr>
              <a:t>Guidelines for producers and users of school education resources about food</a:t>
            </a:r>
            <a:r>
              <a:rPr lang="en-US" sz="1000" b="0" i="1" dirty="0">
                <a:effectLst/>
                <a:latin typeface="Arial" panose="020B0604020202020204" pitchFamily="34" charset="0"/>
                <a:ea typeface="MS Mincho"/>
                <a:cs typeface="Times New Roman" panose="02020603050405020304" pitchFamily="18" charset="0"/>
              </a:rPr>
              <a:t>.</a:t>
            </a:r>
            <a:endParaRPr lang="en-GB" sz="1100" dirty="0">
              <a:effectLst/>
              <a:latin typeface="Arial" panose="020B0604020202020204" pitchFamily="34" charset="0"/>
              <a:ea typeface="MS Mincho"/>
              <a:cs typeface="Times New Roman" panose="02020603050405020304" pitchFamily="18" charset="0"/>
            </a:endParaRPr>
          </a:p>
          <a:p>
            <a:pPr>
              <a:spcAft>
                <a:spcPts val="0"/>
              </a:spcAft>
            </a:pPr>
            <a:r>
              <a:rPr lang="en-GB" sz="2800" dirty="0">
                <a:effectLst/>
                <a:latin typeface="Cambria" panose="02040503050406030204" pitchFamily="18" charset="0"/>
                <a:ea typeface="MS Mincho"/>
                <a:cs typeface="Times New Roman" panose="02020603050405020304" pitchFamily="18" charset="0"/>
              </a:rPr>
              <a:t> </a:t>
            </a: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Cheese production</a:t>
            </a:r>
          </a:p>
        </p:txBody>
      </p:sp>
      <p:sp>
        <p:nvSpPr>
          <p:cNvPr id="3" name="Subtitle 2"/>
          <p:cNvSpPr>
            <a:spLocks noGrp="1"/>
          </p:cNvSpPr>
          <p:nvPr>
            <p:ph type="subTitle" idx="1"/>
          </p:nvPr>
        </p:nvSpPr>
        <p:spPr>
          <a:xfrm>
            <a:off x="1169276" y="2571092"/>
            <a:ext cx="6371555" cy="3600000"/>
          </a:xfrm>
        </p:spPr>
        <p:txBody>
          <a:bodyPr/>
          <a:lstStyle/>
          <a:p>
            <a:pPr marL="0" indent="0">
              <a:spcBef>
                <a:spcPct val="0"/>
              </a:spcBef>
              <a:buNone/>
            </a:pPr>
            <a:r>
              <a:rPr lang="en-GB" altLang="en-US" sz="2000" dirty="0"/>
              <a:t>In this cheese factory, up to 25,000 litres of milk can be delivered from dairy farms at any one time. </a:t>
            </a:r>
          </a:p>
          <a:p>
            <a:pPr marL="0" indent="0">
              <a:spcBef>
                <a:spcPct val="0"/>
              </a:spcBef>
              <a:buNone/>
            </a:pPr>
            <a:endParaRPr lang="en-GB" altLang="en-US" sz="2000" dirty="0"/>
          </a:p>
          <a:p>
            <a:pPr marL="0" indent="0">
              <a:spcBef>
                <a:spcPct val="0"/>
              </a:spcBef>
              <a:buNone/>
            </a:pPr>
            <a:r>
              <a:rPr lang="en-GB" altLang="en-US" sz="2000" dirty="0"/>
              <a:t>The milk is unloaded and </a:t>
            </a:r>
            <a:r>
              <a:rPr lang="en-GB" altLang="en-US" sz="2000" dirty="0" err="1"/>
              <a:t>literage</a:t>
            </a:r>
            <a:r>
              <a:rPr lang="en-GB" altLang="en-US" sz="2000" dirty="0"/>
              <a:t> is checked before the milk is transferred into silos.</a:t>
            </a:r>
          </a:p>
        </p:txBody>
      </p:sp>
      <p:sp>
        <p:nvSpPr>
          <p:cNvPr id="4" name="Freeform 10"/>
          <p:cNvSpPr>
            <a:spLocks/>
          </p:cNvSpPr>
          <p:nvPr/>
        </p:nvSpPr>
        <p:spPr bwMode="auto">
          <a:xfrm>
            <a:off x="8955954" y="2697554"/>
            <a:ext cx="2808287" cy="2952750"/>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22672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Pasteurisation</a:t>
            </a:r>
            <a:endParaRPr lang="en-US" dirty="0"/>
          </a:p>
        </p:txBody>
      </p:sp>
      <p:sp>
        <p:nvSpPr>
          <p:cNvPr id="3" name="Subtitle 2"/>
          <p:cNvSpPr>
            <a:spLocks noGrp="1"/>
          </p:cNvSpPr>
          <p:nvPr>
            <p:ph type="subTitle" idx="1"/>
          </p:nvPr>
        </p:nvSpPr>
        <p:spPr>
          <a:xfrm>
            <a:off x="1169274" y="2283798"/>
            <a:ext cx="6941571" cy="3600000"/>
          </a:xfrm>
        </p:spPr>
        <p:txBody>
          <a:bodyPr/>
          <a:lstStyle/>
          <a:p>
            <a:pPr marL="0" indent="0">
              <a:spcBef>
                <a:spcPct val="0"/>
              </a:spcBef>
              <a:buNone/>
            </a:pPr>
            <a:r>
              <a:rPr lang="en-GB" altLang="en-US" sz="2000" dirty="0"/>
              <a:t>The first process the milk goes through is pasteurisation. </a:t>
            </a:r>
          </a:p>
          <a:p>
            <a:pPr>
              <a:spcBef>
                <a:spcPct val="0"/>
              </a:spcBef>
            </a:pPr>
            <a:endParaRPr lang="en-GB" altLang="en-US" sz="2000" dirty="0"/>
          </a:p>
          <a:p>
            <a:pPr marL="0" indent="0">
              <a:spcBef>
                <a:spcPct val="0"/>
              </a:spcBef>
              <a:buNone/>
            </a:pPr>
            <a:r>
              <a:rPr lang="en-GB" altLang="en-US" sz="2000" dirty="0"/>
              <a:t>Pasteurisation reduces the number of spoilage microorganisms and provides a good environment for the starter cultures to grow. </a:t>
            </a:r>
          </a:p>
          <a:p>
            <a:pPr marL="0" indent="0">
              <a:spcBef>
                <a:spcPct val="0"/>
              </a:spcBef>
              <a:buNone/>
            </a:pPr>
            <a:endParaRPr lang="en-US" altLang="en-US" sz="2000" dirty="0"/>
          </a:p>
          <a:p>
            <a:pPr marL="0" indent="0">
              <a:lnSpc>
                <a:spcPct val="95000"/>
              </a:lnSpc>
              <a:spcBef>
                <a:spcPct val="0"/>
              </a:spcBef>
              <a:buNone/>
            </a:pPr>
            <a:r>
              <a:rPr lang="en-US" altLang="en-US" sz="2000" dirty="0"/>
              <a:t>The basic process involves heating the milk to a temperature of no less than 71.7ºC for 25 seconds. </a:t>
            </a:r>
          </a:p>
          <a:p>
            <a:pPr marL="0" indent="0">
              <a:lnSpc>
                <a:spcPct val="95000"/>
              </a:lnSpc>
              <a:spcBef>
                <a:spcPct val="0"/>
              </a:spcBef>
              <a:buNone/>
            </a:pPr>
            <a:endParaRPr lang="en-US" altLang="en-US" sz="2000" dirty="0"/>
          </a:p>
          <a:p>
            <a:pPr marL="0" indent="0">
              <a:lnSpc>
                <a:spcPct val="95000"/>
              </a:lnSpc>
              <a:spcBef>
                <a:spcPct val="0"/>
              </a:spcBef>
              <a:buNone/>
            </a:pPr>
            <a:r>
              <a:rPr lang="en-US" altLang="en-US" sz="2000" dirty="0"/>
              <a:t>This process is known as High Temperature Short Time (HTST). </a:t>
            </a:r>
            <a:endParaRPr lang="en-GB" altLang="en-US" sz="2000" dirty="0"/>
          </a:p>
          <a:p>
            <a:pPr>
              <a:spcBef>
                <a:spcPct val="0"/>
              </a:spcBef>
            </a:pPr>
            <a:endParaRPr lang="en-GB" altLang="en-US" sz="2000" dirty="0"/>
          </a:p>
          <a:p>
            <a:pPr marL="0" indent="0">
              <a:spcBef>
                <a:spcPct val="0"/>
              </a:spcBef>
              <a:buNone/>
            </a:pPr>
            <a:r>
              <a:rPr lang="en-GB" altLang="en-US" sz="2000" dirty="0"/>
              <a:t>Milk is cooled in a vat after pasteurisation to 32 °C.</a:t>
            </a:r>
            <a:endParaRPr lang="en-US" altLang="en-US" sz="2000" dirty="0"/>
          </a:p>
        </p:txBody>
      </p:sp>
      <p:sp>
        <p:nvSpPr>
          <p:cNvPr id="4" name="Freeform 10"/>
          <p:cNvSpPr>
            <a:spLocks/>
          </p:cNvSpPr>
          <p:nvPr/>
        </p:nvSpPr>
        <p:spPr bwMode="auto">
          <a:xfrm>
            <a:off x="8293728" y="2474051"/>
            <a:ext cx="3740330" cy="3219494"/>
          </a:xfrm>
          <a:prstGeom prst="rect">
            <a:avLst/>
          </a:prstGeom>
          <a:blipFill dpi="0" rotWithShape="1">
            <a:blip r:embed="rId2" cstate="screen">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09119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Ensuring a consistent product</a:t>
            </a:r>
            <a:endParaRPr lang="en-GB" dirty="0"/>
          </a:p>
        </p:txBody>
      </p:sp>
      <p:sp>
        <p:nvSpPr>
          <p:cNvPr id="3" name="Subtitle 2"/>
          <p:cNvSpPr>
            <a:spLocks noGrp="1"/>
          </p:cNvSpPr>
          <p:nvPr>
            <p:ph type="subTitle" idx="1"/>
          </p:nvPr>
        </p:nvSpPr>
        <p:spPr>
          <a:xfrm>
            <a:off x="1169274" y="2177900"/>
            <a:ext cx="9282318" cy="4122316"/>
          </a:xfrm>
        </p:spPr>
        <p:txBody>
          <a:bodyPr/>
          <a:lstStyle/>
          <a:p>
            <a:pPr marL="0" indent="0">
              <a:buNone/>
            </a:pPr>
            <a:r>
              <a:rPr lang="en-GB" sz="2000" dirty="0">
                <a:latin typeface="Arial" panose="020B0604020202020204" pitchFamily="34" charset="0"/>
                <a:cs typeface="Arial" panose="020B0604020202020204" pitchFamily="34" charset="0"/>
              </a:rPr>
              <a:t>In order to achieve a consistent dairy product, producers need to overcome two issues:</a:t>
            </a:r>
          </a:p>
          <a:p>
            <a:pPr marL="800100" lvl="1"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different cows have different fat levels;</a:t>
            </a:r>
          </a:p>
          <a:p>
            <a:pPr marL="800100" lvl="1" indent="-342900" algn="l">
              <a:buFont typeface="Arial" panose="020B0604020202020204" pitchFamily="34" charset="0"/>
              <a:buChar char="•"/>
            </a:pPr>
            <a:r>
              <a:rPr lang="en-GB" dirty="0">
                <a:latin typeface="Arial" panose="020B0604020202020204" pitchFamily="34" charset="0"/>
                <a:cs typeface="Arial" panose="020B0604020202020204" pitchFamily="34" charset="0"/>
              </a:rPr>
              <a:t>as the cows move from grass to grain fat levels change (even wet grass will dilute the fats and proteins in milk).</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The way producers overcome this is in two steps:</a:t>
            </a:r>
            <a:endParaRPr lang="en-GB" sz="2000" dirty="0">
              <a:latin typeface="Arial" panose="020B0604020202020204" pitchFamily="34" charset="0"/>
              <a:cs typeface="Arial" panose="020B0604020202020204" pitchFamily="34" charset="0"/>
            </a:endParaRPr>
          </a:p>
          <a:p>
            <a:pPr marL="628650" lvl="1" indent="-457200" algn="l">
              <a:buFont typeface="+mj-lt"/>
              <a:buAutoNum type="arabicPeriod"/>
            </a:pPr>
            <a:r>
              <a:rPr lang="en-GB" dirty="0">
                <a:latin typeface="Arial" panose="020B0604020202020204" pitchFamily="34" charset="0"/>
                <a:cs typeface="Arial" panose="020B0604020202020204" pitchFamily="34" charset="0"/>
              </a:rPr>
              <a:t>They will have at least two vats, one whole milk and one skimmed milk, and will balance the two to get the correct fats;</a:t>
            </a:r>
          </a:p>
          <a:p>
            <a:pPr marL="628650" lvl="1" indent="-457200" algn="l">
              <a:buFont typeface="+mj-lt"/>
              <a:buAutoNum type="arabicPeriod"/>
            </a:pPr>
            <a:r>
              <a:rPr lang="en-GB" dirty="0">
                <a:latin typeface="Arial" panose="020B0604020202020204" pitchFamily="34" charset="0"/>
                <a:cs typeface="Arial" panose="020B0604020202020204" pitchFamily="34" charset="0"/>
              </a:rPr>
              <a:t>They will homogenise, i.e. disperse the fat evenly through the liquid. </a:t>
            </a:r>
          </a:p>
          <a:p>
            <a:pPr marL="0" indent="0">
              <a:buNone/>
            </a:pPr>
            <a:endParaRPr lang="en-GB" dirty="0"/>
          </a:p>
        </p:txBody>
      </p:sp>
    </p:spTree>
    <p:extLst>
      <p:ext uri="{BB962C8B-B14F-4D97-AF65-F5344CB8AC3E}">
        <p14:creationId xmlns:p14="http://schemas.microsoft.com/office/powerpoint/2010/main" val="3543682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Homogenisation</a:t>
            </a:r>
            <a:br>
              <a:rPr lang="en-GB" altLang="en-US" sz="3600" dirty="0"/>
            </a:br>
            <a:endParaRPr lang="en-GB" sz="3600" dirty="0"/>
          </a:p>
        </p:txBody>
      </p:sp>
      <p:sp>
        <p:nvSpPr>
          <p:cNvPr id="3" name="Subtitle 2"/>
          <p:cNvSpPr>
            <a:spLocks noGrp="1"/>
          </p:cNvSpPr>
          <p:nvPr>
            <p:ph type="subTitle" idx="1"/>
          </p:nvPr>
        </p:nvSpPr>
        <p:spPr>
          <a:xfrm>
            <a:off x="1169276" y="2571092"/>
            <a:ext cx="6017908" cy="3600000"/>
          </a:xfrm>
        </p:spPr>
        <p:txBody>
          <a:bodyPr/>
          <a:lstStyle/>
          <a:p>
            <a:pPr marL="0" indent="0">
              <a:spcBef>
                <a:spcPct val="0"/>
              </a:spcBef>
              <a:buNone/>
            </a:pPr>
            <a:r>
              <a:rPr lang="en-US" altLang="en-US" sz="2000" dirty="0" err="1"/>
              <a:t>Homogenisation</a:t>
            </a:r>
            <a:r>
              <a:rPr lang="en-US" altLang="en-US" sz="2000" dirty="0"/>
              <a:t> of milk involves the milk being pumped at very high pressures through narrow tubes, breaking up the fat globules in order for these to disperse through the liquid. </a:t>
            </a:r>
          </a:p>
          <a:p>
            <a:pPr>
              <a:spcBef>
                <a:spcPct val="0"/>
              </a:spcBef>
            </a:pPr>
            <a:endParaRPr lang="en-US" altLang="en-US" sz="2000" dirty="0"/>
          </a:p>
          <a:p>
            <a:pPr marL="0" indent="0">
              <a:spcBef>
                <a:spcPct val="0"/>
              </a:spcBef>
              <a:buNone/>
            </a:pPr>
            <a:r>
              <a:rPr lang="en-US" altLang="en-US" sz="2000" dirty="0"/>
              <a:t>This process produces milk of a uniform composition and palatability, without removing or adding any constituents. </a:t>
            </a:r>
          </a:p>
          <a:p>
            <a:pPr marL="0" indent="0">
              <a:spcBef>
                <a:spcPct val="0"/>
              </a:spcBef>
              <a:buNone/>
            </a:pPr>
            <a:endParaRPr lang="en-US" altLang="en-US" sz="2000" dirty="0"/>
          </a:p>
          <a:p>
            <a:pPr marL="0" indent="0">
              <a:spcBef>
                <a:spcPct val="0"/>
              </a:spcBef>
              <a:buNone/>
            </a:pPr>
            <a:r>
              <a:rPr lang="en-US" altLang="en-US" sz="2000" dirty="0"/>
              <a:t>Most milk available for purchase is </a:t>
            </a:r>
            <a:r>
              <a:rPr lang="en-US" altLang="en-US" sz="2000" dirty="0" err="1"/>
              <a:t>homogenised</a:t>
            </a:r>
            <a:r>
              <a:rPr lang="en-US" altLang="en-US" sz="2000" dirty="0"/>
              <a:t>.</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53871" y="2571092"/>
            <a:ext cx="4375140" cy="3036347"/>
          </a:xfrm>
          <a:prstGeom prst="rect">
            <a:avLst/>
          </a:prstGeom>
        </p:spPr>
      </p:pic>
    </p:spTree>
    <p:extLst>
      <p:ext uri="{BB962C8B-B14F-4D97-AF65-F5344CB8AC3E}">
        <p14:creationId xmlns:p14="http://schemas.microsoft.com/office/powerpoint/2010/main" val="2825089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Curdling</a:t>
            </a:r>
            <a:endParaRPr lang="en-US" dirty="0"/>
          </a:p>
        </p:txBody>
      </p:sp>
      <p:sp>
        <p:nvSpPr>
          <p:cNvPr id="3" name="Subtitle 2"/>
          <p:cNvSpPr>
            <a:spLocks noGrp="1"/>
          </p:cNvSpPr>
          <p:nvPr>
            <p:ph type="subTitle" idx="1"/>
          </p:nvPr>
        </p:nvSpPr>
        <p:spPr>
          <a:xfrm>
            <a:off x="1169276" y="2571092"/>
            <a:ext cx="7072199" cy="3600000"/>
          </a:xfrm>
        </p:spPr>
        <p:txBody>
          <a:bodyPr/>
          <a:lstStyle/>
          <a:p>
            <a:pPr marL="0" indent="0">
              <a:spcBef>
                <a:spcPct val="0"/>
              </a:spcBef>
              <a:buNone/>
            </a:pPr>
            <a:r>
              <a:rPr lang="en-GB" altLang="en-US" sz="2000" dirty="0"/>
              <a:t>A starter culture, is then added to the pasteurised milk. This begins to acidify the milk. </a:t>
            </a:r>
          </a:p>
          <a:p>
            <a:pPr marL="0" indent="0">
              <a:spcBef>
                <a:spcPct val="0"/>
              </a:spcBef>
              <a:buNone/>
            </a:pPr>
            <a:endParaRPr lang="en-GB" altLang="en-US" sz="2000" dirty="0"/>
          </a:p>
          <a:p>
            <a:pPr marL="0" indent="0">
              <a:spcBef>
                <a:spcPct val="0"/>
              </a:spcBef>
              <a:buNone/>
            </a:pPr>
            <a:r>
              <a:rPr lang="en-GB" altLang="en-US" sz="2000" dirty="0"/>
              <a:t>The </a:t>
            </a:r>
            <a:r>
              <a:rPr lang="en-GB" altLang="en-US" sz="2000" dirty="0" err="1"/>
              <a:t>curlding</a:t>
            </a:r>
            <a:r>
              <a:rPr lang="en-GB" altLang="en-US" sz="2000" dirty="0"/>
              <a:t> step allows the bacteria to grow and begin fermentation. </a:t>
            </a:r>
          </a:p>
          <a:p>
            <a:pPr marL="0" indent="0">
              <a:spcBef>
                <a:spcPct val="0"/>
              </a:spcBef>
              <a:buNone/>
            </a:pPr>
            <a:endParaRPr lang="en-GB" altLang="en-US" sz="2000" dirty="0"/>
          </a:p>
          <a:p>
            <a:pPr marL="0" indent="0">
              <a:spcBef>
                <a:spcPct val="0"/>
              </a:spcBef>
              <a:buNone/>
            </a:pPr>
            <a:r>
              <a:rPr lang="en-GB" altLang="en-US" sz="2000" dirty="0"/>
              <a:t>Rennet, an enzyme that acts on the milk protein </a:t>
            </a:r>
            <a:r>
              <a:rPr lang="en-GB" altLang="en-US" sz="2000" dirty="0" err="1"/>
              <a:t>caesin</a:t>
            </a:r>
            <a:r>
              <a:rPr lang="en-GB" altLang="en-US" sz="2000" dirty="0"/>
              <a:t>, is added and the milk coagulates, forming lumps. </a:t>
            </a:r>
          </a:p>
          <a:p>
            <a:pPr marL="0" indent="0">
              <a:spcBef>
                <a:spcPct val="0"/>
              </a:spcBef>
              <a:buNone/>
            </a:pPr>
            <a:endParaRPr lang="en-GB" altLang="en-US" sz="2000" dirty="0"/>
          </a:p>
          <a:p>
            <a:pPr marL="0" indent="0">
              <a:spcBef>
                <a:spcPct val="0"/>
              </a:spcBef>
              <a:buNone/>
            </a:pPr>
            <a:r>
              <a:rPr lang="en-GB" altLang="en-US" sz="2000" dirty="0"/>
              <a:t>The milk is mixed and then left to settle, while the junket forms, where the milk curdles and separates into curds and whey.</a:t>
            </a:r>
          </a:p>
        </p:txBody>
      </p:sp>
      <p:sp>
        <p:nvSpPr>
          <p:cNvPr id="5" name="Freeform 8"/>
          <p:cNvSpPr>
            <a:spLocks/>
          </p:cNvSpPr>
          <p:nvPr/>
        </p:nvSpPr>
        <p:spPr bwMode="auto">
          <a:xfrm>
            <a:off x="8597735" y="2571092"/>
            <a:ext cx="3168650" cy="2665413"/>
          </a:xfrm>
          <a:prstGeom prst="rect">
            <a:avLst/>
          </a:prstGeom>
          <a:blipFill dpi="0" rotWithShape="0">
            <a:blip r:embed="rId2" cstate="email">
              <a:extLst>
                <a:ext uri="{28A0092B-C50C-407E-A947-70E740481C1C}">
                  <a14:useLocalDpi xmlns:a14="http://schemas.microsoft.com/office/drawing/2010/main"/>
                </a:ext>
              </a:extLst>
            </a:blip>
            <a:srcRect/>
            <a:stretch>
              <a:fillRect/>
            </a:stretch>
          </a:blipFill>
          <a:ln w="9525">
            <a:noFill/>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2573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Draining belt and draining whey</a:t>
            </a:r>
            <a:br>
              <a:rPr lang="en-GB" altLang="en-US" sz="3600" dirty="0"/>
            </a:br>
            <a:endParaRPr lang="en-US" dirty="0"/>
          </a:p>
        </p:txBody>
      </p:sp>
      <p:sp>
        <p:nvSpPr>
          <p:cNvPr id="3" name="Subtitle 2"/>
          <p:cNvSpPr>
            <a:spLocks noGrp="1"/>
          </p:cNvSpPr>
          <p:nvPr>
            <p:ph type="subTitle" idx="1"/>
          </p:nvPr>
        </p:nvSpPr>
        <p:spPr>
          <a:xfrm>
            <a:off x="1169276" y="2571092"/>
            <a:ext cx="7404708" cy="3600000"/>
          </a:xfrm>
        </p:spPr>
        <p:txBody>
          <a:bodyPr/>
          <a:lstStyle/>
          <a:p>
            <a:pPr marL="0" indent="0">
              <a:spcBef>
                <a:spcPct val="0"/>
              </a:spcBef>
              <a:buNone/>
            </a:pPr>
            <a:r>
              <a:rPr lang="en-GB" altLang="en-US" sz="2000" dirty="0"/>
              <a:t>The curds and whey run from the cheese vat onto the draining belt.</a:t>
            </a:r>
          </a:p>
          <a:p>
            <a:pPr>
              <a:spcBef>
                <a:spcPct val="0"/>
              </a:spcBef>
            </a:pPr>
            <a:endParaRPr lang="en-GB" altLang="en-US" sz="2000" dirty="0"/>
          </a:p>
          <a:p>
            <a:pPr marL="0" indent="0">
              <a:spcBef>
                <a:spcPct val="0"/>
              </a:spcBef>
              <a:buNone/>
            </a:pPr>
            <a:r>
              <a:rPr lang="en-GB" altLang="en-US" sz="2000" dirty="0"/>
              <a:t>The draining belt is used to:</a:t>
            </a:r>
          </a:p>
          <a:p>
            <a:pPr marL="0" indent="0">
              <a:spcBef>
                <a:spcPct val="0"/>
              </a:spcBef>
              <a:buNone/>
            </a:pPr>
            <a:r>
              <a:rPr lang="en-GB" altLang="en-US" sz="2000" dirty="0"/>
              <a:t>1) cool the curds and whey;</a:t>
            </a:r>
          </a:p>
          <a:p>
            <a:pPr marL="0" indent="0">
              <a:spcBef>
                <a:spcPct val="0"/>
              </a:spcBef>
              <a:buNone/>
            </a:pPr>
            <a:r>
              <a:rPr lang="en-GB" altLang="en-US" sz="2000" dirty="0"/>
              <a:t>2) separate the curds from the whey.</a:t>
            </a:r>
          </a:p>
          <a:p>
            <a:pPr>
              <a:spcBef>
                <a:spcPct val="0"/>
              </a:spcBef>
            </a:pPr>
            <a:endParaRPr lang="en-GB" altLang="en-US" sz="2000" dirty="0"/>
          </a:p>
          <a:p>
            <a:pPr marL="0" indent="0">
              <a:spcBef>
                <a:spcPct val="0"/>
              </a:spcBef>
              <a:buNone/>
            </a:pPr>
            <a:r>
              <a:rPr lang="en-GB" altLang="en-US" sz="2000" dirty="0"/>
              <a:t>The whey is drained off for further processing where cream is removed from the whey by centrifuge and made into butter. The cream removed from the whey is called ‘whey cream’.</a:t>
            </a:r>
          </a:p>
          <a:p>
            <a:pPr>
              <a:spcBef>
                <a:spcPct val="0"/>
              </a:spcBef>
            </a:pPr>
            <a:endParaRPr lang="en-GB" altLang="en-US" sz="2000" dirty="0"/>
          </a:p>
          <a:p>
            <a:pPr marL="0" indent="0">
              <a:spcBef>
                <a:spcPct val="0"/>
              </a:spcBef>
              <a:buNone/>
            </a:pPr>
            <a:r>
              <a:rPr lang="en-GB" altLang="en-US" sz="2000" dirty="0"/>
              <a:t>Protein is also extracted from the whey for different ingredients. In addition, lactose (a sugar in the milk) is removed from the water and then used in the food industry and for animal feed.</a:t>
            </a:r>
          </a:p>
        </p:txBody>
      </p:sp>
      <p:sp>
        <p:nvSpPr>
          <p:cNvPr id="5" name="Freeform 10"/>
          <p:cNvSpPr>
            <a:spLocks/>
          </p:cNvSpPr>
          <p:nvPr/>
        </p:nvSpPr>
        <p:spPr bwMode="auto">
          <a:xfrm>
            <a:off x="8573984" y="2571092"/>
            <a:ext cx="3089193" cy="2701552"/>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3407375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err="1"/>
              <a:t>Cheddaring</a:t>
            </a:r>
            <a:endParaRPr lang="en-US" dirty="0"/>
          </a:p>
        </p:txBody>
      </p:sp>
      <p:sp>
        <p:nvSpPr>
          <p:cNvPr id="3" name="Subtitle 2"/>
          <p:cNvSpPr>
            <a:spLocks noGrp="1"/>
          </p:cNvSpPr>
          <p:nvPr>
            <p:ph type="subTitle" idx="1"/>
          </p:nvPr>
        </p:nvSpPr>
        <p:spPr>
          <a:xfrm>
            <a:off x="1169276" y="2571092"/>
            <a:ext cx="5694662" cy="3600000"/>
          </a:xfrm>
        </p:spPr>
        <p:txBody>
          <a:bodyPr/>
          <a:lstStyle/>
          <a:p>
            <a:pPr marL="0" indent="0">
              <a:spcBef>
                <a:spcPct val="0"/>
              </a:spcBef>
              <a:buNone/>
            </a:pPr>
            <a:r>
              <a:rPr lang="en-GB" altLang="en-US" sz="2000" dirty="0"/>
              <a:t>The mixture is moved around on the cooling tables allowing the whey to drain out through a central perforated channel. </a:t>
            </a:r>
          </a:p>
          <a:p>
            <a:pPr>
              <a:spcBef>
                <a:spcPct val="0"/>
              </a:spcBef>
            </a:pPr>
            <a:endParaRPr lang="en-GB" altLang="en-US" sz="2000" dirty="0"/>
          </a:p>
          <a:p>
            <a:pPr marL="0" indent="0">
              <a:spcBef>
                <a:spcPct val="0"/>
              </a:spcBef>
              <a:buNone/>
            </a:pPr>
            <a:r>
              <a:rPr lang="en-GB" altLang="en-US" sz="2000" dirty="0"/>
              <a:t>As the liquid is drained off a solid mass is created, called curd mats.</a:t>
            </a:r>
          </a:p>
          <a:p>
            <a:pPr marL="0" indent="0">
              <a:buNone/>
            </a:pPr>
            <a:endParaRPr lang="en-US" sz="2000" dirty="0"/>
          </a:p>
        </p:txBody>
      </p:sp>
      <p:sp>
        <p:nvSpPr>
          <p:cNvPr id="4" name="Freeform 10"/>
          <p:cNvSpPr>
            <a:spLocks/>
          </p:cNvSpPr>
          <p:nvPr/>
        </p:nvSpPr>
        <p:spPr bwMode="auto">
          <a:xfrm>
            <a:off x="7876349" y="2165044"/>
            <a:ext cx="3736975" cy="3803650"/>
          </a:xfrm>
          <a:prstGeom prst="rect">
            <a:avLst/>
          </a:prstGeom>
          <a:blipFill dpi="0" rotWithShape="1">
            <a:blip r:embed="rId2" cstate="email">
              <a:extLst>
                <a:ext uri="{28A0092B-C50C-407E-A947-70E740481C1C}">
                  <a14:useLocalDpi xmlns:a14="http://schemas.microsoft.com/office/drawing/2010/main"/>
                </a:ext>
              </a:extLst>
            </a:blip>
            <a:srcRect/>
            <a:stretch>
              <a:fillRect/>
            </a:stretch>
          </a:blipFill>
          <a:ln w="0">
            <a:noFill/>
            <a:prstDash val="solid"/>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1889581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err="1"/>
              <a:t>Cheddaring</a:t>
            </a:r>
            <a:endParaRPr lang="en-US" dirty="0"/>
          </a:p>
        </p:txBody>
      </p:sp>
      <p:sp>
        <p:nvSpPr>
          <p:cNvPr id="3" name="Subtitle 2"/>
          <p:cNvSpPr>
            <a:spLocks noGrp="1"/>
          </p:cNvSpPr>
          <p:nvPr>
            <p:ph type="subTitle" idx="1"/>
          </p:nvPr>
        </p:nvSpPr>
        <p:spPr>
          <a:xfrm>
            <a:off x="1169276" y="2571092"/>
            <a:ext cx="6335929" cy="3600000"/>
          </a:xfrm>
        </p:spPr>
        <p:txBody>
          <a:bodyPr/>
          <a:lstStyle/>
          <a:p>
            <a:pPr marL="0" indent="0">
              <a:spcBef>
                <a:spcPct val="0"/>
              </a:spcBef>
              <a:buNone/>
            </a:pPr>
            <a:r>
              <a:rPr lang="en-GB" altLang="en-US" sz="2000" dirty="0"/>
              <a:t>The curd mats are cut into sections and piled on top of each other and turned periodically. </a:t>
            </a:r>
          </a:p>
          <a:p>
            <a:pPr marL="0" indent="0">
              <a:spcBef>
                <a:spcPct val="0"/>
              </a:spcBef>
              <a:buNone/>
            </a:pPr>
            <a:endParaRPr lang="en-GB" altLang="en-US" sz="2000" dirty="0"/>
          </a:p>
          <a:p>
            <a:pPr marL="0" indent="0">
              <a:spcBef>
                <a:spcPct val="0"/>
              </a:spcBef>
              <a:buNone/>
            </a:pPr>
            <a:r>
              <a:rPr lang="en-GB" altLang="en-US" sz="2000" dirty="0"/>
              <a:t>This step is called ‘</a:t>
            </a:r>
            <a:r>
              <a:rPr lang="en-GB" altLang="en-US" sz="2000" dirty="0" err="1"/>
              <a:t>cheddaring</a:t>
            </a:r>
            <a:r>
              <a:rPr lang="en-GB" altLang="en-US" sz="2000" dirty="0"/>
              <a:t>’. </a:t>
            </a:r>
          </a:p>
        </p:txBody>
      </p:sp>
      <p:sp>
        <p:nvSpPr>
          <p:cNvPr id="5" name="Freeform 8"/>
          <p:cNvSpPr>
            <a:spLocks/>
          </p:cNvSpPr>
          <p:nvPr/>
        </p:nvSpPr>
        <p:spPr bwMode="auto">
          <a:xfrm>
            <a:off x="8172182" y="2654219"/>
            <a:ext cx="3729037" cy="2592387"/>
          </a:xfrm>
          <a:prstGeom prst="rect">
            <a:avLst/>
          </a:prstGeom>
          <a:blipFill dpi="0" rotWithShape="0">
            <a:blip r:embed="rId2" cstate="email">
              <a:extLst>
                <a:ext uri="{28A0092B-C50C-407E-A947-70E740481C1C}">
                  <a14:useLocalDpi xmlns:a14="http://schemas.microsoft.com/office/drawing/2010/main"/>
                </a:ext>
              </a:extLst>
            </a:blip>
            <a:srcRect/>
            <a:stretch>
              <a:fillRect/>
            </a:stretch>
          </a:blipFill>
          <a:ln w="9525">
            <a:noFill/>
            <a:round/>
            <a:headEnd/>
            <a:tailEnd/>
          </a:ln>
        </p:spPr>
        <p:txBody>
          <a:bodyPr/>
          <a:lstStyle/>
          <a:p>
            <a:pPr fontAlgn="auto">
              <a:spcBef>
                <a:spcPts val="0"/>
              </a:spcBef>
              <a:spcAft>
                <a:spcPts val="0"/>
              </a:spcAft>
              <a:defRPr/>
            </a:pPr>
            <a:endParaRPr lang="en-US">
              <a:latin typeface="+mn-lt"/>
              <a:cs typeface="+mn-cs"/>
            </a:endParaRPr>
          </a:p>
        </p:txBody>
      </p:sp>
    </p:spTree>
    <p:extLst>
      <p:ext uri="{BB962C8B-B14F-4D97-AF65-F5344CB8AC3E}">
        <p14:creationId xmlns:p14="http://schemas.microsoft.com/office/powerpoint/2010/main" val="171499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1081</Words>
  <Application>Microsoft Office PowerPoint</Application>
  <PresentationFormat>Widescreen</PresentationFormat>
  <Paragraphs>100</Paragraphs>
  <Slides>17</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17</vt:i4>
      </vt:variant>
    </vt:vector>
  </HeadingPairs>
  <TitlesOfParts>
    <vt:vector size="24" baseType="lpstr">
      <vt:lpstr>Arial</vt:lpstr>
      <vt:lpstr>Calibri</vt:lpstr>
      <vt:lpstr>Cambria</vt:lpstr>
      <vt:lpstr>Office Theme</vt:lpstr>
      <vt:lpstr>Custom Design</vt:lpstr>
      <vt:lpstr>1_Custom Design</vt:lpstr>
      <vt:lpstr>3_Custom Design</vt:lpstr>
      <vt:lpstr>Cheese production</vt:lpstr>
      <vt:lpstr>Cheese production</vt:lpstr>
      <vt:lpstr>Pasteurisation</vt:lpstr>
      <vt:lpstr>Ensuring a consistent product</vt:lpstr>
      <vt:lpstr>Homogenisation </vt:lpstr>
      <vt:lpstr>Curdling</vt:lpstr>
      <vt:lpstr>Draining belt and draining whey </vt:lpstr>
      <vt:lpstr>Cheddaring</vt:lpstr>
      <vt:lpstr>Cheddaring</vt:lpstr>
      <vt:lpstr>Salting</vt:lpstr>
      <vt:lpstr>Cheese blocks </vt:lpstr>
      <vt:lpstr>Cheese ripening </vt:lpstr>
      <vt:lpstr>Cheese packaging </vt:lpstr>
      <vt:lpstr>Protected names </vt:lpstr>
      <vt:lpstr>Protected names </vt:lpstr>
      <vt:lpstr>By-products from the farm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Elsa Healey</cp:lastModifiedBy>
  <cp:revision>33</cp:revision>
  <dcterms:created xsi:type="dcterms:W3CDTF">2018-10-10T09:22:08Z</dcterms:created>
  <dcterms:modified xsi:type="dcterms:W3CDTF">2021-12-13T20:44:12Z</dcterms:modified>
</cp:coreProperties>
</file>