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97" r:id="rId5"/>
    <p:sldId id="516" r:id="rId6"/>
    <p:sldId id="530" r:id="rId7"/>
    <p:sldId id="517" r:id="rId8"/>
    <p:sldId id="531" r:id="rId9"/>
    <p:sldId id="511" r:id="rId10"/>
    <p:sldId id="515" r:id="rId11"/>
    <p:sldId id="518" r:id="rId12"/>
    <p:sldId id="525" r:id="rId13"/>
    <p:sldId id="532" r:id="rId14"/>
    <p:sldId id="534" r:id="rId15"/>
    <p:sldId id="529" r:id="rId16"/>
    <p:sldId id="536" r:id="rId17"/>
    <p:sldId id="537" r:id="rId18"/>
    <p:sldId id="508" r:id="rId19"/>
    <p:sldId id="401" r:id="rId20"/>
    <p:sldId id="538" r:id="rId2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AEE07B-BA8C-4F3B-A827-5B927FB2668A}">
          <p14:sldIdLst>
            <p14:sldId id="297"/>
            <p14:sldId id="516"/>
            <p14:sldId id="530"/>
            <p14:sldId id="517"/>
            <p14:sldId id="531"/>
            <p14:sldId id="511"/>
            <p14:sldId id="515"/>
            <p14:sldId id="518"/>
            <p14:sldId id="525"/>
            <p14:sldId id="532"/>
            <p14:sldId id="534"/>
            <p14:sldId id="529"/>
            <p14:sldId id="536"/>
            <p14:sldId id="537"/>
            <p14:sldId id="508"/>
            <p14:sldId id="401"/>
            <p14:sldId id="53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B058"/>
    <a:srgbClr val="F5F5F5"/>
    <a:srgbClr val="FDC92F"/>
    <a:srgbClr val="E53812"/>
    <a:srgbClr val="E9277F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64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wen Trafford" userId="e520b4bf-a196-48b7-bc10-b1590a457daa" providerId="ADAL" clId="{04573F3C-6710-43A2-B059-D3E8A379B1D6}"/>
    <pc:docChg chg="delSld modSection">
      <pc:chgData name="Ewen Trafford" userId="e520b4bf-a196-48b7-bc10-b1590a457daa" providerId="ADAL" clId="{04573F3C-6710-43A2-B059-D3E8A379B1D6}" dt="2023-03-30T15:25:19.683" v="0" actId="47"/>
      <pc:docMkLst>
        <pc:docMk/>
      </pc:docMkLst>
      <pc:sldChg chg="del">
        <pc:chgData name="Ewen Trafford" userId="e520b4bf-a196-48b7-bc10-b1590a457daa" providerId="ADAL" clId="{04573F3C-6710-43A2-B059-D3E8A379B1D6}" dt="2023-03-30T15:25:19.683" v="0" actId="47"/>
        <pc:sldMkLst>
          <pc:docMk/>
          <pc:sldMk cId="1459495211" sldId="4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4682F-F51F-AB45-987C-E929843F021D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6FF4A-AB65-7D45-A481-EBCF32640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83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6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35266-84C1-5644-A21D-EEB4AE06D37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3CBB80CD-7D10-D649-B898-1A94566AE7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960" y="280400"/>
            <a:ext cx="2783840" cy="8699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7884971-042A-8842-A5FE-6AC434B5DC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235927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1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D69F52-471A-AF48-82FB-76FC62444E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8" y="2871635"/>
            <a:ext cx="8235926" cy="55736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9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4B40599-B26E-234A-B113-BE7AECCA87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Pink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3358C-CFBA-594F-9642-86C913598C4F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603A102-005B-A642-8126-E5C93FF430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0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9CB8AE5-F581-1548-82EF-6DEBC3023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183328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D8FC27C-19DF-F446-8A12-5E1D798FFD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34761-13C2-1219-A253-B29DCB66AC27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64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9CB8AE5-F581-1548-82EF-6DEBC3023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226247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7E3206-C3B6-1A44-AA3D-E2BC0EA72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891" y="1640932"/>
            <a:ext cx="10589793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D8FC27C-19DF-F446-8A12-5E1D798FFD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9235C5-0B6D-3EA6-AEEC-B6BECE086860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3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FA835BA-20C5-DA4B-8518-72E783AD0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01070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892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FA27620-FB01-0149-B9D3-F57234CDF1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11A4EA-E3A2-3EA2-7C68-BBC7F58C18FE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16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C45D34-B6D0-5F49-9E27-5CA854B76A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181E8-7F8C-B5C3-7155-3C88854907B4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25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+ image 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79635"/>
            <a:ext cx="4771444" cy="3962365"/>
          </a:xfrm>
          <a:ln w="190500" cap="sq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8F5FC17-0365-7844-9C68-88F0B600D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6401AE-6B8D-FE29-087E-060B6124C180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       www.nutrition.org.uk        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77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+ image right gre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47FCD96-9DEF-DE43-BA7E-C3EA2FA521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905361"/>
            <a:ext cx="4771444" cy="3987439"/>
          </a:xfrm>
          <a:ln w="190500" cap="sq">
            <a:solidFill>
              <a:srgbClr val="F6F6F6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A68431-98DC-F74F-AD3C-93A76AF496B4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124E91D-A653-B74B-BE48-879C965B26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04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noFill/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FA5C25-ADFE-0D4F-9B70-A516087F663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94690D0-2C27-B64D-8701-E213B2041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9D611DF-85CD-6E49-B337-A5250CB1A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D37E584-C520-4E4D-B02C-C269E530C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628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7BAF6F-BDE8-424A-BFCD-5AE8C7FCB1B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869670A-24AC-684F-A8D4-0038316B22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5C53BA8-D198-1F41-8A67-8D3E591EA5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494D0B1-5AAE-6C48-92C2-DB80568AFF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23502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215900">
            <a:solidFill>
              <a:srgbClr val="F5F5F5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715D3D-5C55-EF45-8531-8B14A9750D0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2EA6210-B64A-0243-B2E4-6166391F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82B3DA0-339D-3444-B01F-1174339284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EC9E70D-1379-3B4C-96FA-964C6C0666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3773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C76CB4F-648F-CD48-B7D2-4F2F7BF1E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70357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4313CC4-3183-4549-8567-8ED92738F2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39653" y="2035963"/>
            <a:ext cx="6864627" cy="2844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8810A1B-9991-D644-B0FB-D05D6A589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829420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335796-8577-6A4F-8D57-F60569700A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71635"/>
            <a:ext cx="8829419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A3A49B-7239-384B-A3B0-8600CA8D6427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761032D2-8F41-5A4F-94F0-4094E2786C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" y="5212026"/>
            <a:ext cx="3402048" cy="10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71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F6FA56D-706C-8D4C-8422-725431357A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02296-880B-F147-8804-3CB6DE81CA6A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A46E459-BF6B-5744-8FF0-44226A143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8B08707-7DF8-1A48-8400-1670F60A83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B3632B6-CF32-0F40-8DF7-CF2D1667CE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4108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08E9F13-4186-1441-99B0-F05129A3E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53B058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97FF6A-0F69-F94B-B2C1-43C897CABE2C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EB4DBCE-B832-8D48-BC29-7252E4F026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9B326CD-D89D-1F42-A6FE-E73612278C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FB47E8-4F76-9E44-A277-AAA9A141F0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31014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2FC776B-FB98-664E-8161-25A520752A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A7B9A1-7C66-864F-89E8-C6ADB63E1A2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D6DCD96-2F61-5F46-B2C3-4ECD1ECE0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B73CA2F-4623-4D4B-A47D-FF9678A7F1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728EC04-FB54-D045-B426-EEE6223048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13918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6CB4C33-DED6-0041-ABA7-C28726156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3" y="0"/>
            <a:ext cx="12192000" cy="687035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8C00819-1863-6940-A124-E327526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2563125"/>
            <a:ext cx="4969058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B5041-5687-9144-842B-22626597F7F1}"/>
              </a:ext>
            </a:extLst>
          </p:cNvPr>
          <p:cNvCxnSpPr/>
          <p:nvPr userDrawn="1"/>
        </p:nvCxnSpPr>
        <p:spPr>
          <a:xfrm>
            <a:off x="6122502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B16F0E1-97B4-594E-9C49-8B7B22F185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3A390E3-140E-E547-9E8B-4D9B3D18BD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400" y="2575206"/>
            <a:ext cx="502706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267F82-1D76-804E-973A-8BD5C66E480F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5FED602-3608-C440-81BC-8A58012E92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E5CF72D-FEFF-9545-B378-3B5DC80864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07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919DBBC8-A3C9-A74F-BB81-8A62310F9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3F634-82E2-4B47-98BE-CD0967D974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827" y="2563125"/>
            <a:ext cx="309331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56031A-581E-C943-808C-901EA96AC8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7405" y="2563125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FD0595-D54C-E24E-A8CB-E3E68A794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3922" y="2563124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489203-48C7-F54C-8920-EA20CDF631BF}"/>
              </a:ext>
            </a:extLst>
          </p:cNvPr>
          <p:cNvCxnSpPr/>
          <p:nvPr userDrawn="1"/>
        </p:nvCxnSpPr>
        <p:spPr>
          <a:xfrm>
            <a:off x="4174434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AF4720-9450-BD4A-A2D6-2D17BE596D7C}"/>
              </a:ext>
            </a:extLst>
          </p:cNvPr>
          <p:cNvCxnSpPr/>
          <p:nvPr userDrawn="1"/>
        </p:nvCxnSpPr>
        <p:spPr>
          <a:xfrm>
            <a:off x="7931425" y="2563123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5BDEDA3-9C0B-2D41-BD95-C8EAC73CB0C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738B259-EB2F-7244-9170-5F932993E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9AF931A-9886-1042-B92F-216BAF6998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926E213-08BB-664B-B1AE-978F00DD8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99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55449"/>
            <a:ext cx="12213536" cy="8720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Thank you</a:t>
            </a:r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94BFF-B5AB-E943-9CFC-F78F07288D42}"/>
              </a:ext>
            </a:extLst>
          </p:cNvPr>
          <p:cNvSpPr txBox="1"/>
          <p:nvPr userDrawn="1"/>
        </p:nvSpPr>
        <p:spPr>
          <a:xfrm>
            <a:off x="9530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B6489C5-A1D5-854E-A4C3-7C65D5414A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3398" y="237797"/>
            <a:ext cx="492443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90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EBA110A-BAEB-0141-973A-FEA95AAEC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56937"/>
            <a:ext cx="12213536" cy="872063"/>
          </a:xfrm>
        </p:spPr>
        <p:txBody>
          <a:bodyPr anchor="b"/>
          <a:lstStyle>
            <a:lvl1pPr algn="ctr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E22AF-0330-2E42-9C9B-80BD71BF264F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40DADFA-8F30-C641-B0C6-AE73CFAC37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59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66A6321-CBAF-2A40-8801-01BE35D3A9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9010" y="-332154"/>
            <a:ext cx="12192000" cy="7190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424188-BEB1-9E4C-8C10-2E7F33C47095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18ACBB8-3624-6048-8969-2D44ADD00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84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37999-8E9D-CB42-AFEF-52726384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4A9D-E9B5-7A42-A727-3F19B36C0956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58F46-BC37-4F4E-861D-6428C6E4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87616-CD83-D745-AF7C-66B5A3E7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5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98D0707-8F8F-B146-8C52-B561FD0917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012"/>
          <a:stretch/>
        </p:blipFill>
        <p:spPr>
          <a:xfrm>
            <a:off x="4053840" y="-40640"/>
            <a:ext cx="8138160" cy="6885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48751"/>
            <a:ext cx="10025934" cy="1739433"/>
          </a:xfrm>
        </p:spPr>
        <p:txBody>
          <a:bodyPr anchor="b"/>
          <a:lstStyle>
            <a:lvl1pPr algn="l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3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85A77F-4613-6A49-889D-044A5256C1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61475"/>
            <a:ext cx="10025933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3DBE9F0C-B0C1-364F-9445-D8318427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" y="5212026"/>
            <a:ext cx="3402048" cy="1063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301A21-E7B2-3447-BA9B-2E25416FEAE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1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1552112-1EDA-1348-9A06-E85F69628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rgbClr val="53B058"/>
                </a:solidFill>
              </a:defRPr>
            </a:lvl1pPr>
          </a:lstStyle>
          <a:p>
            <a:r>
              <a:rPr lang="en-GB"/>
              <a:t>Section Divider: Plain</a:t>
            </a:r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F4F6C8F-7E06-2345-BC0E-0D391D5C91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B190E9-2A10-12F8-9DCF-F59EA053CA10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44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AB137F7-4470-674A-B763-E69F613E2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169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Blocks</a:t>
            </a:r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A7485E-FABC-9C45-807C-45B10991B7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339" y="4994031"/>
            <a:ext cx="12024984" cy="1875692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20313A8-413D-A444-A021-CB153809D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3329" y="275411"/>
            <a:ext cx="534991" cy="534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44D1F-16E2-1C42-BC01-40BDA1B0C498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75951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A7948B9-E2D7-0C46-BBD5-8A8901B48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09"/>
          <a:stretch/>
        </p:blipFill>
        <p:spPr>
          <a:xfrm>
            <a:off x="0" y="0"/>
            <a:ext cx="12192000" cy="6878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Green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0FF99-9F59-0540-BF93-0DA39ED3074D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06CF6AA-2ABC-A442-9DCD-CD50B26D3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1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1B6609C-F2CE-8D4A-8125-64CCCDB28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8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Tan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67CE2-3041-1547-9F0B-C855A7A3F57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2E77DFA-D338-1E4E-9FCD-DFD64BA6C3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2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85F87BC-EFDD-D244-85B2-858EE64E2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47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Yellow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E68D0-1A0A-0841-8342-AD55AE73F01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D5AF871-7C29-084E-8C12-C2368388D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33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349783A-3F3D-2048-A533-417AE864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63"/>
          <a:stretch/>
        </p:blipFill>
        <p:spPr>
          <a:xfrm>
            <a:off x="0" y="-54429"/>
            <a:ext cx="12192000" cy="6912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Blue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F2284-C5F6-F247-990C-4AF26C41B122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E6954E2-285B-2B47-92D3-F16E53FA2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7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C4D72-AE0F-FE4B-B6A5-4581A0B2D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E3A59-2058-7442-9528-A596EE7C5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8C908-3946-184B-98CF-F23A68BC4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64A9D-E9B5-7A42-A727-3F19B36C0956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0DA2C-8883-AF4F-98A4-CB3E52833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AD9E1-5C2C-4043-83EB-2BF8C8F73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5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63" r:id="rId5"/>
    <p:sldLayoutId id="2147483674" r:id="rId6"/>
    <p:sldLayoutId id="2147483677" r:id="rId7"/>
    <p:sldLayoutId id="2147483675" r:id="rId8"/>
    <p:sldLayoutId id="2147483678" r:id="rId9"/>
    <p:sldLayoutId id="2147483679" r:id="rId10"/>
    <p:sldLayoutId id="2147483664" r:id="rId11"/>
    <p:sldLayoutId id="2147483687" r:id="rId12"/>
    <p:sldLayoutId id="2147483666" r:id="rId13"/>
    <p:sldLayoutId id="2147483670" r:id="rId14"/>
    <p:sldLayoutId id="2147483681" r:id="rId15"/>
    <p:sldLayoutId id="2147483682" r:id="rId16"/>
    <p:sldLayoutId id="2147483665" r:id="rId17"/>
    <p:sldLayoutId id="2147483683" r:id="rId18"/>
    <p:sldLayoutId id="2147483680" r:id="rId19"/>
    <p:sldLayoutId id="2147483684" r:id="rId20"/>
    <p:sldLayoutId id="2147483685" r:id="rId21"/>
    <p:sldLayoutId id="2147483686" r:id="rId22"/>
    <p:sldLayoutId id="2147483673" r:id="rId23"/>
    <p:sldLayoutId id="2147483667" r:id="rId24"/>
    <p:sldLayoutId id="2147483668" r:id="rId25"/>
    <p:sldLayoutId id="2147483669" r:id="rId26"/>
    <p:sldLayoutId id="2147483671" r:id="rId27"/>
    <p:sldLayoutId id="214748365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1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hyperlink" Target="https://www.foodafactoflife.org.uk/media/1688/tasting-guide-g-311.docx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oodafactoflife.org.uk/media/2655/food-skills-guide-g311.docx" TargetMode="External"/><Relationship Id="rId5" Type="http://schemas.openxmlformats.org/officeDocument/2006/relationships/image" Target="../media/image47.png"/><Relationship Id="rId4" Type="http://schemas.openxmlformats.org/officeDocument/2006/relationships/hyperlink" Target="https://www.foodafactoflife.org.uk/media/3197/setting-up-a-cooking-session-g-311.docx" TargetMode="External"/><Relationship Id="rId9" Type="http://schemas.openxmlformats.org/officeDocument/2006/relationships/hyperlink" Target="https://www.foodafactoflife.org.uk/media/2492/demonstration-tg-711c5.doc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foodafactoflife.org.uk/7-11-years/cooking-7-11-years/cooking-videos-7-11-years/#CCG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foodafactoflife.org.uk/5-7-years/primary-food-projects-new/" TargetMode="Externa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foodafactoflife.org.uk/media/5819/risk-assessment-for-stripy-salad-pots-316.docx" TargetMode="External"/><Relationship Id="rId4" Type="http://schemas.openxmlformats.org/officeDocument/2006/relationships/hyperlink" Target="https://www.foodafactoflife.org.uk/media/6487/pupil-fhs-record-sheet-316.doc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teaching-primary-food-and-nutrition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b0ZZUkanWEu0vLq3o74TJF5DREgstTNLv_GYcIG50ghUMzMxQ0pXWlA1ODJNVDJMU1lKOTZLNU1MOCQlQCN0PWcu" TargetMode="External"/><Relationship Id="rId2" Type="http://schemas.openxmlformats.org/officeDocument/2006/relationships/hyperlink" Target="https://www.foodafactoflife.org.uk/teaching-primary-food-and-nutrition/training/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foodafactoflife.org.uk/teaching-primary-food-and-nutrition/" TargetMode="External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oodafactoflife.org.uk/professional-development/ppd-toolkit/primary/characteristics-of-good-practice-in-teaching-food-and-nutrition-education-in-primary-schools/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s://www.gov.uk/government/publications/food-teaching-in-primary-schools-knowledge-and-skills-framewor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foodafactoflife.org.uk/teaching-primary-food-and-nutrition/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foodafactoflife.org.uk/recipes/healthy-eating-week/stripy-salad-pot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1674F-D3DB-9C4A-887A-D21ADA091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090" y="1397415"/>
            <a:ext cx="8938476" cy="2324828"/>
          </a:xfrm>
        </p:spPr>
        <p:txBody>
          <a:bodyPr>
            <a:normAutofit/>
          </a:bodyPr>
          <a:lstStyle/>
          <a:p>
            <a:r>
              <a:rPr lang="en-GB" sz="3300" b="1" dirty="0">
                <a:solidFill>
                  <a:srgbClr val="53B058"/>
                </a:solidFill>
              </a:rPr>
              <a:t>Supporting teaching knife skills in primary school</a:t>
            </a:r>
            <a:br>
              <a:rPr lang="en-US" sz="3300" dirty="0">
                <a:solidFill>
                  <a:srgbClr val="53B058"/>
                </a:solidFill>
              </a:rPr>
            </a:br>
            <a:endParaRPr lang="en-US" sz="3300" dirty="0">
              <a:solidFill>
                <a:srgbClr val="53B058"/>
              </a:solidFill>
              <a:highlight>
                <a:srgbClr val="FFFF00"/>
              </a:highligh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1048B5-F307-A244-8D81-9CDADDD01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147" y="3839690"/>
            <a:ext cx="8829419" cy="1174099"/>
          </a:xfrm>
        </p:spPr>
        <p:txBody>
          <a:bodyPr>
            <a:normAutofit/>
          </a:bodyPr>
          <a:lstStyle/>
          <a:p>
            <a:r>
              <a:rPr lang="en-US" sz="2000"/>
              <a:t>Claire Theobald, Education Services Manager (primary)</a:t>
            </a:r>
            <a:br>
              <a:rPr lang="en-US" sz="2000"/>
            </a:br>
            <a:r>
              <a:rPr lang="en-GB" sz="2000"/>
              <a:t>Frances Meek,</a:t>
            </a:r>
            <a:r>
              <a:rPr lang="en-US" sz="2000"/>
              <a:t> Education Services Manager (secondary)</a:t>
            </a:r>
          </a:p>
        </p:txBody>
      </p:sp>
    </p:spTree>
    <p:extLst>
      <p:ext uri="{BB962C8B-B14F-4D97-AF65-F5344CB8AC3E}">
        <p14:creationId xmlns:p14="http://schemas.microsoft.com/office/powerpoint/2010/main" val="281221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473" y="913457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 dirty="0"/>
              <a:t>Developing food skills</a:t>
            </a:r>
            <a:br>
              <a:rPr lang="en-GB" sz="3600" dirty="0"/>
            </a:b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D1C2C0-64F6-6377-1ACE-51DAACDA0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103" y="1310415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 dirty="0">
                <a:solidFill>
                  <a:srgbClr val="53B058"/>
                </a:solidFill>
              </a:rPr>
              <a:t>Example lesson with pupils age 5-6 years </a:t>
            </a:r>
          </a:p>
        </p:txBody>
      </p:sp>
      <p:pic>
        <p:nvPicPr>
          <p:cNvPr id="17" name="Picture 16" descr="A picture containing text, person, child, child&#10;&#10;Description automatically generated">
            <a:extLst>
              <a:ext uri="{FF2B5EF4-FFF2-40B4-BE49-F238E27FC236}">
                <a16:creationId xmlns:a16="http://schemas.microsoft.com/office/drawing/2014/main" id="{79034806-F38D-8A4E-E440-744780002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988" y="1918969"/>
            <a:ext cx="2869706" cy="1908467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37" name="Picture 36" descr="A picture containing person, indoor, wall, child&#10;&#10;Description automatically generated">
            <a:extLst>
              <a:ext uri="{FF2B5EF4-FFF2-40B4-BE49-F238E27FC236}">
                <a16:creationId xmlns:a16="http://schemas.microsoft.com/office/drawing/2014/main" id="{79BFAC42-4E37-BF14-5A28-A5807B610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851" y="1940815"/>
            <a:ext cx="2758453" cy="1834479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47" name="Picture 46" descr="A group of boys eating at a table&#10;&#10;Description automatically generated with medium confidence">
            <a:extLst>
              <a:ext uri="{FF2B5EF4-FFF2-40B4-BE49-F238E27FC236}">
                <a16:creationId xmlns:a16="http://schemas.microsoft.com/office/drawing/2014/main" id="{D3D1C4F7-1AE2-56C2-52B3-AA04A7B873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5" t="4965"/>
          <a:stretch/>
        </p:blipFill>
        <p:spPr>
          <a:xfrm>
            <a:off x="6763630" y="4094377"/>
            <a:ext cx="2902552" cy="1930312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51" name="Picture 50" descr="A picture containing person, standing, young, child&#10;&#10;Description automatically generated">
            <a:extLst>
              <a:ext uri="{FF2B5EF4-FFF2-40B4-BE49-F238E27FC236}">
                <a16:creationId xmlns:a16="http://schemas.microsoft.com/office/drawing/2014/main" id="{0A975656-0A66-89BB-F95D-CA44EF72C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381" y="1940815"/>
            <a:ext cx="2865501" cy="1908468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55" name="Picture 54" descr="A picture containing text, person, indoor, child&#10;&#10;Description automatically generated">
            <a:extLst>
              <a:ext uri="{FF2B5EF4-FFF2-40B4-BE49-F238E27FC236}">
                <a16:creationId xmlns:a16="http://schemas.microsoft.com/office/drawing/2014/main" id="{AED84F26-9FCD-333C-50D6-E5358D2B3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176" y="4094377"/>
            <a:ext cx="2869706" cy="1908467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57" name="Picture 56" descr="A couple of boys eating at a table&#10;&#10;Description automatically generated with low confidence">
            <a:extLst>
              <a:ext uri="{FF2B5EF4-FFF2-40B4-BE49-F238E27FC236}">
                <a16:creationId xmlns:a16="http://schemas.microsoft.com/office/drawing/2014/main" id="{A3E8486B-F1EF-714E-4B29-5532CDC8C7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9441" y="4094377"/>
            <a:ext cx="2869708" cy="1908467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60" name="Picture 59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F378EE5-4F5F-1068-C7AC-F2B59F183B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200" t="26131"/>
          <a:stretch/>
        </p:blipFill>
        <p:spPr>
          <a:xfrm>
            <a:off x="9880663" y="2838536"/>
            <a:ext cx="1974036" cy="2467992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4114986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473" y="913457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 dirty="0"/>
              <a:t>Developing food skills</a:t>
            </a:r>
            <a:br>
              <a:rPr lang="en-GB" sz="3600" dirty="0"/>
            </a:b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2" name="Picture 61" descr="A picture containing floor, person, indoor&#10;&#10;Description automatically generated">
            <a:extLst>
              <a:ext uri="{FF2B5EF4-FFF2-40B4-BE49-F238E27FC236}">
                <a16:creationId xmlns:a16="http://schemas.microsoft.com/office/drawing/2014/main" id="{3A03D3E4-656C-900E-7C73-56D081580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45" y="1940815"/>
            <a:ext cx="3121152" cy="2075688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64" name="Picture 63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BB53B92B-0019-602E-DD4A-113C8C7DC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40" y="1940815"/>
            <a:ext cx="3121152" cy="2075688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4" name="Picture 3" descr="A group of people painting&#10;&#10;Description automatically generated with medium confidence">
            <a:extLst>
              <a:ext uri="{FF2B5EF4-FFF2-40B4-BE49-F238E27FC236}">
                <a16:creationId xmlns:a16="http://schemas.microsoft.com/office/drawing/2014/main" id="{38B467A4-0FFE-CC73-8762-CF1B66887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40" y="4225572"/>
            <a:ext cx="3121152" cy="2075688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5" name="Picture 14" descr="A young child holding a plate of food&#10;&#10;Description automatically generated with low confidence">
            <a:extLst>
              <a:ext uri="{FF2B5EF4-FFF2-40B4-BE49-F238E27FC236}">
                <a16:creationId xmlns:a16="http://schemas.microsoft.com/office/drawing/2014/main" id="{55E84D46-D2DD-63F4-56D7-A0EBFEF019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10" b="19634"/>
          <a:stretch/>
        </p:blipFill>
        <p:spPr>
          <a:xfrm>
            <a:off x="7182822" y="3062797"/>
            <a:ext cx="1834305" cy="1997476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22" name="Picture 21" descr="A group of people in aprons preparing food&#10;&#10;Description automatically generated with low confidence">
            <a:extLst>
              <a:ext uri="{FF2B5EF4-FFF2-40B4-BE49-F238E27FC236}">
                <a16:creationId xmlns:a16="http://schemas.microsoft.com/office/drawing/2014/main" id="{A1908F43-692D-17DE-6337-D3D5F72384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80"/>
          <a:stretch/>
        </p:blipFill>
        <p:spPr>
          <a:xfrm>
            <a:off x="9156861" y="3062797"/>
            <a:ext cx="2781870" cy="1997476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24" name="Picture 23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A2383F0B-3B2D-03E6-821D-FFFBA59FDB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9211" y="4223152"/>
            <a:ext cx="3121152" cy="2075688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9A343513-9F9C-1B47-3CA3-608D527A50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103" y="1310415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 dirty="0">
                <a:solidFill>
                  <a:srgbClr val="53B058"/>
                </a:solidFill>
              </a:rPr>
              <a:t>Example lesson with pupils age 9-10 years </a:t>
            </a:r>
          </a:p>
        </p:txBody>
      </p:sp>
    </p:spTree>
    <p:extLst>
      <p:ext uri="{BB962C8B-B14F-4D97-AF65-F5344CB8AC3E}">
        <p14:creationId xmlns:p14="http://schemas.microsoft.com/office/powerpoint/2010/main" val="674524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103" y="659937"/>
            <a:ext cx="10433208" cy="934332"/>
          </a:xfrm>
        </p:spPr>
        <p:txBody>
          <a:bodyPr>
            <a:noAutofit/>
          </a:bodyPr>
          <a:lstStyle/>
          <a:p>
            <a:r>
              <a:rPr lang="en-GB" sz="3600" b="1" dirty="0"/>
              <a:t>Resources </a:t>
            </a:r>
            <a:br>
              <a:rPr lang="en-GB" sz="3600" dirty="0"/>
            </a:b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D1C2C0-64F6-6377-1ACE-51DAACDA0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148" y="1198423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 dirty="0">
                <a:solidFill>
                  <a:srgbClr val="53B058"/>
                </a:solidFill>
              </a:rPr>
              <a:t>Guides</a:t>
            </a:r>
          </a:p>
        </p:txBody>
      </p:sp>
      <p:pic>
        <p:nvPicPr>
          <p:cNvPr id="15" name="Picture 14">
            <a:hlinkClick r:id="rId2"/>
            <a:extLst>
              <a:ext uri="{FF2B5EF4-FFF2-40B4-BE49-F238E27FC236}">
                <a16:creationId xmlns:a16="http://schemas.microsoft.com/office/drawing/2014/main" id="{A35E7557-7C11-CA1A-2D72-EA5B81101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313" y="1952490"/>
            <a:ext cx="2122631" cy="2917167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0" name="Picture 9">
            <a:hlinkClick r:id="rId4"/>
            <a:extLst>
              <a:ext uri="{FF2B5EF4-FFF2-40B4-BE49-F238E27FC236}">
                <a16:creationId xmlns:a16="http://schemas.microsoft.com/office/drawing/2014/main" id="{649BBF88-721B-568F-C221-2730C7A3C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101" y="1954849"/>
            <a:ext cx="2489817" cy="2948299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2" name="Picture 11">
            <a:hlinkClick r:id="rId6"/>
            <a:extLst>
              <a:ext uri="{FF2B5EF4-FFF2-40B4-BE49-F238E27FC236}">
                <a16:creationId xmlns:a16="http://schemas.microsoft.com/office/drawing/2014/main" id="{0BBD1D01-ED81-22CD-FDE1-600D4C9D8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1707" y="1952490"/>
            <a:ext cx="2489817" cy="2950658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F16216-0BE4-9FC5-7492-6F1737C2F7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148" y="1954850"/>
            <a:ext cx="2687164" cy="2948299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sp>
        <p:nvSpPr>
          <p:cNvPr id="5" name="Text Box 77">
            <a:extLst>
              <a:ext uri="{FF2B5EF4-FFF2-40B4-BE49-F238E27FC236}">
                <a16:creationId xmlns:a16="http://schemas.microsoft.com/office/drawing/2014/main" id="{7A451C15-BF39-5D70-DD16-B7E83449C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29" y="5126863"/>
            <a:ext cx="21370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 dirty="0">
                <a:solidFill>
                  <a:srgbClr val="53B058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Demonstration guide</a:t>
            </a:r>
            <a:endParaRPr lang="en-US" altLang="en-US" sz="2000" b="1" dirty="0">
              <a:solidFill>
                <a:srgbClr val="53B058"/>
              </a:solidFill>
            </a:endParaRPr>
          </a:p>
        </p:txBody>
      </p:sp>
      <p:sp>
        <p:nvSpPr>
          <p:cNvPr id="7" name="Text Box 77">
            <a:extLst>
              <a:ext uri="{FF2B5EF4-FFF2-40B4-BE49-F238E27FC236}">
                <a16:creationId xmlns:a16="http://schemas.microsoft.com/office/drawing/2014/main" id="{4A356EE8-3340-05AB-92AD-74D79D29D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751" y="5137196"/>
            <a:ext cx="31785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 dirty="0">
                <a:solidFill>
                  <a:srgbClr val="53B05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Setting up a cooking session guide</a:t>
            </a:r>
            <a:endParaRPr lang="en-US" altLang="en-US" sz="2000" b="1" dirty="0">
              <a:solidFill>
                <a:srgbClr val="53B058"/>
              </a:solidFill>
            </a:endParaRPr>
          </a:p>
        </p:txBody>
      </p:sp>
      <p:sp>
        <p:nvSpPr>
          <p:cNvPr id="9" name="Text Box 77">
            <a:extLst>
              <a:ext uri="{FF2B5EF4-FFF2-40B4-BE49-F238E27FC236}">
                <a16:creationId xmlns:a16="http://schemas.microsoft.com/office/drawing/2014/main" id="{75A8D341-F5CA-BCA2-124F-D119E51C0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3798" y="5192287"/>
            <a:ext cx="31785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 dirty="0">
                <a:solidFill>
                  <a:srgbClr val="53B058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 skills guide</a:t>
            </a:r>
            <a:endParaRPr lang="en-US" altLang="en-US" sz="2000" b="1" dirty="0">
              <a:solidFill>
                <a:srgbClr val="53B058"/>
              </a:solidFill>
            </a:endParaRPr>
          </a:p>
        </p:txBody>
      </p:sp>
      <p:sp>
        <p:nvSpPr>
          <p:cNvPr id="11" name="Text Box 77">
            <a:extLst>
              <a:ext uri="{FF2B5EF4-FFF2-40B4-BE49-F238E27FC236}">
                <a16:creationId xmlns:a16="http://schemas.microsoft.com/office/drawing/2014/main" id="{EEFD4846-247E-ABD6-487D-AD3216E17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4370" y="5098597"/>
            <a:ext cx="31785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 dirty="0">
                <a:solidFill>
                  <a:srgbClr val="53B058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Tasting guide</a:t>
            </a:r>
            <a:endParaRPr lang="en-US" altLang="en-US" sz="2000" b="1" dirty="0">
              <a:solidFill>
                <a:srgbClr val="53B0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65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103" y="659937"/>
            <a:ext cx="10433208" cy="934332"/>
          </a:xfrm>
        </p:spPr>
        <p:txBody>
          <a:bodyPr>
            <a:noAutofit/>
          </a:bodyPr>
          <a:lstStyle/>
          <a:p>
            <a:r>
              <a:rPr lang="en-GB" sz="3600" b="1" dirty="0"/>
              <a:t>Resources </a:t>
            </a:r>
            <a:br>
              <a:rPr lang="en-GB" sz="3600" dirty="0"/>
            </a:b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D1C2C0-64F6-6377-1ACE-51DAACDA0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148" y="1287376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 dirty="0">
                <a:solidFill>
                  <a:srgbClr val="53B058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Skills videos</a:t>
            </a:r>
            <a:endParaRPr lang="en-GB" sz="2200" b="1" dirty="0">
              <a:solidFill>
                <a:srgbClr val="53B05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94572A-DFBD-E7DB-158C-707A09E6F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13" y="2095020"/>
            <a:ext cx="2600567" cy="2584995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74C673-2861-AE71-65D4-5FEE7F700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511" y="2095020"/>
            <a:ext cx="2577090" cy="2584995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23D98-38A7-3425-A29F-3E4B06671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732" y="2095020"/>
            <a:ext cx="2598601" cy="258499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791211-939F-51DC-6287-2B447D1DD6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464" y="2095020"/>
            <a:ext cx="2667960" cy="266796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86139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103" y="659937"/>
            <a:ext cx="10433208" cy="934332"/>
          </a:xfrm>
        </p:spPr>
        <p:txBody>
          <a:bodyPr>
            <a:noAutofit/>
          </a:bodyPr>
          <a:lstStyle/>
          <a:p>
            <a:r>
              <a:rPr lang="en-GB" sz="3600" b="1" dirty="0"/>
              <a:t>Resources </a:t>
            </a:r>
            <a:br>
              <a:rPr lang="en-GB" sz="3600" dirty="0"/>
            </a:b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D1C2C0-64F6-6377-1ACE-51DAACDA0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148" y="1198423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 dirty="0">
                <a:solidFill>
                  <a:srgbClr val="53B058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Primary projects</a:t>
            </a:r>
            <a:endParaRPr lang="en-GB" sz="2200" b="1" dirty="0">
              <a:solidFill>
                <a:srgbClr val="53B05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E0DA8-3871-F0CC-A048-E3D613EEA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1" t="8643" r="1596" b="2592"/>
          <a:stretch/>
        </p:blipFill>
        <p:spPr>
          <a:xfrm>
            <a:off x="3071973" y="1198423"/>
            <a:ext cx="8045749" cy="4758691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1878784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3E4219-12D0-F89B-3F92-2CFC13957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" y="295922"/>
            <a:ext cx="8512810" cy="5960733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911A94-F9EB-75B8-3057-1A4F53149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193" y="1134110"/>
            <a:ext cx="2600492" cy="3691890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5B08CC-154E-CBCD-349B-96805BB12E82}"/>
              </a:ext>
            </a:extLst>
          </p:cNvPr>
          <p:cNvSpPr txBox="1"/>
          <p:nvPr/>
        </p:nvSpPr>
        <p:spPr>
          <a:xfrm>
            <a:off x="9743039" y="5101233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>
                <a:solidFill>
                  <a:srgbClr val="53B058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Record sheet</a:t>
            </a:r>
            <a:endParaRPr lang="en-GB" sz="2000" b="1" dirty="0">
              <a:solidFill>
                <a:srgbClr val="53B0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36DC6A-793C-9DBA-E2B4-7B43FE6EEB43}"/>
              </a:ext>
            </a:extLst>
          </p:cNvPr>
          <p:cNvSpPr txBox="1"/>
          <p:nvPr/>
        </p:nvSpPr>
        <p:spPr>
          <a:xfrm>
            <a:off x="6733287" y="6362023"/>
            <a:ext cx="2623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>
                <a:solidFill>
                  <a:srgbClr val="53B058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Risk assessment</a:t>
            </a:r>
            <a:endParaRPr lang="en-GB" sz="2000" b="1" dirty="0">
              <a:solidFill>
                <a:srgbClr val="53B0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1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31D95F-7FB3-B940-03CD-E51C3269F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52" y="1260203"/>
            <a:ext cx="2972960" cy="4195395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BBA7BB4-B3A9-E11B-9F53-6C3D9D696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121148"/>
              </p:ext>
            </p:extLst>
          </p:nvPr>
        </p:nvGraphicFramePr>
        <p:xfrm>
          <a:off x="2715641" y="2202757"/>
          <a:ext cx="8735998" cy="3534976"/>
        </p:xfrm>
        <a:graphic>
          <a:graphicData uri="http://schemas.openxmlformats.org/drawingml/2006/table">
            <a:tbl>
              <a:tblPr firstRow="1" firstCol="1" bandRow="1"/>
              <a:tblGrid>
                <a:gridCol w="1475012">
                  <a:extLst>
                    <a:ext uri="{9D8B030D-6E8A-4147-A177-3AD203B41FA5}">
                      <a16:colId xmlns:a16="http://schemas.microsoft.com/office/drawing/2014/main" val="4163290348"/>
                    </a:ext>
                  </a:extLst>
                </a:gridCol>
                <a:gridCol w="1811435">
                  <a:extLst>
                    <a:ext uri="{9D8B030D-6E8A-4147-A177-3AD203B41FA5}">
                      <a16:colId xmlns:a16="http://schemas.microsoft.com/office/drawing/2014/main" val="3135552800"/>
                    </a:ext>
                  </a:extLst>
                </a:gridCol>
                <a:gridCol w="1991942">
                  <a:extLst>
                    <a:ext uri="{9D8B030D-6E8A-4147-A177-3AD203B41FA5}">
                      <a16:colId xmlns:a16="http://schemas.microsoft.com/office/drawing/2014/main" val="1387522722"/>
                    </a:ext>
                  </a:extLst>
                </a:gridCol>
                <a:gridCol w="3457609">
                  <a:extLst>
                    <a:ext uri="{9D8B030D-6E8A-4147-A177-3AD203B41FA5}">
                      <a16:colId xmlns:a16="http://schemas.microsoft.com/office/drawing/2014/main" val="3441709500"/>
                    </a:ext>
                  </a:extLst>
                </a:gridCol>
              </a:tblGrid>
              <a:tr h="764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 Neue"/>
                          <a:cs typeface="Helvetica Neue"/>
                        </a:rPr>
                        <a:t>Activity (examples)</a:t>
                      </a:r>
                      <a:endParaRPr lang="en-GB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 b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 Neue"/>
                          <a:cs typeface="Helvetica Neue"/>
                        </a:rPr>
                        <a:t>Date and number of hours</a:t>
                      </a:r>
                      <a:endParaRPr lang="en-GB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 b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 Neue"/>
                          <a:cs typeface="Helvetica Neue"/>
                        </a:rPr>
                        <a:t>Summary of what you did</a:t>
                      </a:r>
                      <a:endParaRPr lang="en-GB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 b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 Neue"/>
                          <a:cs typeface="Helvetica Neue"/>
                        </a:rPr>
                        <a:t>Short reflection - how was the learning used?</a:t>
                      </a:r>
                      <a:endParaRPr lang="en-GB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343566"/>
                  </a:ext>
                </a:extLst>
              </a:tr>
              <a:tr h="23695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Attending training, workshops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and/or webinars</a:t>
                      </a:r>
                      <a:endParaRPr lang="en-GB" sz="1400" i="1" dirty="0"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23727" marR="23727" marT="23727" marB="23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400" b="1" i="1" dirty="0">
                          <a:solidFill>
                            <a:srgbClr val="53B058"/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29 March 2023 - 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400" b="1" i="1" dirty="0">
                          <a:solidFill>
                            <a:srgbClr val="53B058"/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1 hour 30 minutes hour.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endParaRPr lang="en-GB" sz="1400" b="1" i="1" dirty="0">
                        <a:solidFill>
                          <a:srgbClr val="53B058"/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23727" marR="23727" marT="23727" marB="23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400" b="1" i="1" dirty="0">
                          <a:solidFill>
                            <a:srgbClr val="53B058"/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Attended a TPFN workshop (online): Supporting teaching knife skills in primary school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endParaRPr lang="en-GB" sz="1400" b="1" i="1" dirty="0">
                        <a:solidFill>
                          <a:srgbClr val="53B058"/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400" b="1" i="1" dirty="0">
                          <a:solidFill>
                            <a:srgbClr val="53B058"/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Practised different knife and food skills to make a Stripy salad. Considered hygiene and safety and progression. </a:t>
                      </a:r>
                    </a:p>
                  </a:txBody>
                  <a:tcPr marL="23727" marR="23727" marT="23727" marB="23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400" b="1" i="1" dirty="0">
                          <a:solidFill>
                            <a:srgbClr val="53B058"/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endParaRPr lang="en-GB" sz="1400" b="1" i="1" dirty="0">
                        <a:solidFill>
                          <a:srgbClr val="53B058"/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23727" marR="23727" marT="23727" marB="23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15764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EF38796-37FE-383F-77DD-7A56E37B9225}"/>
              </a:ext>
            </a:extLst>
          </p:cNvPr>
          <p:cNvSpPr txBox="1"/>
          <p:nvPr/>
        </p:nvSpPr>
        <p:spPr>
          <a:xfrm>
            <a:off x="427706" y="494230"/>
            <a:ext cx="11336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Your Professional learning experience record 	</a:t>
            </a:r>
            <a:endParaRPr lang="en-GB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E3DD1D-CDD6-DBC2-B14E-C0A059596D79}"/>
              </a:ext>
            </a:extLst>
          </p:cNvPr>
          <p:cNvSpPr txBox="1"/>
          <p:nvPr/>
        </p:nvSpPr>
        <p:spPr>
          <a:xfrm>
            <a:off x="427706" y="5792851"/>
            <a:ext cx="10181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record is available in the</a:t>
            </a:r>
            <a:r>
              <a:rPr lang="en-US" sz="1800" dirty="0"/>
              <a:t> </a:t>
            </a:r>
            <a:r>
              <a:rPr lang="en-GB" sz="1800" i="0" dirty="0">
                <a:solidFill>
                  <a:srgbClr val="000000"/>
                </a:solidFill>
                <a:effectLst/>
              </a:rPr>
              <a:t>TPFN booklet and </a:t>
            </a:r>
            <a:r>
              <a:rPr lang="en-GB" sz="1800" b="1" dirty="0">
                <a:solidFill>
                  <a:srgbClr val="53B05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</a:t>
            </a:r>
            <a:r>
              <a:rPr lang="en-GB" sz="1800" dirty="0">
                <a:solidFill>
                  <a:srgbClr val="000000"/>
                </a:solidFill>
              </a:rPr>
              <a:t> (see Supporting documents)</a:t>
            </a:r>
            <a:r>
              <a:rPr lang="en-GB" dirty="0">
                <a:solidFill>
                  <a:srgbClr val="000000"/>
                </a:solidFill>
              </a:rPr>
              <a:t> </a:t>
            </a:r>
            <a:br>
              <a:rPr lang="en-US" sz="1800" dirty="0"/>
            </a:br>
            <a:endParaRPr lang="en-GB" dirty="0"/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AABCF410-AC75-AC3E-2271-D5CAE05A684E}"/>
              </a:ext>
            </a:extLst>
          </p:cNvPr>
          <p:cNvSpPr/>
          <p:nvPr/>
        </p:nvSpPr>
        <p:spPr>
          <a:xfrm>
            <a:off x="3760347" y="1323206"/>
            <a:ext cx="7743767" cy="538153"/>
          </a:xfrm>
          <a:prstGeom prst="wedgeRectCallout">
            <a:avLst>
              <a:gd name="adj1" fmla="val -59065"/>
              <a:gd name="adj2" fmla="val 148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Reminder! There are useful ideas for CPD activities on this record!</a:t>
            </a:r>
          </a:p>
        </p:txBody>
      </p:sp>
    </p:spTree>
    <p:extLst>
      <p:ext uri="{BB962C8B-B14F-4D97-AF65-F5344CB8AC3E}">
        <p14:creationId xmlns:p14="http://schemas.microsoft.com/office/powerpoint/2010/main" val="360051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625" y="511667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Thank you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F4AD0-E676-0E46-B35E-30E46BB1FF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1544" y="1615208"/>
            <a:ext cx="7407718" cy="4025699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Arial" pitchFamily="34"/>
                <a:cs typeface="Arial" pitchFamily="34"/>
              </a:rPr>
              <a:t>Please complete the webinar evaluation. If you are watching a recording of this webinar, you will find a link to the evaluation at the end of the PPT presentation </a:t>
            </a:r>
            <a:r>
              <a:rPr lang="en-GB" sz="2000" b="1" dirty="0">
                <a:solidFill>
                  <a:srgbClr val="53B058"/>
                </a:solidFill>
                <a:latin typeface="Arial" pitchFamily="34"/>
                <a:cs typeface="Arial" pitchFamily="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GB" sz="2000" b="1" dirty="0">
                <a:latin typeface="Arial" pitchFamily="34"/>
                <a:cs typeface="Arial" pitchFamily="34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B4FC6-527F-9DDF-8DE9-9A8595CE8598}"/>
              </a:ext>
            </a:extLst>
          </p:cNvPr>
          <p:cNvSpPr txBox="1"/>
          <p:nvPr/>
        </p:nvSpPr>
        <p:spPr>
          <a:xfrm>
            <a:off x="679624" y="3190899"/>
            <a:ext cx="83074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53B05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Supporting teaching knife skills in primary school</a:t>
            </a:r>
            <a:endParaRPr lang="en-GB" sz="2000" b="1" dirty="0">
              <a:solidFill>
                <a:srgbClr val="53B058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E1163D-B7C5-F62F-34CA-043CCD4924B2}"/>
              </a:ext>
            </a:extLst>
          </p:cNvPr>
          <p:cNvSpPr txBox="1"/>
          <p:nvPr/>
        </p:nvSpPr>
        <p:spPr>
          <a:xfrm>
            <a:off x="679624" y="4319462"/>
            <a:ext cx="76605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Arial" pitchFamily="34"/>
                <a:cs typeface="Arial" pitchFamily="34"/>
              </a:rPr>
              <a:t>You will receive a link to the certificate once you have completed the evaluation. Please download the certificate, add your name and print it out for your records.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687945-82B9-4958-20C8-090C98C9D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613" y="1274480"/>
            <a:ext cx="3075763" cy="436642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60369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206" y="755068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 dirty="0"/>
              <a:t>This session will cover:</a:t>
            </a:r>
            <a:endParaRPr lang="en-US" sz="3200" b="1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2BD26F-F891-DC7B-FCA3-81C101E4FFA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7435155" y="2056388"/>
            <a:ext cx="3762122" cy="250195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F4AD0-E676-0E46-B35E-30E46BB1FF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227" y="1731402"/>
            <a:ext cx="7057159" cy="4025699"/>
          </a:xfrm>
        </p:spPr>
        <p:txBody>
          <a:bodyPr>
            <a:normAutofit/>
          </a:bodyPr>
          <a:lstStyle/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200" dirty="0"/>
              <a:t>Setting up practical food lessons (a reminder)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200" dirty="0"/>
              <a:t>Teaching practical food skills (e.g. using a knife) 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200" dirty="0"/>
              <a:t>Making </a:t>
            </a:r>
            <a:r>
              <a:rPr lang="en-GB" sz="2200" i="1" dirty="0"/>
              <a:t>Stripy salad pots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200" dirty="0"/>
              <a:t>Demonstration and guidance on delivering good food hygiene and safety practices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200" dirty="0"/>
              <a:t>Links to </a:t>
            </a:r>
            <a:r>
              <a:rPr lang="en-GB" sz="2200" i="1" dirty="0"/>
              <a:t>Food – a fact of life </a:t>
            </a:r>
            <a:r>
              <a:rPr lang="en-GB" sz="2200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3705897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C200-2610-0437-B27D-F960FA4F3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394" y="448533"/>
            <a:ext cx="10433208" cy="691661"/>
          </a:xfrm>
        </p:spPr>
        <p:txBody>
          <a:bodyPr/>
          <a:lstStyle/>
          <a:p>
            <a:r>
              <a:rPr lang="en-GB" sz="3600" b="1" dirty="0"/>
              <a:t>Your audit </a:t>
            </a:r>
            <a:r>
              <a:rPr lang="en-GB" sz="2000" dirty="0"/>
              <a:t>(completed with registration)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EF39A42-2191-3C26-AD58-9D705871A8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394" y="1270379"/>
            <a:ext cx="5725258" cy="435131"/>
          </a:xfrm>
        </p:spPr>
        <p:txBody>
          <a:bodyPr>
            <a:normAutofit/>
          </a:bodyPr>
          <a:lstStyle/>
          <a:p>
            <a:r>
              <a:rPr lang="en-GB" sz="2200" b="1" dirty="0">
                <a:solidFill>
                  <a:srgbClr val="53B058"/>
                </a:solidFill>
              </a:rPr>
              <a:t>Developing food skills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3D18AE-7328-7CC7-6BFF-178BA98C5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96" y="1900493"/>
            <a:ext cx="10363827" cy="3862665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196FDEAF-3783-35A1-02B1-5941DCC5A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5249" y="4018422"/>
            <a:ext cx="741452" cy="741452"/>
          </a:xfrm>
          <a:prstGeom prst="rect">
            <a:avLst/>
          </a:prstGeom>
        </p:spPr>
      </p:pic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id="{B0C01A81-670D-66B6-05DA-3D57C3D36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5249" y="4830436"/>
            <a:ext cx="741452" cy="7414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DF1A4A-455B-0896-745C-E5334BB43C92}"/>
              </a:ext>
            </a:extLst>
          </p:cNvPr>
          <p:cNvSpPr txBox="1"/>
          <p:nvPr/>
        </p:nvSpPr>
        <p:spPr>
          <a:xfrm>
            <a:off x="561415" y="6013166"/>
            <a:ext cx="9931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Audit document is also available </a:t>
            </a:r>
            <a:r>
              <a:rPr lang="en-GB" sz="1800" b="1" dirty="0">
                <a:solidFill>
                  <a:srgbClr val="53B058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</a:t>
            </a:r>
            <a:r>
              <a:rPr lang="en-GB" sz="1800" dirty="0"/>
              <a:t> (see Supporting documents)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296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A09BA09-6A53-A109-EA6B-46576C94B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62" y="1914647"/>
            <a:ext cx="2911382" cy="4158398"/>
          </a:xfrm>
          <a:prstGeom prst="rect">
            <a:avLst/>
          </a:prstGeom>
          <a:ln w="28575">
            <a:solidFill>
              <a:srgbClr val="53B058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FA47149-5FBD-98EF-0CEC-7B6DCAA75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730" y="422466"/>
            <a:ext cx="10433208" cy="691661"/>
          </a:xfrm>
        </p:spPr>
        <p:txBody>
          <a:bodyPr>
            <a:normAutofit/>
          </a:bodyPr>
          <a:lstStyle/>
          <a:p>
            <a:r>
              <a:rPr lang="en-GB" sz="3600" b="1" dirty="0"/>
              <a:t>Developing food skills</a:t>
            </a:r>
            <a:endParaRPr lang="en-GB" sz="20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42AAB72-A1EF-CE78-A6FE-3B60A1AA15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442" y="1207494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Supporting documents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3B365E-DF42-D8BF-D13C-9D9CC00B7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010" y="1914647"/>
            <a:ext cx="7875383" cy="3080151"/>
          </a:xfrm>
          <a:prstGeom prst="rect">
            <a:avLst/>
          </a:prstGeom>
          <a:ln w="28575">
            <a:solidFill>
              <a:srgbClr val="53B058"/>
            </a:solidFill>
          </a:ln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B20446C2-93DB-72CC-B2A2-4FB3FA7C941F}"/>
              </a:ext>
            </a:extLst>
          </p:cNvPr>
          <p:cNvSpPr/>
          <p:nvPr/>
        </p:nvSpPr>
        <p:spPr>
          <a:xfrm>
            <a:off x="441490" y="4272866"/>
            <a:ext cx="2507062" cy="906322"/>
          </a:xfrm>
          <a:prstGeom prst="wedgeRectCallout">
            <a:avLst>
              <a:gd name="adj1" fmla="val 83979"/>
              <a:gd name="adj2" fmla="val -1077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TPFN booklet, page 5</a:t>
            </a:r>
          </a:p>
        </p:txBody>
      </p:sp>
      <p:pic>
        <p:nvPicPr>
          <p:cNvPr id="14" name="Picture 13">
            <a:hlinkClick r:id="rId4"/>
            <a:extLst>
              <a:ext uri="{FF2B5EF4-FFF2-40B4-BE49-F238E27FC236}">
                <a16:creationId xmlns:a16="http://schemas.microsoft.com/office/drawing/2014/main" id="{FD1EAE5F-C7F0-4902-4170-63555FB28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899" y="3844532"/>
            <a:ext cx="2150087" cy="3084549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8" name="Picture 17">
            <a:hlinkClick r:id="rId6"/>
            <a:extLst>
              <a:ext uri="{FF2B5EF4-FFF2-40B4-BE49-F238E27FC236}">
                <a16:creationId xmlns:a16="http://schemas.microsoft.com/office/drawing/2014/main" id="{FA594BE2-17A3-BF87-05A9-8DEEEB844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357" y="3844532"/>
            <a:ext cx="2150087" cy="3080151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90828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C200-2610-0437-B27D-F960FA4F3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394" y="448533"/>
            <a:ext cx="10433208" cy="691661"/>
          </a:xfrm>
        </p:spPr>
        <p:txBody>
          <a:bodyPr/>
          <a:lstStyle/>
          <a:p>
            <a:r>
              <a:rPr lang="en-GB" sz="3600" b="1" dirty="0"/>
              <a:t>Your development plan</a:t>
            </a:r>
            <a:endParaRPr lang="en-GB" sz="2000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EF39A42-2191-3C26-AD58-9D705871A8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74627" y="1235789"/>
            <a:ext cx="5725258" cy="435131"/>
          </a:xfrm>
        </p:spPr>
        <p:txBody>
          <a:bodyPr>
            <a:normAutofit/>
          </a:bodyPr>
          <a:lstStyle/>
          <a:p>
            <a:r>
              <a:rPr lang="en-GB" sz="2200" b="1" dirty="0">
                <a:solidFill>
                  <a:srgbClr val="53B058"/>
                </a:solidFill>
              </a:rPr>
              <a:t>Developing food skills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DF1A4A-455B-0896-745C-E5334BB43C92}"/>
              </a:ext>
            </a:extLst>
          </p:cNvPr>
          <p:cNvSpPr txBox="1"/>
          <p:nvPr/>
        </p:nvSpPr>
        <p:spPr>
          <a:xfrm>
            <a:off x="438412" y="6040135"/>
            <a:ext cx="9931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d</a:t>
            </a:r>
            <a:r>
              <a:rPr lang="en-GB" sz="1800" dirty="0"/>
              <a:t>evelopment plan is available </a:t>
            </a:r>
            <a:r>
              <a:rPr lang="en-GB" sz="1800" b="1" dirty="0">
                <a:solidFill>
                  <a:srgbClr val="53B058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</a:t>
            </a:r>
            <a:r>
              <a:rPr lang="en-GB" sz="1800" dirty="0"/>
              <a:t> (see Supporting documents)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F078FC-85EC-D2C3-6258-B237687D8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99" y="1217078"/>
            <a:ext cx="3279698" cy="463619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8757F5C-1DB0-B58D-60EE-3B4CFFCE7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949194"/>
              </p:ext>
            </p:extLst>
          </p:nvPr>
        </p:nvGraphicFramePr>
        <p:xfrm>
          <a:off x="1744380" y="1883737"/>
          <a:ext cx="9931990" cy="3943580"/>
        </p:xfrm>
        <a:graphic>
          <a:graphicData uri="http://schemas.openxmlformats.org/drawingml/2006/table">
            <a:tbl>
              <a:tblPr firstRow="1" firstCol="1" bandRow="1"/>
              <a:tblGrid>
                <a:gridCol w="1168979">
                  <a:extLst>
                    <a:ext uri="{9D8B030D-6E8A-4147-A177-3AD203B41FA5}">
                      <a16:colId xmlns:a16="http://schemas.microsoft.com/office/drawing/2014/main" val="4163290348"/>
                    </a:ext>
                  </a:extLst>
                </a:gridCol>
                <a:gridCol w="1290206">
                  <a:extLst>
                    <a:ext uri="{9D8B030D-6E8A-4147-A177-3AD203B41FA5}">
                      <a16:colId xmlns:a16="http://schemas.microsoft.com/office/drawing/2014/main" val="3135552800"/>
                    </a:ext>
                  </a:extLst>
                </a:gridCol>
                <a:gridCol w="2086843">
                  <a:extLst>
                    <a:ext uri="{9D8B030D-6E8A-4147-A177-3AD203B41FA5}">
                      <a16:colId xmlns:a16="http://schemas.microsoft.com/office/drawing/2014/main" val="1387522722"/>
                    </a:ext>
                  </a:extLst>
                </a:gridCol>
                <a:gridCol w="1506684">
                  <a:extLst>
                    <a:ext uri="{9D8B030D-6E8A-4147-A177-3AD203B41FA5}">
                      <a16:colId xmlns:a16="http://schemas.microsoft.com/office/drawing/2014/main" val="3441709500"/>
                    </a:ext>
                  </a:extLst>
                </a:gridCol>
                <a:gridCol w="1359479">
                  <a:extLst>
                    <a:ext uri="{9D8B030D-6E8A-4147-A177-3AD203B41FA5}">
                      <a16:colId xmlns:a16="http://schemas.microsoft.com/office/drawing/2014/main" val="2836482844"/>
                    </a:ext>
                  </a:extLst>
                </a:gridCol>
                <a:gridCol w="1376797">
                  <a:extLst>
                    <a:ext uri="{9D8B030D-6E8A-4147-A177-3AD203B41FA5}">
                      <a16:colId xmlns:a16="http://schemas.microsoft.com/office/drawing/2014/main" val="228381490"/>
                    </a:ext>
                  </a:extLst>
                </a:gridCol>
                <a:gridCol w="1143002">
                  <a:extLst>
                    <a:ext uri="{9D8B030D-6E8A-4147-A177-3AD203B41FA5}">
                      <a16:colId xmlns:a16="http://schemas.microsoft.com/office/drawing/2014/main" val="1884894286"/>
                    </a:ext>
                  </a:extLst>
                </a:gridCol>
              </a:tblGrid>
              <a:tr h="8866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 Neue"/>
                          <a:cs typeface="Helvetica Neue"/>
                        </a:rPr>
                        <a:t>Area of practice</a:t>
                      </a:r>
                      <a:endParaRPr lang="en-GB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23727" marR="23727" marT="23727" marB="23727">
                    <a:lnL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 Neue"/>
                          <a:cs typeface="Helvetica Neue"/>
                        </a:rPr>
                        <a:t>Target - What you hope to learn</a:t>
                      </a:r>
                      <a:endParaRPr lang="en-GB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23727" marR="23727" marT="23727" marB="23727">
                    <a:lnL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 Neue"/>
                          <a:cs typeface="Helvetica Neue"/>
                        </a:rPr>
                        <a:t>Action - What you will do</a:t>
                      </a:r>
                      <a:endParaRPr lang="en-GB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23727" marR="23727" marT="23727" marB="23727">
                    <a:lnL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 Neue"/>
                          <a:cs typeface="Helvetica Neue"/>
                        </a:rPr>
                        <a:t>Timescale - When you will do what</a:t>
                      </a:r>
                      <a:endParaRPr lang="en-GB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23727" marR="23727" marT="23727" marB="23727">
                    <a:lnL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 Neue"/>
                          <a:cs typeface="Helvetica Neue"/>
                        </a:rPr>
                        <a:t>People - Whose support you will need</a:t>
                      </a:r>
                      <a:endParaRPr lang="en-GB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23727" marR="23727" marT="23727" marB="23727">
                    <a:lnL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 Neue"/>
                          <a:cs typeface="Helvetica Neue"/>
                        </a:rPr>
                        <a:t>Success - </a:t>
                      </a:r>
                      <a:br>
                        <a:rPr lang="en-GB" sz="1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 Neue"/>
                          <a:cs typeface="Helvetica Neue"/>
                        </a:rPr>
                      </a:br>
                      <a:r>
                        <a:rPr lang="en-GB" sz="1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 Neue"/>
                          <a:cs typeface="Helvetica Neue"/>
                        </a:rPr>
                        <a:t>How you will know what you have achieved </a:t>
                      </a:r>
                      <a:endParaRPr lang="en-GB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23727" marR="23727" marT="23727" marB="23727">
                    <a:lnL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 Neue"/>
                          <a:cs typeface="Helvetica Neue"/>
                        </a:rPr>
                        <a:t>Progress - How you did</a:t>
                      </a:r>
                      <a:endParaRPr lang="en-GB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23727" marR="23727" marT="23727" marB="23727">
                    <a:lnL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343566"/>
                  </a:ext>
                </a:extLst>
              </a:tr>
              <a:tr h="260180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 Neue"/>
                          <a:cs typeface="Helvetica Neue"/>
                        </a:rPr>
                        <a:t>Developing food skills</a:t>
                      </a:r>
                      <a:endParaRPr lang="en-GB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23727" marR="23727" marT="23727" marB="23727">
                    <a:lnL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Cutting techniques</a:t>
                      </a:r>
                      <a:endParaRPr lang="en-GB" sz="14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23727" marR="23727" marT="23727" marB="23727">
                    <a:lnL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Look at food skills videos and guide on FFL (links in TPFN email update, Feb ‘2023).</a:t>
                      </a:r>
                      <a:endParaRPr lang="en-GB" sz="14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Visit local secondary to observe a food lesson.</a:t>
                      </a:r>
                      <a:endParaRPr lang="en-GB" sz="1400" b="1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endParaRPr lang="en-GB" sz="14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Attend FFL training event 29 March 2023 - Supporting teaching knife skills.</a:t>
                      </a:r>
                      <a:endParaRPr lang="en-GB" sz="14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23727" marR="23727" marT="23727" marB="23727">
                    <a:lnL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After Easter - teach Hedgehog class bridge hold and fork secure to make a fruit salad.</a:t>
                      </a:r>
                      <a:endParaRPr lang="en-GB" sz="14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23727" marR="23727" marT="23727" marB="23727">
                    <a:lnL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Check with Head teacher if can use planning (PPA) time to visit secondary school to do an observation.</a:t>
                      </a:r>
                      <a:endParaRPr lang="en-GB" sz="14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23727" marR="23727" marT="23727" marB="23727">
                    <a:lnL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Hedgehog class use food skills safely to prepare fruit – photos! </a:t>
                      </a:r>
                      <a:endParaRPr lang="en-GB" sz="14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Share feedback at staff meeting. </a:t>
                      </a:r>
                      <a:endParaRPr lang="en-GB" sz="14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23727" marR="23727" marT="23727" marB="23727">
                    <a:lnL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3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Food skills videos useful. 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3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Re-watch and share with pupils.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endParaRPr lang="en-US" sz="13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Arial Unicode MS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3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Helpful visiting </a:t>
                      </a:r>
                      <a:r>
                        <a:rPr lang="en-GB" sz="1300" b="1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Fizal</a:t>
                      </a:r>
                      <a:r>
                        <a:rPr lang="en-GB" sz="13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 Unicode MS"/>
                          <a:cs typeface="Times New Roman" panose="02020603050405020304" pitchFamily="18" charset="0"/>
                        </a:rPr>
                        <a:t>  - seeing food skills and being able to discuss techniques.</a:t>
                      </a:r>
                    </a:p>
                  </a:txBody>
                  <a:tcPr marL="23727" marR="23727" marT="23727" marB="23727">
                    <a:lnL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B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157645"/>
                  </a:ext>
                </a:extLst>
              </a:tr>
            </a:tbl>
          </a:graphicData>
        </a:graphic>
      </p:graphicFrame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id="{B0C01A81-670D-66B6-05DA-3D57C3D36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3577" y="4547167"/>
            <a:ext cx="424845" cy="424845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942EEBF2-3C89-72AE-B382-841C89CA8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3576" y="3589546"/>
            <a:ext cx="424845" cy="424845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29FC8538-4985-9612-0AF3-23DF9354C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8191" y="7495809"/>
            <a:ext cx="424845" cy="424845"/>
          </a:xfrm>
          <a:prstGeom prst="rect">
            <a:avLst/>
          </a:prstGeom>
        </p:spPr>
      </p:pic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71420B20-AB55-0E2B-960E-518EFB3DB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3575" y="5504788"/>
            <a:ext cx="424845" cy="4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1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EFBB58-E95D-E886-C46C-CCE532200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180" y="479649"/>
            <a:ext cx="10433208" cy="691661"/>
          </a:xfrm>
        </p:spPr>
        <p:txBody>
          <a:bodyPr/>
          <a:lstStyle/>
          <a:p>
            <a:r>
              <a:rPr lang="en-GB" b="1" dirty="0"/>
              <a:t>Getting ready to cook</a:t>
            </a:r>
          </a:p>
        </p:txBody>
      </p:sp>
      <p:pic>
        <p:nvPicPr>
          <p:cNvPr id="10" name="Picture 9" descr="alisha_nohat">
            <a:extLst>
              <a:ext uri="{FF2B5EF4-FFF2-40B4-BE49-F238E27FC236}">
                <a16:creationId xmlns:a16="http://schemas.microsoft.com/office/drawing/2014/main" id="{12201C78-C5D0-15AE-BAA3-54D51F4F1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1653" y="1916048"/>
            <a:ext cx="2249488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5">
            <a:extLst>
              <a:ext uri="{FF2B5EF4-FFF2-40B4-BE49-F238E27FC236}">
                <a16:creationId xmlns:a16="http://schemas.microsoft.com/office/drawing/2014/main" id="{97E8A5AC-269E-B295-CCC3-4383E7DFB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234" y="3994635"/>
            <a:ext cx="31208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/>
              <a:t>Remove jewellery.</a:t>
            </a:r>
            <a:endParaRPr lang="en-US" altLang="en-US" sz="2000"/>
          </a:p>
        </p:txBody>
      </p:sp>
      <p:sp>
        <p:nvSpPr>
          <p:cNvPr id="12" name="Text Box 76">
            <a:extLst>
              <a:ext uri="{FF2B5EF4-FFF2-40B4-BE49-F238E27FC236}">
                <a16:creationId xmlns:a16="http://schemas.microsoft.com/office/drawing/2014/main" id="{75514FCC-3228-F8F3-42CE-DE5119752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816" y="5876861"/>
            <a:ext cx="37305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/>
              <a:t>Wash and dry hands.</a:t>
            </a:r>
            <a:endParaRPr lang="en-US" altLang="en-US" sz="2000"/>
          </a:p>
        </p:txBody>
      </p:sp>
      <p:sp>
        <p:nvSpPr>
          <p:cNvPr id="13" name="Text Box 77">
            <a:extLst>
              <a:ext uri="{FF2B5EF4-FFF2-40B4-BE49-F238E27FC236}">
                <a16:creationId xmlns:a16="http://schemas.microsoft.com/office/drawing/2014/main" id="{07CC6D1B-8D24-DD24-9176-CA360DE9B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8361" y="2387228"/>
            <a:ext cx="31785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dirty="0"/>
              <a:t>Roll up long sleeves.</a:t>
            </a:r>
            <a:endParaRPr lang="en-US" altLang="en-US" sz="2000" dirty="0"/>
          </a:p>
        </p:txBody>
      </p:sp>
      <p:sp>
        <p:nvSpPr>
          <p:cNvPr id="14" name="Text Box 79">
            <a:extLst>
              <a:ext uri="{FF2B5EF4-FFF2-40B4-BE49-F238E27FC236}">
                <a16:creationId xmlns:a16="http://schemas.microsoft.com/office/drawing/2014/main" id="{E59D7618-FEB4-BED2-59F6-3D339B514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725" y="5299804"/>
            <a:ext cx="29221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/>
              <a:t>Put on an apron.</a:t>
            </a:r>
            <a:endParaRPr lang="en-US" altLang="en-US" sz="2000"/>
          </a:p>
        </p:txBody>
      </p:sp>
      <p:sp>
        <p:nvSpPr>
          <p:cNvPr id="15" name="Text Box 80">
            <a:extLst>
              <a:ext uri="{FF2B5EF4-FFF2-40B4-BE49-F238E27FC236}">
                <a16:creationId xmlns:a16="http://schemas.microsoft.com/office/drawing/2014/main" id="{36203008-96F0-2B9A-EF68-AA1982BB1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80" y="3490954"/>
            <a:ext cx="31948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/>
              <a:t>Remove nail varnish</a:t>
            </a:r>
            <a:r>
              <a:rPr lang="en-GB" altLang="en-US" sz="2400"/>
              <a:t>.</a:t>
            </a:r>
            <a:endParaRPr lang="en-US" altLang="en-US" sz="2400"/>
          </a:p>
        </p:txBody>
      </p:sp>
      <p:sp>
        <p:nvSpPr>
          <p:cNvPr id="16" name="Text Box 81">
            <a:extLst>
              <a:ext uri="{FF2B5EF4-FFF2-40B4-BE49-F238E27FC236}">
                <a16:creationId xmlns:a16="http://schemas.microsoft.com/office/drawing/2014/main" id="{B5D3E8F2-D88C-79F2-86E4-95D43D8D5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45" y="2190686"/>
            <a:ext cx="303316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 dirty="0"/>
              <a:t>Tie long hair at the back of your head</a:t>
            </a:r>
            <a:r>
              <a:rPr lang="en-GB" altLang="en-US" sz="2400" dirty="0"/>
              <a:t>.</a:t>
            </a:r>
            <a:endParaRPr lang="en-US" altLang="en-US" sz="2400" dirty="0"/>
          </a:p>
        </p:txBody>
      </p:sp>
      <p:sp>
        <p:nvSpPr>
          <p:cNvPr id="17" name="AutoShape 86">
            <a:extLst>
              <a:ext uri="{FF2B5EF4-FFF2-40B4-BE49-F238E27FC236}">
                <a16:creationId xmlns:a16="http://schemas.microsoft.com/office/drawing/2014/main" id="{BABADFBC-CE7F-2902-9174-04FDC515534D}"/>
              </a:ext>
            </a:extLst>
          </p:cNvPr>
          <p:cNvSpPr>
            <a:spLocks noChangeArrowheads="1"/>
          </p:cNvSpPr>
          <p:nvPr/>
        </p:nvSpPr>
        <p:spPr bwMode="auto">
          <a:xfrm rot="1404403">
            <a:off x="3253228" y="4076636"/>
            <a:ext cx="1439863" cy="287337"/>
          </a:xfrm>
          <a:prstGeom prst="rightArrow">
            <a:avLst>
              <a:gd name="adj1" fmla="val 50000"/>
              <a:gd name="adj2" fmla="val 125277"/>
            </a:avLst>
          </a:prstGeom>
          <a:solidFill>
            <a:srgbClr val="53B058"/>
          </a:solidFill>
          <a:ln w="9525">
            <a:solidFill>
              <a:srgbClr val="53B058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18" name="AutoShape 87">
            <a:extLst>
              <a:ext uri="{FF2B5EF4-FFF2-40B4-BE49-F238E27FC236}">
                <a16:creationId xmlns:a16="http://schemas.microsoft.com/office/drawing/2014/main" id="{3AD8A26F-4726-7032-2173-59934E8C92D5}"/>
              </a:ext>
            </a:extLst>
          </p:cNvPr>
          <p:cNvSpPr>
            <a:spLocks noChangeArrowheads="1"/>
          </p:cNvSpPr>
          <p:nvPr/>
        </p:nvSpPr>
        <p:spPr bwMode="auto">
          <a:xfrm rot="20174072">
            <a:off x="3641283" y="5062570"/>
            <a:ext cx="1439862" cy="287337"/>
          </a:xfrm>
          <a:prstGeom prst="rightArrow">
            <a:avLst>
              <a:gd name="adj1" fmla="val 50000"/>
              <a:gd name="adj2" fmla="val 125276"/>
            </a:avLst>
          </a:prstGeom>
          <a:solidFill>
            <a:srgbClr val="53B058"/>
          </a:solidFill>
          <a:ln w="9525">
            <a:solidFill>
              <a:srgbClr val="53B058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19" name="AutoShape 88">
            <a:extLst>
              <a:ext uri="{FF2B5EF4-FFF2-40B4-BE49-F238E27FC236}">
                <a16:creationId xmlns:a16="http://schemas.microsoft.com/office/drawing/2014/main" id="{1EB62F93-6BE5-9184-D769-047F4A1D6DE9}"/>
              </a:ext>
            </a:extLst>
          </p:cNvPr>
          <p:cNvSpPr>
            <a:spLocks noChangeArrowheads="1"/>
          </p:cNvSpPr>
          <p:nvPr/>
        </p:nvSpPr>
        <p:spPr bwMode="auto">
          <a:xfrm rot="13546304">
            <a:off x="6493316" y="5300598"/>
            <a:ext cx="1439862" cy="287338"/>
          </a:xfrm>
          <a:prstGeom prst="rightArrow">
            <a:avLst>
              <a:gd name="adj1" fmla="val 50000"/>
              <a:gd name="adj2" fmla="val 125276"/>
            </a:avLst>
          </a:prstGeom>
          <a:solidFill>
            <a:srgbClr val="53B058"/>
          </a:solidFill>
          <a:ln w="9525">
            <a:solidFill>
              <a:srgbClr val="53B058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20" name="AutoShape 90">
            <a:extLst>
              <a:ext uri="{FF2B5EF4-FFF2-40B4-BE49-F238E27FC236}">
                <a16:creationId xmlns:a16="http://schemas.microsoft.com/office/drawing/2014/main" id="{1E77BD79-F000-450A-561E-B1EB5825F14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716022" y="4077558"/>
            <a:ext cx="1425913" cy="293000"/>
          </a:xfrm>
          <a:prstGeom prst="rightArrow">
            <a:avLst>
              <a:gd name="adj1" fmla="val 50000"/>
              <a:gd name="adj2" fmla="val 125276"/>
            </a:avLst>
          </a:prstGeom>
          <a:solidFill>
            <a:srgbClr val="53B058"/>
          </a:solidFill>
          <a:ln w="9525">
            <a:solidFill>
              <a:srgbClr val="53B058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21" name="AutoShape 91">
            <a:extLst>
              <a:ext uri="{FF2B5EF4-FFF2-40B4-BE49-F238E27FC236}">
                <a16:creationId xmlns:a16="http://schemas.microsoft.com/office/drawing/2014/main" id="{44749E0B-65A3-E061-B1E2-82C074031085}"/>
              </a:ext>
            </a:extLst>
          </p:cNvPr>
          <p:cNvSpPr>
            <a:spLocks noChangeArrowheads="1"/>
          </p:cNvSpPr>
          <p:nvPr/>
        </p:nvSpPr>
        <p:spPr bwMode="auto">
          <a:xfrm rot="1331830">
            <a:off x="4172626" y="2483424"/>
            <a:ext cx="1001303" cy="287337"/>
          </a:xfrm>
          <a:prstGeom prst="rightArrow">
            <a:avLst>
              <a:gd name="adj1" fmla="val 50000"/>
              <a:gd name="adj2" fmla="val 125276"/>
            </a:avLst>
          </a:prstGeom>
          <a:solidFill>
            <a:srgbClr val="53B058"/>
          </a:solidFill>
          <a:ln w="9525">
            <a:solidFill>
              <a:srgbClr val="53B058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22" name="AutoShape 90">
            <a:extLst>
              <a:ext uri="{FF2B5EF4-FFF2-40B4-BE49-F238E27FC236}">
                <a16:creationId xmlns:a16="http://schemas.microsoft.com/office/drawing/2014/main" id="{076B3B7D-BAFD-A2E8-81CF-7A3317BF6467}"/>
              </a:ext>
            </a:extLst>
          </p:cNvPr>
          <p:cNvSpPr>
            <a:spLocks noChangeArrowheads="1"/>
          </p:cNvSpPr>
          <p:nvPr/>
        </p:nvSpPr>
        <p:spPr bwMode="auto">
          <a:xfrm rot="8619509">
            <a:off x="6510605" y="3243531"/>
            <a:ext cx="1439863" cy="287338"/>
          </a:xfrm>
          <a:prstGeom prst="rightArrow">
            <a:avLst>
              <a:gd name="adj1" fmla="val 50000"/>
              <a:gd name="adj2" fmla="val 125276"/>
            </a:avLst>
          </a:prstGeom>
          <a:solidFill>
            <a:srgbClr val="53B058"/>
          </a:solidFill>
          <a:ln w="9525">
            <a:solidFill>
              <a:srgbClr val="53B058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EEB583-B3BD-9400-A6BC-0D18BE2FDA7F}"/>
              </a:ext>
            </a:extLst>
          </p:cNvPr>
          <p:cNvSpPr txBox="1"/>
          <p:nvPr/>
        </p:nvSpPr>
        <p:spPr>
          <a:xfrm>
            <a:off x="507053" y="1243203"/>
            <a:ext cx="61010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GB" sz="2200" b="1" dirty="0">
                <a:solidFill>
                  <a:srgbClr val="53B058"/>
                </a:solidFill>
              </a:rPr>
              <a:t>All adults must be a role model!</a:t>
            </a:r>
          </a:p>
        </p:txBody>
      </p:sp>
    </p:spTree>
    <p:extLst>
      <p:ext uri="{BB962C8B-B14F-4D97-AF65-F5344CB8AC3E}">
        <p14:creationId xmlns:p14="http://schemas.microsoft.com/office/powerpoint/2010/main" val="3397720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MG_6917 reduced">
            <a:extLst>
              <a:ext uri="{FF2B5EF4-FFF2-40B4-BE49-F238E27FC236}">
                <a16:creationId xmlns:a16="http://schemas.microsoft.com/office/drawing/2014/main" id="{01323C86-0883-149E-6B64-74AF515DA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82" y="1407736"/>
            <a:ext cx="2576217" cy="2365274"/>
          </a:xfrm>
          <a:prstGeom prst="rect">
            <a:avLst/>
          </a:prstGeom>
          <a:noFill/>
          <a:ln w="28575">
            <a:solidFill>
              <a:srgbClr val="53B058"/>
            </a:solidFill>
            <a:miter lim="800000"/>
            <a:headEnd/>
            <a:tailEnd/>
          </a:ln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2639417E-EB15-5ED4-9787-5E9F051F0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180" y="479649"/>
            <a:ext cx="10433208" cy="691661"/>
          </a:xfrm>
        </p:spPr>
        <p:txBody>
          <a:bodyPr/>
          <a:lstStyle/>
          <a:p>
            <a:r>
              <a:rPr lang="en-GB" b="1" dirty="0"/>
              <a:t>Stripy salad pot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23057-C8B1-5F8A-E430-F0BE8BAE21B2}"/>
              </a:ext>
            </a:extLst>
          </p:cNvPr>
          <p:cNvSpPr txBox="1"/>
          <p:nvPr/>
        </p:nvSpPr>
        <p:spPr>
          <a:xfrm>
            <a:off x="5016249" y="1260026"/>
            <a:ext cx="610284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 dirty="0">
                <a:effectLst/>
              </a:rPr>
              <a:t>Ingredients</a:t>
            </a:r>
          </a:p>
          <a:p>
            <a:pPr algn="l"/>
            <a:r>
              <a:rPr lang="en-GB" b="0" i="0" dirty="0">
                <a:effectLst/>
              </a:rPr>
              <a:t>30g Cheddar cheese</a:t>
            </a:r>
          </a:p>
          <a:p>
            <a:pPr algn="l"/>
            <a:r>
              <a:rPr lang="en-GB" b="0" i="0" dirty="0">
                <a:effectLst/>
              </a:rPr>
              <a:t>1 small carrot</a:t>
            </a:r>
          </a:p>
          <a:p>
            <a:pPr algn="l"/>
            <a:r>
              <a:rPr lang="en-GB" b="0" i="0" dirty="0">
                <a:effectLst/>
              </a:rPr>
              <a:t>1/2 red pepper, deseeded</a:t>
            </a:r>
          </a:p>
          <a:p>
            <a:pPr algn="l"/>
            <a:r>
              <a:rPr lang="en-GB" b="0" i="0" dirty="0">
                <a:effectLst/>
              </a:rPr>
              <a:t>2 x lettuce leaves</a:t>
            </a:r>
          </a:p>
          <a:p>
            <a:pPr algn="l"/>
            <a:r>
              <a:rPr lang="en-GB" b="0" i="0" dirty="0">
                <a:effectLst/>
              </a:rPr>
              <a:t>4 x 15ml spoons sweetcorn</a:t>
            </a:r>
            <a:br>
              <a:rPr lang="en-GB" b="0" i="0" dirty="0">
                <a:effectLst/>
              </a:rPr>
            </a:br>
            <a:endParaRPr lang="en-GB" b="0" i="0" dirty="0">
              <a:effectLst/>
            </a:endParaRPr>
          </a:p>
          <a:p>
            <a:pPr algn="l"/>
            <a:r>
              <a:rPr lang="en-GB" b="1" i="0" dirty="0">
                <a:effectLst/>
              </a:rPr>
              <a:t>Equipment</a:t>
            </a:r>
          </a:p>
          <a:p>
            <a:pPr algn="l"/>
            <a:r>
              <a:rPr lang="en-GB" b="0" i="0" dirty="0">
                <a:effectLst/>
              </a:rPr>
              <a:t>Chopping board, grater, plate, vegetable knife, peeler, kitchen scissors, 2 clear plastic cups.</a:t>
            </a:r>
            <a:br>
              <a:rPr lang="en-GB" b="0" i="0" dirty="0">
                <a:effectLst/>
              </a:rPr>
            </a:br>
            <a:endParaRPr lang="en-GB" b="0" i="0" dirty="0">
              <a:effectLst/>
            </a:endParaRPr>
          </a:p>
          <a:p>
            <a:pPr algn="l"/>
            <a:r>
              <a:rPr lang="en-GB" b="1" i="0" dirty="0">
                <a:effectLst/>
              </a:rPr>
              <a:t>Method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effectLst/>
              </a:rPr>
              <a:t>Grate the cheese.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effectLst/>
              </a:rPr>
              <a:t>Top, tail, peel and grate the carrot.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effectLst/>
              </a:rPr>
              <a:t>Snip the pepper into strips and then into small pieces.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effectLst/>
              </a:rPr>
              <a:t>Cut the lettuce leaves into thin strips.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effectLst/>
              </a:rPr>
              <a:t>Arrange the ingredients in layers in the cup.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543239-7B6D-1F2A-B5DE-CA4412E21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813" y="3277770"/>
            <a:ext cx="1924593" cy="2783570"/>
          </a:xfrm>
          <a:prstGeom prst="rect">
            <a:avLst/>
          </a:prstGeom>
          <a:solidFill>
            <a:srgbClr val="53B058"/>
          </a:solidFill>
          <a:ln w="28575">
            <a:solidFill>
              <a:srgbClr val="53B058"/>
            </a:solidFill>
          </a:ln>
        </p:spPr>
      </p:pic>
      <p:sp>
        <p:nvSpPr>
          <p:cNvPr id="3" name="Text Box 77">
            <a:extLst>
              <a:ext uri="{FF2B5EF4-FFF2-40B4-BE49-F238E27FC236}">
                <a16:creationId xmlns:a16="http://schemas.microsoft.com/office/drawing/2014/main" id="{712A048F-7100-7DF1-FBDF-7C9FA1B40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82" y="4032636"/>
            <a:ext cx="31785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 dirty="0">
                <a:solidFill>
                  <a:srgbClr val="53B05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Recipe</a:t>
            </a:r>
            <a:endParaRPr lang="en-US" altLang="en-US" sz="2000" b="1" dirty="0">
              <a:solidFill>
                <a:srgbClr val="53B0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19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002" y="908426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 dirty="0"/>
              <a:t>Developing food skills</a:t>
            </a:r>
            <a:br>
              <a:rPr lang="en-GB" sz="3600" dirty="0"/>
            </a:b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D1C2C0-64F6-6377-1ACE-51DAACDA0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002" y="1310089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 dirty="0">
                <a:solidFill>
                  <a:srgbClr val="53B058"/>
                </a:solidFill>
              </a:rPr>
              <a:t>Thinking about you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78B7183-B27D-C6DE-2D65-3F886D8A298B}"/>
              </a:ext>
            </a:extLst>
          </p:cNvPr>
          <p:cNvSpPr txBox="1">
            <a:spLocks/>
          </p:cNvSpPr>
          <p:nvPr/>
        </p:nvSpPr>
        <p:spPr>
          <a:xfrm>
            <a:off x="674670" y="1923875"/>
            <a:ext cx="5844465" cy="4025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Make sure you feel confident about teaching the food skills safely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Plan a manageable lesson that you feel comfortable with - start small, e.g. soft fruit and table knives!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Be organised and think everything through carefully – risk assessment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Organise extra support in the classroom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Put procedures in place in case of an injury – make sure pupils know about these too</a:t>
            </a:r>
          </a:p>
          <a:p>
            <a:endParaRPr lang="en-GB" sz="2200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85B3489-64DF-0743-A24F-82F1A48F6A46}"/>
              </a:ext>
            </a:extLst>
          </p:cNvPr>
          <p:cNvSpPr txBox="1">
            <a:spLocks/>
          </p:cNvSpPr>
          <p:nvPr/>
        </p:nvSpPr>
        <p:spPr>
          <a:xfrm>
            <a:off x="490002" y="5949574"/>
            <a:ext cx="10677209" cy="61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>
                <a:solidFill>
                  <a:srgbClr val="53B058"/>
                </a:solidFill>
              </a:rPr>
              <a:t>Make sure you are confident and comfortable with your plan for the lesson.</a:t>
            </a:r>
          </a:p>
        </p:txBody>
      </p:sp>
      <p:pic>
        <p:nvPicPr>
          <p:cNvPr id="23" name="Picture 22" descr="A picture containing text, person, indoor, child&#10;&#10;Description automatically generated">
            <a:extLst>
              <a:ext uri="{FF2B5EF4-FFF2-40B4-BE49-F238E27FC236}">
                <a16:creationId xmlns:a16="http://schemas.microsoft.com/office/drawing/2014/main" id="{B2DA76B7-E2BA-CBEA-5E4D-61667118E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01" t="22645" r="29535" b="18340"/>
          <a:stretch/>
        </p:blipFill>
        <p:spPr>
          <a:xfrm>
            <a:off x="7586553" y="3274597"/>
            <a:ext cx="3121152" cy="2330429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25" name="Picture 24" descr="A group of people standing around a tabl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B195FF0C-372E-179A-8EE6-BBD85E920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553" y="1001101"/>
            <a:ext cx="3121152" cy="2075688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145083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473" y="913457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 dirty="0"/>
              <a:t>Developing food skills</a:t>
            </a:r>
            <a:br>
              <a:rPr lang="en-GB" sz="3600" dirty="0"/>
            </a:b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D1C2C0-64F6-6377-1ACE-51DAACDA0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187" y="1327029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 dirty="0">
                <a:solidFill>
                  <a:srgbClr val="53B058"/>
                </a:solidFill>
              </a:rPr>
              <a:t>Thinking about the pupils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78B7183-B27D-C6DE-2D65-3F886D8A298B}"/>
              </a:ext>
            </a:extLst>
          </p:cNvPr>
          <p:cNvSpPr txBox="1">
            <a:spLocks/>
          </p:cNvSpPr>
          <p:nvPr/>
        </p:nvSpPr>
        <p:spPr>
          <a:xfrm>
            <a:off x="510571" y="1886157"/>
            <a:ext cx="6183192" cy="40256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Are they used to the routines of food lessons? E.g. getting ready to cook, rules for using equipment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What are their food skill capabilities?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Have you got equipment that is an appropriate size for their hands?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Will the ingredients be appropriate in terms of size, firmness (not too hard to cut)? 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Will they be able to see your food skill demonstration properly?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How long will they need to avoid having to rush?</a:t>
            </a:r>
            <a:endParaRPr lang="en-GB" sz="2200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85B3489-64DF-0743-A24F-82F1A48F6A46}"/>
              </a:ext>
            </a:extLst>
          </p:cNvPr>
          <p:cNvSpPr txBox="1">
            <a:spLocks/>
          </p:cNvSpPr>
          <p:nvPr/>
        </p:nvSpPr>
        <p:spPr>
          <a:xfrm>
            <a:off x="428187" y="5857198"/>
            <a:ext cx="8963490" cy="61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>
                <a:solidFill>
                  <a:srgbClr val="53B058"/>
                </a:solidFill>
              </a:rPr>
              <a:t>Think it through from a pupil perspective. </a:t>
            </a:r>
          </a:p>
        </p:txBody>
      </p:sp>
      <p:pic>
        <p:nvPicPr>
          <p:cNvPr id="9" name="Picture 8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39217FCF-00D8-CCF5-DDA0-2152B4677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269"/>
          <a:stretch/>
        </p:blipFill>
        <p:spPr>
          <a:xfrm>
            <a:off x="6786468" y="3390409"/>
            <a:ext cx="2605209" cy="1952612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2" name="Picture 11" descr="A group of children playing a game&#10;&#10;Description automatically generated with low confidence">
            <a:extLst>
              <a:ext uri="{FF2B5EF4-FFF2-40B4-BE49-F238E27FC236}">
                <a16:creationId xmlns:a16="http://schemas.microsoft.com/office/drawing/2014/main" id="{8A7F188D-168B-11C6-CC38-343F6120E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8" t="30121" r="4911" b="5952"/>
          <a:stretch/>
        </p:blipFill>
        <p:spPr>
          <a:xfrm>
            <a:off x="7473084" y="1052794"/>
            <a:ext cx="3500265" cy="2042807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7" name="Picture 6" descr="A picture containing text, person, indoor, child&#10;&#10;Description automatically generated">
            <a:extLst>
              <a:ext uri="{FF2B5EF4-FFF2-40B4-BE49-F238E27FC236}">
                <a16:creationId xmlns:a16="http://schemas.microsoft.com/office/drawing/2014/main" id="{AE15526D-3974-23A3-EA0F-979D63484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321877" y="3734922"/>
            <a:ext cx="2487925" cy="1865944"/>
          </a:xfrm>
          <a:prstGeom prst="rect">
            <a:avLst/>
          </a:prstGeom>
          <a:solidFill>
            <a:srgbClr val="53B058"/>
          </a:solidFill>
          <a:ln w="57150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404115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BNF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3B058"/>
      </a:accent1>
      <a:accent2>
        <a:srgbClr val="E53812"/>
      </a:accent2>
      <a:accent3>
        <a:srgbClr val="FDC92F"/>
      </a:accent3>
      <a:accent4>
        <a:srgbClr val="DB7850"/>
      </a:accent4>
      <a:accent5>
        <a:srgbClr val="226E9D"/>
      </a:accent5>
      <a:accent6>
        <a:srgbClr val="EC696D"/>
      </a:accent6>
      <a:hlink>
        <a:srgbClr val="0563C1"/>
      </a:hlink>
      <a:folHlink>
        <a:srgbClr val="EB673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NF-PPT-Core_Final" id="{AD3BEF57-7A73-47C5-B7D9-06433EB0FEA4}" vid="{F059A07C-06E5-44E5-B6A2-3BA7FD668F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53071f4-7f44-43fd-895c-8e7b6a3746b0" xsi:nil="true"/>
    <TaxCatchAll xmlns="ead97cfe-a968-427f-b02b-893e6ba0355a" xsi:nil="true"/>
    <lcf76f155ced4ddcb4097134ff3c332f xmlns="c53071f4-7f44-43fd-895c-8e7b6a3746b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7" ma:contentTypeDescription="Create a new document." ma:contentTypeScope="" ma:versionID="f2c597ebce0aa0fd5759700e14dd3adc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27039d98634059a90188b6cb8bc5e987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2607A0-CB04-499A-863B-3B807C1C2487}">
  <ds:schemaRefs>
    <ds:schemaRef ds:uri="c53071f4-7f44-43fd-895c-8e7b6a3746b0"/>
    <ds:schemaRef ds:uri="ead97cfe-a968-427f-b02b-893e6ba0355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7C2E038-600F-4C90-9DBC-4CC956EB9F38}">
  <ds:schemaRefs>
    <ds:schemaRef ds:uri="c53071f4-7f44-43fd-895c-8e7b6a3746b0"/>
    <ds:schemaRef ds:uri="ead97cfe-a968-427f-b02b-893e6ba035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93F1269-12CB-4DC7-B489-454ED5B982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BNF-PPT-Core_Final</Template>
  <TotalTime>394</TotalTime>
  <Words>867</Words>
  <Application>Microsoft Office PowerPoint</Application>
  <PresentationFormat>Widescreen</PresentationFormat>
  <Paragraphs>125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Georgia</vt:lpstr>
      <vt:lpstr>Helvetica Neue</vt:lpstr>
      <vt:lpstr>Office Theme</vt:lpstr>
      <vt:lpstr>Supporting teaching knife skills in primary school </vt:lpstr>
      <vt:lpstr>This session will cover:</vt:lpstr>
      <vt:lpstr>Your audit (completed with registration)</vt:lpstr>
      <vt:lpstr>Developing food skills</vt:lpstr>
      <vt:lpstr>Your development plan</vt:lpstr>
      <vt:lpstr>Getting ready to cook</vt:lpstr>
      <vt:lpstr>Stripy salad pot</vt:lpstr>
      <vt:lpstr>Developing food skills </vt:lpstr>
      <vt:lpstr>Developing food skills </vt:lpstr>
      <vt:lpstr>Developing food skills </vt:lpstr>
      <vt:lpstr>Developing food skills </vt:lpstr>
      <vt:lpstr>Resources  </vt:lpstr>
      <vt:lpstr>Resources  </vt:lpstr>
      <vt:lpstr>Resources  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Theobald</dc:creator>
  <cp:lastModifiedBy>Ewen Trafford</cp:lastModifiedBy>
  <cp:revision>2</cp:revision>
  <cp:lastPrinted>2023-01-24T15:43:44Z</cp:lastPrinted>
  <dcterms:created xsi:type="dcterms:W3CDTF">2022-05-24T11:10:22Z</dcterms:created>
  <dcterms:modified xsi:type="dcterms:W3CDTF">2023-03-30T15:25:26Z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MediaServiceImageTags">
    <vt:lpwstr/>
  </property>
</Properties>
</file>