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sldIdLst>
    <p:sldId id="256" r:id="rId8"/>
    <p:sldId id="259" r:id="rId9"/>
    <p:sldId id="262" r:id="rId10"/>
    <p:sldId id="263" r:id="rId11"/>
    <p:sldId id="264" r:id="rId12"/>
    <p:sldId id="265" r:id="rId13"/>
    <p:sldId id="266" r:id="rId14"/>
    <p:sldId id="267" r:id="rId15"/>
    <p:sldId id="268" r:id="rId16"/>
    <p:sldId id="269" r:id="rId17"/>
    <p:sldId id="270" r:id="rId18"/>
    <p:sldId id="272" r:id="rId19"/>
    <p:sldId id="273" r:id="rId20"/>
    <p:sldId id="274" r:id="rId21"/>
    <p:sldId id="271" r:id="rId22"/>
    <p:sldId id="275" r:id="rId23"/>
    <p:sldId id="276" r:id="rId24"/>
    <p:sldId id="26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3B83"/>
    <a:srgbClr val="C3C4D9"/>
    <a:srgbClr val="B8B8D1"/>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75"/>
    <p:restoredTop sz="94655"/>
  </p:normalViewPr>
  <p:slideViewPr>
    <p:cSldViewPr snapToGrid="0" snapToObjects="1">
      <p:cViewPr varScale="1">
        <p:scale>
          <a:sx n="89" d="100"/>
          <a:sy n="89" d="100"/>
        </p:scale>
        <p:origin x="75" y="14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263B83"/>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263B83"/>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C3C4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263B83"/>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2023</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2023</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3.xml"/><Relationship Id="rId4" Type="http://schemas.openxmlformats.org/officeDocument/2006/relationships/image" Target="../media/image19.png"/></Relationships>
</file>

<file path=ppt/slides/_rels/slide1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hyperlink" Target="https://play.kahoot.it/#/?quizId=c1965223-509e-4535-9da4-c25e21bf42a1" TargetMode="Externa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Coronary heart disease </a:t>
            </a:r>
            <a:br>
              <a:rPr lang="en-US" dirty="0"/>
            </a:br>
            <a:endParaRPr lang="en-US" dirty="0"/>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Maintaining a healthy weight</a:t>
            </a:r>
            <a:br>
              <a:rPr lang="en-US" dirty="0"/>
            </a:br>
            <a:endParaRPr lang="en-US" dirty="0"/>
          </a:p>
        </p:txBody>
      </p:sp>
      <p:sp>
        <p:nvSpPr>
          <p:cNvPr id="3" name="Subtitle 2"/>
          <p:cNvSpPr>
            <a:spLocks noGrp="1"/>
          </p:cNvSpPr>
          <p:nvPr>
            <p:ph type="subTitle" idx="1"/>
          </p:nvPr>
        </p:nvSpPr>
        <p:spPr>
          <a:xfrm>
            <a:off x="1169276" y="2571092"/>
            <a:ext cx="6628062" cy="3600000"/>
          </a:xfrm>
        </p:spPr>
        <p:txBody>
          <a:bodyPr/>
          <a:lstStyle/>
          <a:p>
            <a:pPr marL="0" indent="0">
              <a:buNone/>
            </a:pPr>
            <a:r>
              <a:rPr lang="en-GB" sz="2000" dirty="0"/>
              <a:t>Being very overweight (obese) increases the risk of CHD. </a:t>
            </a:r>
          </a:p>
          <a:p>
            <a:pPr marL="0" indent="0">
              <a:buNone/>
            </a:pPr>
            <a:endParaRPr lang="en-GB" sz="2000" dirty="0"/>
          </a:p>
          <a:p>
            <a:pPr marL="0" indent="0">
              <a:buNone/>
            </a:pPr>
            <a:r>
              <a:rPr lang="en-GB" sz="2000" dirty="0"/>
              <a:t>Eating a balanced diet and being physically activity is important in maintaining a healthy body weight.</a:t>
            </a:r>
          </a:p>
          <a:p>
            <a:pPr marL="0" indent="0">
              <a:buNone/>
            </a:pPr>
            <a:endParaRPr lang="en-GB" sz="2000" dirty="0"/>
          </a:p>
          <a:p>
            <a:pPr marL="0" indent="0">
              <a:buNone/>
            </a:pPr>
            <a:r>
              <a:rPr lang="en-GB" sz="2000" dirty="0"/>
              <a:t>This will also reduce the risk of high blood pressure, which is a risk factor for CHD.</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096596" y="3524596"/>
            <a:ext cx="3823397" cy="2550206"/>
          </a:xfrm>
          <a:prstGeom prst="rect">
            <a:avLst/>
          </a:prstGeom>
        </p:spPr>
      </p:pic>
    </p:spTree>
    <p:extLst>
      <p:ext uri="{BB962C8B-B14F-4D97-AF65-F5344CB8AC3E}">
        <p14:creationId xmlns:p14="http://schemas.microsoft.com/office/powerpoint/2010/main" val="32168149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Distribution of fat</a:t>
            </a:r>
            <a:br>
              <a:rPr lang="en-US" dirty="0"/>
            </a:br>
            <a:endParaRPr lang="en-US" dirty="0"/>
          </a:p>
        </p:txBody>
      </p:sp>
      <p:sp>
        <p:nvSpPr>
          <p:cNvPr id="3" name="Subtitle 2"/>
          <p:cNvSpPr>
            <a:spLocks noGrp="1"/>
          </p:cNvSpPr>
          <p:nvPr>
            <p:ph type="subTitle" idx="1"/>
          </p:nvPr>
        </p:nvSpPr>
        <p:spPr>
          <a:xfrm>
            <a:off x="1169276" y="2571092"/>
            <a:ext cx="5781253" cy="3600000"/>
          </a:xfrm>
        </p:spPr>
        <p:txBody>
          <a:bodyPr/>
          <a:lstStyle/>
          <a:p>
            <a:pPr marL="0" indent="0">
              <a:buNone/>
            </a:pPr>
            <a:r>
              <a:rPr lang="en-GB" sz="2000" dirty="0"/>
              <a:t>The distribution of fat in the body also affects risk. People who have a high proportion of fat around the central part of the body (‘apple shaped’) have a greater risk of CHD than those who have most of their fat around the hips and thighs (‘pear shaped’). </a:t>
            </a:r>
          </a:p>
          <a:p>
            <a:pPr marL="0" indent="0">
              <a:buNone/>
            </a:pPr>
            <a:endParaRPr lang="en-GB" sz="2000" dirty="0"/>
          </a:p>
          <a:p>
            <a:pPr marL="0" indent="0">
              <a:buNone/>
            </a:pPr>
            <a:r>
              <a:rPr lang="en-GB" sz="2000" dirty="0"/>
              <a:t>The fat around the central part of the body is known as visceral fat and is more dangerous as it surrounds major organs including the liver, pancreas and kidneys. Men tend to be more ‘apple shaped’ whereas women tend to be more ‘pear shaped’.</a:t>
            </a:r>
          </a:p>
          <a:p>
            <a:pPr marL="0" indent="0">
              <a:buNone/>
            </a:pPr>
            <a:endParaRPr lang="en-US" sz="2000" dirty="0"/>
          </a:p>
        </p:txBody>
      </p:sp>
      <p:pic>
        <p:nvPicPr>
          <p:cNvPr id="1026" name="Picture 2" descr="Free Apple Diet photo and picture">
            <a:extLst>
              <a:ext uri="{FF2B5EF4-FFF2-40B4-BE49-F238E27FC236}">
                <a16:creationId xmlns:a16="http://schemas.microsoft.com/office/drawing/2014/main" id="{4A5AC9C2-8CD6-086A-A09E-B1CF4A4D7626}"/>
              </a:ext>
            </a:extLst>
          </p:cNvPr>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7353300" y="2546357"/>
            <a:ext cx="4493720" cy="33214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6814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Fatty acids</a:t>
            </a:r>
            <a:br>
              <a:rPr lang="en-US" dirty="0"/>
            </a:br>
            <a:endParaRPr lang="en-US" dirty="0"/>
          </a:p>
        </p:txBody>
      </p:sp>
      <p:sp>
        <p:nvSpPr>
          <p:cNvPr id="3" name="Subtitle 2"/>
          <p:cNvSpPr>
            <a:spLocks noGrp="1"/>
          </p:cNvSpPr>
          <p:nvPr>
            <p:ph type="subTitle" idx="1"/>
          </p:nvPr>
        </p:nvSpPr>
        <p:spPr/>
        <p:txBody>
          <a:bodyPr/>
          <a:lstStyle/>
          <a:p>
            <a:pPr marL="0" indent="0">
              <a:spcBef>
                <a:spcPct val="0"/>
              </a:spcBef>
              <a:buNone/>
            </a:pPr>
            <a:r>
              <a:rPr lang="en-GB" altLang="en-US" sz="2000" dirty="0"/>
              <a:t>There are many different fatty acids. Different types of fatty acids behave differently in the body.</a:t>
            </a:r>
          </a:p>
          <a:p>
            <a:pPr marL="0" indent="0">
              <a:spcBef>
                <a:spcPct val="0"/>
              </a:spcBef>
              <a:buNone/>
            </a:pPr>
            <a:endParaRPr lang="en-GB" altLang="en-US" sz="2000" dirty="0"/>
          </a:p>
          <a:p>
            <a:pPr marL="0" indent="0">
              <a:spcBef>
                <a:spcPct val="0"/>
              </a:spcBef>
              <a:buNone/>
            </a:pPr>
            <a:r>
              <a:rPr lang="en-GB" altLang="en-US" sz="2000" dirty="0"/>
              <a:t>Fatty acids can be divided into two groups:</a:t>
            </a:r>
          </a:p>
          <a:p>
            <a:pPr marL="0" indent="0">
              <a:spcBef>
                <a:spcPct val="0"/>
              </a:spcBef>
              <a:buNone/>
            </a:pPr>
            <a:endParaRPr lang="en-GB" altLang="en-US" sz="2000" dirty="0"/>
          </a:p>
          <a:p>
            <a:pPr marL="0" indent="0">
              <a:spcBef>
                <a:spcPct val="0"/>
              </a:spcBef>
              <a:buNone/>
            </a:pPr>
            <a:r>
              <a:rPr lang="en-GB" altLang="en-US" sz="2000" dirty="0"/>
              <a:t>1) </a:t>
            </a:r>
            <a:r>
              <a:rPr lang="en-GB" altLang="en-US" sz="2000" b="1" dirty="0"/>
              <a:t>Saturated</a:t>
            </a:r>
            <a:r>
              <a:rPr lang="en-GB" altLang="en-US" sz="2000" dirty="0"/>
              <a:t> – these have all of the hydrogen atoms they can hold and all are single chemical bonds, e.g. stearic acid.</a:t>
            </a:r>
          </a:p>
          <a:p>
            <a:pPr marL="0" indent="0">
              <a:buNone/>
            </a:pPr>
            <a:endParaRPr lang="en-US" sz="2000" dirty="0"/>
          </a:p>
        </p:txBody>
      </p:sp>
      <p:grpSp>
        <p:nvGrpSpPr>
          <p:cNvPr id="4" name="Group 3"/>
          <p:cNvGrpSpPr>
            <a:grpSpLocks/>
          </p:cNvGrpSpPr>
          <p:nvPr/>
        </p:nvGrpSpPr>
        <p:grpSpPr bwMode="auto">
          <a:xfrm>
            <a:off x="6053139" y="4509264"/>
            <a:ext cx="2376488" cy="1873250"/>
            <a:chOff x="6443663" y="4652963"/>
            <a:chExt cx="2376487" cy="1873250"/>
          </a:xfrm>
        </p:grpSpPr>
        <p:pic>
          <p:nvPicPr>
            <p:cNvPr id="5" name="Picture 5" descr="Single bond"/>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019925" y="4868863"/>
              <a:ext cx="104775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8"/>
            <p:cNvSpPr txBox="1">
              <a:spLocks noChangeArrowheads="1"/>
            </p:cNvSpPr>
            <p:nvPr/>
          </p:nvSpPr>
          <p:spPr bwMode="auto">
            <a:xfrm>
              <a:off x="6588125" y="5949950"/>
              <a:ext cx="19446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2400" dirty="0">
                  <a:latin typeface="Arial" panose="020B0604020202020204" pitchFamily="34" charset="0"/>
                  <a:cs typeface="Arial" panose="020B0604020202020204" pitchFamily="34" charset="0"/>
                </a:rPr>
                <a:t>Single bond</a:t>
              </a:r>
              <a:endParaRPr lang="en-US" altLang="en-US" sz="2400" dirty="0">
                <a:latin typeface="Arial" panose="020B0604020202020204" pitchFamily="34" charset="0"/>
                <a:cs typeface="Arial" panose="020B0604020202020204" pitchFamily="34" charset="0"/>
              </a:endParaRPr>
            </a:p>
          </p:txBody>
        </p:sp>
        <p:sp>
          <p:nvSpPr>
            <p:cNvPr id="7" name="Rectangle 9"/>
            <p:cNvSpPr>
              <a:spLocks noChangeArrowheads="1"/>
            </p:cNvSpPr>
            <p:nvPr/>
          </p:nvSpPr>
          <p:spPr bwMode="auto">
            <a:xfrm>
              <a:off x="6443663" y="4652963"/>
              <a:ext cx="2376487" cy="1873250"/>
            </a:xfrm>
            <a:prstGeom prst="rect">
              <a:avLst/>
            </a:prstGeom>
            <a:noFill/>
            <a:ln w="28575">
              <a:solidFill>
                <a:srgbClr val="263B8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GB" altLang="en-US"/>
            </a:p>
          </p:txBody>
        </p:sp>
      </p:grpSp>
      <p:pic>
        <p:nvPicPr>
          <p:cNvPr id="8" name="Picture 6" descr="Saturated fat - stearic acid"/>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413374" y="5011677"/>
            <a:ext cx="3236912" cy="774700"/>
          </a:xfrm>
          <a:prstGeom prst="rect">
            <a:avLst/>
          </a:prstGeom>
          <a:noFill/>
          <a:effectLst>
            <a:softEdge rad="3175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6814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Fatty acids</a:t>
            </a:r>
            <a:br>
              <a:rPr lang="en-US" dirty="0"/>
            </a:br>
            <a:endParaRPr lang="en-US" dirty="0"/>
          </a:p>
        </p:txBody>
      </p:sp>
      <p:sp>
        <p:nvSpPr>
          <p:cNvPr id="3" name="Subtitle 2"/>
          <p:cNvSpPr>
            <a:spLocks noGrp="1"/>
          </p:cNvSpPr>
          <p:nvPr>
            <p:ph type="subTitle" idx="1"/>
          </p:nvPr>
        </p:nvSpPr>
        <p:spPr>
          <a:xfrm>
            <a:off x="1169277" y="2571092"/>
            <a:ext cx="8262136" cy="3600000"/>
          </a:xfrm>
        </p:spPr>
        <p:txBody>
          <a:bodyPr/>
          <a:lstStyle/>
          <a:p>
            <a:pPr marL="0" indent="0">
              <a:buNone/>
            </a:pPr>
            <a:r>
              <a:rPr lang="en-GB" sz="2000" dirty="0"/>
              <a:t>2) Unsaturated – these have some hydrogen atoms missing and contain double bonds.</a:t>
            </a:r>
          </a:p>
          <a:p>
            <a:pPr marL="0" indent="0">
              <a:buNone/>
            </a:pPr>
            <a:r>
              <a:rPr lang="en-GB" sz="2000" dirty="0"/>
              <a:t>Monounsaturated – this is where there is one double bond, e.g. oleic acid.</a:t>
            </a:r>
          </a:p>
          <a:p>
            <a:pPr marL="0" indent="0">
              <a:buNone/>
            </a:pPr>
            <a:endParaRPr lang="en-GB" sz="2000" dirty="0"/>
          </a:p>
          <a:p>
            <a:endParaRPr lang="en-GB" sz="2000" dirty="0"/>
          </a:p>
          <a:p>
            <a:pPr marL="0" indent="0">
              <a:buNone/>
            </a:pPr>
            <a:r>
              <a:rPr lang="en-GB" sz="2000" dirty="0"/>
              <a:t>Polyunsaturated – this is where there are more than one double bond in the compound, e.g. linoleic acid.</a:t>
            </a:r>
          </a:p>
          <a:p>
            <a:endParaRPr lang="en-GB" sz="2000" dirty="0"/>
          </a:p>
          <a:p>
            <a:endParaRPr lang="en-US" sz="2000" dirty="0"/>
          </a:p>
        </p:txBody>
      </p:sp>
      <p:grpSp>
        <p:nvGrpSpPr>
          <p:cNvPr id="4" name="Group 4"/>
          <p:cNvGrpSpPr>
            <a:grpSpLocks/>
          </p:cNvGrpSpPr>
          <p:nvPr/>
        </p:nvGrpSpPr>
        <p:grpSpPr bwMode="auto">
          <a:xfrm>
            <a:off x="9431412" y="4416056"/>
            <a:ext cx="2449512" cy="1944688"/>
            <a:chOff x="6443663" y="4724400"/>
            <a:chExt cx="2449512" cy="1944688"/>
          </a:xfrm>
        </p:grpSpPr>
        <p:pic>
          <p:nvPicPr>
            <p:cNvPr id="5" name="Picture 5" descr="double bond"/>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092950" y="5013325"/>
              <a:ext cx="1152525" cy="949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8"/>
            <p:cNvSpPr>
              <a:spLocks noChangeArrowheads="1"/>
            </p:cNvSpPr>
            <p:nvPr/>
          </p:nvSpPr>
          <p:spPr bwMode="auto">
            <a:xfrm>
              <a:off x="6443663" y="4724400"/>
              <a:ext cx="2449512" cy="1944688"/>
            </a:xfrm>
            <a:prstGeom prst="rect">
              <a:avLst/>
            </a:prstGeom>
            <a:noFill/>
            <a:ln w="28575">
              <a:solidFill>
                <a:srgbClr val="263B83"/>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GB" altLang="en-US"/>
            </a:p>
          </p:txBody>
        </p:sp>
        <p:sp>
          <p:nvSpPr>
            <p:cNvPr id="7" name="Text Box 9"/>
            <p:cNvSpPr txBox="1">
              <a:spLocks noChangeArrowheads="1"/>
            </p:cNvSpPr>
            <p:nvPr/>
          </p:nvSpPr>
          <p:spPr bwMode="auto">
            <a:xfrm>
              <a:off x="6588918" y="6021388"/>
              <a:ext cx="21605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spcBef>
                  <a:spcPct val="50000"/>
                </a:spcBef>
              </a:pPr>
              <a:r>
                <a:rPr lang="en-GB" altLang="en-US" sz="2400" dirty="0">
                  <a:latin typeface="Arial" panose="020B0604020202020204" pitchFamily="34" charset="0"/>
                  <a:cs typeface="Arial" panose="020B0604020202020204" pitchFamily="34" charset="0"/>
                </a:rPr>
                <a:t>Double bond</a:t>
              </a:r>
              <a:endParaRPr lang="en-US" altLang="en-US" sz="2400" dirty="0">
                <a:latin typeface="Arial" panose="020B0604020202020204" pitchFamily="34" charset="0"/>
                <a:cs typeface="Arial" panose="020B0604020202020204" pitchFamily="34" charset="0"/>
              </a:endParaRPr>
            </a:p>
          </p:txBody>
        </p:sp>
      </p:grpSp>
      <p:pic>
        <p:nvPicPr>
          <p:cNvPr id="8" name="Picture 2"/>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2115574" y="3633418"/>
            <a:ext cx="4176713" cy="782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3"/>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2115573" y="5654306"/>
            <a:ext cx="4176713" cy="817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68149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Fatty acids</a:t>
            </a:r>
            <a:br>
              <a:rPr lang="en-US" dirty="0"/>
            </a:br>
            <a:endParaRPr lang="en-US" dirty="0"/>
          </a:p>
        </p:txBody>
      </p:sp>
      <p:sp>
        <p:nvSpPr>
          <p:cNvPr id="3" name="Subtitle 2"/>
          <p:cNvSpPr>
            <a:spLocks noGrp="1"/>
          </p:cNvSpPr>
          <p:nvPr>
            <p:ph type="subTitle" idx="1"/>
          </p:nvPr>
        </p:nvSpPr>
        <p:spPr>
          <a:xfrm>
            <a:off x="1169276" y="2571092"/>
            <a:ext cx="7719543" cy="3600000"/>
          </a:xfrm>
        </p:spPr>
        <p:txBody>
          <a:bodyPr/>
          <a:lstStyle/>
          <a:p>
            <a:pPr marL="0" indent="0">
              <a:buNone/>
            </a:pPr>
            <a:r>
              <a:rPr lang="en-GB" sz="2000" dirty="0"/>
              <a:t>Most people in the United Kingdom are eating too much saturated fat.	</a:t>
            </a:r>
          </a:p>
          <a:p>
            <a:pPr marL="0" indent="0">
              <a:buNone/>
            </a:pPr>
            <a:endParaRPr lang="en-GB" sz="2000" dirty="0"/>
          </a:p>
          <a:p>
            <a:pPr marL="0" indent="0">
              <a:buNone/>
            </a:pPr>
            <a:r>
              <a:rPr lang="en-GB" sz="2000" dirty="0"/>
              <a:t>Unsaturated fats are normally liquid at room temperature, are usually of a vegetable origin, and are commonly known as oils.</a:t>
            </a:r>
          </a:p>
          <a:p>
            <a:pPr marL="0" indent="0">
              <a:buNone/>
            </a:pPr>
            <a:endParaRPr lang="en-GB" sz="2000" dirty="0"/>
          </a:p>
          <a:p>
            <a:pPr marL="0" indent="0">
              <a:buNone/>
            </a:pPr>
            <a:r>
              <a:rPr lang="en-GB" sz="2000" dirty="0"/>
              <a:t>Olive oil is an example of an oil predominately containing monounsaturated fat.</a:t>
            </a:r>
          </a:p>
          <a:p>
            <a:pPr marL="0" indent="0">
              <a:buNone/>
            </a:pPr>
            <a:endParaRPr lang="en-GB" sz="2000" dirty="0"/>
          </a:p>
          <a:p>
            <a:pPr marL="0" indent="0">
              <a:buNone/>
            </a:pPr>
            <a:r>
              <a:rPr lang="en-GB" sz="2000" dirty="0"/>
              <a:t>Sunflower oil is an example of a polyunsaturated fat.</a:t>
            </a:r>
          </a:p>
          <a:p>
            <a:pPr marL="0" indent="0">
              <a:buNone/>
            </a:pPr>
            <a:endParaRPr lang="en-US" sz="2000" dirty="0"/>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9240698" y="1704178"/>
            <a:ext cx="2368454" cy="4567095"/>
          </a:xfrm>
          <a:prstGeom prst="rect">
            <a:avLst/>
          </a:prstGeom>
          <a:ln>
            <a:noFill/>
          </a:ln>
          <a:effectLst>
            <a:softEdge rad="112500"/>
          </a:effectLst>
        </p:spPr>
      </p:pic>
    </p:spTree>
    <p:extLst>
      <p:ext uri="{BB962C8B-B14F-4D97-AF65-F5344CB8AC3E}">
        <p14:creationId xmlns:p14="http://schemas.microsoft.com/office/powerpoint/2010/main" val="3216814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Diet and CHD</a:t>
            </a:r>
            <a:br>
              <a:rPr lang="en-US" dirty="0"/>
            </a:br>
            <a:endParaRPr lang="en-US" dirty="0"/>
          </a:p>
        </p:txBody>
      </p:sp>
      <p:sp>
        <p:nvSpPr>
          <p:cNvPr id="3" name="Subtitle 2"/>
          <p:cNvSpPr>
            <a:spLocks noGrp="1"/>
          </p:cNvSpPr>
          <p:nvPr>
            <p:ph type="subTitle" idx="1"/>
          </p:nvPr>
        </p:nvSpPr>
        <p:spPr>
          <a:xfrm>
            <a:off x="1169276" y="2571092"/>
            <a:ext cx="6702877" cy="3600000"/>
          </a:xfrm>
        </p:spPr>
        <p:txBody>
          <a:bodyPr/>
          <a:lstStyle/>
          <a:p>
            <a:pPr marL="0" indent="0">
              <a:buNone/>
            </a:pPr>
            <a:r>
              <a:rPr lang="en-GB" sz="2000" dirty="0"/>
              <a:t>Long chain omega 3 fatty acids, such as EPA and DHA, are found in oily fish such as salmon, sardines and mackerel contribute to the normal function of the heart.</a:t>
            </a:r>
          </a:p>
          <a:p>
            <a:pPr marL="0" indent="0">
              <a:buNone/>
            </a:pPr>
            <a:r>
              <a:rPr lang="en-GB" sz="2000" dirty="0"/>
              <a:t> </a:t>
            </a:r>
          </a:p>
          <a:p>
            <a:pPr marL="0" indent="0">
              <a:buNone/>
            </a:pPr>
            <a:r>
              <a:rPr lang="en-GB" sz="2000" dirty="0"/>
              <a:t>Consumption of fish, fruit and vegetables, nuts, fibre and replacing saturated fats with polyunsaturated fatty acids are associated with a reduced CVD risk, while consumption of saturated fatty acids, trans fatty acids and salt are associated with a negative effect on CVD risk (i.e. increased risk).</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072911" y="3192088"/>
            <a:ext cx="3922387" cy="2596620"/>
          </a:xfrm>
          <a:prstGeom prst="rect">
            <a:avLst/>
          </a:prstGeom>
        </p:spPr>
      </p:pic>
    </p:spTree>
    <p:extLst>
      <p:ext uri="{BB962C8B-B14F-4D97-AF65-F5344CB8AC3E}">
        <p14:creationId xmlns:p14="http://schemas.microsoft.com/office/powerpoint/2010/main" val="3216814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Cutting back fat tips</a:t>
            </a:r>
            <a:br>
              <a:rPr lang="en-US" dirty="0"/>
            </a:br>
            <a:endParaRPr lang="en-US" dirty="0"/>
          </a:p>
        </p:txBody>
      </p:sp>
      <p:sp>
        <p:nvSpPr>
          <p:cNvPr id="3" name="Subtitle 2"/>
          <p:cNvSpPr>
            <a:spLocks noGrp="1"/>
          </p:cNvSpPr>
          <p:nvPr>
            <p:ph type="subTitle" idx="1"/>
          </p:nvPr>
        </p:nvSpPr>
        <p:spPr>
          <a:xfrm>
            <a:off x="1169275" y="2571092"/>
            <a:ext cx="7234891" cy="3600000"/>
          </a:xfrm>
        </p:spPr>
        <p:txBody>
          <a:bodyPr/>
          <a:lstStyle/>
          <a:p>
            <a:pPr marL="0" indent="0">
              <a:spcBef>
                <a:spcPct val="0"/>
              </a:spcBef>
              <a:buNone/>
            </a:pPr>
            <a:r>
              <a:rPr lang="en-GB" altLang="en-US" sz="2000" dirty="0"/>
              <a:t>Helpful guidelines on how to reduce fat (in particular saturated fat) in the diet include:</a:t>
            </a:r>
          </a:p>
          <a:p>
            <a:pPr marL="0" indent="0">
              <a:spcBef>
                <a:spcPct val="0"/>
              </a:spcBef>
              <a:buNone/>
            </a:pPr>
            <a:endParaRPr lang="en-GB" altLang="en-US" sz="2000" dirty="0"/>
          </a:p>
          <a:p>
            <a:pPr marL="0" indent="0">
              <a:spcBef>
                <a:spcPct val="0"/>
              </a:spcBef>
              <a:buNone/>
            </a:pPr>
            <a:r>
              <a:rPr lang="en-GB" altLang="en-US" sz="2000" dirty="0"/>
              <a:t>• cut down – try to limit the amount of high fat foods consumed;</a:t>
            </a:r>
          </a:p>
          <a:p>
            <a:pPr marL="0" indent="0">
              <a:spcBef>
                <a:spcPct val="0"/>
              </a:spcBef>
              <a:buNone/>
            </a:pPr>
            <a:endParaRPr lang="en-GB" altLang="en-US" sz="2000" dirty="0"/>
          </a:p>
          <a:p>
            <a:pPr marL="0" indent="0">
              <a:spcBef>
                <a:spcPct val="0"/>
              </a:spcBef>
              <a:buNone/>
            </a:pPr>
            <a:r>
              <a:rPr lang="en-GB" altLang="en-US" sz="2000" dirty="0"/>
              <a:t>• look for low fat – read food labels and make the choice to purchase food lower in fat;</a:t>
            </a:r>
          </a:p>
          <a:p>
            <a:pPr marL="0" indent="0">
              <a:spcBef>
                <a:spcPct val="0"/>
              </a:spcBef>
              <a:buNone/>
            </a:pPr>
            <a:endParaRPr lang="en-GB" altLang="en-US" sz="2000" dirty="0"/>
          </a:p>
          <a:p>
            <a:pPr marL="0" indent="0">
              <a:spcBef>
                <a:spcPct val="0"/>
              </a:spcBef>
              <a:buNone/>
            </a:pPr>
            <a:r>
              <a:rPr lang="en-GB" altLang="en-US" sz="2000" dirty="0"/>
              <a:t>• change your cooking – trimming fat from meat before cooking it is an easy way to create a dish lower in fat;</a:t>
            </a:r>
          </a:p>
          <a:p>
            <a:pPr marL="0" indent="0">
              <a:spcBef>
                <a:spcPct val="0"/>
              </a:spcBef>
              <a:buNone/>
            </a:pPr>
            <a:endParaRPr lang="en-GB" altLang="en-US" sz="2000" dirty="0"/>
          </a:p>
          <a:p>
            <a:pPr marL="0" indent="0">
              <a:spcBef>
                <a:spcPct val="0"/>
              </a:spcBef>
              <a:buNone/>
            </a:pPr>
            <a:r>
              <a:rPr lang="en-GB" altLang="en-US" sz="2000" dirty="0"/>
              <a:t>• swaps – switching high fat food with a lower fat alternative foods, e.g. ice cream with low fat Greek yogurt. </a:t>
            </a:r>
            <a:endParaRPr lang="en-US" altLang="en-US" sz="2000" dirty="0"/>
          </a:p>
          <a:p>
            <a:endParaRPr lang="en-US" sz="2000" dirty="0"/>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305934" y="2456673"/>
            <a:ext cx="3724862" cy="1864426"/>
          </a:xfrm>
          <a:prstGeom prst="rect">
            <a:avLst/>
          </a:prstGeom>
          <a:ln>
            <a:noFill/>
          </a:ln>
          <a:effectLst>
            <a:softEdge rad="112500"/>
          </a:effectLst>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05934" y="4544905"/>
            <a:ext cx="3724862" cy="1864426"/>
          </a:xfrm>
          <a:prstGeom prst="rect">
            <a:avLst/>
          </a:prstGeom>
          <a:ln>
            <a:noFill/>
          </a:ln>
          <a:effectLst>
            <a:softEdge rad="112500"/>
          </a:effectLst>
        </p:spPr>
      </p:pic>
    </p:spTree>
    <p:extLst>
      <p:ext uri="{BB962C8B-B14F-4D97-AF65-F5344CB8AC3E}">
        <p14:creationId xmlns:p14="http://schemas.microsoft.com/office/powerpoint/2010/main" val="32168149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Quiz- Kahoot</a:t>
            </a:r>
            <a:br>
              <a:rPr lang="en-US" dirty="0"/>
            </a:br>
            <a:endParaRPr lang="en-US" dirty="0"/>
          </a:p>
        </p:txBody>
      </p:sp>
      <p:sp>
        <p:nvSpPr>
          <p:cNvPr id="3" name="Subtitle 2"/>
          <p:cNvSpPr>
            <a:spLocks noGrp="1"/>
          </p:cNvSpPr>
          <p:nvPr>
            <p:ph type="subTitle" idx="1"/>
          </p:nvPr>
        </p:nvSpPr>
        <p:spPr/>
        <p:txBody>
          <a:bodyPr/>
          <a:lstStyle/>
          <a:p>
            <a:pPr marL="0" indent="0">
              <a:buNone/>
            </a:pPr>
            <a:r>
              <a:rPr lang="en-GB" sz="2000" dirty="0"/>
              <a:t>Open the link below on the main screen and get students to log onto kahoot.it on their tablets or smartphones. They can then enter the code (that will come up on the main screen when you start the game) and their own nickname. They can then play along with the quiz choosing the multiple choice answers that correspond with the questions on the main screen. There will then be a </a:t>
            </a:r>
            <a:r>
              <a:rPr lang="en-GB" sz="2000" dirty="0" err="1"/>
              <a:t>leaderboard</a:t>
            </a:r>
            <a:r>
              <a:rPr lang="en-GB" sz="2000" dirty="0"/>
              <a:t> of the scores after each question and at the end. </a:t>
            </a:r>
          </a:p>
          <a:p>
            <a:pPr marL="0" indent="0">
              <a:buNone/>
            </a:pPr>
            <a:endParaRPr lang="en-GB" sz="2000" dirty="0"/>
          </a:p>
          <a:p>
            <a:pPr marL="0" indent="0">
              <a:buNone/>
            </a:pPr>
            <a:r>
              <a:rPr lang="en-GB" sz="2000" dirty="0">
                <a:hlinkClick r:id="rId2"/>
              </a:rPr>
              <a:t>https://play.kahoot.it/#/?quizId=c1965223-509e-4535-9da4-c25e21bf42a1</a:t>
            </a:r>
            <a:r>
              <a:rPr lang="en-GB" sz="2000" dirty="0"/>
              <a:t> </a:t>
            </a:r>
            <a:endParaRPr lang="en-US" sz="2000" dirty="0"/>
          </a:p>
        </p:txBody>
      </p:sp>
    </p:spTree>
    <p:extLst>
      <p:ext uri="{BB962C8B-B14F-4D97-AF65-F5344CB8AC3E}">
        <p14:creationId xmlns:p14="http://schemas.microsoft.com/office/powerpoint/2010/main" val="3216814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Coronary heart disease </a:t>
            </a:r>
            <a:endParaRPr lang="en-GB"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18B95AE8-8278-4EC1-110D-CA232A0DB2A3}"/>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004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Coronary heart disease</a:t>
            </a:r>
            <a:br>
              <a:rPr lang="en-US" dirty="0"/>
            </a:br>
            <a:endParaRPr lang="en-US" dirty="0"/>
          </a:p>
        </p:txBody>
      </p:sp>
      <p:sp>
        <p:nvSpPr>
          <p:cNvPr id="3" name="Subtitle 2"/>
          <p:cNvSpPr>
            <a:spLocks noGrp="1"/>
          </p:cNvSpPr>
          <p:nvPr>
            <p:ph type="subTitle" idx="1"/>
          </p:nvPr>
        </p:nvSpPr>
        <p:spPr>
          <a:xfrm>
            <a:off x="1169276" y="2571092"/>
            <a:ext cx="7002136" cy="3600000"/>
          </a:xfrm>
        </p:spPr>
        <p:txBody>
          <a:bodyPr/>
          <a:lstStyle/>
          <a:p>
            <a:pPr marL="0" indent="0">
              <a:buNone/>
            </a:pPr>
            <a:r>
              <a:rPr lang="en-GB" sz="2000" dirty="0"/>
              <a:t>Coronary heart disease (CHD) is caused by a narrowing of the blood vessels to the heart. This reduces the flow of blood to the heart.</a:t>
            </a:r>
          </a:p>
          <a:p>
            <a:pPr marL="0" indent="0">
              <a:buNone/>
            </a:pPr>
            <a:endParaRPr lang="en-GB" sz="2000" dirty="0"/>
          </a:p>
          <a:p>
            <a:pPr marL="0" indent="0">
              <a:buNone/>
            </a:pPr>
            <a:r>
              <a:rPr lang="en-GB" sz="2000" dirty="0"/>
              <a:t>If one of the blood vessels becomes completely blocked, the blood supply to part of the heart stops and is damaged. This is called a heart attack.</a:t>
            </a:r>
          </a:p>
          <a:p>
            <a:pPr marL="0" indent="0">
              <a:buNone/>
            </a:pPr>
            <a:endParaRPr lang="en-GB" sz="2000" dirty="0"/>
          </a:p>
          <a:p>
            <a:pPr marL="0" indent="0">
              <a:buNone/>
            </a:pPr>
            <a:r>
              <a:rPr lang="en-GB" sz="2000" dirty="0"/>
              <a:t>If the blood supply to a large part of the heart is stopped it may cause death.</a:t>
            </a:r>
          </a:p>
          <a:p>
            <a:pPr marL="0" indent="0">
              <a:buNone/>
            </a:pPr>
            <a:endParaRPr lang="en-US" sz="2000" dirty="0"/>
          </a:p>
        </p:txBody>
      </p:sp>
      <p:pic>
        <p:nvPicPr>
          <p:cNvPr id="4" name="Picture 2" descr="C:\Users\AWhite\Downloads\shutterstock_1109149178.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362727" y="3377481"/>
            <a:ext cx="3673142" cy="24499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0713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Atherosclerosis</a:t>
            </a:r>
          </a:p>
        </p:txBody>
      </p:sp>
      <p:sp>
        <p:nvSpPr>
          <p:cNvPr id="3" name="Subtitle 2"/>
          <p:cNvSpPr>
            <a:spLocks noGrp="1"/>
          </p:cNvSpPr>
          <p:nvPr>
            <p:ph type="subTitle" idx="1"/>
          </p:nvPr>
        </p:nvSpPr>
        <p:spPr>
          <a:xfrm>
            <a:off x="1169276" y="2571092"/>
            <a:ext cx="7667153" cy="3600000"/>
          </a:xfrm>
        </p:spPr>
        <p:txBody>
          <a:bodyPr/>
          <a:lstStyle/>
          <a:p>
            <a:pPr marL="0" indent="0">
              <a:buNone/>
            </a:pPr>
            <a:r>
              <a:rPr lang="en-GB" dirty="0"/>
              <a:t>Atherosclerosis is the narrowing of the space inside the artery, due to a build-up of plaque that consists of substances, including cholesterol. </a:t>
            </a:r>
          </a:p>
          <a:p>
            <a:pPr marL="0" indent="0">
              <a:buNone/>
            </a:pPr>
            <a:endParaRPr lang="en-GB" sz="1200" dirty="0"/>
          </a:p>
          <a:p>
            <a:pPr marL="0" indent="0">
              <a:buNone/>
            </a:pPr>
            <a:r>
              <a:rPr lang="en-GB" dirty="0"/>
              <a:t>The narrowing of this space restricts blood flow and if this occurs in the coronary arteries (arteries supplying blood to the heart) the supply of oxygen to the heart is reduced. </a:t>
            </a:r>
          </a:p>
          <a:p>
            <a:pPr marL="0" indent="0">
              <a:buNone/>
            </a:pPr>
            <a:endParaRPr lang="en-GB" sz="1200" dirty="0"/>
          </a:p>
          <a:p>
            <a:pPr marL="0" indent="0">
              <a:buNone/>
            </a:pPr>
            <a:r>
              <a:rPr lang="en-GB" dirty="0"/>
              <a:t>If a plaque ruptures or breaks down, a blood clot can form in the vessel (thrombosis) blocking the flow of blood. </a:t>
            </a:r>
          </a:p>
          <a:p>
            <a:pPr marL="0" indent="0">
              <a:buNone/>
            </a:pPr>
            <a:endParaRPr lang="en-GB" sz="1200" dirty="0"/>
          </a:p>
          <a:p>
            <a:pPr marL="0" indent="0">
              <a:buNone/>
            </a:pPr>
            <a:r>
              <a:rPr lang="en-GB" dirty="0"/>
              <a:t>If this occurs in the coronary arteries it can lead to a heart attack and if the blockage occurs in a blood vessel that supplies the brain it can result in a stroke.</a:t>
            </a:r>
            <a:endParaRPr lang="en-US" sz="2000" dirty="0"/>
          </a:p>
        </p:txBody>
      </p:sp>
      <p:pic>
        <p:nvPicPr>
          <p:cNvPr id="1026" name="Picture 2" descr="https://www.nutrition.org.uk/images/cache/25f4c88b819df04da7383d0a1239b236_w278.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975378" y="2001984"/>
            <a:ext cx="2429539" cy="45182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6814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Rates of CHD</a:t>
            </a:r>
            <a:br>
              <a:rPr lang="en-US" dirty="0"/>
            </a:br>
            <a:endParaRPr lang="en-US" dirty="0"/>
          </a:p>
        </p:txBody>
      </p:sp>
      <p:sp>
        <p:nvSpPr>
          <p:cNvPr id="3" name="Subtitle 2"/>
          <p:cNvSpPr>
            <a:spLocks noGrp="1"/>
          </p:cNvSpPr>
          <p:nvPr>
            <p:ph type="subTitle" idx="1"/>
          </p:nvPr>
        </p:nvSpPr>
        <p:spPr>
          <a:xfrm>
            <a:off x="1169275" y="2571092"/>
            <a:ext cx="8165917" cy="3600000"/>
          </a:xfrm>
        </p:spPr>
        <p:txBody>
          <a:bodyPr/>
          <a:lstStyle/>
          <a:p>
            <a:pPr marL="0" indent="0">
              <a:buNone/>
            </a:pPr>
            <a:r>
              <a:rPr lang="en-GB" dirty="0"/>
              <a:t>Approximately 26% of all deaths in the UK are due to CVD and 42,000 people die prematurely (under the age of 75) each year as a result of the disease. </a:t>
            </a:r>
          </a:p>
          <a:p>
            <a:pPr marL="0" indent="0">
              <a:buNone/>
            </a:pPr>
            <a:endParaRPr lang="en-GB" dirty="0"/>
          </a:p>
          <a:p>
            <a:pPr marL="0" indent="0">
              <a:buNone/>
            </a:pPr>
            <a:r>
              <a:rPr lang="en-GB" dirty="0"/>
              <a:t>It is estimated 7 million people in the UK are living with CVD, which costs the NHS £6.8 billion a year. </a:t>
            </a:r>
          </a:p>
          <a:p>
            <a:pPr marL="0" indent="0">
              <a:buNone/>
            </a:pPr>
            <a:endParaRPr lang="en-GB" dirty="0"/>
          </a:p>
          <a:p>
            <a:pPr marL="0" indent="0">
              <a:buNone/>
            </a:pPr>
            <a:r>
              <a:rPr lang="en-GB" dirty="0"/>
              <a:t>Coronary heart disease (CHD) is the leading cause of death in the UK, with around 1 person dying from CHD every 8 minutes. </a:t>
            </a:r>
          </a:p>
          <a:p>
            <a:pPr marL="0" indent="0">
              <a:buNone/>
            </a:pPr>
            <a:endParaRPr lang="en-GB" dirty="0"/>
          </a:p>
          <a:p>
            <a:pPr marL="0" indent="0">
              <a:buNone/>
            </a:pPr>
            <a:r>
              <a:rPr lang="en-GB" dirty="0"/>
              <a:t>However, it is believed 80% of CHD and stroke could be prevented by changes to lifestyle factors, such as diet, physical activity and smoking.</a:t>
            </a:r>
            <a:endParaRPr lang="en-US" sz="2000" dirty="0"/>
          </a:p>
        </p:txBody>
      </p:sp>
    </p:spTree>
    <p:extLst>
      <p:ext uri="{BB962C8B-B14F-4D97-AF65-F5344CB8AC3E}">
        <p14:creationId xmlns:p14="http://schemas.microsoft.com/office/powerpoint/2010/main" val="3216814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Risk of CHD</a:t>
            </a:r>
          </a:p>
        </p:txBody>
      </p:sp>
      <p:sp>
        <p:nvSpPr>
          <p:cNvPr id="3" name="Subtitle 2"/>
          <p:cNvSpPr>
            <a:spLocks noGrp="1"/>
          </p:cNvSpPr>
          <p:nvPr>
            <p:ph type="subTitle" idx="1"/>
          </p:nvPr>
        </p:nvSpPr>
        <p:spPr/>
        <p:txBody>
          <a:bodyPr/>
          <a:lstStyle/>
          <a:p>
            <a:pPr marL="0" indent="0">
              <a:buNone/>
              <a:defRPr/>
            </a:pPr>
            <a:r>
              <a:rPr lang="en-GB" altLang="en-US" sz="2000" dirty="0"/>
              <a:t>The chance of suffering from CHD is affected by many factors. These are called risk factors.</a:t>
            </a:r>
          </a:p>
          <a:p>
            <a:pPr marL="0" indent="0">
              <a:buNone/>
              <a:defRPr/>
            </a:pPr>
            <a:r>
              <a:rPr lang="en-GB" altLang="en-US" sz="2000" dirty="0"/>
              <a:t>Factors that increase the risk of CHD include:</a:t>
            </a:r>
          </a:p>
          <a:p>
            <a:pPr>
              <a:buFont typeface="Arial" panose="020B0604020202020204" pitchFamily="34" charset="0"/>
              <a:buChar char="•"/>
              <a:defRPr/>
            </a:pPr>
            <a:r>
              <a:rPr lang="en-GB" altLang="en-US" sz="2000" dirty="0"/>
              <a:t>gender;</a:t>
            </a:r>
          </a:p>
          <a:p>
            <a:pPr>
              <a:buFont typeface="Arial" panose="020B0604020202020204" pitchFamily="34" charset="0"/>
              <a:buChar char="•"/>
              <a:defRPr/>
            </a:pPr>
            <a:r>
              <a:rPr lang="en-GB" altLang="en-US" sz="2000" dirty="0"/>
              <a:t>age;</a:t>
            </a:r>
          </a:p>
          <a:p>
            <a:pPr>
              <a:buFont typeface="Arial" panose="020B0604020202020204" pitchFamily="34" charset="0"/>
              <a:buChar char="•"/>
              <a:defRPr/>
            </a:pPr>
            <a:r>
              <a:rPr lang="en-GB" altLang="en-US" sz="2000" dirty="0"/>
              <a:t>smoking;</a:t>
            </a:r>
          </a:p>
          <a:p>
            <a:pPr>
              <a:buFont typeface="Arial" panose="020B0604020202020204" pitchFamily="34" charset="0"/>
              <a:buChar char="•"/>
              <a:defRPr/>
            </a:pPr>
            <a:r>
              <a:rPr lang="en-GB" altLang="en-US" sz="2000" dirty="0"/>
              <a:t>diet;</a:t>
            </a:r>
          </a:p>
          <a:p>
            <a:pPr>
              <a:buFont typeface="Arial" panose="020B0604020202020204" pitchFamily="34" charset="0"/>
              <a:buChar char="•"/>
              <a:defRPr/>
            </a:pPr>
            <a:r>
              <a:rPr lang="en-GB" altLang="en-US" sz="2000" dirty="0"/>
              <a:t>weight;</a:t>
            </a:r>
          </a:p>
          <a:p>
            <a:pPr>
              <a:buFont typeface="Arial" panose="020B0604020202020204" pitchFamily="34" charset="0"/>
              <a:buChar char="•"/>
              <a:defRPr/>
            </a:pPr>
            <a:r>
              <a:rPr lang="en-GB" altLang="en-US" sz="2000" dirty="0"/>
              <a:t>stress;</a:t>
            </a:r>
          </a:p>
          <a:p>
            <a:pPr>
              <a:buFont typeface="Arial" panose="020B0604020202020204" pitchFamily="34" charset="0"/>
              <a:buChar char="•"/>
              <a:defRPr/>
            </a:pPr>
            <a:r>
              <a:rPr lang="en-GB" altLang="en-US" sz="2000" dirty="0"/>
              <a:t>inactivity.</a:t>
            </a:r>
          </a:p>
          <a:p>
            <a:pPr marL="0" indent="0">
              <a:buNone/>
            </a:pPr>
            <a:endParaRPr lang="en-US" sz="2000" dirty="0"/>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8414676" y="2923820"/>
            <a:ext cx="2717612" cy="3566170"/>
          </a:xfrm>
          <a:prstGeom prst="rect">
            <a:avLst/>
          </a:prstGeom>
          <a:ln>
            <a:noFill/>
          </a:ln>
          <a:effectLst>
            <a:softEdge rad="112500"/>
          </a:effectLst>
        </p:spPr>
      </p:pic>
    </p:spTree>
    <p:extLst>
      <p:ext uri="{BB962C8B-B14F-4D97-AF65-F5344CB8AC3E}">
        <p14:creationId xmlns:p14="http://schemas.microsoft.com/office/powerpoint/2010/main" val="32168149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Risk of CHD</a:t>
            </a:r>
            <a:br>
              <a:rPr lang="en-US" dirty="0"/>
            </a:br>
            <a:endParaRPr lang="en-US" dirty="0"/>
          </a:p>
        </p:txBody>
      </p:sp>
      <p:sp>
        <p:nvSpPr>
          <p:cNvPr id="3" name="Subtitle 2"/>
          <p:cNvSpPr>
            <a:spLocks noGrp="1"/>
          </p:cNvSpPr>
          <p:nvPr>
            <p:ph type="subTitle" idx="1"/>
          </p:nvPr>
        </p:nvSpPr>
        <p:spPr>
          <a:xfrm>
            <a:off x="1169276" y="2571092"/>
            <a:ext cx="6810422" cy="3600000"/>
          </a:xfrm>
        </p:spPr>
        <p:txBody>
          <a:bodyPr/>
          <a:lstStyle/>
          <a:p>
            <a:pPr marL="0" indent="0">
              <a:spcBef>
                <a:spcPct val="0"/>
              </a:spcBef>
              <a:buNone/>
            </a:pPr>
            <a:r>
              <a:rPr lang="en-GB" altLang="en-US" sz="2000" dirty="0"/>
              <a:t>Other risk factors for CHD include having:</a:t>
            </a:r>
          </a:p>
          <a:p>
            <a:pPr>
              <a:spcBef>
                <a:spcPct val="0"/>
              </a:spcBef>
            </a:pPr>
            <a:endParaRPr lang="en-GB" altLang="en-US" sz="2000" dirty="0"/>
          </a:p>
          <a:p>
            <a:pPr>
              <a:spcBef>
                <a:spcPct val="0"/>
              </a:spcBef>
            </a:pPr>
            <a:r>
              <a:rPr lang="en-GB" altLang="en-US" sz="2000" dirty="0"/>
              <a:t>a family history of CHD;</a:t>
            </a:r>
          </a:p>
          <a:p>
            <a:pPr>
              <a:spcBef>
                <a:spcPct val="0"/>
              </a:spcBef>
            </a:pPr>
            <a:r>
              <a:rPr lang="en-GB" altLang="en-US" sz="2000" dirty="0"/>
              <a:t>high blood cholesterol level;</a:t>
            </a:r>
          </a:p>
          <a:p>
            <a:pPr>
              <a:spcBef>
                <a:spcPct val="0"/>
              </a:spcBef>
            </a:pPr>
            <a:r>
              <a:rPr lang="en-GB" altLang="en-US" sz="2000" dirty="0"/>
              <a:t>high blood pressure;</a:t>
            </a:r>
          </a:p>
          <a:p>
            <a:pPr>
              <a:spcBef>
                <a:spcPct val="0"/>
              </a:spcBef>
            </a:pPr>
            <a:r>
              <a:rPr lang="en-GB" altLang="en-US" sz="2000" dirty="0"/>
              <a:t>high intake of saturated fats;</a:t>
            </a:r>
          </a:p>
          <a:p>
            <a:pPr>
              <a:spcBef>
                <a:spcPct val="0"/>
              </a:spcBef>
            </a:pPr>
            <a:r>
              <a:rPr lang="en-GB" altLang="en-US" sz="2000" dirty="0"/>
              <a:t>diabetes.</a:t>
            </a:r>
          </a:p>
          <a:p>
            <a:pPr>
              <a:spcBef>
                <a:spcPct val="0"/>
              </a:spcBef>
            </a:pPr>
            <a:endParaRPr lang="en-GB" altLang="en-US" sz="2000" dirty="0"/>
          </a:p>
          <a:p>
            <a:pPr marL="0" indent="0">
              <a:spcBef>
                <a:spcPct val="0"/>
              </a:spcBef>
              <a:buNone/>
            </a:pPr>
            <a:r>
              <a:rPr lang="en-GB" altLang="en-US" sz="2000" dirty="0"/>
              <a:t>Some factors cannot be changed, such as family history. Other factors can be changed, for example diet or other aspect of lifestyle which are called modifiable risk factors.</a:t>
            </a:r>
            <a:endParaRPr lang="en-US" altLang="en-US" sz="2000" dirty="0"/>
          </a:p>
          <a:p>
            <a:pPr marL="0" indent="0">
              <a:buNone/>
            </a:pPr>
            <a:endParaRPr lang="en-US" sz="2000" dirty="0"/>
          </a:p>
        </p:txBody>
      </p:sp>
      <p:pic>
        <p:nvPicPr>
          <p:cNvPr id="4" name="Picture 3"/>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7979697" y="1759886"/>
            <a:ext cx="3592529" cy="2664296"/>
          </a:xfrm>
          <a:prstGeom prst="rect">
            <a:avLst/>
          </a:prstGeom>
          <a:ln>
            <a:noFill/>
          </a:ln>
          <a:effectLst>
            <a:softEdge rad="112500"/>
          </a:effectLst>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713345" y="4424182"/>
            <a:ext cx="2736304" cy="2052228"/>
          </a:xfrm>
          <a:prstGeom prst="rect">
            <a:avLst/>
          </a:prstGeom>
          <a:ln>
            <a:noFill/>
          </a:ln>
          <a:effectLst>
            <a:softEdge rad="112500"/>
          </a:effectLst>
        </p:spPr>
      </p:pic>
    </p:spTree>
    <p:extLst>
      <p:ext uri="{BB962C8B-B14F-4D97-AF65-F5344CB8AC3E}">
        <p14:creationId xmlns:p14="http://schemas.microsoft.com/office/powerpoint/2010/main" val="3216814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Blood cholesterol levels</a:t>
            </a:r>
            <a:br>
              <a:rPr lang="en-US" dirty="0"/>
            </a:br>
            <a:endParaRPr lang="en-US" dirty="0"/>
          </a:p>
        </p:txBody>
      </p:sp>
      <p:sp>
        <p:nvSpPr>
          <p:cNvPr id="3" name="Subtitle 2"/>
          <p:cNvSpPr>
            <a:spLocks noGrp="1"/>
          </p:cNvSpPr>
          <p:nvPr>
            <p:ph type="subTitle" idx="1"/>
          </p:nvPr>
        </p:nvSpPr>
        <p:spPr>
          <a:xfrm>
            <a:off x="1169276" y="2571092"/>
            <a:ext cx="6968884" cy="3600000"/>
          </a:xfrm>
        </p:spPr>
        <p:txBody>
          <a:bodyPr/>
          <a:lstStyle/>
          <a:p>
            <a:pPr marL="0" indent="0">
              <a:buNone/>
            </a:pPr>
            <a:r>
              <a:rPr lang="en-GB" sz="2000" dirty="0"/>
              <a:t>Cholesterol is a type of fat that is essential for the body (not in the diet) in small amounts. It is produced in the liver and some is also obtained from the diet. </a:t>
            </a:r>
          </a:p>
          <a:p>
            <a:pPr marL="0" indent="0">
              <a:buNone/>
            </a:pPr>
            <a:endParaRPr lang="en-GB" sz="2000" dirty="0"/>
          </a:p>
          <a:p>
            <a:pPr marL="0" indent="0">
              <a:buNone/>
            </a:pPr>
            <a:r>
              <a:rPr lang="en-GB" sz="2000" dirty="0"/>
              <a:t>There are two main types of cholesterol, HDL (high density lipoprotein) known as ‘good cholesterol’ and LDL (low density lipoprotein) known as ‘bad cholesterol’.</a:t>
            </a:r>
          </a:p>
          <a:p>
            <a:pPr marL="0" indent="0">
              <a:buNone/>
            </a:pPr>
            <a:endParaRPr lang="en-GB" sz="2000" dirty="0"/>
          </a:p>
          <a:p>
            <a:pPr marL="0" indent="0">
              <a:buNone/>
            </a:pPr>
            <a:r>
              <a:rPr lang="en-GB" sz="2000" dirty="0"/>
              <a:t>Cholesterol is carried around the body in the blood. High levels of LDL cholesterol in blood increase the risk of CHD. The level of cholesterol in the blood depends partly on genetic factors, but diet is also important.</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195950" y="3599411"/>
            <a:ext cx="3611529" cy="2408890"/>
          </a:xfrm>
          <a:prstGeom prst="rect">
            <a:avLst/>
          </a:prstGeom>
        </p:spPr>
      </p:pic>
    </p:spTree>
    <p:extLst>
      <p:ext uri="{BB962C8B-B14F-4D97-AF65-F5344CB8AC3E}">
        <p14:creationId xmlns:p14="http://schemas.microsoft.com/office/powerpoint/2010/main" val="3216814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Cholesterol and the diet</a:t>
            </a:r>
          </a:p>
        </p:txBody>
      </p:sp>
      <p:sp>
        <p:nvSpPr>
          <p:cNvPr id="3" name="Subtitle 2"/>
          <p:cNvSpPr>
            <a:spLocks noGrp="1"/>
          </p:cNvSpPr>
          <p:nvPr>
            <p:ph type="subTitle" idx="1"/>
          </p:nvPr>
        </p:nvSpPr>
        <p:spPr>
          <a:xfrm>
            <a:off x="1169276" y="2571092"/>
            <a:ext cx="7176702" cy="3600000"/>
          </a:xfrm>
        </p:spPr>
        <p:txBody>
          <a:bodyPr/>
          <a:lstStyle/>
          <a:p>
            <a:pPr marL="0" indent="0">
              <a:buNone/>
            </a:pPr>
            <a:r>
              <a:rPr lang="en-GB" sz="2000" dirty="0"/>
              <a:t>The level of blood cholesterol is affected by the amount and type of fat in the diet. </a:t>
            </a:r>
          </a:p>
          <a:p>
            <a:pPr marL="0" indent="0">
              <a:buNone/>
            </a:pPr>
            <a:r>
              <a:rPr lang="en-GB" sz="2000" dirty="0"/>
              <a:t>	</a:t>
            </a:r>
          </a:p>
          <a:p>
            <a:pPr marL="0" indent="0">
              <a:buNone/>
            </a:pPr>
            <a:r>
              <a:rPr lang="en-GB" sz="2000" dirty="0"/>
              <a:t>High intakes of saturated fatty acids, and of total fat, can increase the amount of cholesterol in the blood, and increase the risk of CHD.</a:t>
            </a:r>
          </a:p>
          <a:p>
            <a:pPr marL="0" indent="0">
              <a:buNone/>
            </a:pPr>
            <a:endParaRPr lang="en-GB" sz="2000" dirty="0"/>
          </a:p>
          <a:p>
            <a:pPr marL="0" indent="0">
              <a:buNone/>
            </a:pPr>
            <a:r>
              <a:rPr lang="en-GB" sz="2000" dirty="0"/>
              <a:t>Most people are consuming too much saturated fat and need to switch to foods containing unsaturated fat. </a:t>
            </a:r>
            <a:r>
              <a:rPr lang="en-GB" altLang="en-US" sz="2000" dirty="0">
                <a:latin typeface="Arial" panose="020B0604020202020204" pitchFamily="34" charset="0"/>
                <a:cs typeface="Arial" panose="020B0604020202020204" pitchFamily="34" charset="0"/>
              </a:rPr>
              <a:t>There's good evidence that replacing saturated fats with unsaturated fats can help lower cholesterol.</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520145" y="3790603"/>
            <a:ext cx="3445221" cy="2280736"/>
          </a:xfrm>
          <a:prstGeom prst="rect">
            <a:avLst/>
          </a:prstGeom>
        </p:spPr>
      </p:pic>
    </p:spTree>
    <p:extLst>
      <p:ext uri="{BB962C8B-B14F-4D97-AF65-F5344CB8AC3E}">
        <p14:creationId xmlns:p14="http://schemas.microsoft.com/office/powerpoint/2010/main" val="3216814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Blood pressure</a:t>
            </a:r>
            <a:br>
              <a:rPr lang="en-US" dirty="0"/>
            </a:br>
            <a:endParaRPr lang="en-US" dirty="0"/>
          </a:p>
        </p:txBody>
      </p:sp>
      <p:sp>
        <p:nvSpPr>
          <p:cNvPr id="3" name="Subtitle 2"/>
          <p:cNvSpPr>
            <a:spLocks noGrp="1"/>
          </p:cNvSpPr>
          <p:nvPr>
            <p:ph type="subTitle" idx="1"/>
          </p:nvPr>
        </p:nvSpPr>
        <p:spPr>
          <a:xfrm>
            <a:off x="1169276" y="2571092"/>
            <a:ext cx="7052011" cy="3600000"/>
          </a:xfrm>
        </p:spPr>
        <p:txBody>
          <a:bodyPr/>
          <a:lstStyle/>
          <a:p>
            <a:pPr marL="0" indent="0">
              <a:spcBef>
                <a:spcPct val="0"/>
              </a:spcBef>
              <a:buNone/>
            </a:pPr>
            <a:r>
              <a:rPr lang="en-GB" altLang="en-US" sz="2000" dirty="0"/>
              <a:t>High blood pressure increases the risk of CHD. Blood pressure tends to be raised in people who:</a:t>
            </a:r>
          </a:p>
          <a:p>
            <a:pPr>
              <a:spcBef>
                <a:spcPct val="0"/>
              </a:spcBef>
            </a:pPr>
            <a:endParaRPr lang="en-GB" altLang="en-US" sz="2000" dirty="0"/>
          </a:p>
          <a:p>
            <a:pPr>
              <a:spcBef>
                <a:spcPct val="0"/>
              </a:spcBef>
            </a:pPr>
            <a:r>
              <a:rPr lang="en-GB" altLang="en-US" sz="2000" dirty="0"/>
              <a:t>are very overweight;</a:t>
            </a:r>
          </a:p>
          <a:p>
            <a:pPr>
              <a:spcBef>
                <a:spcPct val="0"/>
              </a:spcBef>
            </a:pPr>
            <a:r>
              <a:rPr lang="en-GB" altLang="en-US" sz="2000" dirty="0"/>
              <a:t>drink a lot of alcohol;</a:t>
            </a:r>
          </a:p>
          <a:p>
            <a:pPr>
              <a:spcBef>
                <a:spcPct val="0"/>
              </a:spcBef>
            </a:pPr>
            <a:r>
              <a:rPr lang="en-GB" altLang="en-US" sz="2000" dirty="0"/>
              <a:t>take little exercise;</a:t>
            </a:r>
          </a:p>
          <a:p>
            <a:pPr>
              <a:spcBef>
                <a:spcPct val="0"/>
              </a:spcBef>
            </a:pPr>
            <a:r>
              <a:rPr lang="en-GB" altLang="en-US" sz="2000" dirty="0"/>
              <a:t>smoke cigarettes;</a:t>
            </a:r>
          </a:p>
          <a:p>
            <a:pPr>
              <a:spcBef>
                <a:spcPct val="0"/>
              </a:spcBef>
            </a:pPr>
            <a:r>
              <a:rPr lang="en-GB" altLang="en-US" sz="2000" dirty="0"/>
              <a:t>eat a lot of salt.</a:t>
            </a:r>
          </a:p>
          <a:p>
            <a:pPr>
              <a:spcBef>
                <a:spcPct val="0"/>
              </a:spcBef>
            </a:pPr>
            <a:endParaRPr lang="en-GB" altLang="en-US" sz="2000" dirty="0"/>
          </a:p>
          <a:p>
            <a:pPr marL="0" indent="0">
              <a:spcBef>
                <a:spcPct val="0"/>
              </a:spcBef>
              <a:buNone/>
            </a:pPr>
            <a:r>
              <a:rPr lang="en-GB" altLang="en-US" sz="2000" dirty="0"/>
              <a:t>Considering which of these factors are relevant, and altering them is necessary, can help to reduce blood pressure.</a:t>
            </a:r>
          </a:p>
          <a:p>
            <a:pPr>
              <a:spcBef>
                <a:spcPct val="0"/>
              </a:spcBef>
            </a:pPr>
            <a:endParaRPr lang="en-GB" altLang="en-US" sz="2000" dirty="0"/>
          </a:p>
          <a:p>
            <a:pPr marL="0" indent="0">
              <a:spcBef>
                <a:spcPct val="0"/>
              </a:spcBef>
              <a:buNone/>
            </a:pPr>
            <a:r>
              <a:rPr lang="en-GB" altLang="en-US" sz="2000" dirty="0"/>
              <a:t>A normal blood pressure in adults is considered to be around </a:t>
            </a:r>
            <a:r>
              <a:rPr lang="en-GB" altLang="en-US" sz="2000" b="1" dirty="0"/>
              <a:t>120/80 </a:t>
            </a:r>
            <a:r>
              <a:rPr lang="en-GB" altLang="en-US" sz="2000" dirty="0"/>
              <a:t>(known as 120 over 80).</a:t>
            </a:r>
          </a:p>
          <a:p>
            <a:pPr marL="0" indent="0">
              <a:buNone/>
            </a:pPr>
            <a:endParaRPr lang="en-US"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138159" y="3667363"/>
            <a:ext cx="3753717" cy="2503729"/>
          </a:xfrm>
          <a:prstGeom prst="rect">
            <a:avLst/>
          </a:prstGeom>
        </p:spPr>
      </p:pic>
    </p:spTree>
    <p:extLst>
      <p:ext uri="{BB962C8B-B14F-4D97-AF65-F5344CB8AC3E}">
        <p14:creationId xmlns:p14="http://schemas.microsoft.com/office/powerpoint/2010/main" val="32168149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8" ma:contentTypeDescription="Create a new document." ma:contentTypeScope="" ma:versionID="dc6deb05df7d1fcd95eb88bf1a5a26f4">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8258fb5370106c49cde09acdb6d5137d"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B7F75C5-A2B8-4632-8E92-731324935A78}">
  <ds:schemaRefs>
    <ds:schemaRef ds:uri="http://schemas.microsoft.com/office/2006/metadata/properties"/>
    <ds:schemaRef ds:uri="http://schemas.microsoft.com/office/infopath/2007/PartnerControls"/>
    <ds:schemaRef ds:uri="ead97cfe-a968-427f-b02b-893e6ba0355a"/>
    <ds:schemaRef ds:uri="c53071f4-7f44-43fd-895c-8e7b6a3746b0"/>
  </ds:schemaRefs>
</ds:datastoreItem>
</file>

<file path=customXml/itemProps2.xml><?xml version="1.0" encoding="utf-8"?>
<ds:datastoreItem xmlns:ds="http://schemas.openxmlformats.org/officeDocument/2006/customXml" ds:itemID="{54675B5A-27F8-4CA9-A2B1-7B4895EFAC1C}">
  <ds:schemaRefs>
    <ds:schemaRef ds:uri="http://schemas.microsoft.com/sharepoint/v3/contenttype/forms"/>
  </ds:schemaRefs>
</ds:datastoreItem>
</file>

<file path=customXml/itemProps3.xml><?xml version="1.0" encoding="utf-8"?>
<ds:datastoreItem xmlns:ds="http://schemas.openxmlformats.org/officeDocument/2006/customXml" ds:itemID="{CFC4E620-1F7B-45F0-A15E-2E8AFFE760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1402</Words>
  <Application>Microsoft Office PowerPoint</Application>
  <PresentationFormat>Widescreen</PresentationFormat>
  <Paragraphs>121</Paragraphs>
  <Slides>18</Slides>
  <Notes>0</Notes>
  <HiddenSlides>0</HiddenSlides>
  <MMClips>0</MMClips>
  <ScaleCrop>false</ScaleCrop>
  <HeadingPairs>
    <vt:vector size="6" baseType="variant">
      <vt:variant>
        <vt:lpstr>Fonts Used</vt:lpstr>
      </vt:variant>
      <vt:variant>
        <vt:i4>2</vt:i4>
      </vt:variant>
      <vt:variant>
        <vt:lpstr>Theme</vt:lpstr>
      </vt:variant>
      <vt:variant>
        <vt:i4>4</vt:i4>
      </vt:variant>
      <vt:variant>
        <vt:lpstr>Slide Titles</vt:lpstr>
      </vt:variant>
      <vt:variant>
        <vt:i4>18</vt:i4>
      </vt:variant>
    </vt:vector>
  </HeadingPairs>
  <TitlesOfParts>
    <vt:vector size="24" baseType="lpstr">
      <vt:lpstr>Arial</vt:lpstr>
      <vt:lpstr>Calibri</vt:lpstr>
      <vt:lpstr>Office Theme</vt:lpstr>
      <vt:lpstr>Custom Design</vt:lpstr>
      <vt:lpstr>1_Custom Design</vt:lpstr>
      <vt:lpstr>3_Custom Design</vt:lpstr>
      <vt:lpstr>Coronary heart disease  </vt:lpstr>
      <vt:lpstr>Coronary heart disease </vt:lpstr>
      <vt:lpstr>Atherosclerosis</vt:lpstr>
      <vt:lpstr>Rates of CHD </vt:lpstr>
      <vt:lpstr>Risk of CHD</vt:lpstr>
      <vt:lpstr>Risk of CHD </vt:lpstr>
      <vt:lpstr>Blood cholesterol levels </vt:lpstr>
      <vt:lpstr>Cholesterol and the diet</vt:lpstr>
      <vt:lpstr>Blood pressure </vt:lpstr>
      <vt:lpstr>Maintaining a healthy weight </vt:lpstr>
      <vt:lpstr>Distribution of fat </vt:lpstr>
      <vt:lpstr>Fatty acids </vt:lpstr>
      <vt:lpstr>Fatty acids </vt:lpstr>
      <vt:lpstr>Fatty acids </vt:lpstr>
      <vt:lpstr>Diet and CHD </vt:lpstr>
      <vt:lpstr>Cutting back fat tips </vt:lpstr>
      <vt:lpstr>Quiz- Kahoot </vt:lpstr>
      <vt:lpstr>Coronary heart disease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Alexander White</cp:lastModifiedBy>
  <cp:revision>35</cp:revision>
  <dcterms:created xsi:type="dcterms:W3CDTF">2018-10-10T09:22:08Z</dcterms:created>
  <dcterms:modified xsi:type="dcterms:W3CDTF">2023-10-20T14:33:11Z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