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6"/>
  </p:notesMasterIdLst>
  <p:sldIdLst>
    <p:sldId id="256" r:id="rId8"/>
    <p:sldId id="308" r:id="rId9"/>
    <p:sldId id="343" r:id="rId10"/>
    <p:sldId id="342" r:id="rId11"/>
    <p:sldId id="349" r:id="rId12"/>
    <p:sldId id="281" r:id="rId13"/>
    <p:sldId id="282" r:id="rId14"/>
    <p:sldId id="347" r:id="rId15"/>
    <p:sldId id="329" r:id="rId16"/>
    <p:sldId id="339" r:id="rId17"/>
    <p:sldId id="280" r:id="rId18"/>
    <p:sldId id="355" r:id="rId19"/>
    <p:sldId id="354" r:id="rId20"/>
    <p:sldId id="352" r:id="rId21"/>
    <p:sldId id="324" r:id="rId22"/>
    <p:sldId id="263" r:id="rId23"/>
    <p:sldId id="325" r:id="rId24"/>
    <p:sldId id="353" r:id="rId25"/>
    <p:sldId id="284" r:id="rId26"/>
    <p:sldId id="289" r:id="rId27"/>
    <p:sldId id="262" r:id="rId28"/>
    <p:sldId id="348" r:id="rId29"/>
    <p:sldId id="264" r:id="rId30"/>
    <p:sldId id="265" r:id="rId31"/>
    <p:sldId id="266" r:id="rId32"/>
    <p:sldId id="267" r:id="rId33"/>
    <p:sldId id="268" r:id="rId34"/>
    <p:sldId id="290" r:id="rId35"/>
    <p:sldId id="270" r:id="rId36"/>
    <p:sldId id="271" r:id="rId37"/>
    <p:sldId id="272" r:id="rId38"/>
    <p:sldId id="273" r:id="rId39"/>
    <p:sldId id="274" r:id="rId40"/>
    <p:sldId id="275" r:id="rId41"/>
    <p:sldId id="276" r:id="rId42"/>
    <p:sldId id="277" r:id="rId43"/>
    <p:sldId id="279" r:id="rId44"/>
    <p:sldId id="261"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97136D81-7C04-5C29-B9C3-FCA2BB86A16B}"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E46B2F"/>
    <a:srgbClr val="D19426"/>
    <a:srgbClr val="FCC241"/>
    <a:srgbClr val="D98F1A"/>
    <a:srgbClr val="F9D4B6"/>
    <a:srgbClr val="EDAD80"/>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A93DA7-4488-454E-A293-CDE214FC57B8}" v="1" dt="2022-09-26T15:06:23.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5958A062-EE70-454C-914D-0975AAE75881}"/>
    <pc:docChg chg="modSld">
      <pc:chgData name="Frances Meek" userId="f3af35cc-3229-46e1-af36-3525661cfbd3" providerId="ADAL" clId="{5958A062-EE70-454C-914D-0975AAE75881}" dt="2022-09-25T12:04:34.172" v="113" actId="14100"/>
      <pc:docMkLst>
        <pc:docMk/>
      </pc:docMkLst>
      <pc:sldChg chg="addSp modSp">
        <pc:chgData name="Frances Meek" userId="f3af35cc-3229-46e1-af36-3525661cfbd3" providerId="ADAL" clId="{5958A062-EE70-454C-914D-0975AAE75881}" dt="2022-09-25T11:34:56.321" v="112"/>
        <pc:sldMkLst>
          <pc:docMk/>
          <pc:sldMk cId="2302005153" sldId="261"/>
        </pc:sldMkLst>
        <pc:spChg chg="add mod">
          <ac:chgData name="Frances Meek" userId="f3af35cc-3229-46e1-af36-3525661cfbd3" providerId="ADAL" clId="{5958A062-EE70-454C-914D-0975AAE75881}" dt="2022-09-25T11:34:56.321" v="112"/>
          <ac:spMkLst>
            <pc:docMk/>
            <pc:sldMk cId="2302005153" sldId="261"/>
            <ac:spMk id="6" creationId="{780352F3-4132-D86E-ACAC-329D04727DA8}"/>
          </ac:spMkLst>
        </pc:spChg>
      </pc:sldChg>
      <pc:sldChg chg="modSp mod">
        <pc:chgData name="Frances Meek" userId="f3af35cc-3229-46e1-af36-3525661cfbd3" providerId="ADAL" clId="{5958A062-EE70-454C-914D-0975AAE75881}" dt="2022-09-25T11:33:30.656" v="101" actId="20577"/>
        <pc:sldMkLst>
          <pc:docMk/>
          <pc:sldMk cId="2727409723" sldId="273"/>
        </pc:sldMkLst>
        <pc:spChg chg="mod">
          <ac:chgData name="Frances Meek" userId="f3af35cc-3229-46e1-af36-3525661cfbd3" providerId="ADAL" clId="{5958A062-EE70-454C-914D-0975AAE75881}" dt="2022-09-25T11:33:30.656" v="101" actId="20577"/>
          <ac:spMkLst>
            <pc:docMk/>
            <pc:sldMk cId="2727409723" sldId="273"/>
            <ac:spMk id="3" creationId="{00000000-0000-0000-0000-000000000000}"/>
          </ac:spMkLst>
        </pc:spChg>
      </pc:sldChg>
      <pc:sldChg chg="modSp mod">
        <pc:chgData name="Frances Meek" userId="f3af35cc-3229-46e1-af36-3525661cfbd3" providerId="ADAL" clId="{5958A062-EE70-454C-914D-0975AAE75881}" dt="2022-09-25T11:34:26.941" v="111" actId="20577"/>
        <pc:sldMkLst>
          <pc:docMk/>
          <pc:sldMk cId="3779779658" sldId="279"/>
        </pc:sldMkLst>
        <pc:spChg chg="mod">
          <ac:chgData name="Frances Meek" userId="f3af35cc-3229-46e1-af36-3525661cfbd3" providerId="ADAL" clId="{5958A062-EE70-454C-914D-0975AAE75881}" dt="2022-09-25T11:34:26.941" v="111" actId="20577"/>
          <ac:spMkLst>
            <pc:docMk/>
            <pc:sldMk cId="3779779658" sldId="279"/>
            <ac:spMk id="3" creationId="{00000000-0000-0000-0000-000000000000}"/>
          </ac:spMkLst>
        </pc:spChg>
      </pc:sldChg>
      <pc:sldChg chg="addSp modSp mod">
        <pc:chgData name="Frances Meek" userId="f3af35cc-3229-46e1-af36-3525661cfbd3" providerId="ADAL" clId="{5958A062-EE70-454C-914D-0975AAE75881}" dt="2022-09-25T11:30:51.469" v="72" actId="255"/>
        <pc:sldMkLst>
          <pc:docMk/>
          <pc:sldMk cId="3098122044" sldId="325"/>
        </pc:sldMkLst>
        <pc:spChg chg="mod">
          <ac:chgData name="Frances Meek" userId="f3af35cc-3229-46e1-af36-3525661cfbd3" providerId="ADAL" clId="{5958A062-EE70-454C-914D-0975AAE75881}" dt="2022-09-25T11:30:06.278" v="62" actId="20577"/>
          <ac:spMkLst>
            <pc:docMk/>
            <pc:sldMk cId="3098122044" sldId="325"/>
            <ac:spMk id="3" creationId="{2D96CEC0-8122-6BD8-7C35-96AB229E25E3}"/>
          </ac:spMkLst>
        </pc:spChg>
        <pc:spChg chg="add mod">
          <ac:chgData name="Frances Meek" userId="f3af35cc-3229-46e1-af36-3525661cfbd3" providerId="ADAL" clId="{5958A062-EE70-454C-914D-0975AAE75881}" dt="2022-09-25T11:30:51.469" v="72" actId="255"/>
          <ac:spMkLst>
            <pc:docMk/>
            <pc:sldMk cId="3098122044" sldId="325"/>
            <ac:spMk id="4" creationId="{FDE17B11-2092-84A5-A1F5-C92FF76480D9}"/>
          </ac:spMkLst>
        </pc:spChg>
      </pc:sldChg>
      <pc:sldChg chg="modSp mod">
        <pc:chgData name="Frances Meek" userId="f3af35cc-3229-46e1-af36-3525661cfbd3" providerId="ADAL" clId="{5958A062-EE70-454C-914D-0975AAE75881}" dt="2022-09-25T12:04:34.172" v="113" actId="14100"/>
        <pc:sldMkLst>
          <pc:docMk/>
          <pc:sldMk cId="3879642264" sldId="347"/>
        </pc:sldMkLst>
        <pc:spChg chg="mod">
          <ac:chgData name="Frances Meek" userId="f3af35cc-3229-46e1-af36-3525661cfbd3" providerId="ADAL" clId="{5958A062-EE70-454C-914D-0975AAE75881}" dt="2022-09-25T12:04:34.172" v="113" actId="14100"/>
          <ac:spMkLst>
            <pc:docMk/>
            <pc:sldMk cId="3879642264" sldId="347"/>
            <ac:spMk id="6" creationId="{9D436298-2440-5196-359B-373BFD540770}"/>
          </ac:spMkLst>
        </pc:spChg>
      </pc:sldChg>
      <pc:sldChg chg="modSp mod">
        <pc:chgData name="Frances Meek" userId="f3af35cc-3229-46e1-af36-3525661cfbd3" providerId="ADAL" clId="{5958A062-EE70-454C-914D-0975AAE75881}" dt="2022-09-25T11:31:47.074" v="98" actId="20577"/>
        <pc:sldMkLst>
          <pc:docMk/>
          <pc:sldMk cId="878135564" sldId="353"/>
        </pc:sldMkLst>
        <pc:spChg chg="mod">
          <ac:chgData name="Frances Meek" userId="f3af35cc-3229-46e1-af36-3525661cfbd3" providerId="ADAL" clId="{5958A062-EE70-454C-914D-0975AAE75881}" dt="2022-09-25T11:31:47.074" v="98" actId="20577"/>
          <ac:spMkLst>
            <pc:docMk/>
            <pc:sldMk cId="878135564" sldId="353"/>
            <ac:spMk id="3" creationId="{2D96CEC0-8122-6BD8-7C35-96AB229E25E3}"/>
          </ac:spMkLst>
        </pc:spChg>
      </pc:sldChg>
      <pc:sldChg chg="modSp mod">
        <pc:chgData name="Frances Meek" userId="f3af35cc-3229-46e1-af36-3525661cfbd3" providerId="ADAL" clId="{5958A062-EE70-454C-914D-0975AAE75881}" dt="2022-09-25T11:26:40.057" v="14" actId="20577"/>
        <pc:sldMkLst>
          <pc:docMk/>
          <pc:sldMk cId="1223743653" sldId="354"/>
        </pc:sldMkLst>
        <pc:spChg chg="mod">
          <ac:chgData name="Frances Meek" userId="f3af35cc-3229-46e1-af36-3525661cfbd3" providerId="ADAL" clId="{5958A062-EE70-454C-914D-0975AAE75881}" dt="2022-09-25T11:26:40.057" v="14" actId="20577"/>
          <ac:spMkLst>
            <pc:docMk/>
            <pc:sldMk cId="1223743653" sldId="354"/>
            <ac:spMk id="3" creationId="{871FADD7-5CFD-68C9-851C-B6F4AD15AF0A}"/>
          </ac:spMkLst>
        </pc:spChg>
        <pc:graphicFrameChg chg="mod modGraphic">
          <ac:chgData name="Frances Meek" userId="f3af35cc-3229-46e1-af36-3525661cfbd3" providerId="ADAL" clId="{5958A062-EE70-454C-914D-0975AAE75881}" dt="2022-09-25T11:26:24.408" v="4" actId="14100"/>
          <ac:graphicFrameMkLst>
            <pc:docMk/>
            <pc:sldMk cId="1223743653" sldId="354"/>
            <ac:graphicFrameMk id="5" creationId="{8209D15C-E25B-9FE6-BB7E-303380BCF7D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8DDEB-FCDC-4DE3-9816-B42919357ACD}" type="datetimeFigureOut">
              <a:rPr lang="en-GB" smtClean="0"/>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5B1416-C76B-4A3D-9529-7F7B5FAB36A7}" type="slidenum">
              <a:rPr lang="en-GB" smtClean="0"/>
              <a:t>‹#›</a:t>
            </a:fld>
            <a:endParaRPr lang="en-GB"/>
          </a:p>
        </p:txBody>
      </p:sp>
    </p:spTree>
    <p:extLst>
      <p:ext uri="{BB962C8B-B14F-4D97-AF65-F5344CB8AC3E}">
        <p14:creationId xmlns:p14="http://schemas.microsoft.com/office/powerpoint/2010/main" val="50839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34115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87D4F2B-C5C1-1C71-5853-92F8E4970CF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DE6D2CA-2386-CA33-0460-5E8F7098336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1F0CF82-A83B-9668-C5C5-234D0AB23236}"/>
              </a:ext>
            </a:extLst>
          </p:cNvPr>
          <p:cNvSpPr>
            <a:spLocks noGrp="1" noChangeArrowheads="1"/>
          </p:cNvSpPr>
          <p:nvPr>
            <p:ph type="sldNum" sz="quarter" idx="12"/>
          </p:nvPr>
        </p:nvSpPr>
        <p:spPr>
          <a:ln/>
        </p:spPr>
        <p:txBody>
          <a:bodyPr/>
          <a:lstStyle>
            <a:lvl1pPr>
              <a:defRPr/>
            </a:lvl1pPr>
          </a:lstStyle>
          <a:p>
            <a:pPr>
              <a:defRPr/>
            </a:pPr>
            <a:fld id="{105AA045-056A-4F9A-84D4-AEDD8071E668}" type="slidenum">
              <a:rPr lang="en-GB" altLang="en-US"/>
              <a:pPr>
                <a:defRPr/>
              </a:pPr>
              <a:t>‹#›</a:t>
            </a:fld>
            <a:endParaRPr lang="en-GB" altLang="en-US"/>
          </a:p>
        </p:txBody>
      </p:sp>
    </p:spTree>
    <p:extLst>
      <p:ext uri="{BB962C8B-B14F-4D97-AF65-F5344CB8AC3E}">
        <p14:creationId xmlns:p14="http://schemas.microsoft.com/office/powerpoint/2010/main" val="292701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4.xml"/><Relationship Id="rId5" Type="http://schemas.openxmlformats.org/officeDocument/2006/relationships/theme" Target="../theme/theme3.xml"/><Relationship Id="rId10" Type="http://schemas.openxmlformats.org/officeDocument/2006/relationships/hyperlink" Target="http://www.foodafactoflife.org.uk/" TargetMode="Externa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6"/>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6" imgH="403" progId="TCLayout.ActiveDocument.1">
                  <p:embed/>
                </p:oleObj>
              </mc:Choice>
              <mc:Fallback>
                <p:oleObj name="think-cell Slide" r:id="rId7"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10"/>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 id="2147483663"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lay.kahoot.it/#/?quizId=0f07089f-a94b-4760-bc22-a4789e656799"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oodafactoflife.org.uk/7-11-years/healthy-eating/interactive-resources/#digestion"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bit.ly/2UTLpec"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13H1urX3gxI?feature=oembed" TargetMode="External"/><Relationship Id="rId4" Type="http://schemas.openxmlformats.org/officeDocument/2006/relationships/hyperlink" Target="https://cognitoedu.org/hom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13H1urX3gxI?feature=oembed" TargetMode="External"/><Relationship Id="rId4" Type="http://schemas.openxmlformats.org/officeDocument/2006/relationships/hyperlink" Target="https://cognitoedu.org/hom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Digestive system</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Round the room</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dirty="0"/>
              <a:t>Different organs have a different role in digestion.</a:t>
            </a:r>
          </a:p>
          <a:p>
            <a:pPr marL="0" indent="0">
              <a:buNone/>
            </a:pPr>
            <a:endParaRPr lang="en-GB" dirty="0"/>
          </a:p>
          <a:p>
            <a:pPr marL="0" indent="0">
              <a:buNone/>
            </a:pPr>
            <a:r>
              <a:rPr lang="en-GB" dirty="0"/>
              <a:t>Research each organ and its role, using the sheets around the room.</a:t>
            </a:r>
          </a:p>
          <a:p>
            <a:pPr marL="0" indent="0">
              <a:buNone/>
            </a:pPr>
            <a:endParaRPr lang="en-GB" dirty="0"/>
          </a:p>
          <a:p>
            <a:pPr marL="0" indent="0">
              <a:buNone/>
            </a:pPr>
            <a:r>
              <a:rPr lang="en-GB" dirty="0"/>
              <a:t>Fill in your table as you go around the room.</a:t>
            </a:r>
          </a:p>
        </p:txBody>
      </p:sp>
    </p:spTree>
    <p:extLst>
      <p:ext uri="{BB962C8B-B14F-4D97-AF65-F5344CB8AC3E}">
        <p14:creationId xmlns:p14="http://schemas.microsoft.com/office/powerpoint/2010/main" val="351355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They can then enter the code (that will come up on the main screen when you start the game) and their own nickname. They can then play along with the quiz choosing the multiple-choice answers that correspond with the questions on the main screen. There will then be a leaderboard of the scores after each question and at the end. </a:t>
            </a:r>
          </a:p>
          <a:p>
            <a:pPr marL="0" indent="0">
              <a:spcBef>
                <a:spcPct val="0"/>
              </a:spcBef>
              <a:buNone/>
            </a:pPr>
            <a:endParaRPr lang="en-US" altLang="en-US" sz="2000" dirty="0">
              <a:hlinkClick r:id="rId2"/>
            </a:endParaRPr>
          </a:p>
          <a:p>
            <a:pPr marL="0" indent="0">
              <a:spcBef>
                <a:spcPct val="0"/>
              </a:spcBef>
              <a:buNone/>
            </a:pPr>
            <a:r>
              <a:rPr lang="en-US" altLang="en-US" sz="2000" b="1" dirty="0">
                <a:hlinkClick r:id="rId3"/>
              </a:rPr>
              <a:t>https://play.kahoot.it/#/?quizId=0f07089f-a94b-4760-bc22-a4789e656799</a:t>
            </a:r>
            <a:r>
              <a:rPr lang="en-US" altLang="en-US" sz="2000" b="1" dirty="0"/>
              <a:t>  </a:t>
            </a:r>
          </a:p>
          <a:p>
            <a:pPr marL="0" indent="0">
              <a:buNone/>
            </a:pPr>
            <a:endParaRPr lang="en-US" sz="2000" dirty="0"/>
          </a:p>
        </p:txBody>
      </p:sp>
    </p:spTree>
    <p:extLst>
      <p:ext uri="{BB962C8B-B14F-4D97-AF65-F5344CB8AC3E}">
        <p14:creationId xmlns:p14="http://schemas.microsoft.com/office/powerpoint/2010/main" val="43338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Interactive resources</a:t>
            </a:r>
          </a:p>
        </p:txBody>
      </p:sp>
      <p:sp>
        <p:nvSpPr>
          <p:cNvPr id="3" name="Subtitle 2"/>
          <p:cNvSpPr>
            <a:spLocks noGrp="1"/>
          </p:cNvSpPr>
          <p:nvPr>
            <p:ph type="subTitle" idx="1"/>
          </p:nvPr>
        </p:nvSpPr>
        <p:spPr>
          <a:xfrm>
            <a:off x="1169276" y="2571092"/>
            <a:ext cx="4399317" cy="3600000"/>
          </a:xfrm>
        </p:spPr>
        <p:txBody>
          <a:bodyPr/>
          <a:lstStyle/>
          <a:p>
            <a:pPr marL="0" indent="0">
              <a:spcBef>
                <a:spcPct val="0"/>
              </a:spcBef>
              <a:buNone/>
            </a:pPr>
            <a:r>
              <a:rPr lang="en-US" altLang="en-US" sz="2000" dirty="0"/>
              <a:t>Let’s see how well we’ve remembered today’s information by completing this </a:t>
            </a:r>
            <a:r>
              <a:rPr lang="en-US" altLang="en-US" sz="2000" dirty="0">
                <a:hlinkClick r:id="rId2"/>
              </a:rPr>
              <a:t>Digestion interactive activity</a:t>
            </a:r>
            <a:r>
              <a:rPr lang="en-US" altLang="en-US" sz="2000" dirty="0"/>
              <a:t>.</a:t>
            </a:r>
            <a:endParaRPr lang="en-US" sz="2000" dirty="0"/>
          </a:p>
        </p:txBody>
      </p:sp>
      <p:pic>
        <p:nvPicPr>
          <p:cNvPr id="7" name="Picture 6">
            <a:extLst>
              <a:ext uri="{FF2B5EF4-FFF2-40B4-BE49-F238E27FC236}">
                <a16:creationId xmlns:a16="http://schemas.microsoft.com/office/drawing/2014/main" id="{3107A307-9A10-1E5A-42A7-0201BEFE88B7}"/>
              </a:ext>
            </a:extLst>
          </p:cNvPr>
          <p:cNvPicPr>
            <a:picLocks noChangeAspect="1"/>
          </p:cNvPicPr>
          <p:nvPr/>
        </p:nvPicPr>
        <p:blipFill>
          <a:blip r:embed="rId3"/>
          <a:stretch>
            <a:fillRect/>
          </a:stretch>
        </p:blipFill>
        <p:spPr>
          <a:xfrm>
            <a:off x="6597981" y="1923798"/>
            <a:ext cx="4291293" cy="4371654"/>
          </a:xfrm>
          <a:prstGeom prst="rect">
            <a:avLst/>
          </a:prstGeom>
          <a:ln w="38100">
            <a:solidFill>
              <a:srgbClr val="EF9F3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833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Enzymes in digestion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9337159" y="3632589"/>
            <a:ext cx="2540516" cy="1409549"/>
          </a:xfrm>
        </p:spPr>
        <p:txBody>
          <a:bodyPr/>
          <a:lstStyle/>
          <a:p>
            <a:pPr marL="0" indent="0" algn="ctr">
              <a:buNone/>
            </a:pPr>
            <a:r>
              <a:rPr lang="en-GB" dirty="0"/>
              <a:t>Use your text book, or the internet, to research the enzymes and complete the table.</a:t>
            </a:r>
          </a:p>
        </p:txBody>
      </p:sp>
      <p:graphicFrame>
        <p:nvGraphicFramePr>
          <p:cNvPr id="5" name="Table 4">
            <a:extLst>
              <a:ext uri="{FF2B5EF4-FFF2-40B4-BE49-F238E27FC236}">
                <a16:creationId xmlns:a16="http://schemas.microsoft.com/office/drawing/2014/main" id="{8209D15C-E25B-9FE6-BB7E-303380BCF7DF}"/>
              </a:ext>
            </a:extLst>
          </p:cNvPr>
          <p:cNvGraphicFramePr>
            <a:graphicFrameLocks noGrp="1"/>
          </p:cNvGraphicFramePr>
          <p:nvPr>
            <p:extLst>
              <p:ext uri="{D42A27DB-BD31-4B8C-83A1-F6EECF244321}">
                <p14:modId xmlns:p14="http://schemas.microsoft.com/office/powerpoint/2010/main" val="2187556591"/>
              </p:ext>
            </p:extLst>
          </p:nvPr>
        </p:nvGraphicFramePr>
        <p:xfrm>
          <a:off x="870857" y="2051363"/>
          <a:ext cx="7815943" cy="4572000"/>
        </p:xfrm>
        <a:graphic>
          <a:graphicData uri="http://schemas.openxmlformats.org/drawingml/2006/table">
            <a:tbl>
              <a:tblPr firstRow="1" bandRow="1">
                <a:tableStyleId>{00A15C55-8517-42AA-B614-E9B94910E393}</a:tableStyleId>
              </a:tblPr>
              <a:tblGrid>
                <a:gridCol w="1404736">
                  <a:extLst>
                    <a:ext uri="{9D8B030D-6E8A-4147-A177-3AD203B41FA5}">
                      <a16:colId xmlns:a16="http://schemas.microsoft.com/office/drawing/2014/main" val="20000"/>
                    </a:ext>
                  </a:extLst>
                </a:gridCol>
                <a:gridCol w="2044125">
                  <a:extLst>
                    <a:ext uri="{9D8B030D-6E8A-4147-A177-3AD203B41FA5}">
                      <a16:colId xmlns:a16="http://schemas.microsoft.com/office/drawing/2014/main" val="20001"/>
                    </a:ext>
                  </a:extLst>
                </a:gridCol>
                <a:gridCol w="1588080">
                  <a:extLst>
                    <a:ext uri="{9D8B030D-6E8A-4147-A177-3AD203B41FA5}">
                      <a16:colId xmlns:a16="http://schemas.microsoft.com/office/drawing/2014/main" val="20002"/>
                    </a:ext>
                  </a:extLst>
                </a:gridCol>
                <a:gridCol w="2779002">
                  <a:extLst>
                    <a:ext uri="{9D8B030D-6E8A-4147-A177-3AD203B41FA5}">
                      <a16:colId xmlns:a16="http://schemas.microsoft.com/office/drawing/2014/main" val="20003"/>
                    </a:ext>
                  </a:extLst>
                </a:gridCol>
              </a:tblGrid>
              <a:tr h="608921">
                <a:tc>
                  <a:txBody>
                    <a:bodyPr/>
                    <a:lstStyle/>
                    <a:p>
                      <a:pPr algn="ctr"/>
                      <a:r>
                        <a:rPr lang="en-GB" sz="1800">
                          <a:latin typeface="Arial" panose="020B0604020202020204" pitchFamily="34" charset="0"/>
                          <a:cs typeface="Arial" panose="020B0604020202020204" pitchFamily="34" charset="0"/>
                        </a:rPr>
                        <a:t>Enzyme</a:t>
                      </a:r>
                    </a:p>
                  </a:txBody>
                  <a:tcPr marL="91456" marR="91456" anchor="ctr">
                    <a:solidFill>
                      <a:srgbClr val="E46B2F"/>
                    </a:solidFill>
                  </a:tcPr>
                </a:tc>
                <a:tc>
                  <a:txBody>
                    <a:bodyPr/>
                    <a:lstStyle/>
                    <a:p>
                      <a:pPr algn="ctr"/>
                      <a:r>
                        <a:rPr lang="en-GB" sz="1800">
                          <a:latin typeface="Arial" panose="020B0604020202020204" pitchFamily="34" charset="0"/>
                          <a:cs typeface="Arial" panose="020B0604020202020204" pitchFamily="34" charset="0"/>
                        </a:rPr>
                        <a:t>Where it is made</a:t>
                      </a:r>
                    </a:p>
                  </a:txBody>
                  <a:tcPr marL="91456" marR="91456" anchor="ctr">
                    <a:solidFill>
                      <a:srgbClr val="E46B2F"/>
                    </a:solidFill>
                  </a:tcPr>
                </a:tc>
                <a:tc>
                  <a:txBody>
                    <a:bodyPr/>
                    <a:lstStyle/>
                    <a:p>
                      <a:pPr algn="ctr"/>
                      <a:r>
                        <a:rPr lang="en-GB" sz="1800">
                          <a:latin typeface="Arial" panose="020B0604020202020204" pitchFamily="34" charset="0"/>
                          <a:cs typeface="Arial" panose="020B0604020202020204" pitchFamily="34" charset="0"/>
                        </a:rPr>
                        <a:t>Where it works</a:t>
                      </a:r>
                    </a:p>
                  </a:txBody>
                  <a:tcPr marL="91456" marR="91456" anchor="ctr">
                    <a:solidFill>
                      <a:srgbClr val="E46B2F"/>
                    </a:solidFill>
                  </a:tcPr>
                </a:tc>
                <a:tc>
                  <a:txBody>
                    <a:bodyPr/>
                    <a:lstStyle/>
                    <a:p>
                      <a:pPr algn="ctr"/>
                      <a:r>
                        <a:rPr lang="en-GB" sz="1800">
                          <a:latin typeface="Arial" panose="020B0604020202020204" pitchFamily="34" charset="0"/>
                          <a:cs typeface="Arial" panose="020B0604020202020204" pitchFamily="34" charset="0"/>
                        </a:rPr>
                        <a:t>What it does</a:t>
                      </a:r>
                    </a:p>
                  </a:txBody>
                  <a:tcPr marL="91456" marR="91456" anchor="ctr">
                    <a:solidFill>
                      <a:srgbClr val="E46B2F"/>
                    </a:solidFill>
                  </a:tcPr>
                </a:tc>
                <a:extLst>
                  <a:ext uri="{0D108BD9-81ED-4DB2-BD59-A6C34878D82A}">
                    <a16:rowId xmlns:a16="http://schemas.microsoft.com/office/drawing/2014/main" val="10000"/>
                  </a:ext>
                </a:extLst>
              </a:tr>
              <a:tr h="1246838">
                <a:tc>
                  <a:txBody>
                    <a:bodyPr/>
                    <a:lstStyle/>
                    <a:p>
                      <a:pPr algn="ctr"/>
                      <a:r>
                        <a:rPr lang="en-GB" sz="2000" b="1">
                          <a:latin typeface="Arial" panose="020B0604020202020204" pitchFamily="34" charset="0"/>
                          <a:cs typeface="Arial" panose="020B0604020202020204" pitchFamily="34" charset="0"/>
                        </a:rPr>
                        <a:t>Protease</a:t>
                      </a: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txBody>
                  <a:tcPr marL="91456" marR="91456" anchor="ctr"/>
                </a:tc>
                <a:extLst>
                  <a:ext uri="{0D108BD9-81ED-4DB2-BD59-A6C34878D82A}">
                    <a16:rowId xmlns:a16="http://schemas.microsoft.com/office/drawing/2014/main" val="10001"/>
                  </a:ext>
                </a:extLst>
              </a:tr>
              <a:tr h="1246838">
                <a:tc>
                  <a:txBody>
                    <a:bodyPr/>
                    <a:lstStyle/>
                    <a:p>
                      <a:pPr algn="ctr"/>
                      <a:r>
                        <a:rPr lang="en-GB" sz="2000" b="1">
                          <a:latin typeface="Arial" panose="020B0604020202020204" pitchFamily="34" charset="0"/>
                          <a:cs typeface="Arial" panose="020B0604020202020204" pitchFamily="34" charset="0"/>
                        </a:rPr>
                        <a:t>Lipase</a:t>
                      </a: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txBody>
                  <a:tcPr marL="91456" marR="91456" anchor="ctr"/>
                </a:tc>
                <a:extLst>
                  <a:ext uri="{0D108BD9-81ED-4DB2-BD59-A6C34878D82A}">
                    <a16:rowId xmlns:a16="http://schemas.microsoft.com/office/drawing/2014/main" val="10002"/>
                  </a:ext>
                </a:extLst>
              </a:tr>
              <a:tr h="1246838">
                <a:tc>
                  <a:txBody>
                    <a:bodyPr/>
                    <a:lstStyle/>
                    <a:p>
                      <a:pPr algn="ctr"/>
                      <a:r>
                        <a:rPr lang="en-GB" sz="2000" b="1" dirty="0">
                          <a:latin typeface="Arial" panose="020B0604020202020204" pitchFamily="34" charset="0"/>
                          <a:cs typeface="Arial" panose="020B0604020202020204" pitchFamily="34" charset="0"/>
                        </a:rPr>
                        <a:t>Amylase</a:t>
                      </a: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a:txBody>
                  <a:tcPr marL="91456" marR="91456" anchor="ctr"/>
                </a:tc>
                <a:tc>
                  <a:txBody>
                    <a:bodyPr/>
                    <a:lstStyle/>
                    <a:p>
                      <a:pPr algn="ctr"/>
                      <a:endParaRPr lang="en-GB" sz="2000">
                        <a:latin typeface="Arial" panose="020B0604020202020204" pitchFamily="34" charset="0"/>
                        <a:cs typeface="Arial" panose="020B0604020202020204" pitchFamily="34" charset="0"/>
                      </a:endParaRPr>
                    </a:p>
                  </a:txBody>
                  <a:tcPr marL="91456" marR="91456" anchor="ctr"/>
                </a:tc>
                <a:tc>
                  <a:txBody>
                    <a:bodyPr/>
                    <a:lstStyle/>
                    <a:p>
                      <a:pPr algn="ctr"/>
                      <a:endParaRPr lang="en-GB" sz="2000" dirty="0">
                        <a:latin typeface="Arial" panose="020B0604020202020204" pitchFamily="34" charset="0"/>
                        <a:cs typeface="Arial" panose="020B0604020202020204" pitchFamily="34" charset="0"/>
                      </a:endParaRPr>
                    </a:p>
                  </a:txBody>
                  <a:tcPr marL="91456" marR="91456"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374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458BAB-7FAC-CBF2-5D15-7AD673C0A4B7}"/>
              </a:ext>
            </a:extLst>
          </p:cNvPr>
          <p:cNvGraphicFramePr>
            <a:graphicFrameLocks noGrp="1"/>
          </p:cNvGraphicFramePr>
          <p:nvPr>
            <p:extLst>
              <p:ext uri="{D42A27DB-BD31-4B8C-83A1-F6EECF244321}">
                <p14:modId xmlns:p14="http://schemas.microsoft.com/office/powerpoint/2010/main" val="2082804219"/>
              </p:ext>
            </p:extLst>
          </p:nvPr>
        </p:nvGraphicFramePr>
        <p:xfrm>
          <a:off x="1810855" y="1360594"/>
          <a:ext cx="8426450" cy="4641369"/>
        </p:xfrm>
        <a:graphic>
          <a:graphicData uri="http://schemas.openxmlformats.org/drawingml/2006/table">
            <a:tbl>
              <a:tblPr firstRow="1" bandRow="1">
                <a:tableStyleId>{00A15C55-8517-42AA-B614-E9B94910E393}</a:tableStyleId>
              </a:tblPr>
              <a:tblGrid>
                <a:gridCol w="1514460">
                  <a:extLst>
                    <a:ext uri="{9D8B030D-6E8A-4147-A177-3AD203B41FA5}">
                      <a16:colId xmlns:a16="http://schemas.microsoft.com/office/drawing/2014/main" val="20000"/>
                    </a:ext>
                  </a:extLst>
                </a:gridCol>
                <a:gridCol w="2203793">
                  <a:extLst>
                    <a:ext uri="{9D8B030D-6E8A-4147-A177-3AD203B41FA5}">
                      <a16:colId xmlns:a16="http://schemas.microsoft.com/office/drawing/2014/main" val="20001"/>
                    </a:ext>
                  </a:extLst>
                </a:gridCol>
                <a:gridCol w="1712126">
                  <a:extLst>
                    <a:ext uri="{9D8B030D-6E8A-4147-A177-3AD203B41FA5}">
                      <a16:colId xmlns:a16="http://schemas.microsoft.com/office/drawing/2014/main" val="20002"/>
                    </a:ext>
                  </a:extLst>
                </a:gridCol>
                <a:gridCol w="2996071">
                  <a:extLst>
                    <a:ext uri="{9D8B030D-6E8A-4147-A177-3AD203B41FA5}">
                      <a16:colId xmlns:a16="http://schemas.microsoft.com/office/drawing/2014/main" val="20003"/>
                    </a:ext>
                  </a:extLst>
                </a:gridCol>
              </a:tblGrid>
              <a:tr h="886080">
                <a:tc>
                  <a:txBody>
                    <a:bodyPr/>
                    <a:lstStyle/>
                    <a:p>
                      <a:pPr algn="ctr"/>
                      <a:r>
                        <a:rPr lang="en-GB" sz="1800" dirty="0">
                          <a:latin typeface="Arial" panose="020B0604020202020204" pitchFamily="34" charset="0"/>
                          <a:cs typeface="Arial" panose="020B0604020202020204" pitchFamily="34" charset="0"/>
                        </a:rPr>
                        <a:t>Enzyme</a:t>
                      </a:r>
                    </a:p>
                  </a:txBody>
                  <a:tcPr marL="91456" marR="91456" anchor="ctr">
                    <a:solidFill>
                      <a:srgbClr val="E46B2F"/>
                    </a:solidFill>
                  </a:tcPr>
                </a:tc>
                <a:tc>
                  <a:txBody>
                    <a:bodyPr/>
                    <a:lstStyle/>
                    <a:p>
                      <a:pPr algn="ctr"/>
                      <a:r>
                        <a:rPr lang="en-GB" sz="1800" dirty="0">
                          <a:latin typeface="Arial" panose="020B0604020202020204" pitchFamily="34" charset="0"/>
                          <a:cs typeface="Arial" panose="020B0604020202020204" pitchFamily="34" charset="0"/>
                        </a:rPr>
                        <a:t>Where it is made</a:t>
                      </a:r>
                    </a:p>
                  </a:txBody>
                  <a:tcPr marL="91456" marR="91456" anchor="ctr">
                    <a:solidFill>
                      <a:srgbClr val="E46B2F"/>
                    </a:solidFill>
                  </a:tcPr>
                </a:tc>
                <a:tc>
                  <a:txBody>
                    <a:bodyPr/>
                    <a:lstStyle/>
                    <a:p>
                      <a:pPr algn="ctr"/>
                      <a:r>
                        <a:rPr lang="en-GB" sz="1800" dirty="0">
                          <a:latin typeface="Arial" panose="020B0604020202020204" pitchFamily="34" charset="0"/>
                          <a:cs typeface="Arial" panose="020B0604020202020204" pitchFamily="34" charset="0"/>
                        </a:rPr>
                        <a:t>Where it works</a:t>
                      </a:r>
                    </a:p>
                  </a:txBody>
                  <a:tcPr marL="91456" marR="91456" anchor="ctr">
                    <a:solidFill>
                      <a:srgbClr val="E46B2F"/>
                    </a:solidFill>
                  </a:tcPr>
                </a:tc>
                <a:tc>
                  <a:txBody>
                    <a:bodyPr/>
                    <a:lstStyle/>
                    <a:p>
                      <a:pPr algn="ctr"/>
                      <a:r>
                        <a:rPr lang="en-GB" sz="1800" dirty="0">
                          <a:latin typeface="Arial" panose="020B0604020202020204" pitchFamily="34" charset="0"/>
                          <a:cs typeface="Arial" panose="020B0604020202020204" pitchFamily="34" charset="0"/>
                        </a:rPr>
                        <a:t>What it does</a:t>
                      </a:r>
                    </a:p>
                  </a:txBody>
                  <a:tcPr marL="91456" marR="91456" anchor="ctr">
                    <a:solidFill>
                      <a:srgbClr val="E46B2F"/>
                    </a:solidFill>
                  </a:tcPr>
                </a:tc>
                <a:extLst>
                  <a:ext uri="{0D108BD9-81ED-4DB2-BD59-A6C34878D82A}">
                    <a16:rowId xmlns:a16="http://schemas.microsoft.com/office/drawing/2014/main" val="10000"/>
                  </a:ext>
                </a:extLst>
              </a:tr>
              <a:tr h="1251763">
                <a:tc>
                  <a:txBody>
                    <a:bodyPr/>
                    <a:lstStyle/>
                    <a:p>
                      <a:pPr algn="ctr"/>
                      <a:r>
                        <a:rPr lang="en-GB" sz="2000" b="1" dirty="0">
                          <a:latin typeface="Arial" panose="020B0604020202020204" pitchFamily="34" charset="0"/>
                          <a:cs typeface="Arial" panose="020B0604020202020204" pitchFamily="34" charset="0"/>
                        </a:rPr>
                        <a:t>Protease</a:t>
                      </a:r>
                    </a:p>
                  </a:txBody>
                  <a:tcPr marL="91456" marR="91456" anchor="ctr"/>
                </a:tc>
                <a:tc>
                  <a:txBody>
                    <a:bodyPr/>
                    <a:lstStyle/>
                    <a:p>
                      <a:pPr algn="ctr"/>
                      <a:r>
                        <a:rPr lang="en-GB" sz="2000" dirty="0">
                          <a:latin typeface="Arial" panose="020B0604020202020204" pitchFamily="34" charset="0"/>
                          <a:cs typeface="Arial" panose="020B0604020202020204" pitchFamily="34" charset="0"/>
                        </a:rPr>
                        <a:t>Stomach, pancreas,</a:t>
                      </a:r>
                      <a:r>
                        <a:rPr lang="en-GB" sz="2000" baseline="0" dirty="0">
                          <a:latin typeface="Arial" panose="020B0604020202020204" pitchFamily="34" charset="0"/>
                          <a:cs typeface="Arial" panose="020B0604020202020204" pitchFamily="34" charset="0"/>
                        </a:rPr>
                        <a:t> s</a:t>
                      </a:r>
                      <a:r>
                        <a:rPr lang="en-GB" sz="2000" dirty="0">
                          <a:latin typeface="Arial" panose="020B0604020202020204" pitchFamily="34" charset="0"/>
                          <a:cs typeface="Arial" panose="020B0604020202020204" pitchFamily="34" charset="0"/>
                        </a:rPr>
                        <a:t>mall intestine</a:t>
                      </a:r>
                    </a:p>
                  </a:txBody>
                  <a:tcPr marL="91456" marR="91456" anchor="ctr"/>
                </a:tc>
                <a:tc>
                  <a:txBody>
                    <a:bodyPr/>
                    <a:lstStyle/>
                    <a:p>
                      <a:pPr algn="ctr"/>
                      <a:r>
                        <a:rPr lang="en-GB" sz="2000" dirty="0">
                          <a:latin typeface="Arial" panose="020B0604020202020204" pitchFamily="34" charset="0"/>
                          <a:cs typeface="Arial" panose="020B0604020202020204" pitchFamily="34" charset="0"/>
                        </a:rPr>
                        <a:t>Stomach, small intestine </a:t>
                      </a:r>
                    </a:p>
                  </a:txBody>
                  <a:tcPr marL="91456" marR="9145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breaks protein molecules in to amino acids</a:t>
                      </a:r>
                    </a:p>
                  </a:txBody>
                  <a:tcPr marL="91456" marR="91456" anchor="ctr"/>
                </a:tc>
                <a:extLst>
                  <a:ext uri="{0D108BD9-81ED-4DB2-BD59-A6C34878D82A}">
                    <a16:rowId xmlns:a16="http://schemas.microsoft.com/office/drawing/2014/main" val="10001"/>
                  </a:ext>
                </a:extLst>
              </a:tr>
              <a:tr h="1251763">
                <a:tc>
                  <a:txBody>
                    <a:bodyPr/>
                    <a:lstStyle/>
                    <a:p>
                      <a:pPr algn="ctr"/>
                      <a:r>
                        <a:rPr lang="en-GB" sz="2000" b="1" dirty="0">
                          <a:latin typeface="Arial" panose="020B0604020202020204" pitchFamily="34" charset="0"/>
                          <a:cs typeface="Arial" panose="020B0604020202020204" pitchFamily="34" charset="0"/>
                        </a:rPr>
                        <a:t>Lipase</a:t>
                      </a:r>
                    </a:p>
                  </a:txBody>
                  <a:tcPr marL="91456" marR="91456" anchor="ctr"/>
                </a:tc>
                <a:tc>
                  <a:txBody>
                    <a:bodyPr/>
                    <a:lstStyle/>
                    <a:p>
                      <a:pPr algn="ctr"/>
                      <a:r>
                        <a:rPr lang="en-GB" sz="2000" dirty="0">
                          <a:latin typeface="Arial" panose="020B0604020202020204" pitchFamily="34" charset="0"/>
                          <a:cs typeface="Arial" panose="020B0604020202020204" pitchFamily="34" charset="0"/>
                        </a:rPr>
                        <a:t>Pancreas, small intestine </a:t>
                      </a:r>
                    </a:p>
                  </a:txBody>
                  <a:tcPr marL="91456" marR="91456" anchor="ctr"/>
                </a:tc>
                <a:tc>
                  <a:txBody>
                    <a:bodyPr/>
                    <a:lstStyle/>
                    <a:p>
                      <a:pPr algn="ctr"/>
                      <a:r>
                        <a:rPr lang="en-GB" sz="2000" dirty="0">
                          <a:latin typeface="Arial" panose="020B0604020202020204" pitchFamily="34" charset="0"/>
                          <a:cs typeface="Arial" panose="020B0604020202020204" pitchFamily="34" charset="0"/>
                        </a:rPr>
                        <a:t> Intestine </a:t>
                      </a:r>
                    </a:p>
                  </a:txBody>
                  <a:tcPr marL="91456" marR="9145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breaks fat molecules into fatty acids and glycerol</a:t>
                      </a:r>
                    </a:p>
                    <a:p>
                      <a:pPr algn="ctr"/>
                      <a:endParaRPr lang="en-GB" sz="2000" dirty="0">
                        <a:latin typeface="Arial" panose="020B0604020202020204" pitchFamily="34" charset="0"/>
                        <a:cs typeface="Arial" panose="020B0604020202020204" pitchFamily="34" charset="0"/>
                      </a:endParaRPr>
                    </a:p>
                  </a:txBody>
                  <a:tcPr marL="91456" marR="91456" anchor="ctr"/>
                </a:tc>
                <a:extLst>
                  <a:ext uri="{0D108BD9-81ED-4DB2-BD59-A6C34878D82A}">
                    <a16:rowId xmlns:a16="http://schemas.microsoft.com/office/drawing/2014/main" val="10002"/>
                  </a:ext>
                </a:extLst>
              </a:tr>
              <a:tr h="1251763">
                <a:tc>
                  <a:txBody>
                    <a:bodyPr/>
                    <a:lstStyle/>
                    <a:p>
                      <a:pPr algn="ctr"/>
                      <a:r>
                        <a:rPr lang="en-GB" sz="2000" b="1" dirty="0">
                          <a:latin typeface="Arial" panose="020B0604020202020204" pitchFamily="34" charset="0"/>
                          <a:cs typeface="Arial" panose="020B0604020202020204" pitchFamily="34" charset="0"/>
                        </a:rPr>
                        <a:t>Amylase</a:t>
                      </a:r>
                    </a:p>
                  </a:txBody>
                  <a:tcPr marL="91456" marR="91456" anchor="ctr"/>
                </a:tc>
                <a:tc>
                  <a:txBody>
                    <a:bodyPr/>
                    <a:lstStyle/>
                    <a:p>
                      <a:pPr algn="ctr"/>
                      <a:r>
                        <a:rPr lang="en-GB" sz="2000" dirty="0">
                          <a:latin typeface="Arial" panose="020B0604020202020204" pitchFamily="34" charset="0"/>
                          <a:cs typeface="Arial" panose="020B0604020202020204" pitchFamily="34" charset="0"/>
                        </a:rPr>
                        <a:t>Salivary glands, pancreas</a:t>
                      </a:r>
                    </a:p>
                  </a:txBody>
                  <a:tcPr marL="91456" marR="91456" anchor="ctr"/>
                </a:tc>
                <a:tc>
                  <a:txBody>
                    <a:bodyPr/>
                    <a:lstStyle/>
                    <a:p>
                      <a:pPr algn="ctr"/>
                      <a:r>
                        <a:rPr lang="en-GB" sz="2000" dirty="0">
                          <a:latin typeface="Arial" panose="020B0604020202020204" pitchFamily="34" charset="0"/>
                          <a:cs typeface="Arial" panose="020B0604020202020204" pitchFamily="34" charset="0"/>
                        </a:rPr>
                        <a:t>Mouth, small intestine</a:t>
                      </a:r>
                    </a:p>
                  </a:txBody>
                  <a:tcPr marL="91456" marR="91456" anchor="ctr"/>
                </a:tc>
                <a:tc>
                  <a:txBody>
                    <a:bodyPr/>
                    <a:lstStyle/>
                    <a:p>
                      <a:pPr algn="ctr"/>
                      <a:r>
                        <a:rPr lang="en-GB" sz="2000" dirty="0">
                          <a:latin typeface="Arial" panose="020B0604020202020204" pitchFamily="34" charset="0"/>
                          <a:cs typeface="Arial" panose="020B0604020202020204" pitchFamily="34" charset="0"/>
                        </a:rPr>
                        <a:t>Breaks down starch into sugars</a:t>
                      </a:r>
                    </a:p>
                  </a:txBody>
                  <a:tcPr marL="91456" marR="91456"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3611626043"/>
              </p:ext>
            </p:extLst>
          </p:nvPr>
        </p:nvGraphicFramePr>
        <p:xfrm>
          <a:off x="1169274" y="2186605"/>
          <a:ext cx="10232323" cy="3985260"/>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US" sz="2000" b="1" dirty="0" err="1">
                          <a:effectLst/>
                          <a:latin typeface="Arial"/>
                        </a:rPr>
                        <a:t>Oesophagus</a:t>
                      </a:r>
                      <a:endParaRPr lang="en-US" sz="2000" b="1" dirty="0">
                        <a:effectLst/>
                        <a:latin typeface="Arial"/>
                      </a:endParaRPr>
                    </a:p>
                  </a:txBody>
                  <a:tcPr/>
                </a:tc>
                <a:tc>
                  <a:txBody>
                    <a:bodyPr/>
                    <a:lstStyle/>
                    <a:p>
                      <a:pPr lvl="0">
                        <a:buNone/>
                      </a:pPr>
                      <a:r>
                        <a:rPr lang="en-GB" dirty="0">
                          <a:latin typeface="Arial"/>
                        </a:rPr>
                        <a:t>The tube connecting the mouth to the stomach.</a:t>
                      </a:r>
                      <a:endParaRPr lang="en-US" dirty="0">
                        <a:latin typeface="Arial"/>
                      </a:endParaRPr>
                    </a:p>
                  </a:txBody>
                  <a:tcPr/>
                </a:tc>
                <a:extLst>
                  <a:ext uri="{0D108BD9-81ED-4DB2-BD59-A6C34878D82A}">
                    <a16:rowId xmlns:a16="http://schemas.microsoft.com/office/drawing/2014/main" val="3382917297"/>
                  </a:ext>
                </a:extLst>
              </a:tr>
              <a:tr h="447675">
                <a:tc>
                  <a:txBody>
                    <a:bodyPr/>
                    <a:lstStyle/>
                    <a:p>
                      <a:pPr fontAlgn="base"/>
                      <a:r>
                        <a:rPr lang="en-GB" sz="2000" b="1" dirty="0">
                          <a:effectLst/>
                          <a:latin typeface="Arial"/>
                        </a:rPr>
                        <a:t>Gall bladder </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The organ that acts as a reservoir for the bile produced by the liver.</a:t>
                      </a:r>
                      <a:endParaRPr lang="en-US" sz="1800" b="0" i="0" u="none" strike="noStrike" noProof="0" dirty="0">
                        <a:effectLst/>
                        <a:latin typeface="Arial"/>
                      </a:endParaRPr>
                    </a:p>
                  </a:txBody>
                  <a:tcPr/>
                </a:tc>
                <a:extLst>
                  <a:ext uri="{0D108BD9-81ED-4DB2-BD59-A6C34878D82A}">
                    <a16:rowId xmlns:a16="http://schemas.microsoft.com/office/drawing/2014/main" val="3809964739"/>
                  </a:ext>
                </a:extLst>
              </a:tr>
              <a:tr h="447675">
                <a:tc>
                  <a:txBody>
                    <a:bodyPr/>
                    <a:lstStyle/>
                    <a:p>
                      <a:pPr fontAlgn="base"/>
                      <a:r>
                        <a:rPr lang="en-GB" sz="2000" b="1" dirty="0">
                          <a:effectLst/>
                          <a:latin typeface="Arial"/>
                        </a:rPr>
                        <a:t>Pancreas</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A gland connected to the duodenum that secretes digestive juices. It also produces insulin.</a:t>
                      </a:r>
                      <a:endParaRPr lang="en-US" sz="1800" b="0" i="0" u="none" strike="noStrike" noProof="0" dirty="0">
                        <a:effectLst/>
                        <a:latin typeface="Arial"/>
                      </a:endParaRPr>
                    </a:p>
                  </a:txBody>
                  <a:tcPr/>
                </a:tc>
                <a:extLst>
                  <a:ext uri="{0D108BD9-81ED-4DB2-BD59-A6C34878D82A}">
                    <a16:rowId xmlns:a16="http://schemas.microsoft.com/office/drawing/2014/main" val="1558108486"/>
                  </a:ext>
                </a:extLst>
              </a:tr>
              <a:tr h="447675">
                <a:tc>
                  <a:txBody>
                    <a:bodyPr/>
                    <a:lstStyle/>
                    <a:p>
                      <a:pPr fontAlgn="base"/>
                      <a:r>
                        <a:rPr lang="en-GB" sz="2000" b="1" dirty="0">
                          <a:effectLst/>
                          <a:latin typeface="Arial"/>
                        </a:rPr>
                        <a:t>Stomach</a:t>
                      </a:r>
                    </a:p>
                  </a:txBody>
                  <a:tcPr/>
                </a:tc>
                <a:tc>
                  <a:txBody>
                    <a:bodyPr/>
                    <a:lstStyle/>
                    <a:p>
                      <a:pPr lvl="0">
                        <a:buNone/>
                      </a:pPr>
                      <a:r>
                        <a:rPr lang="en-GB" dirty="0">
                          <a:latin typeface="Arial"/>
                        </a:rPr>
                        <a:t>Organ that is part of the digestive system situated just below the diaphragm. The stomach helps digest food by mixing it with digestive juices and churning it into a thin liquid.</a:t>
                      </a:r>
                      <a:endParaRPr lang="en-US" dirty="0">
                        <a:latin typeface="Arial"/>
                      </a:endParaRPr>
                    </a:p>
                  </a:txBody>
                  <a:tcPr/>
                </a:tc>
                <a:extLst>
                  <a:ext uri="{0D108BD9-81ED-4DB2-BD59-A6C34878D82A}">
                    <a16:rowId xmlns:a16="http://schemas.microsoft.com/office/drawing/2014/main" val="258567779"/>
                  </a:ext>
                </a:extLst>
              </a:tr>
              <a:tr h="447675">
                <a:tc>
                  <a:txBody>
                    <a:bodyPr/>
                    <a:lstStyle/>
                    <a:p>
                      <a:pPr fontAlgn="base"/>
                      <a:r>
                        <a:rPr lang="en-GB" sz="2000" b="1" dirty="0">
                          <a:effectLst/>
                          <a:latin typeface="Arial"/>
                        </a:rPr>
                        <a:t>Small intestine </a:t>
                      </a:r>
                    </a:p>
                  </a:txBody>
                  <a:tcPr/>
                </a:tc>
                <a:tc>
                  <a:txBody>
                    <a:bodyPr/>
                    <a:lstStyle/>
                    <a:p>
                      <a:pPr lvl="0" algn="l">
                        <a:lnSpc>
                          <a:spcPct val="100000"/>
                        </a:lnSpc>
                        <a:spcBef>
                          <a:spcPts val="0"/>
                        </a:spcBef>
                        <a:spcAft>
                          <a:spcPts val="0"/>
                        </a:spcAft>
                        <a:buNone/>
                      </a:pPr>
                      <a:r>
                        <a:rPr lang="en-GB" sz="1800" b="0" i="0" u="none" strike="noStrike" noProof="0" dirty="0">
                          <a:effectLst/>
                          <a:latin typeface="Arial" panose="020B0604020202020204" pitchFamily="34" charset="0"/>
                          <a:cs typeface="Arial" panose="020B0604020202020204" pitchFamily="34" charset="0"/>
                        </a:rPr>
                        <a:t>The long, thin winding tube that food goes through after it leaves the stomach.</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9300704"/>
                  </a:ext>
                </a:extLst>
              </a:tr>
              <a:tr h="447675">
                <a:tc>
                  <a:txBody>
                    <a:bodyPr/>
                    <a:lstStyle/>
                    <a:p>
                      <a:pPr fontAlgn="base"/>
                      <a:r>
                        <a:rPr lang="en-US" sz="2000" b="1" dirty="0">
                          <a:effectLst/>
                          <a:latin typeface="Arial"/>
                        </a:rPr>
                        <a:t>Liver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a:rPr>
                        <a:t>A large organ which makes bile, which neutralises stomach acid.</a:t>
                      </a:r>
                      <a:endParaRPr lang="en-US" sz="1800" b="0" dirty="0">
                        <a:effectLst/>
                        <a:latin typeface="Arial"/>
                      </a:endParaRP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dirty="0"/>
              <a:t>Lesson structure</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dirty="0"/>
              <a:t>Starter: Label digestive system worksheet. (10 minutes)</a:t>
            </a:r>
          </a:p>
          <a:p>
            <a:r>
              <a:rPr lang="en-GB" dirty="0"/>
              <a:t>Think, Pair, Share: Match the nutrient with their definition (5 minutes). Discuss with the class.</a:t>
            </a:r>
          </a:p>
          <a:p>
            <a:r>
              <a:rPr lang="en-GB" dirty="0"/>
              <a:t>Fill in gaps: Video and go over (10 mins)</a:t>
            </a:r>
          </a:p>
          <a:p>
            <a:r>
              <a:rPr lang="en-GB" dirty="0"/>
              <a:t>Put the treasure hunt slides around the room and ask pupils to complete the table from the information they find (15 minutes)</a:t>
            </a:r>
          </a:p>
          <a:p>
            <a:r>
              <a:rPr lang="en-GB" dirty="0"/>
              <a:t>Kahoot quiz (10 minutes)</a:t>
            </a:r>
          </a:p>
          <a:p>
            <a:r>
              <a:rPr lang="en-GB" dirty="0"/>
              <a:t>Plenary: Interactive digestion resources. Can use as cold calling* with the class (5 minutes).</a:t>
            </a:r>
          </a:p>
          <a:p>
            <a:r>
              <a:rPr lang="en-GB" dirty="0"/>
              <a:t>Homework: Digestive enzymes table.</a:t>
            </a:r>
          </a:p>
        </p:txBody>
      </p:sp>
      <p:sp>
        <p:nvSpPr>
          <p:cNvPr id="4" name="TextBox 3">
            <a:extLst>
              <a:ext uri="{FF2B5EF4-FFF2-40B4-BE49-F238E27FC236}">
                <a16:creationId xmlns:a16="http://schemas.microsoft.com/office/drawing/2014/main" id="{FDE17B11-2092-84A5-A1F5-C92FF76480D9}"/>
              </a:ext>
            </a:extLst>
          </p:cNvPr>
          <p:cNvSpPr txBox="1"/>
          <p:nvPr/>
        </p:nvSpPr>
        <p:spPr>
          <a:xfrm>
            <a:off x="555171" y="6183086"/>
            <a:ext cx="7565572" cy="307777"/>
          </a:xfrm>
          <a:prstGeom prst="rect">
            <a:avLst/>
          </a:prstGeom>
          <a:noFill/>
        </p:spPr>
        <p:txBody>
          <a:bodyPr wrap="square" rtlCol="0">
            <a:spAutoFit/>
          </a:bodyPr>
          <a:lstStyle/>
          <a:p>
            <a:r>
              <a:rPr lang="en-US" sz="1400" b="0" i="0" dirty="0">
                <a:solidFill>
                  <a:srgbClr val="404040"/>
                </a:solidFill>
                <a:effectLst/>
                <a:latin typeface="Arial" panose="020B0604020202020204" pitchFamily="34" charset="0"/>
                <a:cs typeface="Arial" panose="020B0604020202020204" pitchFamily="34" charset="0"/>
              </a:rPr>
              <a:t>*When the teacher chooses who to respond and it could be anyone.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1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dirty="0"/>
              <a:t>Teaching about digestion</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dirty="0"/>
              <a:t>Name and locate the major organs in the human digestive system.</a:t>
            </a:r>
          </a:p>
          <a:p>
            <a:endParaRPr lang="en-GB" dirty="0"/>
          </a:p>
          <a:p>
            <a:r>
              <a:rPr lang="en-GB" altLang="en-US" dirty="0"/>
              <a:t>Describe the importance of digestion.</a:t>
            </a:r>
          </a:p>
          <a:p>
            <a:endParaRPr lang="en-GB" altLang="en-US" dirty="0"/>
          </a:p>
          <a:p>
            <a:r>
              <a:rPr lang="en-GB" altLang="en-US" dirty="0"/>
              <a:t>Describe where digestive enzymes are made and the sites of digestion.</a:t>
            </a:r>
          </a:p>
          <a:p>
            <a:endParaRPr lang="en-GB" altLang="en-US" dirty="0"/>
          </a:p>
        </p:txBody>
      </p:sp>
    </p:spTree>
    <p:extLst>
      <p:ext uri="{BB962C8B-B14F-4D97-AF65-F5344CB8AC3E}">
        <p14:creationId xmlns:p14="http://schemas.microsoft.com/office/powerpoint/2010/main" val="87813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mouth</a:t>
            </a:r>
          </a:p>
        </p:txBody>
      </p:sp>
      <p:sp>
        <p:nvSpPr>
          <p:cNvPr id="3" name="Subtitle 2"/>
          <p:cNvSpPr>
            <a:spLocks noGrp="1"/>
          </p:cNvSpPr>
          <p:nvPr>
            <p:ph type="subTitle" idx="1"/>
          </p:nvPr>
        </p:nvSpPr>
        <p:spPr>
          <a:xfrm>
            <a:off x="1168969" y="2535467"/>
            <a:ext cx="6000316" cy="3414071"/>
          </a:xfrm>
        </p:spPr>
        <p:txBody>
          <a:bodyPr/>
          <a:lstStyle/>
          <a:p>
            <a:pPr marL="0" indent="0">
              <a:buNone/>
            </a:pPr>
            <a:r>
              <a:rPr lang="en-GB" sz="2000" dirty="0"/>
              <a:t>Mastication is the action of the teeth and the jaws working together to break food down. </a:t>
            </a:r>
          </a:p>
          <a:p>
            <a:pPr marL="0" indent="0">
              <a:buNone/>
            </a:pPr>
            <a:r>
              <a:rPr lang="en-GB" sz="2000" dirty="0"/>
              <a:t>Food needs to be chewed and broken down into pieces small enough to swallow.</a:t>
            </a:r>
          </a:p>
          <a:p>
            <a:pPr marL="0" indent="0">
              <a:buNone/>
            </a:pPr>
            <a:r>
              <a:rPr lang="en-GB" sz="2000" dirty="0">
                <a:latin typeface="Arial" panose="020B0604020202020204" pitchFamily="34" charset="0"/>
                <a:cs typeface="Arial" panose="020B0604020202020204" pitchFamily="34" charset="0"/>
              </a:rPr>
              <a:t>Breaking the food down also gives it a larger surface area for the digestive enzymes to work on.</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Did you know?</a:t>
            </a:r>
          </a:p>
          <a:p>
            <a:pPr marL="0" indent="0">
              <a:buNone/>
            </a:pPr>
            <a:r>
              <a:rPr lang="en-GB" sz="2000" dirty="0">
                <a:latin typeface="Arial" panose="020B0604020202020204" pitchFamily="34" charset="0"/>
                <a:cs typeface="Arial" panose="020B0604020202020204" pitchFamily="34" charset="0"/>
              </a:rPr>
              <a:t>There are two main types of teeth in the mouth:</a:t>
            </a:r>
          </a:p>
          <a:p>
            <a:r>
              <a:rPr lang="en-GB" sz="2000" dirty="0">
                <a:latin typeface="Arial" panose="020B0604020202020204" pitchFamily="34" charset="0"/>
                <a:cs typeface="Arial" panose="020B0604020202020204" pitchFamily="34" charset="0"/>
              </a:rPr>
              <a:t>incisors to tear food, e.g. meat;</a:t>
            </a:r>
          </a:p>
          <a:p>
            <a:r>
              <a:rPr lang="en-GB" sz="2000" dirty="0">
                <a:latin typeface="Arial" panose="020B0604020202020204" pitchFamily="34" charset="0"/>
                <a:cs typeface="Arial" panose="020B0604020202020204" pitchFamily="34" charset="0"/>
              </a:rPr>
              <a:t>molars to grind the food.</a:t>
            </a:r>
          </a:p>
          <a:p>
            <a:pPr marL="0" indent="0">
              <a:buNone/>
            </a:pPr>
            <a:endParaRPr lang="en-GB" sz="2000" dirty="0"/>
          </a:p>
        </p:txBody>
      </p:sp>
      <p:pic>
        <p:nvPicPr>
          <p:cNvPr id="6" name="Picture 5" descr="A person eating an apple&#10;&#10;Description automatically generated with medium confidence">
            <a:extLst>
              <a:ext uri="{FF2B5EF4-FFF2-40B4-BE49-F238E27FC236}">
                <a16:creationId xmlns:a16="http://schemas.microsoft.com/office/drawing/2014/main" id="{6F8ECDA6-7B12-ACC0-50B5-742C8553530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7301" y="2791871"/>
            <a:ext cx="4098111" cy="2733440"/>
          </a:xfrm>
          <a:prstGeom prst="rect">
            <a:avLst/>
          </a:prstGeom>
        </p:spPr>
      </p:pic>
    </p:spTree>
    <p:extLst>
      <p:ext uri="{BB962C8B-B14F-4D97-AF65-F5344CB8AC3E}">
        <p14:creationId xmlns:p14="http://schemas.microsoft.com/office/powerpoint/2010/main" val="350213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Starter</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169274" y="2453620"/>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sz="2800" dirty="0">
                <a:latin typeface="Arial"/>
                <a:cs typeface="Arial"/>
              </a:rPr>
              <a:t>Label the digestive system’s organs from memory on the worksheet provided.</a:t>
            </a:r>
          </a:p>
          <a:p>
            <a:pPr marL="0" indent="0">
              <a:lnSpc>
                <a:spcPct val="100000"/>
              </a:lnSpc>
              <a:spcBef>
                <a:spcPts val="0"/>
              </a:spcBef>
              <a:buFont typeface="Arial" charset="0"/>
              <a:buNone/>
            </a:pPr>
            <a:endParaRPr lang="en-GB" dirty="0">
              <a:latin typeface="Arial"/>
              <a:cs typeface="Arial"/>
            </a:endParaRPr>
          </a:p>
        </p:txBody>
      </p:sp>
      <p:grpSp>
        <p:nvGrpSpPr>
          <p:cNvPr id="26" name="Group 25">
            <a:extLst>
              <a:ext uri="{FF2B5EF4-FFF2-40B4-BE49-F238E27FC236}">
                <a16:creationId xmlns:a16="http://schemas.microsoft.com/office/drawing/2014/main" id="{1A4B64A4-69AC-1134-C2D6-512566C7FEC3}"/>
              </a:ext>
            </a:extLst>
          </p:cNvPr>
          <p:cNvGrpSpPr/>
          <p:nvPr/>
        </p:nvGrpSpPr>
        <p:grpSpPr>
          <a:xfrm>
            <a:off x="7124700" y="1600542"/>
            <a:ext cx="3422587" cy="4456777"/>
            <a:chOff x="7124700" y="1600542"/>
            <a:chExt cx="3422587" cy="4456777"/>
          </a:xfrm>
        </p:grpSpPr>
        <p:pic>
          <p:nvPicPr>
            <p:cNvPr id="6" name="Picture 5" descr="Diagram&#10;&#10;Description automatically generated">
              <a:extLst>
                <a:ext uri="{FF2B5EF4-FFF2-40B4-BE49-F238E27FC236}">
                  <a16:creationId xmlns:a16="http://schemas.microsoft.com/office/drawing/2014/main" id="{1B8F6A9D-A39B-30A0-3A56-8047DD7E88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94493" y="1600542"/>
              <a:ext cx="2852794" cy="4456777"/>
            </a:xfrm>
            <a:prstGeom prst="rect">
              <a:avLst/>
            </a:prstGeom>
          </p:spPr>
        </p:pic>
        <p:cxnSp>
          <p:nvCxnSpPr>
            <p:cNvPr id="10" name="Straight Arrow Connector 9">
              <a:extLst>
                <a:ext uri="{FF2B5EF4-FFF2-40B4-BE49-F238E27FC236}">
                  <a16:creationId xmlns:a16="http://schemas.microsoft.com/office/drawing/2014/main" id="{C678F467-EBAE-FC09-7D31-535262A50806}"/>
                </a:ext>
              </a:extLst>
            </p:cNvPr>
            <p:cNvCxnSpPr/>
            <p:nvPr/>
          </p:nvCxnSpPr>
          <p:spPr>
            <a:xfrm flipH="1">
              <a:off x="9482582" y="4253620"/>
              <a:ext cx="910922"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737E10-0092-751D-B180-B1C5067C828D}"/>
                </a:ext>
              </a:extLst>
            </p:cNvPr>
            <p:cNvCxnSpPr>
              <a:cxnSpLocks/>
            </p:cNvCxnSpPr>
            <p:nvPr/>
          </p:nvCxnSpPr>
          <p:spPr>
            <a:xfrm>
              <a:off x="7124700" y="4192383"/>
              <a:ext cx="1649041"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F4A2CBA-B6D4-8C8D-634F-41EEEC11B32C}"/>
                </a:ext>
              </a:extLst>
            </p:cNvPr>
            <p:cNvCxnSpPr/>
            <p:nvPr/>
          </p:nvCxnSpPr>
          <p:spPr>
            <a:xfrm flipH="1">
              <a:off x="9585607" y="4992986"/>
              <a:ext cx="910922"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7E3DA4-9D88-4041-C72A-4B1E3B26E4CA}"/>
                </a:ext>
              </a:extLst>
            </p:cNvPr>
            <p:cNvCxnSpPr>
              <a:cxnSpLocks/>
            </p:cNvCxnSpPr>
            <p:nvPr/>
          </p:nvCxnSpPr>
          <p:spPr>
            <a:xfrm flipH="1">
              <a:off x="9130146" y="5480364"/>
              <a:ext cx="1263358"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48A9F7-6420-0ECF-5361-C4AF14BAA6AD}"/>
                </a:ext>
              </a:extLst>
            </p:cNvPr>
            <p:cNvCxnSpPr>
              <a:cxnSpLocks/>
            </p:cNvCxnSpPr>
            <p:nvPr/>
          </p:nvCxnSpPr>
          <p:spPr>
            <a:xfrm flipH="1">
              <a:off x="9130146" y="5707665"/>
              <a:ext cx="966354"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058CEBB-0906-2F2C-D00E-E6C4A4F61E93}"/>
                </a:ext>
              </a:extLst>
            </p:cNvPr>
            <p:cNvCxnSpPr>
              <a:cxnSpLocks/>
            </p:cNvCxnSpPr>
            <p:nvPr/>
          </p:nvCxnSpPr>
          <p:spPr>
            <a:xfrm>
              <a:off x="7569200" y="3923503"/>
              <a:ext cx="1306141"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47986F-81B9-3EF0-5D1C-94FEA779DBDD}"/>
                </a:ext>
              </a:extLst>
            </p:cNvPr>
            <p:cNvCxnSpPr>
              <a:cxnSpLocks/>
            </p:cNvCxnSpPr>
            <p:nvPr/>
          </p:nvCxnSpPr>
          <p:spPr>
            <a:xfrm>
              <a:off x="7306733" y="2487188"/>
              <a:ext cx="1336782"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AECC042-0019-25E2-BB7A-9C936B3CBAA4}"/>
                </a:ext>
              </a:extLst>
            </p:cNvPr>
            <p:cNvCxnSpPr>
              <a:cxnSpLocks/>
            </p:cNvCxnSpPr>
            <p:nvPr/>
          </p:nvCxnSpPr>
          <p:spPr>
            <a:xfrm>
              <a:off x="7824719" y="2997283"/>
              <a:ext cx="1236157"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EB09782-1573-BB19-2F33-DD3640FD1B74}"/>
                </a:ext>
              </a:extLst>
            </p:cNvPr>
            <p:cNvCxnSpPr>
              <a:cxnSpLocks/>
            </p:cNvCxnSpPr>
            <p:nvPr/>
          </p:nvCxnSpPr>
          <p:spPr>
            <a:xfrm>
              <a:off x="7641167" y="4992986"/>
              <a:ext cx="1274034"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Saliva</a:t>
            </a:r>
          </a:p>
        </p:txBody>
      </p:sp>
      <p:sp>
        <p:nvSpPr>
          <p:cNvPr id="3" name="Subtitle 2"/>
          <p:cNvSpPr>
            <a:spLocks noGrp="1"/>
          </p:cNvSpPr>
          <p:nvPr>
            <p:ph type="subTitle" idx="1"/>
          </p:nvPr>
        </p:nvSpPr>
        <p:spPr>
          <a:xfrm>
            <a:off x="1169276" y="2571092"/>
            <a:ext cx="6184835" cy="3600000"/>
          </a:xfrm>
        </p:spPr>
        <p:txBody>
          <a:bodyPr/>
          <a:lstStyle/>
          <a:p>
            <a:pPr marL="0" indent="0">
              <a:spcBef>
                <a:spcPct val="0"/>
              </a:spcBef>
              <a:buNone/>
            </a:pPr>
            <a:r>
              <a:rPr lang="en-GB" altLang="en-US" dirty="0"/>
              <a:t>Saliva contains the enzyme amylase which breaks down starch into simple sugars.</a:t>
            </a:r>
          </a:p>
          <a:p>
            <a:pPr marL="0" indent="0">
              <a:spcBef>
                <a:spcPct val="0"/>
              </a:spcBef>
              <a:buNone/>
            </a:pPr>
            <a:endParaRPr lang="en-GB" altLang="en-US" dirty="0"/>
          </a:p>
          <a:p>
            <a:pPr marL="0" indent="0">
              <a:spcBef>
                <a:spcPct val="0"/>
              </a:spcBef>
              <a:buNone/>
            </a:pPr>
            <a:r>
              <a:rPr lang="en-GB" altLang="en-US" dirty="0"/>
              <a:t>It also moistens the food to allow easier passage through the gastrointestinal tract. </a:t>
            </a:r>
          </a:p>
          <a:p>
            <a:pPr marL="0" indent="0">
              <a:spcBef>
                <a:spcPct val="0"/>
              </a:spcBef>
              <a:buNone/>
            </a:pPr>
            <a:endParaRPr lang="en-GB" altLang="en-US" dirty="0"/>
          </a:p>
          <a:p>
            <a:pPr marL="0" indent="0">
              <a:spcBef>
                <a:spcPct val="0"/>
              </a:spcBef>
              <a:buNone/>
            </a:pPr>
            <a:r>
              <a:rPr lang="en-GB" altLang="en-US" dirty="0"/>
              <a:t>Saliva is secreted from salivary glands around the mouth.</a:t>
            </a:r>
          </a:p>
          <a:p>
            <a:pPr marL="0" indent="0">
              <a:spcBef>
                <a:spcPct val="0"/>
              </a:spcBef>
              <a:buNone/>
            </a:pPr>
            <a:endParaRPr lang="en-GB" altLang="en-US" dirty="0"/>
          </a:p>
          <a:p>
            <a:pPr marL="0" indent="0">
              <a:spcBef>
                <a:spcPct val="0"/>
              </a:spcBef>
              <a:buNone/>
            </a:pPr>
            <a:r>
              <a:rPr lang="en-GB" altLang="en-US" b="1" dirty="0"/>
              <a:t>Did you know?</a:t>
            </a:r>
          </a:p>
          <a:p>
            <a:pPr marL="0" indent="0">
              <a:spcBef>
                <a:spcPct val="0"/>
              </a:spcBef>
              <a:buNone/>
            </a:pPr>
            <a:endParaRPr lang="en-GB" altLang="en-US" dirty="0"/>
          </a:p>
          <a:p>
            <a:pPr marL="0" indent="0">
              <a:spcBef>
                <a:spcPct val="0"/>
              </a:spcBef>
              <a:buNone/>
            </a:pPr>
            <a:r>
              <a:rPr lang="en-GB" altLang="en-US" dirty="0"/>
              <a:t>The sight, smell, taste or even the thought of food will start to increase the amount of saliva secreted.</a:t>
            </a:r>
            <a:endParaRPr lang="en-US" altLang="en-US" dirty="0"/>
          </a:p>
          <a:p>
            <a:pPr marL="0" indent="0">
              <a:buNone/>
            </a:pPr>
            <a:endParaRPr lang="en-GB" dirty="0"/>
          </a:p>
        </p:txBody>
      </p:sp>
      <p:pic>
        <p:nvPicPr>
          <p:cNvPr id="6" name="Picture 5" descr="Diagram&#10;&#10;Description automatically generated">
            <a:extLst>
              <a:ext uri="{FF2B5EF4-FFF2-40B4-BE49-F238E27FC236}">
                <a16:creationId xmlns:a16="http://schemas.microsoft.com/office/drawing/2014/main" id="{290E34C2-410E-AD47-50ED-370C77B169C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20646" y="2931253"/>
            <a:ext cx="4893694" cy="2475249"/>
          </a:xfrm>
          <a:prstGeom prst="rect">
            <a:avLst/>
          </a:prstGeom>
        </p:spPr>
      </p:pic>
    </p:spTree>
    <p:extLst>
      <p:ext uri="{BB962C8B-B14F-4D97-AF65-F5344CB8AC3E}">
        <p14:creationId xmlns:p14="http://schemas.microsoft.com/office/powerpoint/2010/main" val="250073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Moving on from the mouth</a:t>
            </a:r>
            <a:br>
              <a:rPr lang="en-GB" dirty="0"/>
            </a:br>
            <a:endParaRPr lang="en-US" dirty="0"/>
          </a:p>
        </p:txBody>
      </p:sp>
      <p:sp>
        <p:nvSpPr>
          <p:cNvPr id="3" name="Subtitle 2"/>
          <p:cNvSpPr>
            <a:spLocks noGrp="1"/>
          </p:cNvSpPr>
          <p:nvPr>
            <p:ph type="subTitle" idx="1"/>
          </p:nvPr>
        </p:nvSpPr>
        <p:spPr>
          <a:xfrm>
            <a:off x="1169276" y="2571092"/>
            <a:ext cx="6428026" cy="3600000"/>
          </a:xfrm>
        </p:spPr>
        <p:txBody>
          <a:bodyPr/>
          <a:lstStyle/>
          <a:p>
            <a:pPr marL="0" indent="0">
              <a:buNone/>
              <a:defRPr/>
            </a:pPr>
            <a:r>
              <a:rPr lang="en-GB" sz="2000" dirty="0"/>
              <a:t>Food is masticated and mixed with saliva in the mouth.</a:t>
            </a:r>
          </a:p>
          <a:p>
            <a:pPr marL="0" indent="0">
              <a:buNone/>
              <a:defRPr/>
            </a:pPr>
            <a:endParaRPr lang="en-GB" sz="2000" dirty="0"/>
          </a:p>
          <a:p>
            <a:pPr marL="0" indent="0">
              <a:buNone/>
              <a:defRPr/>
            </a:pPr>
            <a:r>
              <a:rPr lang="en-GB" sz="2000" dirty="0"/>
              <a:t>The tongue and cheeks help to push the food into the teeth and shape the food into a ball or bolus before being swallowed.</a:t>
            </a:r>
          </a:p>
          <a:p>
            <a:pPr marL="0" indent="0">
              <a:buNone/>
              <a:defRPr/>
            </a:pPr>
            <a:endParaRPr lang="en-GB" sz="2000" dirty="0"/>
          </a:p>
          <a:p>
            <a:pPr marL="0" indent="0">
              <a:buNone/>
              <a:defRPr/>
            </a:pPr>
            <a:r>
              <a:rPr lang="en-GB" sz="2000" dirty="0"/>
              <a:t>The bolus is passed through to the oesophagus.</a:t>
            </a:r>
            <a:endParaRPr lang="en-US" sz="2000" dirty="0"/>
          </a:p>
          <a:p>
            <a:pPr marL="0" indent="0">
              <a:buNone/>
            </a:pPr>
            <a:endParaRPr lang="en-US" sz="2000" dirty="0"/>
          </a:p>
        </p:txBody>
      </p:sp>
      <p:pic>
        <p:nvPicPr>
          <p:cNvPr id="5" name="Picture 4" descr="A picture containing grass, outdoor, person, food&#10;&#10;Description automatically generated">
            <a:extLst>
              <a:ext uri="{FF2B5EF4-FFF2-40B4-BE49-F238E27FC236}">
                <a16:creationId xmlns:a16="http://schemas.microsoft.com/office/drawing/2014/main" id="{3A44F439-D789-C633-8894-8080E9A215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66953" y="2657919"/>
            <a:ext cx="3759322" cy="2507468"/>
          </a:xfrm>
          <a:prstGeom prst="rect">
            <a:avLst/>
          </a:prstGeom>
        </p:spPr>
      </p:pic>
    </p:spTree>
    <p:extLst>
      <p:ext uri="{BB962C8B-B14F-4D97-AF65-F5344CB8AC3E}">
        <p14:creationId xmlns:p14="http://schemas.microsoft.com/office/powerpoint/2010/main" val="16042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oesophagus</a:t>
            </a:r>
            <a:br>
              <a:rPr lang="en-US" dirty="0"/>
            </a:br>
            <a:endParaRPr lang="en-US" dirty="0"/>
          </a:p>
        </p:txBody>
      </p:sp>
      <p:sp>
        <p:nvSpPr>
          <p:cNvPr id="3" name="Subtitle 2"/>
          <p:cNvSpPr>
            <a:spLocks noGrp="1"/>
          </p:cNvSpPr>
          <p:nvPr>
            <p:ph type="subTitle" idx="1"/>
          </p:nvPr>
        </p:nvSpPr>
        <p:spPr>
          <a:xfrm>
            <a:off x="1169277" y="2571092"/>
            <a:ext cx="6214018" cy="3600000"/>
          </a:xfrm>
        </p:spPr>
        <p:txBody>
          <a:bodyPr/>
          <a:lstStyle/>
          <a:p>
            <a:pPr marL="0" indent="0">
              <a:spcBef>
                <a:spcPct val="0"/>
              </a:spcBef>
              <a:buNone/>
            </a:pPr>
            <a:r>
              <a:rPr lang="en-US" altLang="en-US" sz="2000" dirty="0"/>
              <a:t>The oesophagus is similar to a conveyor belt, as it transfers the food bolus from the mouth to the stomach in a few seconds. </a:t>
            </a:r>
          </a:p>
          <a:p>
            <a:pPr marL="0" indent="0">
              <a:spcBef>
                <a:spcPct val="0"/>
              </a:spcBef>
              <a:buNone/>
            </a:pPr>
            <a:endParaRPr lang="en-US" altLang="en-US" sz="2000" dirty="0"/>
          </a:p>
          <a:p>
            <a:pPr marL="0" indent="0">
              <a:spcBef>
                <a:spcPct val="0"/>
              </a:spcBef>
              <a:buNone/>
            </a:pPr>
            <a:r>
              <a:rPr lang="en-US" altLang="en-US" sz="2000" dirty="0"/>
              <a:t>Circular muscles in the wall of the oesophagus relax in front of the bolus while circular muscles behind the food contract, pushing the food bolus onward. This is called peristalsis.</a:t>
            </a:r>
          </a:p>
          <a:p>
            <a:pPr marL="0" indent="0">
              <a:spcBef>
                <a:spcPct val="0"/>
              </a:spcBef>
              <a:buNone/>
            </a:pPr>
            <a:endParaRPr lang="en-US" altLang="en-US" sz="2000" dirty="0"/>
          </a:p>
          <a:p>
            <a:pPr marL="0" indent="0">
              <a:spcBef>
                <a:spcPct val="0"/>
              </a:spcBef>
              <a:buNone/>
            </a:pPr>
            <a:r>
              <a:rPr lang="en-GB" altLang="en-US" sz="2000" b="1" dirty="0"/>
              <a:t>Did you know?</a:t>
            </a:r>
          </a:p>
          <a:p>
            <a:pPr marL="0" indent="0">
              <a:spcBef>
                <a:spcPct val="0"/>
              </a:spcBef>
              <a:buNone/>
            </a:pPr>
            <a:endParaRPr lang="en-GB" altLang="en-US" sz="2000" dirty="0"/>
          </a:p>
          <a:p>
            <a:pPr marL="0" indent="0">
              <a:spcBef>
                <a:spcPct val="0"/>
              </a:spcBef>
              <a:buNone/>
            </a:pPr>
            <a:r>
              <a:rPr lang="en-GB" altLang="en-US" sz="2000" dirty="0"/>
              <a:t>People do not have conscious control over the muscles in the oesophagus. Even if someone is </a:t>
            </a:r>
            <a:r>
              <a:rPr lang="en-GB" altLang="en-US" sz="2000" dirty="0">
                <a:hlinkClick r:id="rId2"/>
              </a:rPr>
              <a:t>upside down</a:t>
            </a:r>
            <a:r>
              <a:rPr lang="en-GB" altLang="en-US" sz="2000" dirty="0"/>
              <a:t>, the food will be passed on to the stomach.</a:t>
            </a:r>
            <a:endParaRPr lang="en-US" altLang="en-US" sz="2000" dirty="0"/>
          </a:p>
          <a:p>
            <a:pPr marL="0" indent="0">
              <a:buNone/>
            </a:pPr>
            <a:endParaRPr lang="en-US" sz="2000" dirty="0"/>
          </a:p>
        </p:txBody>
      </p:sp>
      <p:pic>
        <p:nvPicPr>
          <p:cNvPr id="6" name="Picture 5" descr="Diagram&#10;&#10;Description automatically generated">
            <a:extLst>
              <a:ext uri="{FF2B5EF4-FFF2-40B4-BE49-F238E27FC236}">
                <a16:creationId xmlns:a16="http://schemas.microsoft.com/office/drawing/2014/main" id="{0D2B443B-1B07-CAEA-848B-D38C6D0B88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2662" y="2571092"/>
            <a:ext cx="4429827" cy="3112851"/>
          </a:xfrm>
          <a:prstGeom prst="rect">
            <a:avLst/>
          </a:prstGeom>
        </p:spPr>
      </p:pic>
    </p:spTree>
    <p:extLst>
      <p:ext uri="{BB962C8B-B14F-4D97-AF65-F5344CB8AC3E}">
        <p14:creationId xmlns:p14="http://schemas.microsoft.com/office/powerpoint/2010/main" val="269768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stomach</a:t>
            </a:r>
            <a:br>
              <a:rPr lang="en-US" dirty="0"/>
            </a:br>
            <a:endParaRPr lang="en-US" dirty="0"/>
          </a:p>
        </p:txBody>
      </p:sp>
      <p:sp>
        <p:nvSpPr>
          <p:cNvPr id="3" name="Subtitle 2"/>
          <p:cNvSpPr>
            <a:spLocks noGrp="1"/>
          </p:cNvSpPr>
          <p:nvPr>
            <p:ph type="subTitle" idx="1"/>
          </p:nvPr>
        </p:nvSpPr>
        <p:spPr>
          <a:xfrm>
            <a:off x="1169276" y="2571092"/>
            <a:ext cx="6408571" cy="3600000"/>
          </a:xfrm>
        </p:spPr>
        <p:txBody>
          <a:bodyPr/>
          <a:lstStyle/>
          <a:p>
            <a:pPr marL="0" indent="0">
              <a:buNone/>
              <a:defRPr/>
            </a:pPr>
            <a:r>
              <a:rPr lang="en-US" sz="2000" dirty="0"/>
              <a:t>The stomach is an expandable sack made up of three different layers of muscles where the food bolus will be churned for a few minutes or up to a few hours.</a:t>
            </a:r>
          </a:p>
          <a:p>
            <a:pPr marL="0" indent="0">
              <a:buNone/>
              <a:defRPr/>
            </a:pPr>
            <a:endParaRPr lang="en-US" sz="2000" dirty="0"/>
          </a:p>
          <a:p>
            <a:pPr marL="0" indent="0">
              <a:buNone/>
              <a:defRPr/>
            </a:pPr>
            <a:r>
              <a:rPr lang="en-GB" sz="2000" dirty="0"/>
              <a:t>The bolus is mixed with hydrochloric acid (</a:t>
            </a:r>
            <a:r>
              <a:rPr lang="en-GB" sz="2000" dirty="0" err="1"/>
              <a:t>HCl</a:t>
            </a:r>
            <a:r>
              <a:rPr lang="en-GB" sz="2000" dirty="0"/>
              <a:t>) which </a:t>
            </a:r>
            <a:r>
              <a:rPr lang="en-US" sz="2000" dirty="0"/>
              <a:t>helps to kill any bacteria present.</a:t>
            </a:r>
          </a:p>
          <a:p>
            <a:pPr marL="0" indent="0">
              <a:buNone/>
            </a:pPr>
            <a:endParaRPr lang="en-US" sz="2000" dirty="0"/>
          </a:p>
        </p:txBody>
      </p:sp>
      <p:pic>
        <p:nvPicPr>
          <p:cNvPr id="5" name="Picture 4" descr="Logo&#10;&#10;Description automatically generated with low confidence">
            <a:extLst>
              <a:ext uri="{FF2B5EF4-FFF2-40B4-BE49-F238E27FC236}">
                <a16:creationId xmlns:a16="http://schemas.microsoft.com/office/drawing/2014/main" id="{C8C35D01-8E15-4D73-F2F8-E6C24DDBF0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68575" y="2283798"/>
            <a:ext cx="3650274" cy="3650274"/>
          </a:xfrm>
          <a:prstGeom prst="rect">
            <a:avLst/>
          </a:prstGeom>
        </p:spPr>
      </p:pic>
    </p:spTree>
    <p:extLst>
      <p:ext uri="{BB962C8B-B14F-4D97-AF65-F5344CB8AC3E}">
        <p14:creationId xmlns:p14="http://schemas.microsoft.com/office/powerpoint/2010/main" val="1693902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stomach</a:t>
            </a:r>
          </a:p>
        </p:txBody>
      </p:sp>
      <p:sp>
        <p:nvSpPr>
          <p:cNvPr id="3" name="Subtitle 2"/>
          <p:cNvSpPr>
            <a:spLocks noGrp="1"/>
          </p:cNvSpPr>
          <p:nvPr>
            <p:ph type="subTitle" idx="1"/>
          </p:nvPr>
        </p:nvSpPr>
        <p:spPr>
          <a:xfrm>
            <a:off x="1169277" y="2571092"/>
            <a:ext cx="6953319" cy="3600000"/>
          </a:xfrm>
        </p:spPr>
        <p:txBody>
          <a:bodyPr/>
          <a:lstStyle/>
          <a:p>
            <a:pPr marL="0" indent="0">
              <a:buNone/>
            </a:pPr>
            <a:r>
              <a:rPr lang="en-GB" sz="2000" dirty="0"/>
              <a:t>The enzyme pepsin is also active in the stomach. It starts to break down protein to form peptides and amino acids.</a:t>
            </a:r>
          </a:p>
          <a:p>
            <a:pPr marL="0" indent="0">
              <a:buNone/>
            </a:pPr>
            <a:endParaRPr lang="en-GB" sz="2000" dirty="0"/>
          </a:p>
          <a:p>
            <a:pPr marL="0" indent="0">
              <a:buNone/>
            </a:pPr>
            <a:r>
              <a:rPr lang="en-GB" sz="2000" dirty="0"/>
              <a:t>Alcohol is absorbed through the stomach wall and taken to the liver where it is broken down.</a:t>
            </a:r>
          </a:p>
          <a:p>
            <a:pPr marL="0" indent="0">
              <a:buNone/>
            </a:pPr>
            <a:endParaRPr lang="en-GB" sz="2000" dirty="0"/>
          </a:p>
          <a:p>
            <a:pPr marL="0" indent="0">
              <a:buNone/>
            </a:pPr>
            <a:r>
              <a:rPr lang="en-GB" sz="2000" dirty="0"/>
              <a:t>When the food has been churned into a creamy mixture known as chyme, the pyloric sphincter (a ring of muscles) opens, and the chyme is released gradually into the small intestine. Chyme consists of gastric juices and partly digested food.</a:t>
            </a:r>
          </a:p>
          <a:p>
            <a:pPr marL="0" indent="0">
              <a:buNone/>
            </a:pPr>
            <a:endParaRPr lang="en-US" sz="2000" dirty="0"/>
          </a:p>
        </p:txBody>
      </p:sp>
      <p:pic>
        <p:nvPicPr>
          <p:cNvPr id="6" name="Picture 5">
            <a:extLst>
              <a:ext uri="{FF2B5EF4-FFF2-40B4-BE49-F238E27FC236}">
                <a16:creationId xmlns:a16="http://schemas.microsoft.com/office/drawing/2014/main" id="{95D08419-3C98-5DC5-56A5-B531843164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69149" y="2283798"/>
            <a:ext cx="2816494" cy="3520618"/>
          </a:xfrm>
          <a:prstGeom prst="rect">
            <a:avLst/>
          </a:prstGeom>
        </p:spPr>
      </p:pic>
    </p:spTree>
    <p:extLst>
      <p:ext uri="{BB962C8B-B14F-4D97-AF65-F5344CB8AC3E}">
        <p14:creationId xmlns:p14="http://schemas.microsoft.com/office/powerpoint/2010/main" val="2950093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small intestine</a:t>
            </a:r>
            <a:br>
              <a:rPr lang="en-US" dirty="0"/>
            </a:br>
            <a:endParaRPr lang="en-US" dirty="0"/>
          </a:p>
        </p:txBody>
      </p:sp>
      <p:sp>
        <p:nvSpPr>
          <p:cNvPr id="3" name="Subtitle 2"/>
          <p:cNvSpPr>
            <a:spLocks noGrp="1"/>
          </p:cNvSpPr>
          <p:nvPr>
            <p:ph type="subTitle" idx="1"/>
          </p:nvPr>
        </p:nvSpPr>
        <p:spPr>
          <a:xfrm>
            <a:off x="1169276" y="2571092"/>
            <a:ext cx="6511684" cy="3600000"/>
          </a:xfrm>
        </p:spPr>
        <p:txBody>
          <a:bodyPr/>
          <a:lstStyle/>
          <a:p>
            <a:pPr marL="0" indent="0">
              <a:buNone/>
            </a:pPr>
            <a:r>
              <a:rPr lang="en-GB" sz="2000" dirty="0"/>
              <a:t>Chyme passes out of the stomach through the pyloric sphincter into the small intestine. </a:t>
            </a:r>
          </a:p>
          <a:p>
            <a:pPr marL="0" indent="0">
              <a:buNone/>
            </a:pPr>
            <a:r>
              <a:rPr lang="en-GB" sz="2000" dirty="0"/>
              <a:t>The small intestine is a tube about 6 metres long. </a:t>
            </a:r>
          </a:p>
          <a:p>
            <a:pPr marL="0" indent="0">
              <a:buNone/>
            </a:pPr>
            <a:endParaRPr lang="en-GB" sz="2000" dirty="0"/>
          </a:p>
          <a:p>
            <a:pPr marL="0" indent="0">
              <a:buNone/>
            </a:pPr>
            <a:r>
              <a:rPr lang="en-GB" sz="2000" dirty="0"/>
              <a:t>The small intestine is divided into three sections: </a:t>
            </a:r>
          </a:p>
          <a:p>
            <a:r>
              <a:rPr lang="en-GB" sz="2000" dirty="0"/>
              <a:t>duodenum;</a:t>
            </a:r>
          </a:p>
          <a:p>
            <a:r>
              <a:rPr lang="en-GB" sz="2000" dirty="0"/>
              <a:t>jejunum; </a:t>
            </a:r>
          </a:p>
          <a:p>
            <a:r>
              <a:rPr lang="en-GB" sz="2000" dirty="0"/>
              <a:t>ileum. </a:t>
            </a:r>
          </a:p>
          <a:p>
            <a:pPr marL="0" indent="0">
              <a:buNone/>
            </a:pPr>
            <a:endParaRPr lang="en-GB" sz="2000" dirty="0"/>
          </a:p>
          <a:p>
            <a:pPr marL="0" indent="0">
              <a:buNone/>
            </a:pPr>
            <a:r>
              <a:rPr lang="en-GB" sz="2000" dirty="0"/>
              <a:t>The first section of the small intestine is the duodenum.</a:t>
            </a:r>
          </a:p>
        </p:txBody>
      </p:sp>
      <p:pic>
        <p:nvPicPr>
          <p:cNvPr id="6" name="Picture 5">
            <a:extLst>
              <a:ext uri="{FF2B5EF4-FFF2-40B4-BE49-F238E27FC236}">
                <a16:creationId xmlns:a16="http://schemas.microsoft.com/office/drawing/2014/main" id="{D8DF9CBE-D28F-9883-9EDC-C9E04A9B72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97694" y="1926931"/>
            <a:ext cx="3103123" cy="3878904"/>
          </a:xfrm>
          <a:prstGeom prst="rect">
            <a:avLst/>
          </a:prstGeom>
        </p:spPr>
      </p:pic>
    </p:spTree>
    <p:extLst>
      <p:ext uri="{BB962C8B-B14F-4D97-AF65-F5344CB8AC3E}">
        <p14:creationId xmlns:p14="http://schemas.microsoft.com/office/powerpoint/2010/main" val="45466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C28F38A-7625-DB46-A4AD-06819A64D5F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43185" y="2027975"/>
            <a:ext cx="4735716" cy="4069533"/>
          </a:xfrm>
          <a:prstGeom prst="rect">
            <a:avLst/>
          </a:prstGeom>
        </p:spPr>
      </p:pic>
      <p:sp>
        <p:nvSpPr>
          <p:cNvPr id="2" name="Title 1"/>
          <p:cNvSpPr>
            <a:spLocks noGrp="1"/>
          </p:cNvSpPr>
          <p:nvPr>
            <p:ph type="ctrTitle"/>
          </p:nvPr>
        </p:nvSpPr>
        <p:spPr/>
        <p:txBody>
          <a:bodyPr/>
          <a:lstStyle/>
          <a:p>
            <a:r>
              <a:rPr lang="en-US" dirty="0"/>
              <a:t>The duodenum</a:t>
            </a:r>
            <a:br>
              <a:rPr lang="en-US" dirty="0"/>
            </a:br>
            <a:endParaRPr lang="en-US" dirty="0"/>
          </a:p>
        </p:txBody>
      </p:sp>
      <p:sp>
        <p:nvSpPr>
          <p:cNvPr id="3" name="Subtitle 2"/>
          <p:cNvSpPr>
            <a:spLocks noGrp="1"/>
          </p:cNvSpPr>
          <p:nvPr>
            <p:ph type="subTitle" idx="1"/>
          </p:nvPr>
        </p:nvSpPr>
        <p:spPr>
          <a:xfrm>
            <a:off x="1169276" y="2571092"/>
            <a:ext cx="5896542" cy="3600000"/>
          </a:xfrm>
        </p:spPr>
        <p:txBody>
          <a:bodyPr/>
          <a:lstStyle/>
          <a:p>
            <a:pPr marL="0" indent="0">
              <a:spcBef>
                <a:spcPct val="0"/>
              </a:spcBef>
              <a:buNone/>
            </a:pPr>
            <a:r>
              <a:rPr lang="en-US" altLang="en-US" sz="2000" dirty="0"/>
              <a:t>In the duodenum, chyme is diluted with bile salts (from the gall bladder) and pancreatic juices (from the pancreas).</a:t>
            </a:r>
          </a:p>
          <a:p>
            <a:pPr marL="0" indent="0">
              <a:spcBef>
                <a:spcPct val="0"/>
              </a:spcBef>
              <a:buNone/>
            </a:pPr>
            <a:endParaRPr lang="en-US" altLang="en-US" sz="2000" dirty="0"/>
          </a:p>
          <a:p>
            <a:pPr marL="0" indent="0">
              <a:spcBef>
                <a:spcPct val="0"/>
              </a:spcBef>
              <a:buNone/>
            </a:pPr>
            <a:r>
              <a:rPr lang="en-US" altLang="en-US" sz="2000" b="1" dirty="0"/>
              <a:t>Did you know?</a:t>
            </a:r>
          </a:p>
          <a:p>
            <a:pPr marL="0" indent="0">
              <a:spcBef>
                <a:spcPct val="0"/>
              </a:spcBef>
              <a:buNone/>
            </a:pPr>
            <a:endParaRPr lang="en-US" altLang="en-US" sz="2000" b="1" dirty="0"/>
          </a:p>
          <a:p>
            <a:pPr marL="0" indent="0">
              <a:spcBef>
                <a:spcPct val="0"/>
              </a:spcBef>
              <a:buNone/>
            </a:pPr>
            <a:r>
              <a:rPr lang="en-GB" altLang="en-US" sz="2000" dirty="0"/>
              <a:t>The duodenum is about 25 centimetres long and in the shape of a horseshoe.</a:t>
            </a:r>
            <a:endParaRPr lang="en-US" altLang="en-US" sz="2000" dirty="0"/>
          </a:p>
          <a:p>
            <a:pPr marL="0" indent="0">
              <a:buNone/>
            </a:pPr>
            <a:endParaRPr lang="en-US" sz="2000" dirty="0"/>
          </a:p>
        </p:txBody>
      </p:sp>
    </p:spTree>
    <p:extLst>
      <p:ext uri="{BB962C8B-B14F-4D97-AF65-F5344CB8AC3E}">
        <p14:creationId xmlns:p14="http://schemas.microsoft.com/office/powerpoint/2010/main" val="158767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Bile</a:t>
            </a:r>
          </a:p>
        </p:txBody>
      </p:sp>
      <p:sp>
        <p:nvSpPr>
          <p:cNvPr id="3" name="Subtitle 2"/>
          <p:cNvSpPr>
            <a:spLocks noGrp="1"/>
          </p:cNvSpPr>
          <p:nvPr>
            <p:ph type="subTitle" idx="1"/>
          </p:nvPr>
        </p:nvSpPr>
        <p:spPr>
          <a:xfrm>
            <a:off x="1169276" y="2571092"/>
            <a:ext cx="5198322" cy="3600000"/>
          </a:xfrm>
        </p:spPr>
        <p:txBody>
          <a:bodyPr/>
          <a:lstStyle/>
          <a:p>
            <a:pPr marL="0" indent="0">
              <a:buNone/>
            </a:pPr>
            <a:r>
              <a:rPr lang="en-GB" sz="2000" dirty="0"/>
              <a:t>Bile is a fluid produced in the liver and stored in the gall bladder. This contains bile salts which emulsify fat, which is normally insoluble in water.</a:t>
            </a:r>
          </a:p>
          <a:p>
            <a:pPr marL="0" indent="0">
              <a:buNone/>
            </a:pPr>
            <a:r>
              <a:rPr lang="en-GB" sz="2000" dirty="0"/>
              <a:t>	</a:t>
            </a:r>
          </a:p>
          <a:p>
            <a:pPr marL="0" indent="0">
              <a:buNone/>
            </a:pPr>
            <a:r>
              <a:rPr lang="en-GB" sz="2000" dirty="0"/>
              <a:t>Emulsified fat droplets can then mix with the watery digestive juices, which contains the enzyme lipase to digest the fat efficiently.</a:t>
            </a:r>
          </a:p>
          <a:p>
            <a:pPr marL="0" indent="0">
              <a:buNone/>
            </a:pPr>
            <a:endParaRPr lang="en-GB" sz="2000" dirty="0"/>
          </a:p>
        </p:txBody>
      </p:sp>
      <p:pic>
        <p:nvPicPr>
          <p:cNvPr id="6" name="Picture 5">
            <a:extLst>
              <a:ext uri="{FF2B5EF4-FFF2-40B4-BE49-F238E27FC236}">
                <a16:creationId xmlns:a16="http://schemas.microsoft.com/office/drawing/2014/main" id="{88A0074E-0E88-FA86-A15B-16CCF06B77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08326" y="2372662"/>
            <a:ext cx="2438400" cy="3048000"/>
          </a:xfrm>
          <a:prstGeom prst="rect">
            <a:avLst/>
          </a:prstGeom>
        </p:spPr>
      </p:pic>
      <p:pic>
        <p:nvPicPr>
          <p:cNvPr id="8" name="Picture 7">
            <a:extLst>
              <a:ext uri="{FF2B5EF4-FFF2-40B4-BE49-F238E27FC236}">
                <a16:creationId xmlns:a16="http://schemas.microsoft.com/office/drawing/2014/main" id="{D534C303-34C6-8205-A0A7-AD6FEE1727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6909" y="2372662"/>
            <a:ext cx="2438400" cy="3048000"/>
          </a:xfrm>
          <a:prstGeom prst="rect">
            <a:avLst/>
          </a:prstGeom>
        </p:spPr>
      </p:pic>
    </p:spTree>
    <p:extLst>
      <p:ext uri="{BB962C8B-B14F-4D97-AF65-F5344CB8AC3E}">
        <p14:creationId xmlns:p14="http://schemas.microsoft.com/office/powerpoint/2010/main" val="367674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defRPr/>
            </a:pPr>
            <a:r>
              <a:rPr lang="en-GB" sz="2000" dirty="0"/>
              <a:t>The pancreas secretes alkaline pancreatic juices.</a:t>
            </a:r>
          </a:p>
          <a:p>
            <a:pPr marL="0" indent="0">
              <a:buNone/>
              <a:defRPr/>
            </a:pPr>
            <a:endParaRPr lang="en-GB" sz="2000" dirty="0"/>
          </a:p>
          <a:p>
            <a:pPr marL="0" indent="0">
              <a:buNone/>
              <a:defRPr/>
            </a:pPr>
            <a:r>
              <a:rPr lang="en-GB" sz="2000" dirty="0"/>
              <a:t>These juices contain sodium bicarbonate to neutralise the hydrochloric acid mixed into the chyme from the stomach and provide an optimum pH level for the enzymes to work.</a:t>
            </a:r>
          </a:p>
          <a:p>
            <a:pPr marL="0" indent="0">
              <a:buNone/>
              <a:defRPr/>
            </a:pPr>
            <a:endParaRPr lang="en-GB" sz="2000" dirty="0"/>
          </a:p>
          <a:p>
            <a:pPr marL="0" indent="0">
              <a:buNone/>
              <a:defRPr/>
            </a:pPr>
            <a:r>
              <a:rPr lang="en-GB" sz="2000" dirty="0"/>
              <a:t>Pancreatic juices also contain digestive enzymes to break down nutrients:</a:t>
            </a:r>
          </a:p>
          <a:p>
            <a:endParaRPr lang="en-US" dirty="0"/>
          </a:p>
        </p:txBody>
      </p:sp>
      <p:sp>
        <p:nvSpPr>
          <p:cNvPr id="3" name="Text Placeholder 2"/>
          <p:cNvSpPr>
            <a:spLocks noGrp="1"/>
          </p:cNvSpPr>
          <p:nvPr>
            <p:ph type="body" sz="quarter" idx="3"/>
          </p:nvPr>
        </p:nvSpPr>
        <p:spPr/>
        <p:txBody>
          <a:bodyPr/>
          <a:lstStyle/>
          <a:p>
            <a:pPr algn="ctr">
              <a:defRPr/>
            </a:pPr>
            <a:r>
              <a:rPr lang="en-GB" sz="2000" dirty="0"/>
              <a:t>Protein </a:t>
            </a:r>
            <a:r>
              <a:rPr lang="en-GB" sz="2000" dirty="0">
                <a:sym typeface="Wingdings" pitchFamily="2" charset="2"/>
              </a:rPr>
              <a:t> Peptides + Amino acids</a:t>
            </a:r>
          </a:p>
          <a:p>
            <a:pPr algn="ctr">
              <a:defRPr/>
            </a:pPr>
            <a:r>
              <a:rPr lang="en-GB" sz="2000" b="1" dirty="0"/>
              <a:t>Trypsin and Chymotrypsin </a:t>
            </a:r>
          </a:p>
          <a:p>
            <a:pPr algn="ctr">
              <a:defRPr/>
            </a:pPr>
            <a:endParaRPr lang="en-GB" sz="2000" dirty="0"/>
          </a:p>
          <a:p>
            <a:pPr algn="ctr">
              <a:defRPr/>
            </a:pPr>
            <a:r>
              <a:rPr lang="en-GB" sz="2000" dirty="0"/>
              <a:t>Starch / Glycogen </a:t>
            </a:r>
            <a:r>
              <a:rPr lang="en-GB" sz="2000" dirty="0">
                <a:sym typeface="Wingdings" pitchFamily="2" charset="2"/>
              </a:rPr>
              <a:t> M</a:t>
            </a:r>
            <a:r>
              <a:rPr lang="en-GB" sz="2000" dirty="0"/>
              <a:t>altose</a:t>
            </a:r>
          </a:p>
          <a:p>
            <a:pPr algn="ctr">
              <a:defRPr/>
            </a:pPr>
            <a:r>
              <a:rPr lang="en-GB" sz="2000" b="1" dirty="0"/>
              <a:t>Pancreatic amylase</a:t>
            </a:r>
          </a:p>
          <a:p>
            <a:pPr algn="ctr">
              <a:defRPr/>
            </a:pPr>
            <a:endParaRPr lang="en-GB" sz="2000" dirty="0"/>
          </a:p>
          <a:p>
            <a:pPr algn="ctr">
              <a:defRPr/>
            </a:pPr>
            <a:r>
              <a:rPr lang="en-GB" sz="2000" dirty="0"/>
              <a:t>Fat </a:t>
            </a:r>
            <a:r>
              <a:rPr lang="en-GB" sz="2000" dirty="0">
                <a:sym typeface="Wingdings" pitchFamily="2" charset="2"/>
              </a:rPr>
              <a:t> F</a:t>
            </a:r>
            <a:r>
              <a:rPr lang="en-GB" sz="2000" dirty="0"/>
              <a:t>atty acids + glycerol</a:t>
            </a:r>
          </a:p>
          <a:p>
            <a:pPr algn="ctr">
              <a:defRPr/>
            </a:pPr>
            <a:r>
              <a:rPr lang="en-GB" sz="2000" b="1" dirty="0"/>
              <a:t>Pancreatic lipase </a:t>
            </a:r>
          </a:p>
          <a:p>
            <a:endParaRPr lang="en-US" dirty="0"/>
          </a:p>
        </p:txBody>
      </p:sp>
      <p:sp>
        <p:nvSpPr>
          <p:cNvPr id="4" name="Title 3"/>
          <p:cNvSpPr>
            <a:spLocks noGrp="1"/>
          </p:cNvSpPr>
          <p:nvPr>
            <p:ph type="title"/>
          </p:nvPr>
        </p:nvSpPr>
        <p:spPr/>
        <p:txBody>
          <a:bodyPr/>
          <a:lstStyle/>
          <a:p>
            <a:r>
              <a:rPr lang="en-US" dirty="0">
                <a:solidFill>
                  <a:srgbClr val="EF9F3F"/>
                </a:solidFill>
              </a:rPr>
              <a:t>Pancreatic juices</a:t>
            </a:r>
          </a:p>
        </p:txBody>
      </p:sp>
    </p:spTree>
    <p:extLst>
      <p:ext uri="{BB962C8B-B14F-4D97-AF65-F5344CB8AC3E}">
        <p14:creationId xmlns:p14="http://schemas.microsoft.com/office/powerpoint/2010/main" val="2421167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Wall of the small intestine</a:t>
            </a:r>
            <a:br>
              <a:rPr lang="en-GB" dirty="0"/>
            </a:br>
            <a:endParaRPr lang="en-US" dirty="0"/>
          </a:p>
        </p:txBody>
      </p:sp>
      <p:sp>
        <p:nvSpPr>
          <p:cNvPr id="3" name="Subtitle 2"/>
          <p:cNvSpPr>
            <a:spLocks noGrp="1"/>
          </p:cNvSpPr>
          <p:nvPr>
            <p:ph type="subTitle" idx="1"/>
          </p:nvPr>
        </p:nvSpPr>
        <p:spPr/>
        <p:txBody>
          <a:bodyPr/>
          <a:lstStyle/>
          <a:p>
            <a:pPr marL="0" indent="0">
              <a:buNone/>
            </a:pPr>
            <a:r>
              <a:rPr lang="en-GB" sz="2000" dirty="0"/>
              <a:t>The inner surface of the small intestine is folded into finger-like structures called villi, which greatly increase the surface area available for absorption.</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b="1" dirty="0"/>
              <a:t>Did you know?</a:t>
            </a:r>
            <a:endParaRPr lang="en-GB" sz="2000" dirty="0"/>
          </a:p>
          <a:p>
            <a:pPr marL="0" indent="0">
              <a:buNone/>
            </a:pPr>
            <a:r>
              <a:rPr lang="en-GB" sz="2000" dirty="0"/>
              <a:t>The villi have a surface area of about 200m</a:t>
            </a:r>
            <a:r>
              <a:rPr lang="en-GB" sz="2000" dirty="0">
                <a:latin typeface="Andalus"/>
                <a:cs typeface="Andalus"/>
              </a:rPr>
              <a:t>²</a:t>
            </a:r>
            <a:r>
              <a:rPr lang="en-GB" sz="2000" dirty="0"/>
              <a:t>, this is equivalent to the size of a tennis court.</a:t>
            </a:r>
          </a:p>
          <a:p>
            <a:pPr marL="0" indent="0">
              <a:buNone/>
            </a:pPr>
            <a:endParaRPr lang="en-GB" sz="2000" dirty="0"/>
          </a:p>
        </p:txBody>
      </p:sp>
      <p:pic>
        <p:nvPicPr>
          <p:cNvPr id="8" name="Picture 7" descr="Diagram&#10;&#10;Description automatically generated">
            <a:extLst>
              <a:ext uri="{FF2B5EF4-FFF2-40B4-BE49-F238E27FC236}">
                <a16:creationId xmlns:a16="http://schemas.microsoft.com/office/drawing/2014/main" id="{0C238586-7113-9FC3-179B-1861D4022B9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70878" y="3206854"/>
            <a:ext cx="2598746" cy="2328476"/>
          </a:xfrm>
          <a:prstGeom prst="rect">
            <a:avLst/>
          </a:prstGeom>
        </p:spPr>
      </p:pic>
      <p:pic>
        <p:nvPicPr>
          <p:cNvPr id="10" name="Picture 9" descr="Diagram&#10;&#10;Description automatically generated">
            <a:extLst>
              <a:ext uri="{FF2B5EF4-FFF2-40B4-BE49-F238E27FC236}">
                <a16:creationId xmlns:a16="http://schemas.microsoft.com/office/drawing/2014/main" id="{3110A511-7873-F5D7-8845-EC66409900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79751" y="3206854"/>
            <a:ext cx="2549523" cy="2328476"/>
          </a:xfrm>
          <a:prstGeom prst="rect">
            <a:avLst/>
          </a:prstGeom>
        </p:spPr>
      </p:pic>
    </p:spTree>
    <p:extLst>
      <p:ext uri="{BB962C8B-B14F-4D97-AF65-F5344CB8AC3E}">
        <p14:creationId xmlns:p14="http://schemas.microsoft.com/office/powerpoint/2010/main" val="385303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79D66E-7214-B323-9A06-A10DACB0128D}"/>
              </a:ext>
            </a:extLst>
          </p:cNvPr>
          <p:cNvGrpSpPr/>
          <p:nvPr/>
        </p:nvGrpSpPr>
        <p:grpSpPr>
          <a:xfrm>
            <a:off x="2368509" y="1573992"/>
            <a:ext cx="8526470" cy="4456777"/>
            <a:chOff x="2533879" y="1603175"/>
            <a:chExt cx="8526470" cy="4456777"/>
          </a:xfrm>
        </p:grpSpPr>
        <p:grpSp>
          <p:nvGrpSpPr>
            <p:cNvPr id="2" name="Group 1">
              <a:extLst>
                <a:ext uri="{FF2B5EF4-FFF2-40B4-BE49-F238E27FC236}">
                  <a16:creationId xmlns:a16="http://schemas.microsoft.com/office/drawing/2014/main" id="{96EE60DE-D498-AE90-70F0-56573FD7B906}"/>
                </a:ext>
              </a:extLst>
            </p:cNvPr>
            <p:cNvGrpSpPr/>
            <p:nvPr/>
          </p:nvGrpSpPr>
          <p:grpSpPr>
            <a:xfrm>
              <a:off x="4374978" y="1603175"/>
              <a:ext cx="3432315" cy="4456777"/>
              <a:chOff x="7114972" y="1600542"/>
              <a:chExt cx="3432315" cy="4456777"/>
            </a:xfrm>
          </p:grpSpPr>
          <p:pic>
            <p:nvPicPr>
              <p:cNvPr id="3" name="Picture 2" descr="Diagram&#10;&#10;Description automatically generated">
                <a:extLst>
                  <a:ext uri="{FF2B5EF4-FFF2-40B4-BE49-F238E27FC236}">
                    <a16:creationId xmlns:a16="http://schemas.microsoft.com/office/drawing/2014/main" id="{CA9D6C6A-ABD3-CE89-700E-685F360C3A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4493" y="1600542"/>
                <a:ext cx="2852794" cy="4456777"/>
              </a:xfrm>
              <a:prstGeom prst="rect">
                <a:avLst/>
              </a:prstGeom>
            </p:spPr>
          </p:pic>
          <p:cxnSp>
            <p:nvCxnSpPr>
              <p:cNvPr id="4" name="Straight Arrow Connector 3">
                <a:extLst>
                  <a:ext uri="{FF2B5EF4-FFF2-40B4-BE49-F238E27FC236}">
                    <a16:creationId xmlns:a16="http://schemas.microsoft.com/office/drawing/2014/main" id="{F0250115-5145-22CC-32A3-E99803A3EC12}"/>
                  </a:ext>
                </a:extLst>
              </p:cNvPr>
              <p:cNvCxnSpPr/>
              <p:nvPr/>
            </p:nvCxnSpPr>
            <p:spPr>
              <a:xfrm flipH="1">
                <a:off x="9482582" y="4253620"/>
                <a:ext cx="910922"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8B68CAF-DA23-EA9E-61A4-FCB0CBB1C37A}"/>
                  </a:ext>
                </a:extLst>
              </p:cNvPr>
              <p:cNvCxnSpPr>
                <a:cxnSpLocks/>
              </p:cNvCxnSpPr>
              <p:nvPr/>
            </p:nvCxnSpPr>
            <p:spPr>
              <a:xfrm>
                <a:off x="7114972" y="4221567"/>
                <a:ext cx="1649041"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843342B-2E78-AD30-6A84-984EDDFFDE7D}"/>
                  </a:ext>
                </a:extLst>
              </p:cNvPr>
              <p:cNvCxnSpPr/>
              <p:nvPr/>
            </p:nvCxnSpPr>
            <p:spPr>
              <a:xfrm flipH="1">
                <a:off x="9585607" y="4992986"/>
                <a:ext cx="910922"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5800020-5208-8EC1-7278-0E074DDC52A5}"/>
                  </a:ext>
                </a:extLst>
              </p:cNvPr>
              <p:cNvCxnSpPr>
                <a:cxnSpLocks/>
              </p:cNvCxnSpPr>
              <p:nvPr/>
            </p:nvCxnSpPr>
            <p:spPr>
              <a:xfrm>
                <a:off x="7913020" y="5480364"/>
                <a:ext cx="1263358"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11511B-FCAF-180A-43E4-EDF1713DB350}"/>
                  </a:ext>
                </a:extLst>
              </p:cNvPr>
              <p:cNvCxnSpPr>
                <a:cxnSpLocks/>
              </p:cNvCxnSpPr>
              <p:nvPr/>
            </p:nvCxnSpPr>
            <p:spPr>
              <a:xfrm flipH="1">
                <a:off x="9130146" y="5707665"/>
                <a:ext cx="966354"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AE2E866-CEFF-B464-E844-C8E3C8A27C64}"/>
                  </a:ext>
                </a:extLst>
              </p:cNvPr>
              <p:cNvCxnSpPr>
                <a:cxnSpLocks/>
              </p:cNvCxnSpPr>
              <p:nvPr/>
            </p:nvCxnSpPr>
            <p:spPr>
              <a:xfrm>
                <a:off x="7529853" y="3848386"/>
                <a:ext cx="1306141"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C357240-C1E2-7A75-5A0C-C7B96F85414E}"/>
                  </a:ext>
                </a:extLst>
              </p:cNvPr>
              <p:cNvCxnSpPr>
                <a:cxnSpLocks/>
              </p:cNvCxnSpPr>
              <p:nvPr/>
            </p:nvCxnSpPr>
            <p:spPr>
              <a:xfrm>
                <a:off x="7306733" y="2487188"/>
                <a:ext cx="1336782"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106105-79C7-5C5A-2AD8-293EEA55E61C}"/>
                  </a:ext>
                </a:extLst>
              </p:cNvPr>
              <p:cNvCxnSpPr>
                <a:cxnSpLocks/>
              </p:cNvCxnSpPr>
              <p:nvPr/>
            </p:nvCxnSpPr>
            <p:spPr>
              <a:xfrm flipH="1">
                <a:off x="9026822" y="2981490"/>
                <a:ext cx="1236157"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4F2FF0-88A1-6BFE-D383-A56D90C0D215}"/>
                  </a:ext>
                </a:extLst>
              </p:cNvPr>
              <p:cNvCxnSpPr>
                <a:cxnSpLocks/>
              </p:cNvCxnSpPr>
              <p:nvPr/>
            </p:nvCxnSpPr>
            <p:spPr>
              <a:xfrm>
                <a:off x="7675517" y="4843625"/>
                <a:ext cx="1274034" cy="0"/>
              </a:xfrm>
              <a:prstGeom prst="straightConnector1">
                <a:avLst/>
              </a:prstGeom>
              <a:ln w="57150">
                <a:solidFill>
                  <a:srgbClr val="EF9F3F"/>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8A17DC67-E25D-CEE8-EE0D-C553E1ED4234}"/>
                </a:ext>
              </a:extLst>
            </p:cNvPr>
            <p:cNvSpPr txBox="1"/>
            <p:nvPr/>
          </p:nvSpPr>
          <p:spPr>
            <a:xfrm>
              <a:off x="3292416" y="2289766"/>
              <a:ext cx="1274323"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Mouth</a:t>
              </a:r>
            </a:p>
          </p:txBody>
        </p:sp>
        <p:sp>
          <p:nvSpPr>
            <p:cNvPr id="14" name="TextBox 13">
              <a:extLst>
                <a:ext uri="{FF2B5EF4-FFF2-40B4-BE49-F238E27FC236}">
                  <a16:creationId xmlns:a16="http://schemas.microsoft.com/office/drawing/2014/main" id="{0A09CA42-894D-FFB6-48ED-61911FBA091B}"/>
                </a:ext>
              </a:extLst>
            </p:cNvPr>
            <p:cNvSpPr txBox="1"/>
            <p:nvPr/>
          </p:nvSpPr>
          <p:spPr>
            <a:xfrm>
              <a:off x="7654891" y="2784068"/>
              <a:ext cx="1753551"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Oesophagus</a:t>
              </a:r>
            </a:p>
          </p:txBody>
        </p:sp>
        <p:sp>
          <p:nvSpPr>
            <p:cNvPr id="16" name="TextBox 15">
              <a:extLst>
                <a:ext uri="{FF2B5EF4-FFF2-40B4-BE49-F238E27FC236}">
                  <a16:creationId xmlns:a16="http://schemas.microsoft.com/office/drawing/2014/main" id="{5101108A-067C-1063-FEC6-37C15FA82093}"/>
                </a:ext>
              </a:extLst>
            </p:cNvPr>
            <p:cNvSpPr txBox="1"/>
            <p:nvPr/>
          </p:nvSpPr>
          <p:spPr>
            <a:xfrm>
              <a:off x="3365576" y="3633396"/>
              <a:ext cx="1753551"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Liver</a:t>
              </a:r>
            </a:p>
          </p:txBody>
        </p:sp>
        <p:sp>
          <p:nvSpPr>
            <p:cNvPr id="17" name="TextBox 16">
              <a:extLst>
                <a:ext uri="{FF2B5EF4-FFF2-40B4-BE49-F238E27FC236}">
                  <a16:creationId xmlns:a16="http://schemas.microsoft.com/office/drawing/2014/main" id="{9E0C8DA6-980D-AB26-D266-A5115CBF6096}"/>
                </a:ext>
              </a:extLst>
            </p:cNvPr>
            <p:cNvSpPr txBox="1"/>
            <p:nvPr/>
          </p:nvSpPr>
          <p:spPr>
            <a:xfrm>
              <a:off x="2533879" y="4023755"/>
              <a:ext cx="1753551"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Gall bladder</a:t>
              </a:r>
            </a:p>
          </p:txBody>
        </p:sp>
        <p:sp>
          <p:nvSpPr>
            <p:cNvPr id="18" name="TextBox 17">
              <a:extLst>
                <a:ext uri="{FF2B5EF4-FFF2-40B4-BE49-F238E27FC236}">
                  <a16:creationId xmlns:a16="http://schemas.microsoft.com/office/drawing/2014/main" id="{89C62FB9-2D13-AA45-B422-AE239B6605FA}"/>
                </a:ext>
              </a:extLst>
            </p:cNvPr>
            <p:cNvSpPr txBox="1"/>
            <p:nvPr/>
          </p:nvSpPr>
          <p:spPr>
            <a:xfrm>
              <a:off x="2672965" y="4646203"/>
              <a:ext cx="2205333"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Small intestine</a:t>
              </a:r>
            </a:p>
          </p:txBody>
        </p:sp>
        <p:sp>
          <p:nvSpPr>
            <p:cNvPr id="19" name="TextBox 18">
              <a:extLst>
                <a:ext uri="{FF2B5EF4-FFF2-40B4-BE49-F238E27FC236}">
                  <a16:creationId xmlns:a16="http://schemas.microsoft.com/office/drawing/2014/main" id="{D86210AF-37F4-94F4-A005-09622C476E56}"/>
                </a:ext>
              </a:extLst>
            </p:cNvPr>
            <p:cNvSpPr txBox="1"/>
            <p:nvPr/>
          </p:nvSpPr>
          <p:spPr>
            <a:xfrm>
              <a:off x="7408059" y="4025772"/>
              <a:ext cx="2205333"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Stomach</a:t>
              </a:r>
            </a:p>
          </p:txBody>
        </p:sp>
        <p:sp>
          <p:nvSpPr>
            <p:cNvPr id="20" name="TextBox 19">
              <a:extLst>
                <a:ext uri="{FF2B5EF4-FFF2-40B4-BE49-F238E27FC236}">
                  <a16:creationId xmlns:a16="http://schemas.microsoft.com/office/drawing/2014/main" id="{FC6E8309-F8F2-A50B-C93F-D80A9A3FE7EA}"/>
                </a:ext>
              </a:extLst>
            </p:cNvPr>
            <p:cNvSpPr txBox="1"/>
            <p:nvPr/>
          </p:nvSpPr>
          <p:spPr>
            <a:xfrm>
              <a:off x="7756535" y="4795564"/>
              <a:ext cx="3303814"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Large intestine (colon)</a:t>
              </a:r>
            </a:p>
          </p:txBody>
        </p:sp>
        <p:sp>
          <p:nvSpPr>
            <p:cNvPr id="21" name="TextBox 20">
              <a:extLst>
                <a:ext uri="{FF2B5EF4-FFF2-40B4-BE49-F238E27FC236}">
                  <a16:creationId xmlns:a16="http://schemas.microsoft.com/office/drawing/2014/main" id="{FA04B3D0-3084-29E7-9DF1-4A0F1179BF40}"/>
                </a:ext>
              </a:extLst>
            </p:cNvPr>
            <p:cNvSpPr txBox="1"/>
            <p:nvPr/>
          </p:nvSpPr>
          <p:spPr>
            <a:xfrm>
              <a:off x="3804377" y="5268652"/>
              <a:ext cx="1435653"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Rectum</a:t>
              </a:r>
            </a:p>
          </p:txBody>
        </p:sp>
        <p:sp>
          <p:nvSpPr>
            <p:cNvPr id="22" name="TextBox 21">
              <a:extLst>
                <a:ext uri="{FF2B5EF4-FFF2-40B4-BE49-F238E27FC236}">
                  <a16:creationId xmlns:a16="http://schemas.microsoft.com/office/drawing/2014/main" id="{AFE8CCA4-32D1-C9A6-D607-3BD2C4B2930A}"/>
                </a:ext>
              </a:extLst>
            </p:cNvPr>
            <p:cNvSpPr txBox="1"/>
            <p:nvPr/>
          </p:nvSpPr>
          <p:spPr>
            <a:xfrm>
              <a:off x="7214759" y="5510243"/>
              <a:ext cx="1435653"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Anus</a:t>
              </a:r>
            </a:p>
          </p:txBody>
        </p:sp>
      </p:grpSp>
    </p:spTree>
    <p:extLst>
      <p:ext uri="{BB962C8B-B14F-4D97-AF65-F5344CB8AC3E}">
        <p14:creationId xmlns:p14="http://schemas.microsoft.com/office/powerpoint/2010/main" val="113722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Small intestine</a:t>
            </a:r>
            <a:br>
              <a:rPr lang="en-US" dirty="0"/>
            </a:br>
            <a:endParaRPr lang="en-US" dirty="0"/>
          </a:p>
        </p:txBody>
      </p:sp>
      <p:sp>
        <p:nvSpPr>
          <p:cNvPr id="3" name="Subtitle 2"/>
          <p:cNvSpPr>
            <a:spLocks noGrp="1"/>
          </p:cNvSpPr>
          <p:nvPr>
            <p:ph type="subTitle" idx="1"/>
          </p:nvPr>
        </p:nvSpPr>
        <p:spPr>
          <a:xfrm>
            <a:off x="1169274" y="2283798"/>
            <a:ext cx="7259500" cy="3600000"/>
          </a:xfrm>
        </p:spPr>
        <p:txBody>
          <a:bodyPr/>
          <a:lstStyle/>
          <a:p>
            <a:pPr marL="0" indent="0">
              <a:spcBef>
                <a:spcPct val="0"/>
              </a:spcBef>
              <a:buNone/>
              <a:defRPr/>
            </a:pPr>
            <a:r>
              <a:rPr lang="en-GB" dirty="0"/>
              <a:t>Digestion which occurs in the wall (brush border) of the small intestine includes:</a:t>
            </a:r>
          </a:p>
          <a:p>
            <a:pPr marL="0" indent="0">
              <a:spcBef>
                <a:spcPct val="0"/>
              </a:spcBef>
              <a:buNone/>
              <a:defRPr/>
            </a:pPr>
            <a:endParaRPr lang="en-GB" b="1" dirty="0"/>
          </a:p>
          <a:p>
            <a:pPr marL="0" indent="0">
              <a:spcBef>
                <a:spcPct val="0"/>
              </a:spcBef>
              <a:buNone/>
              <a:defRPr/>
            </a:pPr>
            <a:r>
              <a:rPr lang="en-GB" dirty="0"/>
              <a:t>Peptides </a:t>
            </a:r>
            <a:r>
              <a:rPr lang="en-GB" dirty="0">
                <a:sym typeface="Wingdings" pitchFamily="2" charset="2"/>
              </a:rPr>
              <a:t> Amino acids</a:t>
            </a:r>
          </a:p>
          <a:p>
            <a:pPr marL="0" indent="0">
              <a:spcBef>
                <a:spcPct val="0"/>
              </a:spcBef>
              <a:buNone/>
              <a:defRPr/>
            </a:pPr>
            <a:r>
              <a:rPr lang="en-GB" b="1" dirty="0">
                <a:sym typeface="Wingdings" pitchFamily="2" charset="2"/>
              </a:rPr>
              <a:t>         P</a:t>
            </a:r>
            <a:r>
              <a:rPr lang="en-GB" b="1" dirty="0"/>
              <a:t>rotease</a:t>
            </a:r>
          </a:p>
          <a:p>
            <a:pPr marL="0" indent="0">
              <a:spcBef>
                <a:spcPct val="0"/>
              </a:spcBef>
              <a:buNone/>
              <a:defRPr/>
            </a:pPr>
            <a:endParaRPr lang="en-GB" dirty="0"/>
          </a:p>
          <a:p>
            <a:pPr marL="0" indent="0">
              <a:spcBef>
                <a:spcPct val="0"/>
              </a:spcBef>
              <a:buNone/>
              <a:defRPr/>
            </a:pPr>
            <a:r>
              <a:rPr lang="en-GB" dirty="0"/>
              <a:t>Maltose </a:t>
            </a:r>
            <a:r>
              <a:rPr lang="en-GB" dirty="0">
                <a:sym typeface="Wingdings" pitchFamily="2" charset="2"/>
              </a:rPr>
              <a:t></a:t>
            </a:r>
            <a:r>
              <a:rPr lang="en-GB" dirty="0"/>
              <a:t> Glucose</a:t>
            </a:r>
          </a:p>
          <a:p>
            <a:pPr marL="0" indent="0">
              <a:spcBef>
                <a:spcPct val="0"/>
              </a:spcBef>
              <a:buNone/>
              <a:defRPr/>
            </a:pPr>
            <a:r>
              <a:rPr lang="en-GB" b="1" dirty="0"/>
              <a:t>         Maltase</a:t>
            </a:r>
          </a:p>
          <a:p>
            <a:pPr marL="0" indent="0">
              <a:spcBef>
                <a:spcPct val="0"/>
              </a:spcBef>
              <a:buNone/>
              <a:defRPr/>
            </a:pPr>
            <a:endParaRPr lang="en-GB" dirty="0"/>
          </a:p>
          <a:p>
            <a:pPr marL="0" indent="0">
              <a:spcBef>
                <a:spcPct val="0"/>
              </a:spcBef>
              <a:buNone/>
              <a:defRPr/>
            </a:pPr>
            <a:r>
              <a:rPr lang="en-GB" dirty="0"/>
              <a:t>Sucrose </a:t>
            </a:r>
            <a:r>
              <a:rPr lang="en-GB" dirty="0">
                <a:sym typeface="Wingdings" pitchFamily="2" charset="2"/>
              </a:rPr>
              <a:t></a:t>
            </a:r>
            <a:r>
              <a:rPr lang="en-GB" dirty="0"/>
              <a:t> Glucose + Fructose</a:t>
            </a:r>
          </a:p>
          <a:p>
            <a:pPr marL="0" indent="0">
              <a:spcBef>
                <a:spcPct val="0"/>
              </a:spcBef>
              <a:buNone/>
              <a:defRPr/>
            </a:pPr>
            <a:r>
              <a:rPr lang="en-GB" b="1" dirty="0"/>
              <a:t>          </a:t>
            </a:r>
            <a:r>
              <a:rPr lang="en-GB" b="1" dirty="0" err="1"/>
              <a:t>Sucrase</a:t>
            </a:r>
            <a:endParaRPr lang="en-GB" b="1" dirty="0"/>
          </a:p>
          <a:p>
            <a:pPr marL="0" indent="0">
              <a:spcBef>
                <a:spcPct val="0"/>
              </a:spcBef>
              <a:buNone/>
              <a:defRPr/>
            </a:pPr>
            <a:endParaRPr lang="en-GB" dirty="0"/>
          </a:p>
          <a:p>
            <a:pPr marL="0" indent="0">
              <a:spcBef>
                <a:spcPct val="0"/>
              </a:spcBef>
              <a:buNone/>
              <a:defRPr/>
            </a:pPr>
            <a:r>
              <a:rPr lang="en-GB" dirty="0"/>
              <a:t>Lactose </a:t>
            </a:r>
            <a:r>
              <a:rPr lang="en-GB" dirty="0">
                <a:sym typeface="Wingdings" pitchFamily="2" charset="2"/>
              </a:rPr>
              <a:t> </a:t>
            </a:r>
            <a:r>
              <a:rPr lang="en-GB" dirty="0"/>
              <a:t>Glucose + Galactose</a:t>
            </a:r>
          </a:p>
          <a:p>
            <a:pPr marL="0" indent="0">
              <a:spcBef>
                <a:spcPct val="0"/>
              </a:spcBef>
              <a:buNone/>
              <a:defRPr/>
            </a:pPr>
            <a:r>
              <a:rPr lang="en-GB" b="1" dirty="0"/>
              <a:t>          Lactase</a:t>
            </a:r>
          </a:p>
          <a:p>
            <a:pPr marL="0" indent="0">
              <a:spcBef>
                <a:spcPct val="0"/>
              </a:spcBef>
              <a:buNone/>
              <a:defRPr/>
            </a:pPr>
            <a:endParaRPr lang="en-GB" dirty="0"/>
          </a:p>
          <a:p>
            <a:pPr marL="0" indent="0">
              <a:spcBef>
                <a:spcPct val="0"/>
              </a:spcBef>
              <a:buNone/>
              <a:defRPr/>
            </a:pPr>
            <a:r>
              <a:rPr lang="en-GB" dirty="0"/>
              <a:t>The enzymes important in each process are highlighted in bold.</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00380" y="2451137"/>
            <a:ext cx="2888174" cy="3610218"/>
          </a:xfrm>
          <a:prstGeom prst="rect">
            <a:avLst/>
          </a:prstGeom>
        </p:spPr>
      </p:pic>
    </p:spTree>
    <p:extLst>
      <p:ext uri="{BB962C8B-B14F-4D97-AF65-F5344CB8AC3E}">
        <p14:creationId xmlns:p14="http://schemas.microsoft.com/office/powerpoint/2010/main" val="74761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Absorption</a:t>
            </a:r>
          </a:p>
        </p:txBody>
      </p:sp>
      <p:sp>
        <p:nvSpPr>
          <p:cNvPr id="3" name="Subtitle 2"/>
          <p:cNvSpPr>
            <a:spLocks noGrp="1"/>
          </p:cNvSpPr>
          <p:nvPr>
            <p:ph type="subTitle" idx="1"/>
          </p:nvPr>
        </p:nvSpPr>
        <p:spPr/>
        <p:txBody>
          <a:bodyPr/>
          <a:lstStyle/>
          <a:p>
            <a:pPr marL="0" indent="0">
              <a:buNone/>
            </a:pPr>
            <a:r>
              <a:rPr lang="en-GB" sz="2000" dirty="0"/>
              <a:t>These substances are absorbed in the small intestine:</a:t>
            </a:r>
          </a:p>
          <a:p>
            <a:pPr marL="0" indent="0">
              <a:buNone/>
            </a:pPr>
            <a:endParaRPr lang="en-GB" sz="2000" dirty="0"/>
          </a:p>
          <a:p>
            <a:r>
              <a:rPr lang="en-GB" sz="2000" dirty="0"/>
              <a:t>water;</a:t>
            </a:r>
          </a:p>
          <a:p>
            <a:r>
              <a:rPr lang="en-GB" sz="2000" dirty="0"/>
              <a:t>alcohol;</a:t>
            </a:r>
          </a:p>
          <a:p>
            <a:r>
              <a:rPr lang="en-GB" sz="2000" dirty="0"/>
              <a:t>sugars;</a:t>
            </a:r>
          </a:p>
          <a:p>
            <a:r>
              <a:rPr lang="en-GB" sz="2000" dirty="0"/>
              <a:t>minerals;</a:t>
            </a:r>
          </a:p>
          <a:p>
            <a:r>
              <a:rPr lang="en-GB" sz="2000" dirty="0"/>
              <a:t>water soluble vitamins;</a:t>
            </a:r>
          </a:p>
          <a:p>
            <a:r>
              <a:rPr lang="en-GB" sz="2000" dirty="0"/>
              <a:t>peptides and amino acids;</a:t>
            </a:r>
          </a:p>
          <a:p>
            <a:r>
              <a:rPr lang="en-GB" sz="2000" dirty="0"/>
              <a:t>fatty acids, glycerol and fat-soluble vitamins.</a:t>
            </a:r>
          </a:p>
          <a:p>
            <a:pPr marL="0" indent="0">
              <a:buNone/>
            </a:pPr>
            <a:endParaRPr lang="en-US" sz="2000" dirty="0"/>
          </a:p>
        </p:txBody>
      </p:sp>
    </p:spTree>
    <p:extLst>
      <p:ext uri="{BB962C8B-B14F-4D97-AF65-F5344CB8AC3E}">
        <p14:creationId xmlns:p14="http://schemas.microsoft.com/office/powerpoint/2010/main" val="418447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Absorption</a:t>
            </a:r>
            <a:br>
              <a:rPr lang="en-US" dirty="0"/>
            </a:br>
            <a:endParaRPr lang="en-US" dirty="0"/>
          </a:p>
        </p:txBody>
      </p:sp>
      <p:sp>
        <p:nvSpPr>
          <p:cNvPr id="3" name="Subtitle 2"/>
          <p:cNvSpPr>
            <a:spLocks noGrp="1"/>
          </p:cNvSpPr>
          <p:nvPr>
            <p:ph type="subTitle" idx="1"/>
          </p:nvPr>
        </p:nvSpPr>
        <p:spPr>
          <a:xfrm>
            <a:off x="1169277" y="2571092"/>
            <a:ext cx="5792838" cy="3600000"/>
          </a:xfrm>
        </p:spPr>
        <p:txBody>
          <a:bodyPr/>
          <a:lstStyle/>
          <a:p>
            <a:pPr marL="0" indent="0">
              <a:spcBef>
                <a:spcPct val="0"/>
              </a:spcBef>
              <a:buNone/>
            </a:pPr>
            <a:r>
              <a:rPr lang="en-US" altLang="en-US" sz="1800" dirty="0"/>
              <a:t>The villi in the small intestine have a high blood supply. There are two types of absorption which occur here.</a:t>
            </a:r>
          </a:p>
          <a:p>
            <a:pPr marL="0" indent="0">
              <a:spcBef>
                <a:spcPct val="0"/>
              </a:spcBef>
              <a:buNone/>
            </a:pPr>
            <a:endParaRPr lang="en-US" altLang="en-US" sz="1800" dirty="0"/>
          </a:p>
          <a:p>
            <a:pPr marL="0" indent="0">
              <a:spcBef>
                <a:spcPct val="0"/>
              </a:spcBef>
              <a:buNone/>
            </a:pPr>
            <a:r>
              <a:rPr lang="en-US" altLang="en-US" sz="1800" b="1" dirty="0"/>
              <a:t>Passive</a:t>
            </a:r>
            <a:r>
              <a:rPr lang="en-US" altLang="en-US" sz="1800" dirty="0"/>
              <a:t> –  through the process of osmosis, the nutrients pass through the wall of the small intestine into the blood supply. Passive absorption </a:t>
            </a:r>
            <a:r>
              <a:rPr lang="en-GB" altLang="en-US" sz="1800" dirty="0"/>
              <a:t>moves molecules from their higher concentration to their lower concentration.</a:t>
            </a:r>
            <a:endParaRPr lang="en-US" altLang="en-US" sz="1800" dirty="0"/>
          </a:p>
          <a:p>
            <a:pPr marL="0" indent="0">
              <a:spcBef>
                <a:spcPct val="0"/>
              </a:spcBef>
              <a:buNone/>
            </a:pPr>
            <a:endParaRPr lang="en-US" altLang="en-US" sz="1800" dirty="0"/>
          </a:p>
          <a:p>
            <a:pPr marL="0" indent="0">
              <a:spcBef>
                <a:spcPct val="0"/>
              </a:spcBef>
              <a:buNone/>
            </a:pPr>
            <a:r>
              <a:rPr lang="en-US" altLang="en-US" sz="1800" b="1" dirty="0"/>
              <a:t>Active </a:t>
            </a:r>
            <a:r>
              <a:rPr lang="en-US" altLang="en-US" sz="1800" dirty="0"/>
              <a:t>– a carrier transports nutrients through the wall of the small intestine into the blood supply. This type of absorption requires energy as it occurs against a concentration gradient.</a:t>
            </a:r>
          </a:p>
          <a:p>
            <a:pPr marL="0" indent="0">
              <a:buNone/>
            </a:pPr>
            <a:endParaRPr lang="en-US" sz="1800" dirty="0"/>
          </a:p>
        </p:txBody>
      </p:sp>
      <p:pic>
        <p:nvPicPr>
          <p:cNvPr id="7" name="Picture 6" descr="Diagram&#10;&#10;Description automatically generated">
            <a:extLst>
              <a:ext uri="{FF2B5EF4-FFF2-40B4-BE49-F238E27FC236}">
                <a16:creationId xmlns:a16="http://schemas.microsoft.com/office/drawing/2014/main" id="{C67A4C10-C2DB-8779-E9DF-FB5EB2E516E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78302" y="1994086"/>
            <a:ext cx="4881326" cy="4067772"/>
          </a:xfrm>
          <a:prstGeom prst="rect">
            <a:avLst/>
          </a:prstGeom>
        </p:spPr>
      </p:pic>
    </p:spTree>
    <p:extLst>
      <p:ext uri="{BB962C8B-B14F-4D97-AF65-F5344CB8AC3E}">
        <p14:creationId xmlns:p14="http://schemas.microsoft.com/office/powerpoint/2010/main" val="272740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Absorption</a:t>
            </a:r>
            <a:br>
              <a:rPr lang="en-US" dirty="0"/>
            </a:br>
            <a:endParaRPr lang="en-US" dirty="0"/>
          </a:p>
        </p:txBody>
      </p:sp>
      <p:sp>
        <p:nvSpPr>
          <p:cNvPr id="3" name="Subtitle 2"/>
          <p:cNvSpPr>
            <a:spLocks noGrp="1"/>
          </p:cNvSpPr>
          <p:nvPr>
            <p:ph type="subTitle" idx="1"/>
          </p:nvPr>
        </p:nvSpPr>
        <p:spPr>
          <a:xfrm>
            <a:off x="1169276" y="2571092"/>
            <a:ext cx="6317940" cy="3600000"/>
          </a:xfrm>
        </p:spPr>
        <p:txBody>
          <a:bodyPr/>
          <a:lstStyle/>
          <a:p>
            <a:pPr marL="0" indent="0">
              <a:buNone/>
            </a:pPr>
            <a:r>
              <a:rPr lang="en-GB" sz="2000" dirty="0"/>
              <a:t>Once in the blood, the nutrients are transported to the liver via the hepatic portal vein. Most fatty acids and glycerol pass into the lymphatic system, and then into the bloodstream.</a:t>
            </a:r>
          </a:p>
          <a:p>
            <a:pPr marL="0" indent="0">
              <a:buNone/>
            </a:pPr>
            <a:endParaRPr lang="en-GB" sz="2000" dirty="0"/>
          </a:p>
          <a:p>
            <a:pPr marL="0" indent="0">
              <a:buNone/>
            </a:pPr>
            <a:r>
              <a:rPr lang="en-GB" sz="2000" dirty="0"/>
              <a:t>The liver filters and converts the nutrients into substances that can be used by body cells for energy and growth. </a:t>
            </a:r>
          </a:p>
          <a:p>
            <a:pPr marL="0" indent="0">
              <a:buNone/>
            </a:pPr>
            <a:endParaRPr lang="en-GB" sz="2000" dirty="0"/>
          </a:p>
          <a:p>
            <a:pPr marL="0" indent="0">
              <a:buNone/>
            </a:pPr>
            <a:r>
              <a:rPr lang="en-GB" sz="2000" dirty="0"/>
              <a:t>Once the nutrients have been absorbed, the undigested substances pass into the colon (large intestine).</a:t>
            </a:r>
          </a:p>
          <a:p>
            <a:pPr marL="0" indent="0">
              <a:buNone/>
            </a:pPr>
            <a:endParaRPr lang="en-US" sz="2000" dirty="0"/>
          </a:p>
        </p:txBody>
      </p:sp>
      <p:pic>
        <p:nvPicPr>
          <p:cNvPr id="5" name="Picture 4" descr="Diagram&#10;&#10;Description automatically generated">
            <a:extLst>
              <a:ext uri="{FF2B5EF4-FFF2-40B4-BE49-F238E27FC236}">
                <a16:creationId xmlns:a16="http://schemas.microsoft.com/office/drawing/2014/main" id="{94D3915C-78A9-D340-822E-382D53A8D681}"/>
              </a:ext>
            </a:extLst>
          </p:cNvPr>
          <p:cNvPicPr>
            <a:picLocks noChangeAspect="1"/>
          </p:cNvPicPr>
          <p:nvPr/>
        </p:nvPicPr>
        <p:blipFill>
          <a:blip r:embed="rId2"/>
          <a:stretch>
            <a:fillRect/>
          </a:stretch>
        </p:blipFill>
        <p:spPr>
          <a:xfrm>
            <a:off x="7945926" y="2571092"/>
            <a:ext cx="3542922" cy="3410062"/>
          </a:xfrm>
          <a:prstGeom prst="rect">
            <a:avLst/>
          </a:prstGeom>
        </p:spPr>
      </p:pic>
    </p:spTree>
    <p:extLst>
      <p:ext uri="{BB962C8B-B14F-4D97-AF65-F5344CB8AC3E}">
        <p14:creationId xmlns:p14="http://schemas.microsoft.com/office/powerpoint/2010/main" val="320583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Elimination – the colon (</a:t>
            </a:r>
            <a:r>
              <a:rPr lang="en-GB" sz="3600" dirty="0"/>
              <a:t>large intestine)</a:t>
            </a:r>
            <a:endParaRPr lang="en-US" dirty="0"/>
          </a:p>
        </p:txBody>
      </p:sp>
      <p:sp>
        <p:nvSpPr>
          <p:cNvPr id="3" name="Subtitle 2"/>
          <p:cNvSpPr>
            <a:spLocks noGrp="1"/>
          </p:cNvSpPr>
          <p:nvPr>
            <p:ph type="subTitle" idx="1"/>
          </p:nvPr>
        </p:nvSpPr>
        <p:spPr>
          <a:xfrm>
            <a:off x="1169274" y="2390023"/>
            <a:ext cx="9720000" cy="3600000"/>
          </a:xfrm>
        </p:spPr>
        <p:txBody>
          <a:bodyPr/>
          <a:lstStyle/>
          <a:p>
            <a:pPr marL="0" indent="0">
              <a:buNone/>
            </a:pPr>
            <a:r>
              <a:rPr lang="en-GB" sz="2000" dirty="0"/>
              <a:t>The colon is a tube just over 1.5 metres long and is inhabited by bacteria. </a:t>
            </a:r>
          </a:p>
          <a:p>
            <a:pPr marL="0" indent="0">
              <a:buNone/>
            </a:pPr>
            <a:endParaRPr lang="en-GB" sz="2000" dirty="0"/>
          </a:p>
          <a:p>
            <a:pPr marL="0" indent="0">
              <a:buNone/>
            </a:pPr>
            <a:r>
              <a:rPr lang="en-GB" sz="2000" dirty="0"/>
              <a:t>The main function of the colon is to absorb water into the bloodstream and to process waste products. </a:t>
            </a:r>
          </a:p>
          <a:p>
            <a:pPr marL="0" indent="0">
              <a:buNone/>
            </a:pPr>
            <a:endParaRPr lang="en-GB" sz="2000" dirty="0"/>
          </a:p>
          <a:p>
            <a:pPr marL="0" indent="0">
              <a:buNone/>
            </a:pPr>
            <a:r>
              <a:rPr lang="en-GB" sz="2000" dirty="0"/>
              <a:t>Bacteria in the colon ferment dietary fibre and produce fatty acids and gas. </a:t>
            </a:r>
          </a:p>
          <a:p>
            <a:pPr marL="0" indent="0">
              <a:buNone/>
            </a:pPr>
            <a:endParaRPr lang="en-GB" sz="2000" dirty="0"/>
          </a:p>
          <a:p>
            <a:pPr marL="0" indent="0">
              <a:buNone/>
            </a:pPr>
            <a:r>
              <a:rPr lang="en-GB" sz="2000" dirty="0"/>
              <a:t>Other bacteria produce vitamin K, which is also absorbed.</a:t>
            </a:r>
          </a:p>
          <a:p>
            <a:pPr marL="0" indent="0">
              <a:buNone/>
            </a:pPr>
            <a:endParaRPr lang="en-GB" sz="2000" dirty="0"/>
          </a:p>
          <a:p>
            <a:pPr marL="0" indent="0">
              <a:buNone/>
            </a:pPr>
            <a:r>
              <a:rPr lang="en-GB" sz="2000" dirty="0"/>
              <a:t>The products of bacterial digestion, along with water and any remaining minerals are absorbed leaving a residue behind.</a:t>
            </a:r>
          </a:p>
        </p:txBody>
      </p:sp>
    </p:spTree>
    <p:extLst>
      <p:ext uri="{BB962C8B-B14F-4D97-AF65-F5344CB8AC3E}">
        <p14:creationId xmlns:p14="http://schemas.microsoft.com/office/powerpoint/2010/main" val="3251545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720000" cy="720000"/>
          </a:xfrm>
        </p:spPr>
        <p:txBody>
          <a:bodyPr/>
          <a:lstStyle/>
          <a:p>
            <a:r>
              <a:rPr lang="en-US" dirty="0"/>
              <a:t>Elimination</a:t>
            </a:r>
          </a:p>
        </p:txBody>
      </p:sp>
      <p:sp>
        <p:nvSpPr>
          <p:cNvPr id="3" name="Subtitle 2"/>
          <p:cNvSpPr>
            <a:spLocks noGrp="1"/>
          </p:cNvSpPr>
          <p:nvPr>
            <p:ph type="subTitle" idx="1"/>
          </p:nvPr>
        </p:nvSpPr>
        <p:spPr>
          <a:xfrm>
            <a:off x="1169276" y="2571092"/>
            <a:ext cx="6136871" cy="3600000"/>
          </a:xfrm>
        </p:spPr>
        <p:txBody>
          <a:bodyPr/>
          <a:lstStyle/>
          <a:p>
            <a:pPr marL="0" indent="0">
              <a:buNone/>
            </a:pPr>
            <a:r>
              <a:rPr lang="en-GB" sz="2000" dirty="0"/>
              <a:t>The watery residue moves along the colon, the faeces are formed and stored in the rectum before being excreted through the anus.</a:t>
            </a:r>
          </a:p>
          <a:p>
            <a:pPr marL="0" indent="0">
              <a:buNone/>
            </a:pPr>
            <a:endParaRPr lang="en-GB" sz="2000" dirty="0"/>
          </a:p>
          <a:p>
            <a:pPr marL="0" indent="0">
              <a:buNone/>
            </a:pPr>
            <a:r>
              <a:rPr lang="en-GB" sz="2000" dirty="0"/>
              <a:t>Young children gradually learn to control this action.</a:t>
            </a:r>
          </a:p>
          <a:p>
            <a:pPr marL="0" indent="0">
              <a:buNone/>
            </a:pPr>
            <a:endParaRPr lang="en-GB" sz="2000" dirty="0"/>
          </a:p>
          <a:p>
            <a:pPr marL="0" indent="0">
              <a:buNone/>
            </a:pPr>
            <a:r>
              <a:rPr lang="en-GB" sz="2000" dirty="0"/>
              <a:t>The time taken for faeces to pass through the colon can be reduced if the diet is high in fibre.</a:t>
            </a:r>
          </a:p>
          <a:p>
            <a:pPr marL="0" indent="0">
              <a:buNone/>
            </a:pPr>
            <a:endParaRPr lang="en-US" sz="2000" dirty="0"/>
          </a:p>
        </p:txBody>
      </p:sp>
      <p:pic>
        <p:nvPicPr>
          <p:cNvPr id="5" name="Picture 4" descr="A picture containing food, variety, different, various&#10;&#10;Description automatically generated">
            <a:extLst>
              <a:ext uri="{FF2B5EF4-FFF2-40B4-BE49-F238E27FC236}">
                <a16:creationId xmlns:a16="http://schemas.microsoft.com/office/drawing/2014/main" id="{5BE66928-41CB-6985-7C88-82CC6B42EC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4407" y="2628984"/>
            <a:ext cx="3995830" cy="2665218"/>
          </a:xfrm>
          <a:prstGeom prst="rect">
            <a:avLst/>
          </a:prstGeom>
        </p:spPr>
      </p:pic>
    </p:spTree>
    <p:extLst>
      <p:ext uri="{BB962C8B-B14F-4D97-AF65-F5344CB8AC3E}">
        <p14:creationId xmlns:p14="http://schemas.microsoft.com/office/powerpoint/2010/main" val="2636991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Gut bacteria</a:t>
            </a:r>
            <a:br>
              <a:rPr lang="en-US" dirty="0"/>
            </a:br>
            <a:endParaRPr lang="en-US" dirty="0"/>
          </a:p>
        </p:txBody>
      </p:sp>
      <p:sp>
        <p:nvSpPr>
          <p:cNvPr id="3" name="Subtitle 2"/>
          <p:cNvSpPr>
            <a:spLocks noGrp="1"/>
          </p:cNvSpPr>
          <p:nvPr>
            <p:ph type="subTitle" idx="1"/>
          </p:nvPr>
        </p:nvSpPr>
        <p:spPr>
          <a:xfrm>
            <a:off x="1169274" y="2283798"/>
            <a:ext cx="6154977" cy="3600000"/>
          </a:xfrm>
        </p:spPr>
        <p:txBody>
          <a:bodyPr/>
          <a:lstStyle/>
          <a:p>
            <a:pPr marL="0" indent="0">
              <a:buNone/>
            </a:pPr>
            <a:r>
              <a:rPr lang="en-US" sz="2000" dirty="0"/>
              <a:t>The gut contains 400 – 500 different species of bacteria and includes potentially pathogenic (e.g. Clostridia) and potentially beneficial (e.g. </a:t>
            </a:r>
            <a:r>
              <a:rPr lang="en-US" sz="2000" dirty="0" err="1"/>
              <a:t>Bifidobacteria</a:t>
            </a:r>
            <a:r>
              <a:rPr lang="en-US" sz="2000" dirty="0"/>
              <a:t> and Lactobacilli) bacteria.</a:t>
            </a:r>
          </a:p>
          <a:p>
            <a:pPr marL="0" indent="0">
              <a:buNone/>
            </a:pPr>
            <a:endParaRPr lang="en-US" sz="2000" dirty="0"/>
          </a:p>
          <a:p>
            <a:pPr marL="0" indent="0">
              <a:buNone/>
            </a:pPr>
            <a:r>
              <a:rPr lang="en-US" sz="2000" dirty="0"/>
              <a:t>These are measured in colony forming units per </a:t>
            </a:r>
            <a:r>
              <a:rPr lang="en-US" sz="2000" dirty="0" err="1"/>
              <a:t>millilitre</a:t>
            </a:r>
            <a:r>
              <a:rPr lang="en-US" sz="2000" dirty="0"/>
              <a:t> (</a:t>
            </a:r>
            <a:r>
              <a:rPr lang="en-US" sz="2000" dirty="0" err="1"/>
              <a:t>cfu</a:t>
            </a:r>
            <a:r>
              <a:rPr lang="en-US" sz="2000" dirty="0"/>
              <a:t>/ml). </a:t>
            </a:r>
          </a:p>
          <a:p>
            <a:pPr marL="0" indent="0">
              <a:buNone/>
            </a:pPr>
            <a:endParaRPr lang="en-US" sz="2000" dirty="0"/>
          </a:p>
        </p:txBody>
      </p:sp>
      <p:sp>
        <p:nvSpPr>
          <p:cNvPr id="4" name="Text Box 5"/>
          <p:cNvSpPr txBox="1">
            <a:spLocks noChangeArrowheads="1"/>
          </p:cNvSpPr>
          <p:nvPr/>
        </p:nvSpPr>
        <p:spPr bwMode="auto">
          <a:xfrm>
            <a:off x="1064783" y="4711034"/>
            <a:ext cx="4159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Stomach 10</a:t>
            </a:r>
            <a:r>
              <a:rPr lang="en-GB" altLang="en-US" sz="2000" baseline="30000" dirty="0">
                <a:latin typeface="Arial" panose="020B0604020202020204" pitchFamily="34" charset="0"/>
                <a:cs typeface="Arial" panose="020B0604020202020204" pitchFamily="34" charset="0"/>
              </a:rPr>
              <a:t>1</a:t>
            </a:r>
            <a:r>
              <a:rPr lang="en-GB" altLang="en-US" sz="2000" dirty="0">
                <a:latin typeface="Arial" panose="020B0604020202020204" pitchFamily="34" charset="0"/>
                <a:cs typeface="Arial" panose="020B0604020202020204" pitchFamily="34" charset="0"/>
              </a:rPr>
              <a:t> – 10</a:t>
            </a:r>
            <a:r>
              <a:rPr lang="en-GB" altLang="en-US" sz="2000" baseline="30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cfu</a:t>
            </a:r>
            <a:r>
              <a:rPr lang="en-GB" altLang="en-US" sz="2000" dirty="0">
                <a:latin typeface="Arial" panose="020B0604020202020204" pitchFamily="34" charset="0"/>
                <a:cs typeface="Arial" panose="020B0604020202020204" pitchFamily="34" charset="0"/>
              </a:rPr>
              <a:t>/ml</a:t>
            </a:r>
            <a:endParaRPr lang="en-US" altLang="en-US" sz="2000" dirty="0">
              <a:latin typeface="Arial" panose="020B0604020202020204" pitchFamily="34" charset="0"/>
              <a:cs typeface="Arial" panose="020B0604020202020204" pitchFamily="34" charset="0"/>
            </a:endParaRPr>
          </a:p>
        </p:txBody>
      </p:sp>
      <p:sp>
        <p:nvSpPr>
          <p:cNvPr id="5" name="Text Box 7"/>
          <p:cNvSpPr txBox="1">
            <a:spLocks noChangeArrowheads="1"/>
          </p:cNvSpPr>
          <p:nvPr/>
        </p:nvSpPr>
        <p:spPr bwMode="auto">
          <a:xfrm>
            <a:off x="1083833" y="5976272"/>
            <a:ext cx="42487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Colon  10</a:t>
            </a:r>
            <a:r>
              <a:rPr lang="en-GB" altLang="en-US" sz="2000" baseline="30000" dirty="0">
                <a:latin typeface="Arial" panose="020B0604020202020204" pitchFamily="34" charset="0"/>
                <a:cs typeface="Arial" panose="020B0604020202020204" pitchFamily="34" charset="0"/>
              </a:rPr>
              <a:t>10</a:t>
            </a:r>
            <a:r>
              <a:rPr lang="en-GB" altLang="en-US" sz="2000" dirty="0">
                <a:latin typeface="Arial" panose="020B0604020202020204" pitchFamily="34" charset="0"/>
                <a:cs typeface="Arial" panose="020B0604020202020204" pitchFamily="34" charset="0"/>
              </a:rPr>
              <a:t> – 10</a:t>
            </a:r>
            <a:r>
              <a:rPr lang="en-GB" altLang="en-US" sz="2000" baseline="30000" dirty="0">
                <a:latin typeface="Arial" panose="020B0604020202020204" pitchFamily="34" charset="0"/>
                <a:cs typeface="Arial" panose="020B0604020202020204" pitchFamily="34" charset="0"/>
              </a:rPr>
              <a:t>12 </a:t>
            </a:r>
            <a:r>
              <a:rPr lang="en-GB" altLang="en-US" sz="2000" dirty="0" err="1">
                <a:latin typeface="Arial" panose="020B0604020202020204" pitchFamily="34" charset="0"/>
                <a:cs typeface="Arial" panose="020B0604020202020204" pitchFamily="34" charset="0"/>
              </a:rPr>
              <a:t>cfu</a:t>
            </a:r>
            <a:r>
              <a:rPr lang="en-GB" altLang="en-US" sz="2000" dirty="0">
                <a:latin typeface="Arial" panose="020B0604020202020204" pitchFamily="34" charset="0"/>
                <a:cs typeface="Arial" panose="020B0604020202020204" pitchFamily="34" charset="0"/>
              </a:rPr>
              <a:t>/ml</a:t>
            </a:r>
            <a:endParaRPr lang="en-US" altLang="en-US" sz="2000" dirty="0">
              <a:latin typeface="Arial" panose="020B0604020202020204" pitchFamily="34" charset="0"/>
              <a:cs typeface="Arial" panose="020B0604020202020204" pitchFamily="34" charset="0"/>
            </a:endParaRPr>
          </a:p>
        </p:txBody>
      </p:sp>
      <p:sp>
        <p:nvSpPr>
          <p:cNvPr id="6" name="Text Box 8"/>
          <p:cNvSpPr txBox="1">
            <a:spLocks noChangeArrowheads="1"/>
          </p:cNvSpPr>
          <p:nvPr/>
        </p:nvSpPr>
        <p:spPr bwMode="auto">
          <a:xfrm>
            <a:off x="1083833" y="5347622"/>
            <a:ext cx="56975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spcBef>
                <a:spcPct val="5000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Duodenum &amp; jejunum 10</a:t>
            </a:r>
            <a:r>
              <a:rPr lang="en-GB" altLang="en-US" sz="2000" baseline="30000">
                <a:latin typeface="Arial" panose="020B0604020202020204" pitchFamily="34" charset="0"/>
                <a:cs typeface="Arial" panose="020B0604020202020204" pitchFamily="34" charset="0"/>
              </a:rPr>
              <a:t>2</a:t>
            </a:r>
            <a:r>
              <a:rPr lang="en-GB" altLang="en-US" sz="2000">
                <a:latin typeface="Arial" panose="020B0604020202020204" pitchFamily="34" charset="0"/>
                <a:cs typeface="Arial" panose="020B0604020202020204" pitchFamily="34" charset="0"/>
              </a:rPr>
              <a:t> – 10</a:t>
            </a:r>
            <a:r>
              <a:rPr lang="en-GB" altLang="en-US" sz="2000" baseline="30000">
                <a:latin typeface="Arial" panose="020B0604020202020204" pitchFamily="34" charset="0"/>
                <a:cs typeface="Arial" panose="020B0604020202020204" pitchFamily="34" charset="0"/>
              </a:rPr>
              <a:t>5</a:t>
            </a:r>
            <a:r>
              <a:rPr lang="en-GB" altLang="en-US" sz="2000">
                <a:latin typeface="Arial" panose="020B0604020202020204" pitchFamily="34" charset="0"/>
                <a:cs typeface="Arial" panose="020B0604020202020204" pitchFamily="34" charset="0"/>
              </a:rPr>
              <a:t> cfu/ml</a:t>
            </a:r>
            <a:endParaRPr lang="en-US" altLang="en-US" sz="2000">
              <a:latin typeface="Arial" panose="020B0604020202020204" pitchFamily="34" charset="0"/>
              <a:cs typeface="Arial" panose="020B0604020202020204" pitchFamily="34" charset="0"/>
            </a:endParaRPr>
          </a:p>
        </p:txBody>
      </p:sp>
      <p:pic>
        <p:nvPicPr>
          <p:cNvPr id="9" name="Picture 8" descr="A picture containing carrot, indoor, board, sliced&#10;&#10;Description automatically generated">
            <a:extLst>
              <a:ext uri="{FF2B5EF4-FFF2-40B4-BE49-F238E27FC236}">
                <a16:creationId xmlns:a16="http://schemas.microsoft.com/office/drawing/2014/main" id="{AA8D1C15-ECB4-2BEE-9ADB-A61DCF2A7D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9692" y="3135641"/>
            <a:ext cx="4134250" cy="2067125"/>
          </a:xfrm>
          <a:prstGeom prst="rect">
            <a:avLst/>
          </a:prstGeom>
        </p:spPr>
      </p:pic>
    </p:spTree>
    <p:extLst>
      <p:ext uri="{BB962C8B-B14F-4D97-AF65-F5344CB8AC3E}">
        <p14:creationId xmlns:p14="http://schemas.microsoft.com/office/powerpoint/2010/main" val="2009724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 of the phases of digestion</a:t>
            </a:r>
            <a:br>
              <a:rPr lang="en-GB"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b="1" dirty="0"/>
              <a:t>Ingestion</a:t>
            </a:r>
          </a:p>
          <a:p>
            <a:pPr marL="0" indent="0">
              <a:spcBef>
                <a:spcPct val="0"/>
              </a:spcBef>
              <a:buNone/>
            </a:pPr>
            <a:r>
              <a:rPr lang="en-US" altLang="en-US" sz="2000" dirty="0"/>
              <a:t>The intake of food into the gastrointestinal tract.</a:t>
            </a:r>
          </a:p>
          <a:p>
            <a:pPr marL="0" indent="0">
              <a:spcBef>
                <a:spcPct val="0"/>
              </a:spcBef>
              <a:buNone/>
            </a:pPr>
            <a:endParaRPr lang="en-US" altLang="en-US" sz="2000" b="1" dirty="0"/>
          </a:p>
          <a:p>
            <a:pPr marL="0" indent="0">
              <a:spcBef>
                <a:spcPct val="0"/>
              </a:spcBef>
              <a:buNone/>
            </a:pPr>
            <a:r>
              <a:rPr lang="en-US" altLang="en-US" sz="2000" b="1" dirty="0"/>
              <a:t>Digestion </a:t>
            </a:r>
          </a:p>
          <a:p>
            <a:pPr marL="0" indent="0">
              <a:spcBef>
                <a:spcPct val="0"/>
              </a:spcBef>
              <a:buNone/>
            </a:pPr>
            <a:r>
              <a:rPr lang="en-US" altLang="en-US" dirty="0"/>
              <a:t>A</a:t>
            </a:r>
            <a:r>
              <a:rPr lang="en-US" altLang="en-US" sz="2000" dirty="0"/>
              <a:t> series of physical and chemical processes which begin in the mouth but take place mainly in the stomach and small intestine.</a:t>
            </a:r>
            <a:br>
              <a:rPr lang="en-US" altLang="en-US" sz="2000" dirty="0"/>
            </a:br>
            <a:endParaRPr lang="en-US" altLang="en-US" sz="2000" dirty="0"/>
          </a:p>
          <a:p>
            <a:pPr marL="0" indent="0">
              <a:spcBef>
                <a:spcPct val="0"/>
              </a:spcBef>
              <a:buNone/>
            </a:pPr>
            <a:r>
              <a:rPr lang="en-US" altLang="en-US" sz="2000" b="1" dirty="0"/>
              <a:t>Absorption</a:t>
            </a:r>
          </a:p>
          <a:p>
            <a:pPr marL="0" indent="0">
              <a:spcBef>
                <a:spcPct val="0"/>
              </a:spcBef>
              <a:buNone/>
            </a:pPr>
            <a:r>
              <a:rPr lang="en-US" altLang="en-US" dirty="0"/>
              <a:t>T</a:t>
            </a:r>
            <a:r>
              <a:rPr lang="en-US" altLang="en-US" sz="2000" dirty="0"/>
              <a:t>he passage of digested food substances across the gastrointestinal lining into the bloodstream and lymphatic system.</a:t>
            </a:r>
            <a:br>
              <a:rPr lang="en-US" altLang="en-US" sz="2000" dirty="0"/>
            </a:br>
            <a:endParaRPr lang="en-US" altLang="en-US" sz="2000" dirty="0"/>
          </a:p>
          <a:p>
            <a:pPr marL="0" indent="0">
              <a:spcBef>
                <a:spcPct val="0"/>
              </a:spcBef>
              <a:buNone/>
            </a:pPr>
            <a:r>
              <a:rPr lang="en-US" altLang="en-US" sz="2000" b="1" dirty="0"/>
              <a:t>Elimination</a:t>
            </a:r>
            <a:r>
              <a:rPr lang="en-US" altLang="en-US" sz="2000" dirty="0"/>
              <a:t> </a:t>
            </a:r>
          </a:p>
          <a:p>
            <a:pPr marL="0" indent="0">
              <a:spcBef>
                <a:spcPct val="0"/>
              </a:spcBef>
              <a:buNone/>
            </a:pPr>
            <a:r>
              <a:rPr lang="en-US" altLang="en-US" dirty="0"/>
              <a:t>T</a:t>
            </a:r>
            <a:r>
              <a:rPr lang="en-US" altLang="en-US" sz="2000" dirty="0"/>
              <a:t>he excretion of undigested food substances (such as cellulose) or waste in faeces.</a:t>
            </a:r>
          </a:p>
        </p:txBody>
      </p:sp>
    </p:spTree>
    <p:extLst>
      <p:ext uri="{BB962C8B-B14F-4D97-AF65-F5344CB8AC3E}">
        <p14:creationId xmlns:p14="http://schemas.microsoft.com/office/powerpoint/2010/main" val="3779779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Digestive system</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0352F3-4132-D86E-ACAC-329D04727DA8}"/>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Mix and match</a:t>
            </a:r>
          </a:p>
        </p:txBody>
      </p:sp>
      <p:sp>
        <p:nvSpPr>
          <p:cNvPr id="3" name="TextBox 2">
            <a:extLst>
              <a:ext uri="{FF2B5EF4-FFF2-40B4-BE49-F238E27FC236}">
                <a16:creationId xmlns:a16="http://schemas.microsoft.com/office/drawing/2014/main" id="{BF0BDCDA-AD6A-40F5-7971-6BE5FE20D737}"/>
              </a:ext>
            </a:extLst>
          </p:cNvPr>
          <p:cNvSpPr txBox="1"/>
          <p:nvPr/>
        </p:nvSpPr>
        <p:spPr>
          <a:xfrm>
            <a:off x="9053083" y="5065366"/>
            <a:ext cx="2951812"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Different shapes tear, chop and grind the food into smaller pieces for digestion. </a:t>
            </a:r>
          </a:p>
        </p:txBody>
      </p:sp>
      <p:sp>
        <p:nvSpPr>
          <p:cNvPr id="4" name="TextBox 3">
            <a:extLst>
              <a:ext uri="{FF2B5EF4-FFF2-40B4-BE49-F238E27FC236}">
                <a16:creationId xmlns:a16="http://schemas.microsoft.com/office/drawing/2014/main" id="{203626D0-0CDD-D5AA-2C7C-59E9CF806DC9}"/>
              </a:ext>
            </a:extLst>
          </p:cNvPr>
          <p:cNvSpPr txBox="1"/>
          <p:nvPr/>
        </p:nvSpPr>
        <p:spPr>
          <a:xfrm>
            <a:off x="412851" y="4880151"/>
            <a:ext cx="2951810"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sack made of muscles that contract and churn food, breaking it down even further. </a:t>
            </a:r>
          </a:p>
        </p:txBody>
      </p:sp>
      <p:sp>
        <p:nvSpPr>
          <p:cNvPr id="5" name="TextBox 4">
            <a:extLst>
              <a:ext uri="{FF2B5EF4-FFF2-40B4-BE49-F238E27FC236}">
                <a16:creationId xmlns:a16="http://schemas.microsoft.com/office/drawing/2014/main" id="{71DA6D16-5F39-6244-0469-84698E016C45}"/>
              </a:ext>
            </a:extLst>
          </p:cNvPr>
          <p:cNvSpPr txBox="1"/>
          <p:nvPr/>
        </p:nvSpPr>
        <p:spPr>
          <a:xfrm>
            <a:off x="8987699" y="1995214"/>
            <a:ext cx="2936080"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The start of the process. The cheeks and tongue help to push the food towards the teeth.</a:t>
            </a:r>
          </a:p>
        </p:txBody>
      </p:sp>
      <p:sp>
        <p:nvSpPr>
          <p:cNvPr id="6" name="TextBox 5">
            <a:extLst>
              <a:ext uri="{FF2B5EF4-FFF2-40B4-BE49-F238E27FC236}">
                <a16:creationId xmlns:a16="http://schemas.microsoft.com/office/drawing/2014/main" id="{74E0A8CA-9C38-155F-A433-807D6CD41F59}"/>
              </a:ext>
            </a:extLst>
          </p:cNvPr>
          <p:cNvSpPr txBox="1"/>
          <p:nvPr/>
        </p:nvSpPr>
        <p:spPr>
          <a:xfrm>
            <a:off x="412851" y="2952671"/>
            <a:ext cx="4046483"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When food is swallowed, the muscles contract and relax, helping to push the food down into the stomach. </a:t>
            </a:r>
          </a:p>
        </p:txBody>
      </p:sp>
      <p:sp>
        <p:nvSpPr>
          <p:cNvPr id="7" name="TextBox 6">
            <a:extLst>
              <a:ext uri="{FF2B5EF4-FFF2-40B4-BE49-F238E27FC236}">
                <a16:creationId xmlns:a16="http://schemas.microsoft.com/office/drawing/2014/main" id="{681F647E-8C93-FB61-A08C-F408F7A0595C}"/>
              </a:ext>
            </a:extLst>
          </p:cNvPr>
          <p:cNvSpPr txBox="1"/>
          <p:nvPr/>
        </p:nvSpPr>
        <p:spPr>
          <a:xfrm>
            <a:off x="4080624" y="4828869"/>
            <a:ext cx="4046483"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tube about 6 metres long. It absorbs most of the nutrients. </a:t>
            </a:r>
            <a:endParaRPr lang="en-GB" sz="2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9DE0DD9-665A-0016-CF0A-563C0D310676}"/>
              </a:ext>
            </a:extLst>
          </p:cNvPr>
          <p:cNvSpPr txBox="1"/>
          <p:nvPr/>
        </p:nvSpPr>
        <p:spPr>
          <a:xfrm>
            <a:off x="5175298" y="2249349"/>
            <a:ext cx="2951809"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small sac below the liver. It stores and releases bile into the small intestine.</a:t>
            </a:r>
          </a:p>
        </p:txBody>
      </p:sp>
      <p:sp>
        <p:nvSpPr>
          <p:cNvPr id="9" name="TextBox 8">
            <a:extLst>
              <a:ext uri="{FF2B5EF4-FFF2-40B4-BE49-F238E27FC236}">
                <a16:creationId xmlns:a16="http://schemas.microsoft.com/office/drawing/2014/main" id="{3127D0B0-3DE0-0E61-2551-A60B7BD9FE62}"/>
              </a:ext>
            </a:extLst>
          </p:cNvPr>
          <p:cNvSpPr txBox="1"/>
          <p:nvPr/>
        </p:nvSpPr>
        <p:spPr>
          <a:xfrm>
            <a:off x="412851" y="2259862"/>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Teeth</a:t>
            </a:r>
          </a:p>
        </p:txBody>
      </p:sp>
      <p:sp>
        <p:nvSpPr>
          <p:cNvPr id="10" name="TextBox 9">
            <a:extLst>
              <a:ext uri="{FF2B5EF4-FFF2-40B4-BE49-F238E27FC236}">
                <a16:creationId xmlns:a16="http://schemas.microsoft.com/office/drawing/2014/main" id="{AE6AE54E-543E-4DA5-B531-90E64CF5CC20}"/>
              </a:ext>
            </a:extLst>
          </p:cNvPr>
          <p:cNvSpPr txBox="1"/>
          <p:nvPr/>
        </p:nvSpPr>
        <p:spPr>
          <a:xfrm>
            <a:off x="4913817" y="5722815"/>
            <a:ext cx="4066016"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Oesophagus</a:t>
            </a:r>
          </a:p>
        </p:txBody>
      </p:sp>
      <p:sp>
        <p:nvSpPr>
          <p:cNvPr id="11" name="TextBox 10">
            <a:extLst>
              <a:ext uri="{FF2B5EF4-FFF2-40B4-BE49-F238E27FC236}">
                <a16:creationId xmlns:a16="http://schemas.microsoft.com/office/drawing/2014/main" id="{E074F5BC-9F22-60C5-FFCD-10EDE3833AC7}"/>
              </a:ext>
            </a:extLst>
          </p:cNvPr>
          <p:cNvSpPr txBox="1"/>
          <p:nvPr/>
        </p:nvSpPr>
        <p:spPr>
          <a:xfrm>
            <a:off x="6281302" y="1321245"/>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Stomach</a:t>
            </a:r>
          </a:p>
        </p:txBody>
      </p:sp>
      <p:sp>
        <p:nvSpPr>
          <p:cNvPr id="12" name="TextBox 11">
            <a:extLst>
              <a:ext uri="{FF2B5EF4-FFF2-40B4-BE49-F238E27FC236}">
                <a16:creationId xmlns:a16="http://schemas.microsoft.com/office/drawing/2014/main" id="{C7B2A477-0AA2-34A4-5F11-4CACDC4D35CC}"/>
              </a:ext>
            </a:extLst>
          </p:cNvPr>
          <p:cNvSpPr txBox="1"/>
          <p:nvPr/>
        </p:nvSpPr>
        <p:spPr>
          <a:xfrm>
            <a:off x="8827337" y="3987287"/>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Gall bladder </a:t>
            </a:r>
          </a:p>
        </p:txBody>
      </p:sp>
      <p:sp>
        <p:nvSpPr>
          <p:cNvPr id="13" name="TextBox 12">
            <a:extLst>
              <a:ext uri="{FF2B5EF4-FFF2-40B4-BE49-F238E27FC236}">
                <a16:creationId xmlns:a16="http://schemas.microsoft.com/office/drawing/2014/main" id="{6A74ADF4-2A13-58BD-9D52-E12BDAF9EBFC}"/>
              </a:ext>
            </a:extLst>
          </p:cNvPr>
          <p:cNvSpPr txBox="1"/>
          <p:nvPr/>
        </p:nvSpPr>
        <p:spPr>
          <a:xfrm>
            <a:off x="393318" y="6379709"/>
            <a:ext cx="4066016" cy="406637"/>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Intestines</a:t>
            </a:r>
          </a:p>
        </p:txBody>
      </p:sp>
      <p:sp>
        <p:nvSpPr>
          <p:cNvPr id="14" name="TextBox 13">
            <a:extLst>
              <a:ext uri="{FF2B5EF4-FFF2-40B4-BE49-F238E27FC236}">
                <a16:creationId xmlns:a16="http://schemas.microsoft.com/office/drawing/2014/main" id="{4E3F45D7-B56F-BDB8-949E-F79E3DB4D23C}"/>
              </a:ext>
            </a:extLst>
          </p:cNvPr>
          <p:cNvSpPr txBox="1"/>
          <p:nvPr/>
        </p:nvSpPr>
        <p:spPr>
          <a:xfrm>
            <a:off x="4780856" y="3961105"/>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Mouth</a:t>
            </a:r>
          </a:p>
        </p:txBody>
      </p:sp>
    </p:spTree>
    <p:extLst>
      <p:ext uri="{BB962C8B-B14F-4D97-AF65-F5344CB8AC3E}">
        <p14:creationId xmlns:p14="http://schemas.microsoft.com/office/powerpoint/2010/main" val="16905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Mix and match</a:t>
            </a:r>
          </a:p>
        </p:txBody>
      </p:sp>
      <p:sp>
        <p:nvSpPr>
          <p:cNvPr id="11" name="TextBox 10">
            <a:extLst>
              <a:ext uri="{FF2B5EF4-FFF2-40B4-BE49-F238E27FC236}">
                <a16:creationId xmlns:a16="http://schemas.microsoft.com/office/drawing/2014/main" id="{5E0EA401-DE21-0828-9639-D7F4C5C08CB2}"/>
              </a:ext>
            </a:extLst>
          </p:cNvPr>
          <p:cNvSpPr txBox="1"/>
          <p:nvPr/>
        </p:nvSpPr>
        <p:spPr>
          <a:xfrm>
            <a:off x="412851" y="2878378"/>
            <a:ext cx="2951812"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Different shapes tear, chop and grind the food into smaller pieces for digestion. </a:t>
            </a:r>
          </a:p>
        </p:txBody>
      </p:sp>
      <p:sp>
        <p:nvSpPr>
          <p:cNvPr id="12" name="TextBox 11">
            <a:extLst>
              <a:ext uri="{FF2B5EF4-FFF2-40B4-BE49-F238E27FC236}">
                <a16:creationId xmlns:a16="http://schemas.microsoft.com/office/drawing/2014/main" id="{0F9E64A6-4195-779B-2153-F3181105B2EB}"/>
              </a:ext>
            </a:extLst>
          </p:cNvPr>
          <p:cNvSpPr txBox="1"/>
          <p:nvPr/>
        </p:nvSpPr>
        <p:spPr>
          <a:xfrm>
            <a:off x="8562845" y="2714092"/>
            <a:ext cx="2951810"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sack made of muscles that contract and churn food, breaking it down even further. </a:t>
            </a:r>
          </a:p>
        </p:txBody>
      </p:sp>
      <p:sp>
        <p:nvSpPr>
          <p:cNvPr id="13" name="TextBox 12">
            <a:extLst>
              <a:ext uri="{FF2B5EF4-FFF2-40B4-BE49-F238E27FC236}">
                <a16:creationId xmlns:a16="http://schemas.microsoft.com/office/drawing/2014/main" id="{F017D85B-2E05-268A-CA38-7C191BCBAC07}"/>
              </a:ext>
            </a:extLst>
          </p:cNvPr>
          <p:cNvSpPr txBox="1"/>
          <p:nvPr/>
        </p:nvSpPr>
        <p:spPr>
          <a:xfrm>
            <a:off x="428583" y="4828869"/>
            <a:ext cx="2936080"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The start of the process. The cheeks and tongue help to push the food towards the teeth.</a:t>
            </a:r>
          </a:p>
        </p:txBody>
      </p:sp>
      <p:sp>
        <p:nvSpPr>
          <p:cNvPr id="14" name="TextBox 13">
            <a:extLst>
              <a:ext uri="{FF2B5EF4-FFF2-40B4-BE49-F238E27FC236}">
                <a16:creationId xmlns:a16="http://schemas.microsoft.com/office/drawing/2014/main" id="{A8D44732-564C-C9E2-D402-8C68271DF7CE}"/>
              </a:ext>
            </a:extLst>
          </p:cNvPr>
          <p:cNvSpPr txBox="1"/>
          <p:nvPr/>
        </p:nvSpPr>
        <p:spPr>
          <a:xfrm>
            <a:off x="4080624" y="2724490"/>
            <a:ext cx="4046483"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When food is swallowed, the muscles contract and relax, helping to push the food down into the stomach. </a:t>
            </a:r>
          </a:p>
        </p:txBody>
      </p:sp>
      <p:sp>
        <p:nvSpPr>
          <p:cNvPr id="15" name="TextBox 14">
            <a:extLst>
              <a:ext uri="{FF2B5EF4-FFF2-40B4-BE49-F238E27FC236}">
                <a16:creationId xmlns:a16="http://schemas.microsoft.com/office/drawing/2014/main" id="{050D6657-215D-79AC-D499-8BB1442CCD1F}"/>
              </a:ext>
            </a:extLst>
          </p:cNvPr>
          <p:cNvSpPr txBox="1"/>
          <p:nvPr/>
        </p:nvSpPr>
        <p:spPr>
          <a:xfrm>
            <a:off x="4080624" y="4828869"/>
            <a:ext cx="4046483"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tube about 6 metres long. It absorbs most of the nutrients. </a:t>
            </a:r>
            <a:endParaRPr lang="en-GB" sz="20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EB7565C-B472-F46E-6745-0653805A7F3E}"/>
              </a:ext>
            </a:extLst>
          </p:cNvPr>
          <p:cNvSpPr txBox="1"/>
          <p:nvPr/>
        </p:nvSpPr>
        <p:spPr>
          <a:xfrm>
            <a:off x="8669173" y="4916746"/>
            <a:ext cx="2951809"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small sac below the liver. It stores and releases bile into the small intestine.</a:t>
            </a:r>
          </a:p>
        </p:txBody>
      </p:sp>
      <p:sp>
        <p:nvSpPr>
          <p:cNvPr id="22" name="TextBox 21">
            <a:extLst>
              <a:ext uri="{FF2B5EF4-FFF2-40B4-BE49-F238E27FC236}">
                <a16:creationId xmlns:a16="http://schemas.microsoft.com/office/drawing/2014/main" id="{EBA6AD99-8992-F7FD-9A46-EB0678896953}"/>
              </a:ext>
            </a:extLst>
          </p:cNvPr>
          <p:cNvSpPr txBox="1"/>
          <p:nvPr/>
        </p:nvSpPr>
        <p:spPr>
          <a:xfrm>
            <a:off x="412851" y="2486694"/>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Teeth</a:t>
            </a:r>
          </a:p>
        </p:txBody>
      </p:sp>
      <p:sp>
        <p:nvSpPr>
          <p:cNvPr id="23" name="TextBox 22">
            <a:extLst>
              <a:ext uri="{FF2B5EF4-FFF2-40B4-BE49-F238E27FC236}">
                <a16:creationId xmlns:a16="http://schemas.microsoft.com/office/drawing/2014/main" id="{2E882A29-E198-DC86-2B90-2F3951BD896B}"/>
              </a:ext>
            </a:extLst>
          </p:cNvPr>
          <p:cNvSpPr txBox="1"/>
          <p:nvPr/>
        </p:nvSpPr>
        <p:spPr>
          <a:xfrm>
            <a:off x="4061092" y="2342835"/>
            <a:ext cx="4066016"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Oesophagus</a:t>
            </a:r>
          </a:p>
        </p:txBody>
      </p:sp>
      <p:sp>
        <p:nvSpPr>
          <p:cNvPr id="24" name="TextBox 23">
            <a:extLst>
              <a:ext uri="{FF2B5EF4-FFF2-40B4-BE49-F238E27FC236}">
                <a16:creationId xmlns:a16="http://schemas.microsoft.com/office/drawing/2014/main" id="{8A7436D7-F4A8-ADF0-4246-0617A166D59E}"/>
              </a:ext>
            </a:extLst>
          </p:cNvPr>
          <p:cNvSpPr txBox="1"/>
          <p:nvPr/>
        </p:nvSpPr>
        <p:spPr>
          <a:xfrm>
            <a:off x="8562843" y="2342835"/>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Stomach</a:t>
            </a:r>
          </a:p>
        </p:txBody>
      </p:sp>
      <p:sp>
        <p:nvSpPr>
          <p:cNvPr id="25" name="TextBox 24">
            <a:extLst>
              <a:ext uri="{FF2B5EF4-FFF2-40B4-BE49-F238E27FC236}">
                <a16:creationId xmlns:a16="http://schemas.microsoft.com/office/drawing/2014/main" id="{9736476B-0B81-B0E6-9576-04298C9A5FAD}"/>
              </a:ext>
            </a:extLst>
          </p:cNvPr>
          <p:cNvSpPr txBox="1"/>
          <p:nvPr/>
        </p:nvSpPr>
        <p:spPr>
          <a:xfrm>
            <a:off x="8669174" y="4537050"/>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Gall bladder </a:t>
            </a:r>
          </a:p>
        </p:txBody>
      </p:sp>
      <p:sp>
        <p:nvSpPr>
          <p:cNvPr id="26" name="TextBox 25">
            <a:extLst>
              <a:ext uri="{FF2B5EF4-FFF2-40B4-BE49-F238E27FC236}">
                <a16:creationId xmlns:a16="http://schemas.microsoft.com/office/drawing/2014/main" id="{1C8ADC28-713C-9DD7-05C3-6084437B2CCA}"/>
              </a:ext>
            </a:extLst>
          </p:cNvPr>
          <p:cNvSpPr txBox="1"/>
          <p:nvPr/>
        </p:nvSpPr>
        <p:spPr>
          <a:xfrm>
            <a:off x="4061091" y="4428758"/>
            <a:ext cx="4066016" cy="406637"/>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Intestines</a:t>
            </a:r>
          </a:p>
        </p:txBody>
      </p:sp>
      <p:sp>
        <p:nvSpPr>
          <p:cNvPr id="27" name="TextBox 26">
            <a:extLst>
              <a:ext uri="{FF2B5EF4-FFF2-40B4-BE49-F238E27FC236}">
                <a16:creationId xmlns:a16="http://schemas.microsoft.com/office/drawing/2014/main" id="{7FDDCF21-0F7D-195C-5AE7-9C4F02090108}"/>
              </a:ext>
            </a:extLst>
          </p:cNvPr>
          <p:cNvSpPr txBox="1"/>
          <p:nvPr/>
        </p:nvSpPr>
        <p:spPr>
          <a:xfrm>
            <a:off x="420717" y="4435286"/>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Mouth</a:t>
            </a:r>
          </a:p>
        </p:txBody>
      </p:sp>
    </p:spTree>
    <p:extLst>
      <p:ext uri="{BB962C8B-B14F-4D97-AF65-F5344CB8AC3E}">
        <p14:creationId xmlns:p14="http://schemas.microsoft.com/office/powerpoint/2010/main" val="3443495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Food as a fuel</a:t>
            </a:r>
          </a:p>
        </p:txBody>
      </p:sp>
      <p:sp>
        <p:nvSpPr>
          <p:cNvPr id="3" name="Subtitle 2"/>
          <p:cNvSpPr>
            <a:spLocks noGrp="1"/>
          </p:cNvSpPr>
          <p:nvPr>
            <p:ph type="subTitle" idx="1"/>
          </p:nvPr>
        </p:nvSpPr>
        <p:spPr>
          <a:xfrm>
            <a:off x="1169276" y="2571092"/>
            <a:ext cx="5763787" cy="3600000"/>
          </a:xfrm>
        </p:spPr>
        <p:txBody>
          <a:bodyPr/>
          <a:lstStyle/>
          <a:p>
            <a:pPr marL="0" indent="0">
              <a:buNone/>
            </a:pPr>
            <a:r>
              <a:rPr lang="en-GB" sz="2400" dirty="0"/>
              <a:t>The body requires energy from food and drink.</a:t>
            </a:r>
          </a:p>
          <a:p>
            <a:pPr marL="0" indent="0">
              <a:buNone/>
            </a:pPr>
            <a:endParaRPr lang="en-GB" sz="2400" dirty="0"/>
          </a:p>
          <a:p>
            <a:pPr marL="0" indent="0">
              <a:buNone/>
            </a:pPr>
            <a:r>
              <a:rPr lang="en-GB" sz="2400" dirty="0"/>
              <a:t>Our bodies release the energy and nutrients from food.</a:t>
            </a:r>
          </a:p>
          <a:p>
            <a:pPr marL="0" indent="0">
              <a:buNone/>
            </a:pPr>
            <a:endParaRPr lang="en-GB" sz="2400" dirty="0"/>
          </a:p>
          <a:p>
            <a:pPr marL="0" indent="0">
              <a:buNone/>
            </a:pPr>
            <a:r>
              <a:rPr lang="en-GB" sz="2400" dirty="0"/>
              <a:t>Sometimes food can take 2 or 3 days to be fully digested and absorbed by the body.</a:t>
            </a:r>
          </a:p>
          <a:p>
            <a:pPr marL="0" indent="0">
              <a:buNone/>
            </a:pPr>
            <a:endParaRPr lang="en-GB" dirty="0"/>
          </a:p>
        </p:txBody>
      </p:sp>
      <p:pic>
        <p:nvPicPr>
          <p:cNvPr id="6" name="Picture 5" descr="A picture containing person, outdoor, meal&#10;&#10;Description automatically generated">
            <a:extLst>
              <a:ext uri="{FF2B5EF4-FFF2-40B4-BE49-F238E27FC236}">
                <a16:creationId xmlns:a16="http://schemas.microsoft.com/office/drawing/2014/main" id="{8B3CEF29-2804-91A6-A627-0E702F972569}"/>
              </a:ext>
            </a:extLst>
          </p:cNvPr>
          <p:cNvPicPr>
            <a:picLocks noChangeAspect="1"/>
          </p:cNvPicPr>
          <p:nvPr/>
        </p:nvPicPr>
        <p:blipFill>
          <a:blip r:embed="rId2"/>
          <a:stretch>
            <a:fillRect/>
          </a:stretch>
        </p:blipFill>
        <p:spPr>
          <a:xfrm>
            <a:off x="7115549" y="2571092"/>
            <a:ext cx="4325503" cy="2885110"/>
          </a:xfrm>
          <a:prstGeom prst="rect">
            <a:avLst/>
          </a:prstGeom>
        </p:spPr>
      </p:pic>
    </p:spTree>
    <p:extLst>
      <p:ext uri="{BB962C8B-B14F-4D97-AF65-F5344CB8AC3E}">
        <p14:creationId xmlns:p14="http://schemas.microsoft.com/office/powerpoint/2010/main" val="1199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digestion process</a:t>
            </a:r>
          </a:p>
        </p:txBody>
      </p:sp>
      <p:sp>
        <p:nvSpPr>
          <p:cNvPr id="3" name="Subtitle 2"/>
          <p:cNvSpPr>
            <a:spLocks noGrp="1"/>
          </p:cNvSpPr>
          <p:nvPr>
            <p:ph type="subTitle" idx="1"/>
          </p:nvPr>
        </p:nvSpPr>
        <p:spPr>
          <a:xfrm>
            <a:off x="1169276" y="2571092"/>
            <a:ext cx="6879255" cy="3600000"/>
          </a:xfrm>
        </p:spPr>
        <p:txBody>
          <a:bodyPr/>
          <a:lstStyle/>
          <a:p>
            <a:pPr marL="0" indent="0">
              <a:spcBef>
                <a:spcPct val="0"/>
              </a:spcBef>
              <a:buNone/>
              <a:defRPr/>
            </a:pPr>
            <a:r>
              <a:rPr lang="en-GB" sz="2400" dirty="0"/>
              <a:t>The gastrointestinal (GI) tract comprises</a:t>
            </a:r>
            <a:r>
              <a:rPr lang="en-US" sz="2400" dirty="0"/>
              <a:t>:</a:t>
            </a:r>
          </a:p>
          <a:p>
            <a:pPr>
              <a:spcBef>
                <a:spcPct val="0"/>
              </a:spcBef>
              <a:defRPr/>
            </a:pPr>
            <a:endParaRPr lang="en-US" sz="1600" dirty="0"/>
          </a:p>
          <a:p>
            <a:pPr>
              <a:lnSpc>
                <a:spcPct val="100000"/>
              </a:lnSpc>
              <a:spcBef>
                <a:spcPct val="0"/>
              </a:spcBef>
              <a:buFont typeface="Arial" pitchFamily="34" charset="0"/>
              <a:buChar char="•"/>
              <a:defRPr/>
            </a:pPr>
            <a:r>
              <a:rPr lang="en-US" sz="2400" dirty="0"/>
              <a:t>mouth;</a:t>
            </a:r>
          </a:p>
          <a:p>
            <a:pPr>
              <a:lnSpc>
                <a:spcPct val="100000"/>
              </a:lnSpc>
              <a:spcBef>
                <a:spcPct val="0"/>
              </a:spcBef>
              <a:buFont typeface="Arial" pitchFamily="34" charset="0"/>
              <a:buChar char="•"/>
              <a:defRPr/>
            </a:pPr>
            <a:r>
              <a:rPr lang="en-US" sz="2400" dirty="0"/>
              <a:t>oesophagus;</a:t>
            </a:r>
          </a:p>
          <a:p>
            <a:pPr>
              <a:lnSpc>
                <a:spcPct val="100000"/>
              </a:lnSpc>
              <a:spcBef>
                <a:spcPct val="0"/>
              </a:spcBef>
              <a:buFont typeface="Arial" pitchFamily="34" charset="0"/>
              <a:buChar char="•"/>
              <a:defRPr/>
            </a:pPr>
            <a:r>
              <a:rPr lang="en-US" sz="2400" dirty="0"/>
              <a:t>stomach;</a:t>
            </a:r>
          </a:p>
          <a:p>
            <a:pPr>
              <a:lnSpc>
                <a:spcPct val="100000"/>
              </a:lnSpc>
              <a:spcBef>
                <a:spcPct val="0"/>
              </a:spcBef>
              <a:buFont typeface="Arial" pitchFamily="34" charset="0"/>
              <a:buChar char="•"/>
              <a:defRPr/>
            </a:pPr>
            <a:r>
              <a:rPr lang="en-US" sz="2400" dirty="0"/>
              <a:t>small intestine – duodenum, jejunum and ileum;</a:t>
            </a:r>
          </a:p>
          <a:p>
            <a:pPr>
              <a:lnSpc>
                <a:spcPct val="100000"/>
              </a:lnSpc>
              <a:spcBef>
                <a:spcPct val="0"/>
              </a:spcBef>
              <a:buFont typeface="Arial" pitchFamily="34" charset="0"/>
              <a:buChar char="•"/>
              <a:defRPr/>
            </a:pPr>
            <a:r>
              <a:rPr lang="en-US" sz="2400" dirty="0"/>
              <a:t>liver and gall bladder;</a:t>
            </a:r>
          </a:p>
          <a:p>
            <a:pPr>
              <a:lnSpc>
                <a:spcPct val="100000"/>
              </a:lnSpc>
              <a:spcBef>
                <a:spcPct val="0"/>
              </a:spcBef>
              <a:buFont typeface="Arial" pitchFamily="34" charset="0"/>
              <a:buChar char="•"/>
              <a:defRPr/>
            </a:pPr>
            <a:r>
              <a:rPr lang="en-US" sz="2400" dirty="0"/>
              <a:t>pancreas;</a:t>
            </a:r>
          </a:p>
          <a:p>
            <a:pPr>
              <a:lnSpc>
                <a:spcPct val="100000"/>
              </a:lnSpc>
              <a:spcBef>
                <a:spcPct val="0"/>
              </a:spcBef>
              <a:buFont typeface="Arial" pitchFamily="34" charset="0"/>
              <a:buChar char="•"/>
              <a:defRPr/>
            </a:pPr>
            <a:r>
              <a:rPr lang="en-US" sz="2400" dirty="0"/>
              <a:t>colon</a:t>
            </a:r>
          </a:p>
          <a:p>
            <a:pPr>
              <a:lnSpc>
                <a:spcPct val="100000"/>
              </a:lnSpc>
              <a:spcBef>
                <a:spcPct val="0"/>
              </a:spcBef>
              <a:buFont typeface="Arial" pitchFamily="34" charset="0"/>
              <a:buChar char="•"/>
              <a:defRPr/>
            </a:pPr>
            <a:r>
              <a:rPr lang="en-US" sz="2400" dirty="0"/>
              <a:t>anus.</a:t>
            </a:r>
          </a:p>
        </p:txBody>
      </p:sp>
      <p:pic>
        <p:nvPicPr>
          <p:cNvPr id="4" name="Picture 3" descr="Diagram&#10;&#10;Description automatically generated">
            <a:extLst>
              <a:ext uri="{FF2B5EF4-FFF2-40B4-BE49-F238E27FC236}">
                <a16:creationId xmlns:a16="http://schemas.microsoft.com/office/drawing/2014/main" id="{E47DF856-0EDF-9D65-E683-B620B799EE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56456" y="1817183"/>
            <a:ext cx="2852794" cy="4456777"/>
          </a:xfrm>
          <a:prstGeom prst="rect">
            <a:avLst/>
          </a:prstGeom>
        </p:spPr>
      </p:pic>
    </p:spTree>
    <p:extLst>
      <p:ext uri="{BB962C8B-B14F-4D97-AF65-F5344CB8AC3E}">
        <p14:creationId xmlns:p14="http://schemas.microsoft.com/office/powerpoint/2010/main" val="340661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Fill in the gaps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4" y="2205977"/>
            <a:ext cx="6797679" cy="2956405"/>
          </a:xfrm>
        </p:spPr>
        <p:txBody>
          <a:bodyPr/>
          <a:lstStyle/>
          <a:p>
            <a:pPr marL="0" indent="0">
              <a:buNone/>
            </a:pPr>
            <a:r>
              <a:rPr lang="en-GB" sz="1800" b="1" dirty="0"/>
              <a:t>Watch the video and complete the fill in the gaps on the worksheet provided.</a:t>
            </a:r>
          </a:p>
          <a:p>
            <a:pPr marL="0" indent="0">
              <a:buNone/>
            </a:pPr>
            <a:endParaRPr lang="en-GB" sz="1800" dirty="0"/>
          </a:p>
          <a:p>
            <a:pPr marL="0" indent="0">
              <a:lnSpc>
                <a:spcPct val="107000"/>
              </a:lnSpc>
              <a:spcAft>
                <a:spcPts val="8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The three main food groups that we need food from are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and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Digestion breaks down food via two processes: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breakdown and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breakdown. The process of digestion starts in the mouth. Food then moves down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(gullet) and into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The stomach produces hydrochloric acid that kills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0" indent="0">
              <a:lnSpc>
                <a:spcPct val="107000"/>
              </a:lnSpc>
              <a:spcAft>
                <a:spcPts val="8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Food passes from the stomach into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 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where nutrients are absorbed into the bloodstream. The surface area of the small intestine is increased by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Most of the digestive enzymes are made in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dirty="0">
                <a:effectLst/>
                <a:latin typeface="Arial" panose="020B0604020202020204" pitchFamily="34" charset="0"/>
                <a:ea typeface="Times New Roman" panose="02020603050405020304" pitchFamily="18" charset="0"/>
                <a:cs typeface="Arial" panose="020B0604020202020204" pitchFamily="34" charset="0"/>
              </a:rPr>
              <a:t>. The gall bladder releases </a:t>
            </a:r>
            <a:r>
              <a:rPr lang="en-GB" sz="1800" b="1" dirty="0">
                <a:effectLst/>
                <a:latin typeface="Arial" panose="020B0604020202020204" pitchFamily="34" charset="0"/>
                <a:ea typeface="Times New Roman" panose="02020603050405020304" pitchFamily="18" charset="0"/>
                <a:cs typeface="Arial" panose="020B0604020202020204" pitchFamily="34" charset="0"/>
              </a:rPr>
              <a:t>________</a:t>
            </a:r>
            <a:r>
              <a:rPr lang="en-GB" sz="1800" b="1" dirty="0">
                <a:latin typeface="Arial" panose="020B0604020202020204" pitchFamily="34" charset="0"/>
                <a:ea typeface="Times New Roman" panose="02020603050405020304" pitchFamily="18" charset="0"/>
                <a:cs typeface="Arial" panose="020B0604020202020204" pitchFamily="34" charset="0"/>
              </a:rPr>
              <a:t> </a:t>
            </a:r>
            <a:r>
              <a:rPr lang="en-GB" sz="1800" dirty="0">
                <a:latin typeface="Arial" panose="020B0604020202020204" pitchFamily="34" charset="0"/>
                <a:ea typeface="Times New Roman" panose="02020603050405020304" pitchFamily="18" charset="0"/>
                <a:cs typeface="Arial" panose="020B0604020202020204" pitchFamily="34" charset="0"/>
              </a:rPr>
              <a:t>to help with the breakdown of fats.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Online Media 3" title="GCSE Biology - Food Tests Practicals  #16">
            <a:hlinkClick r:id="" action="ppaction://media"/>
            <a:extLst>
              <a:ext uri="{FF2B5EF4-FFF2-40B4-BE49-F238E27FC236}">
                <a16:creationId xmlns:a16="http://schemas.microsoft.com/office/drawing/2014/main" id="{A4A23097-28CE-3D60-D47B-3EADD581524A}"/>
              </a:ext>
            </a:extLst>
          </p:cNvPr>
          <p:cNvPicPr>
            <a:picLocks noRot="1" noChangeAspect="1"/>
          </p:cNvPicPr>
          <p:nvPr>
            <a:videoFile r:link="rId1"/>
          </p:nvPr>
        </p:nvPicPr>
        <p:blipFill>
          <a:blip r:embed="rId3"/>
          <a:stretch>
            <a:fillRect/>
          </a:stretch>
        </p:blipFill>
        <p:spPr>
          <a:xfrm>
            <a:off x="8307421" y="3056384"/>
            <a:ext cx="3727429" cy="2105998"/>
          </a:xfrm>
          <a:prstGeom prst="rect">
            <a:avLst/>
          </a:prstGeom>
        </p:spPr>
      </p:pic>
      <p:sp>
        <p:nvSpPr>
          <p:cNvPr id="6" name="TextBox 5">
            <a:extLst>
              <a:ext uri="{FF2B5EF4-FFF2-40B4-BE49-F238E27FC236}">
                <a16:creationId xmlns:a16="http://schemas.microsoft.com/office/drawing/2014/main" id="{9D436298-2440-5196-359B-373BFD540770}"/>
              </a:ext>
            </a:extLst>
          </p:cNvPr>
          <p:cNvSpPr txBox="1"/>
          <p:nvPr/>
        </p:nvSpPr>
        <p:spPr>
          <a:xfrm>
            <a:off x="8077710" y="5162382"/>
            <a:ext cx="4037846" cy="307777"/>
          </a:xfrm>
          <a:prstGeom prst="rect">
            <a:avLst/>
          </a:prstGeom>
          <a:noFill/>
        </p:spPr>
        <p:txBody>
          <a:bodyPr wrap="square" rtlCol="0">
            <a:spAutoFit/>
          </a:bodyPr>
          <a:lstStyle/>
          <a:p>
            <a:pPr algn="ctr"/>
            <a:r>
              <a:rPr lang="en-GB" sz="1400" i="1" dirty="0"/>
              <a:t>Video used with the kind permission of </a:t>
            </a:r>
            <a:r>
              <a:rPr lang="en-GB" sz="1400" i="1" dirty="0">
                <a:hlinkClick r:id="rId4"/>
              </a:rPr>
              <a:t>Cognito</a:t>
            </a:r>
            <a:endParaRPr lang="en-GB" sz="1400" i="1" dirty="0"/>
          </a:p>
        </p:txBody>
      </p:sp>
    </p:spTree>
    <p:extLst>
      <p:ext uri="{BB962C8B-B14F-4D97-AF65-F5344CB8AC3E}">
        <p14:creationId xmlns:p14="http://schemas.microsoft.com/office/powerpoint/2010/main" val="38796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Fill in the gaps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4" y="2337797"/>
            <a:ext cx="6379388" cy="2956405"/>
          </a:xfrm>
        </p:spPr>
        <p:txBody>
          <a:bodyPr/>
          <a:lstStyle/>
          <a:p>
            <a:pPr marL="0" indent="0">
              <a:lnSpc>
                <a:spcPct val="107000"/>
              </a:lnSpc>
              <a:spcAft>
                <a:spcPts val="8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The three main food groups that we need food from are </a:t>
            </a:r>
            <a:r>
              <a:rPr lang="en-GB" sz="1800" b="1" dirty="0">
                <a:effectLst/>
                <a:latin typeface="Arial" panose="020B0604020202020204" pitchFamily="34" charset="0"/>
                <a:ea typeface="Times New Roman" panose="02020603050405020304" pitchFamily="18" charset="0"/>
                <a:cs typeface="Arial" panose="020B0604020202020204" pitchFamily="34" charset="0"/>
              </a:rPr>
              <a:t>carbohydrate</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b="1" dirty="0">
                <a:effectLst/>
                <a:latin typeface="Arial" panose="020B0604020202020204" pitchFamily="34" charset="0"/>
                <a:ea typeface="Times New Roman" panose="02020603050405020304" pitchFamily="18" charset="0"/>
                <a:cs typeface="Arial" panose="020B0604020202020204" pitchFamily="34" charset="0"/>
              </a:rPr>
              <a:t>fats</a:t>
            </a:r>
            <a:r>
              <a:rPr lang="en-GB" sz="1800" dirty="0">
                <a:effectLst/>
                <a:latin typeface="Arial" panose="020B0604020202020204" pitchFamily="34" charset="0"/>
                <a:ea typeface="Times New Roman" panose="02020603050405020304" pitchFamily="18" charset="0"/>
                <a:cs typeface="Arial" panose="020B0604020202020204" pitchFamily="34" charset="0"/>
              </a:rPr>
              <a:t> and </a:t>
            </a:r>
            <a:r>
              <a:rPr lang="en-GB" sz="1800" b="1" dirty="0">
                <a:effectLst/>
                <a:latin typeface="Arial" panose="020B0604020202020204" pitchFamily="34" charset="0"/>
                <a:ea typeface="Times New Roman" panose="02020603050405020304" pitchFamily="18" charset="0"/>
                <a:cs typeface="Arial" panose="020B0604020202020204" pitchFamily="34" charset="0"/>
              </a:rPr>
              <a:t>protein</a:t>
            </a:r>
            <a:r>
              <a:rPr lang="en-GB" sz="1800" dirty="0">
                <a:effectLst/>
                <a:latin typeface="Arial" panose="020B0604020202020204" pitchFamily="34" charset="0"/>
                <a:ea typeface="Times New Roman" panose="02020603050405020304" pitchFamily="18" charset="0"/>
                <a:cs typeface="Arial" panose="020B0604020202020204" pitchFamily="34" charset="0"/>
              </a:rPr>
              <a:t>. Digestion breaks down food via two processes: </a:t>
            </a:r>
            <a:r>
              <a:rPr lang="en-GB" sz="1800" b="1" dirty="0">
                <a:effectLst/>
                <a:latin typeface="Arial" panose="020B0604020202020204" pitchFamily="34" charset="0"/>
                <a:ea typeface="Times New Roman" panose="02020603050405020304" pitchFamily="18" charset="0"/>
                <a:cs typeface="Arial" panose="020B0604020202020204" pitchFamily="34" charset="0"/>
              </a:rPr>
              <a:t>physical</a:t>
            </a:r>
            <a:r>
              <a:rPr lang="en-GB" sz="1800" dirty="0">
                <a:effectLst/>
                <a:latin typeface="Arial" panose="020B0604020202020204" pitchFamily="34" charset="0"/>
                <a:ea typeface="Times New Roman" panose="02020603050405020304" pitchFamily="18" charset="0"/>
                <a:cs typeface="Arial" panose="020B0604020202020204" pitchFamily="34" charset="0"/>
              </a:rPr>
              <a:t> breakdown and </a:t>
            </a:r>
            <a:r>
              <a:rPr lang="en-GB" sz="1800" b="1" dirty="0">
                <a:effectLst/>
                <a:latin typeface="Arial" panose="020B0604020202020204" pitchFamily="34" charset="0"/>
                <a:ea typeface="Times New Roman" panose="02020603050405020304" pitchFamily="18" charset="0"/>
                <a:cs typeface="Arial" panose="020B0604020202020204" pitchFamily="34" charset="0"/>
              </a:rPr>
              <a:t>chemical</a:t>
            </a:r>
            <a:r>
              <a:rPr lang="en-GB" sz="1800" dirty="0">
                <a:effectLst/>
                <a:latin typeface="Arial" panose="020B0604020202020204" pitchFamily="34" charset="0"/>
                <a:ea typeface="Times New Roman" panose="02020603050405020304" pitchFamily="18" charset="0"/>
                <a:cs typeface="Arial" panose="020B0604020202020204" pitchFamily="34" charset="0"/>
              </a:rPr>
              <a:t> breakdown.</a:t>
            </a:r>
          </a:p>
          <a:p>
            <a:pPr marL="0" indent="0">
              <a:lnSpc>
                <a:spcPct val="107000"/>
              </a:lnSpc>
              <a:spcAft>
                <a:spcPts val="8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The process of digestion starts in the mouth. Food then moves down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oesophagus</a:t>
            </a:r>
            <a:r>
              <a:rPr lang="en-GB" sz="1800" dirty="0">
                <a:effectLst/>
                <a:latin typeface="Arial" panose="020B0604020202020204" pitchFamily="34" charset="0"/>
                <a:ea typeface="Times New Roman" panose="02020603050405020304" pitchFamily="18" charset="0"/>
                <a:cs typeface="Arial" panose="020B0604020202020204" pitchFamily="34" charset="0"/>
              </a:rPr>
              <a:t> (gullet) and into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stomach</a:t>
            </a:r>
            <a:r>
              <a:rPr lang="en-GB" sz="1800" dirty="0">
                <a:effectLst/>
                <a:latin typeface="Arial" panose="020B0604020202020204" pitchFamily="34" charset="0"/>
                <a:ea typeface="Times New Roman" panose="02020603050405020304" pitchFamily="18" charset="0"/>
                <a:cs typeface="Arial" panose="020B0604020202020204" pitchFamily="34" charset="0"/>
              </a:rPr>
              <a:t>. The stomach produces hydrochloric acid that kills </a:t>
            </a:r>
            <a:r>
              <a:rPr lang="en-GB" sz="1800" b="1" dirty="0">
                <a:effectLst/>
                <a:latin typeface="Arial" panose="020B0604020202020204" pitchFamily="34" charset="0"/>
                <a:ea typeface="Times New Roman" panose="02020603050405020304" pitchFamily="18" charset="0"/>
                <a:cs typeface="Arial" panose="020B0604020202020204" pitchFamily="34" charset="0"/>
              </a:rPr>
              <a:t>bacteria</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0" indent="0">
              <a:lnSpc>
                <a:spcPct val="107000"/>
              </a:lnSpc>
              <a:spcAft>
                <a:spcPts val="8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Food passes from the stomach into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small intestine </a:t>
            </a:r>
            <a:r>
              <a:rPr lang="en-GB" sz="1800" dirty="0">
                <a:effectLst/>
                <a:latin typeface="Arial" panose="020B0604020202020204" pitchFamily="34" charset="0"/>
                <a:ea typeface="Times New Roman" panose="02020603050405020304" pitchFamily="18" charset="0"/>
                <a:cs typeface="Arial" panose="020B0604020202020204" pitchFamily="34" charset="0"/>
              </a:rPr>
              <a:t>where nutrients are absorbed into the bloodstream. The surface area of the small intestine is increased by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villi</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0" indent="0">
              <a:lnSpc>
                <a:spcPct val="107000"/>
              </a:lnSpc>
              <a:spcAft>
                <a:spcPts val="8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Most of the digestive enzymes are made in the </a:t>
            </a:r>
            <a:r>
              <a:rPr lang="en-GB" sz="1800" b="1" dirty="0">
                <a:effectLst/>
                <a:latin typeface="Arial" panose="020B0604020202020204" pitchFamily="34" charset="0"/>
                <a:ea typeface="Times New Roman" panose="02020603050405020304" pitchFamily="18" charset="0"/>
                <a:cs typeface="Arial" panose="020B0604020202020204" pitchFamily="34" charset="0"/>
              </a:rPr>
              <a:t>pancreas</a:t>
            </a:r>
            <a:r>
              <a:rPr lang="en-GB" sz="1800" dirty="0">
                <a:effectLst/>
                <a:latin typeface="Arial" panose="020B0604020202020204" pitchFamily="34" charset="0"/>
                <a:ea typeface="Times New Roman" panose="02020603050405020304" pitchFamily="18" charset="0"/>
                <a:cs typeface="Arial" panose="020B0604020202020204" pitchFamily="34" charset="0"/>
              </a:rPr>
              <a:t>. The gall bladder releases </a:t>
            </a:r>
            <a:r>
              <a:rPr lang="en-GB" sz="1800" b="1" dirty="0">
                <a:effectLst/>
                <a:latin typeface="Arial" panose="020B0604020202020204" pitchFamily="34" charset="0"/>
                <a:ea typeface="Times New Roman" panose="02020603050405020304" pitchFamily="18" charset="0"/>
                <a:cs typeface="Arial" panose="020B0604020202020204" pitchFamily="34" charset="0"/>
              </a:rPr>
              <a:t>bile</a:t>
            </a:r>
            <a:r>
              <a:rPr lang="en-GB" sz="1800" b="1" dirty="0">
                <a:latin typeface="Arial" panose="020B0604020202020204" pitchFamily="34" charset="0"/>
                <a:ea typeface="Times New Roman" panose="02020603050405020304" pitchFamily="18" charset="0"/>
                <a:cs typeface="Arial" panose="020B0604020202020204" pitchFamily="34" charset="0"/>
              </a:rPr>
              <a:t> </a:t>
            </a:r>
            <a:r>
              <a:rPr lang="en-GB" sz="1800" dirty="0">
                <a:latin typeface="Arial" panose="020B0604020202020204" pitchFamily="34" charset="0"/>
                <a:ea typeface="Times New Roman" panose="02020603050405020304" pitchFamily="18" charset="0"/>
                <a:cs typeface="Arial" panose="020B0604020202020204" pitchFamily="34" charset="0"/>
              </a:rPr>
              <a:t>to help with the breakdown of fats.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Online Media 3" title="GCSE Biology - Food Tests Practicals  #16">
            <a:hlinkClick r:id="" action="ppaction://media"/>
            <a:extLst>
              <a:ext uri="{FF2B5EF4-FFF2-40B4-BE49-F238E27FC236}">
                <a16:creationId xmlns:a16="http://schemas.microsoft.com/office/drawing/2014/main" id="{72B4B76F-1814-EBF7-BF43-FC5162A44D66}"/>
              </a:ext>
            </a:extLst>
          </p:cNvPr>
          <p:cNvPicPr>
            <a:picLocks noRot="1" noChangeAspect="1"/>
          </p:cNvPicPr>
          <p:nvPr>
            <a:videoFile r:link="rId1"/>
          </p:nvPr>
        </p:nvPicPr>
        <p:blipFill>
          <a:blip r:embed="rId3"/>
          <a:stretch>
            <a:fillRect/>
          </a:stretch>
        </p:blipFill>
        <p:spPr>
          <a:xfrm>
            <a:off x="7754025" y="2828114"/>
            <a:ext cx="4067897" cy="2298362"/>
          </a:xfrm>
          <a:prstGeom prst="rect">
            <a:avLst/>
          </a:prstGeom>
        </p:spPr>
      </p:pic>
      <p:sp>
        <p:nvSpPr>
          <p:cNvPr id="6" name="TextBox 5">
            <a:extLst>
              <a:ext uri="{FF2B5EF4-FFF2-40B4-BE49-F238E27FC236}">
                <a16:creationId xmlns:a16="http://schemas.microsoft.com/office/drawing/2014/main" id="{6384BC64-22E4-9DB6-B063-D3571A50446A}"/>
              </a:ext>
            </a:extLst>
          </p:cNvPr>
          <p:cNvSpPr txBox="1"/>
          <p:nvPr/>
        </p:nvSpPr>
        <p:spPr>
          <a:xfrm>
            <a:off x="7754025" y="5140313"/>
            <a:ext cx="4037846" cy="307777"/>
          </a:xfrm>
          <a:prstGeom prst="rect">
            <a:avLst/>
          </a:prstGeom>
          <a:noFill/>
        </p:spPr>
        <p:txBody>
          <a:bodyPr wrap="square" rtlCol="0">
            <a:spAutoFit/>
          </a:bodyPr>
          <a:lstStyle/>
          <a:p>
            <a:pPr algn="ctr"/>
            <a:r>
              <a:rPr lang="en-GB" sz="1400" i="1" dirty="0"/>
              <a:t>Video used with the kind permission of </a:t>
            </a:r>
            <a:r>
              <a:rPr lang="en-GB" sz="1400" i="1" dirty="0">
                <a:hlinkClick r:id="rId4"/>
              </a:rPr>
              <a:t>Cognito</a:t>
            </a:r>
            <a:endParaRPr lang="en-GB" sz="1400" i="1" dirty="0"/>
          </a:p>
        </p:txBody>
      </p:sp>
    </p:spTree>
    <p:extLst>
      <p:ext uri="{BB962C8B-B14F-4D97-AF65-F5344CB8AC3E}">
        <p14:creationId xmlns:p14="http://schemas.microsoft.com/office/powerpoint/2010/main" val="321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513</TotalTime>
  <Words>2451</Words>
  <Application>Microsoft Office PowerPoint</Application>
  <PresentationFormat>Widescreen</PresentationFormat>
  <Paragraphs>303</Paragraphs>
  <Slides>38</Slides>
  <Notes>0</Notes>
  <HiddenSlides>0</HiddenSlides>
  <MMClips>2</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47" baseType="lpstr">
      <vt:lpstr>Andalus</vt:lpstr>
      <vt:lpstr>Arial</vt:lpstr>
      <vt:lpstr>Calibri</vt:lpstr>
      <vt:lpstr>Calibri Light</vt:lpstr>
      <vt:lpstr>Office Theme</vt:lpstr>
      <vt:lpstr>Custom Design</vt:lpstr>
      <vt:lpstr>1_Custom Design</vt:lpstr>
      <vt:lpstr>3_Custom Design</vt:lpstr>
      <vt:lpstr>think-cell Slide</vt:lpstr>
      <vt:lpstr>Digestive system</vt:lpstr>
      <vt:lpstr>Starter</vt:lpstr>
      <vt:lpstr>PowerPoint Presentation</vt:lpstr>
      <vt:lpstr>Mix and match</vt:lpstr>
      <vt:lpstr>Mix and match</vt:lpstr>
      <vt:lpstr>Food as a fuel</vt:lpstr>
      <vt:lpstr>The digestion process</vt:lpstr>
      <vt:lpstr>Fill in the gaps</vt:lpstr>
      <vt:lpstr>Fill in the gaps</vt:lpstr>
      <vt:lpstr>Round the room</vt:lpstr>
      <vt:lpstr>Quiz- Kahoot </vt:lpstr>
      <vt:lpstr>Interactive resources</vt:lpstr>
      <vt:lpstr>Enzymes in digestion</vt:lpstr>
      <vt:lpstr>PowerPoint Presentation</vt:lpstr>
      <vt:lpstr>Key words</vt:lpstr>
      <vt:lpstr>Teachers’ guide</vt:lpstr>
      <vt:lpstr>Lesson structure</vt:lpstr>
      <vt:lpstr>Teaching about digestion</vt:lpstr>
      <vt:lpstr>The mouth</vt:lpstr>
      <vt:lpstr>Saliva</vt:lpstr>
      <vt:lpstr>Moving on from the mouth </vt:lpstr>
      <vt:lpstr>The oesophagus </vt:lpstr>
      <vt:lpstr>The stomach </vt:lpstr>
      <vt:lpstr>The stomach</vt:lpstr>
      <vt:lpstr>The small intestine </vt:lpstr>
      <vt:lpstr>The duodenum </vt:lpstr>
      <vt:lpstr>Bile</vt:lpstr>
      <vt:lpstr>Pancreatic juices</vt:lpstr>
      <vt:lpstr>Wall of the small intestine </vt:lpstr>
      <vt:lpstr>Small intestine </vt:lpstr>
      <vt:lpstr>Absorption</vt:lpstr>
      <vt:lpstr>Absorption </vt:lpstr>
      <vt:lpstr>Absorption </vt:lpstr>
      <vt:lpstr>Elimination – the colon (large intestine)</vt:lpstr>
      <vt:lpstr>Elimination</vt:lpstr>
      <vt:lpstr>Gut bacteria </vt:lpstr>
      <vt:lpstr>Summary of the phases of digestion </vt:lpstr>
      <vt:lpstr>Digestive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198</cp:revision>
  <dcterms:created xsi:type="dcterms:W3CDTF">2018-10-10T09:22:08Z</dcterms:created>
  <dcterms:modified xsi:type="dcterms:W3CDTF">2022-09-26T15:06:33Z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