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60" r:id="rId9"/>
    <p:sldId id="25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1" r:id="rId29"/>
    <p:sldId id="282" r:id="rId30"/>
    <p:sldId id="283"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autoAdjust="0"/>
    <p:restoredTop sz="94655"/>
  </p:normalViewPr>
  <p:slideViewPr>
    <p:cSldViewPr snapToGrid="0" snapToObjects="1">
      <p:cViewPr varScale="1">
        <p:scale>
          <a:sx n="83" d="100"/>
          <a:sy n="83" d="100"/>
        </p:scale>
        <p:origin x="76"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5F385196-C11B-4FDE-9F06-024465DABF76}"/>
    <pc:docChg chg="modMainMaster">
      <pc:chgData name="Alexander White" userId="3da70261-e0e7-408d-aace-eb577feade9e" providerId="ADAL" clId="{5F385196-C11B-4FDE-9F06-024465DABF76}" dt="2023-08-14T13:03:28.946" v="3"/>
      <pc:docMkLst>
        <pc:docMk/>
      </pc:docMkLst>
      <pc:sldMasterChg chg="modSp mod">
        <pc:chgData name="Alexander White" userId="3da70261-e0e7-408d-aace-eb577feade9e" providerId="ADAL" clId="{5F385196-C11B-4FDE-9F06-024465DABF76}" dt="2023-08-14T13:03:15.785" v="0"/>
        <pc:sldMasterMkLst>
          <pc:docMk/>
          <pc:sldMasterMk cId="1328885048" sldId="2147483648"/>
        </pc:sldMasterMkLst>
        <pc:spChg chg="mod">
          <ac:chgData name="Alexander White" userId="3da70261-e0e7-408d-aace-eb577feade9e" providerId="ADAL" clId="{5F385196-C11B-4FDE-9F06-024465DABF76}" dt="2023-08-14T13:03:15.785" v="0"/>
          <ac:spMkLst>
            <pc:docMk/>
            <pc:sldMasterMk cId="1328885048" sldId="2147483648"/>
            <ac:spMk id="9" creationId="{00000000-0000-0000-0000-000000000000}"/>
          </ac:spMkLst>
        </pc:spChg>
      </pc:sldMasterChg>
      <pc:sldMasterChg chg="modSp mod">
        <pc:chgData name="Alexander White" userId="3da70261-e0e7-408d-aace-eb577feade9e" providerId="ADAL" clId="{5F385196-C11B-4FDE-9F06-024465DABF76}" dt="2023-08-14T13:03:19.776" v="1"/>
        <pc:sldMasterMkLst>
          <pc:docMk/>
          <pc:sldMasterMk cId="1498317190" sldId="2147483650"/>
        </pc:sldMasterMkLst>
        <pc:spChg chg="mod">
          <ac:chgData name="Alexander White" userId="3da70261-e0e7-408d-aace-eb577feade9e" providerId="ADAL" clId="{5F385196-C11B-4FDE-9F06-024465DABF76}" dt="2023-08-14T13:03:19.776" v="1"/>
          <ac:spMkLst>
            <pc:docMk/>
            <pc:sldMasterMk cId="1498317190" sldId="2147483650"/>
            <ac:spMk id="9" creationId="{00000000-0000-0000-0000-000000000000}"/>
          </ac:spMkLst>
        </pc:spChg>
      </pc:sldMasterChg>
      <pc:sldMasterChg chg="modSp mod">
        <pc:chgData name="Alexander White" userId="3da70261-e0e7-408d-aace-eb577feade9e" providerId="ADAL" clId="{5F385196-C11B-4FDE-9F06-024465DABF76}" dt="2023-08-14T13:03:23.252" v="2"/>
        <pc:sldMasterMkLst>
          <pc:docMk/>
          <pc:sldMasterMk cId="1822393236" sldId="2147483652"/>
        </pc:sldMasterMkLst>
        <pc:spChg chg="mod">
          <ac:chgData name="Alexander White" userId="3da70261-e0e7-408d-aace-eb577feade9e" providerId="ADAL" clId="{5F385196-C11B-4FDE-9F06-024465DABF76}" dt="2023-08-14T13:03:23.252" v="2"/>
          <ac:spMkLst>
            <pc:docMk/>
            <pc:sldMasterMk cId="1822393236" sldId="2147483652"/>
            <ac:spMk id="9" creationId="{00000000-0000-0000-0000-000000000000}"/>
          </ac:spMkLst>
        </pc:spChg>
      </pc:sldMasterChg>
      <pc:sldMasterChg chg="modSp mod">
        <pc:chgData name="Alexander White" userId="3da70261-e0e7-408d-aace-eb577feade9e" providerId="ADAL" clId="{5F385196-C11B-4FDE-9F06-024465DABF76}" dt="2023-08-14T13:03:28.946" v="3"/>
        <pc:sldMasterMkLst>
          <pc:docMk/>
          <pc:sldMasterMk cId="1788143608" sldId="2147483656"/>
        </pc:sldMasterMkLst>
        <pc:spChg chg="mod">
          <ac:chgData name="Alexander White" userId="3da70261-e0e7-408d-aace-eb577feade9e" providerId="ADAL" clId="{5F385196-C11B-4FDE-9F06-024465DABF76}" dt="2023-08-14T13:03:28.946" v="3"/>
          <ac:spMkLst>
            <pc:docMk/>
            <pc:sldMasterMk cId="1788143608" sldId="2147483656"/>
            <ac:spMk id="8" creationId="{00000000-0000-0000-0000-000000000000}"/>
          </ac:spMkLst>
        </pc:spChg>
      </pc:sldMasterChg>
    </pc:docChg>
  </pc:docChgLst>
  <pc:docChgLst>
    <pc:chgData name="Ewen Trafford" userId="e520b4bf-a196-48b7-bc10-b1590a457daa" providerId="ADAL" clId="{14104468-D08E-42FC-BB53-26F3934FC750}"/>
    <pc:docChg chg="custSel modSld">
      <pc:chgData name="Ewen Trafford" userId="e520b4bf-a196-48b7-bc10-b1590a457daa" providerId="ADAL" clId="{14104468-D08E-42FC-BB53-26F3934FC750}" dt="2023-11-02T12:40:15.328" v="0" actId="33524"/>
      <pc:docMkLst>
        <pc:docMk/>
      </pc:docMkLst>
      <pc:sldChg chg="modSp mod">
        <pc:chgData name="Ewen Trafford" userId="e520b4bf-a196-48b7-bc10-b1590a457daa" providerId="ADAL" clId="{14104468-D08E-42FC-BB53-26F3934FC750}" dt="2023-11-02T12:40:15.328" v="0" actId="33524"/>
        <pc:sldMkLst>
          <pc:docMk/>
          <pc:sldMk cId="1190722591" sldId="282"/>
        </pc:sldMkLst>
        <pc:spChg chg="mod">
          <ac:chgData name="Ewen Trafford" userId="e520b4bf-a196-48b7-bc10-b1590a457daa" providerId="ADAL" clId="{14104468-D08E-42FC-BB53-26F3934FC750}" dt="2023-11-02T12:40:15.328" v="0" actId="33524"/>
          <ac:spMkLst>
            <pc:docMk/>
            <pc:sldMk cId="1190722591" sldId="28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57678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a:t>
            </a:r>
            <a:r>
              <a:rPr lang="en-US" sz="900" b="0" i="0">
                <a:solidFill>
                  <a:schemeClr val="tx1"/>
                </a:solidFill>
                <a:latin typeface="Arial" charset="0"/>
                <a:ea typeface="Arial" charset="0"/>
                <a:cs typeface="Arial" charset="0"/>
              </a:rPr>
              <a:t>life 2023</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play.kahoot.it/#/?quizId=145cda0e-54ad-4def-97b2-a59cef0f9575" TargetMode="External"/><Relationship Id="rId2" Type="http://schemas.openxmlformats.org/officeDocument/2006/relationships/hyperlink" Target="https://play.kahoot.it/#/?quizId=1b95311b-bbbb-45c9-a2c6-739672a10662" TargetMode="External"/><Relationship Id="rId1" Type="http://schemas.openxmlformats.org/officeDocument/2006/relationships/slideLayout" Target="../slideLayouts/slideLayout3.xml"/><Relationship Id="rId5" Type="http://schemas.openxmlformats.org/officeDocument/2006/relationships/hyperlink" Target="https://play.kahoot.it/#/?quizId=51f30de6-03f1-46e2-8632-72f0b482a8bd" TargetMode="External"/><Relationship Id="rId4" Type="http://schemas.openxmlformats.org/officeDocument/2006/relationships/hyperlink" Target="https://play.kahoot.it/#/?quizId=caac7090-7890-4939-ba08-efc4984a209b"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8 tips for healthy eating</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3. Eat more fish</a:t>
            </a:r>
          </a:p>
        </p:txBody>
      </p:sp>
      <p:sp>
        <p:nvSpPr>
          <p:cNvPr id="3" name="Subtitle 2"/>
          <p:cNvSpPr>
            <a:spLocks noGrp="1"/>
          </p:cNvSpPr>
          <p:nvPr>
            <p:ph type="subTitle" idx="1"/>
          </p:nvPr>
        </p:nvSpPr>
        <p:spPr>
          <a:xfrm>
            <a:off x="1169276" y="2571092"/>
            <a:ext cx="6295553" cy="2179038"/>
          </a:xfrm>
        </p:spPr>
        <p:txBody>
          <a:bodyPr/>
          <a:lstStyle/>
          <a:p>
            <a:pPr marL="0" indent="0">
              <a:buNone/>
            </a:pPr>
            <a:r>
              <a:rPr lang="en-GB" sz="2000" dirty="0"/>
              <a:t>The governments recommendations are to try to eat at least two portions (1 portion =140g) of fish a week, including a portion of oily fish. </a:t>
            </a:r>
          </a:p>
          <a:p>
            <a:pPr marL="0" indent="0">
              <a:buNone/>
            </a:pPr>
            <a:r>
              <a:rPr lang="en-GB" sz="2000" b="1" dirty="0"/>
              <a:t>Can you name some oily fish?</a:t>
            </a:r>
          </a:p>
          <a:p>
            <a:pPr marL="0" indent="0">
              <a:buNone/>
            </a:pPr>
            <a:endParaRPr lang="en-GB" dirty="0"/>
          </a:p>
        </p:txBody>
      </p:sp>
      <p:sp>
        <p:nvSpPr>
          <p:cNvPr id="4" name="Rectangle 3"/>
          <p:cNvSpPr/>
          <p:nvPr/>
        </p:nvSpPr>
        <p:spPr>
          <a:xfrm>
            <a:off x="1062396" y="3889606"/>
            <a:ext cx="6096000" cy="707886"/>
          </a:xfrm>
          <a:prstGeom prst="rect">
            <a:avLst/>
          </a:prstGeom>
        </p:spPr>
        <p:txBody>
          <a:bodyPr>
            <a:spAutoFit/>
          </a:bodyPr>
          <a:lstStyle/>
          <a:p>
            <a:pPr>
              <a:spcBef>
                <a:spcPct val="0"/>
              </a:spcBef>
            </a:pPr>
            <a:r>
              <a:rPr lang="en-GB" altLang="en-US" sz="2000" dirty="0">
                <a:latin typeface="Arial" panose="020B0604020202020204" pitchFamily="34" charset="0"/>
                <a:cs typeface="Arial" panose="020B0604020202020204" pitchFamily="34" charset="0"/>
              </a:rPr>
              <a:t>Salmon, mackerel, pilchards, sprats, trout and sardines are all oily fish.</a:t>
            </a:r>
            <a:endParaRPr lang="en-US" altLang="en-US" sz="2000" b="1" dirty="0">
              <a:latin typeface="Arial" panose="020B0604020202020204" pitchFamily="34" charset="0"/>
              <a:cs typeface="Arial" panose="020B0604020202020204" pitchFamily="34" charset="0"/>
            </a:endParaRPr>
          </a:p>
        </p:txBody>
      </p:sp>
      <p:sp>
        <p:nvSpPr>
          <p:cNvPr id="5" name="Rectangle 4"/>
          <p:cNvSpPr/>
          <p:nvPr/>
        </p:nvSpPr>
        <p:spPr>
          <a:xfrm>
            <a:off x="1062396" y="4637315"/>
            <a:ext cx="6096000" cy="1015663"/>
          </a:xfrm>
          <a:prstGeom prst="rect">
            <a:avLst/>
          </a:prstGeom>
        </p:spPr>
        <p:txBody>
          <a:bodyPr>
            <a:spAutoFit/>
          </a:bodyPr>
          <a:lstStyle/>
          <a:p>
            <a:pPr>
              <a:defRPr/>
            </a:pPr>
            <a:r>
              <a:rPr lang="en-GB" sz="2000" dirty="0">
                <a:latin typeface="Arial" panose="020B0604020202020204" pitchFamily="34" charset="0"/>
                <a:cs typeface="Arial" panose="020B0604020202020204" pitchFamily="34" charset="0"/>
              </a:rPr>
              <a:t>Fresh and canned tuna do not count as oily fish as the amount of long-chain omega 3 fatty acids are similar to those in other fish. </a:t>
            </a:r>
          </a:p>
        </p:txBody>
      </p:sp>
      <p:pic>
        <p:nvPicPr>
          <p:cNvPr id="1026" name="Picture 2" descr="Free Salmon Fish photo and picture">
            <a:extLst>
              <a:ext uri="{FF2B5EF4-FFF2-40B4-BE49-F238E27FC236}">
                <a16:creationId xmlns:a16="http://schemas.microsoft.com/office/drawing/2014/main" id="{5B1244D2-5ED1-4D8A-4DC5-F2D5EB0C6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571" y="2496913"/>
            <a:ext cx="4208087" cy="315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73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4. Cut down on saturated fat and sugar</a:t>
            </a:r>
          </a:p>
        </p:txBody>
      </p:sp>
      <p:sp>
        <p:nvSpPr>
          <p:cNvPr id="3" name="Subtitle 2"/>
          <p:cNvSpPr>
            <a:spLocks noGrp="1"/>
          </p:cNvSpPr>
          <p:nvPr>
            <p:ph type="subTitle" idx="1"/>
          </p:nvPr>
        </p:nvSpPr>
        <p:spPr>
          <a:xfrm>
            <a:off x="1169277" y="2571092"/>
            <a:ext cx="6704064" cy="3600000"/>
          </a:xfrm>
        </p:spPr>
        <p:txBody>
          <a:bodyPr/>
          <a:lstStyle/>
          <a:p>
            <a:pPr marL="0" indent="0">
              <a:buNone/>
            </a:pPr>
            <a:r>
              <a:rPr lang="en-GB" sz="2000" dirty="0"/>
              <a:t>We all need some fat in our diet, but it is important to get the right type and amount. </a:t>
            </a:r>
          </a:p>
          <a:p>
            <a:pPr marL="0" indent="0">
              <a:buNone/>
            </a:pPr>
            <a:endParaRPr lang="en-GB" sz="2000" dirty="0"/>
          </a:p>
          <a:p>
            <a:pPr marL="0" indent="0">
              <a:buNone/>
            </a:pPr>
            <a:r>
              <a:rPr lang="en-GB" sz="2000" dirty="0"/>
              <a:t>There are two main types of fat: saturated and unsaturated. </a:t>
            </a:r>
          </a:p>
          <a:p>
            <a:pPr marL="0" indent="0">
              <a:buNone/>
            </a:pPr>
            <a:r>
              <a:rPr lang="en-GB" sz="2000" dirty="0"/>
              <a:t>Eating too much saturated fat can increase blood cholesterol levels which can increase the chance of developing heart disease. </a:t>
            </a:r>
          </a:p>
          <a:p>
            <a:pPr marL="0" indent="0">
              <a:buNone/>
            </a:pPr>
            <a:endParaRPr lang="en-GB" sz="2000" dirty="0"/>
          </a:p>
          <a:p>
            <a:pPr marL="0" indent="0">
              <a:buNone/>
            </a:pPr>
            <a:r>
              <a:rPr lang="en-GB" sz="2000" dirty="0"/>
              <a:t>Saturated fat is found in many foods, such as hard cheese, cakes, biscuits, pies, pastry, cream and butter.</a:t>
            </a:r>
          </a:p>
          <a:p>
            <a:pPr marL="0" indent="0">
              <a:buNone/>
            </a:pPr>
            <a:endParaRPr lang="en-GB" dirty="0"/>
          </a:p>
        </p:txBody>
      </p:sp>
      <p:pic>
        <p:nvPicPr>
          <p:cNvPr id="2050" name="Picture 2" descr="C:\Users\AWhite\Downloads\shutterstock_10558199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4047" y="3538847"/>
            <a:ext cx="4195656" cy="279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1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4. Cut down on saturated fat and sugar</a:t>
            </a:r>
            <a:br>
              <a:rPr lang="en-GB" dirty="0"/>
            </a:br>
            <a:endParaRPr lang="en-GB" dirty="0"/>
          </a:p>
        </p:txBody>
      </p:sp>
      <p:sp>
        <p:nvSpPr>
          <p:cNvPr id="3" name="Subtitle 2"/>
          <p:cNvSpPr>
            <a:spLocks noGrp="1"/>
          </p:cNvSpPr>
          <p:nvPr>
            <p:ph type="subTitle" idx="1"/>
          </p:nvPr>
        </p:nvSpPr>
        <p:spPr>
          <a:xfrm>
            <a:off x="1169276" y="2571092"/>
            <a:ext cx="6039046" cy="3600000"/>
          </a:xfrm>
        </p:spPr>
        <p:txBody>
          <a:bodyPr/>
          <a:lstStyle/>
          <a:p>
            <a:pPr marL="0" indent="0">
              <a:buNone/>
            </a:pPr>
            <a:r>
              <a:rPr lang="en-GB" sz="2000" dirty="0"/>
              <a:t>Try to cut down on foods high in saturated fat and replace with foods that are high in unsaturated fats, such as vegetable oils, oily fish,  avocados, nuts and seeds. </a:t>
            </a:r>
          </a:p>
          <a:p>
            <a:pPr marL="0" indent="0">
              <a:buNone/>
            </a:pPr>
            <a:endParaRPr lang="en-GB" sz="2000" dirty="0"/>
          </a:p>
          <a:p>
            <a:pPr marL="0" indent="0">
              <a:buNone/>
            </a:pPr>
            <a:r>
              <a:rPr lang="en-GB" sz="2000" b="1" dirty="0"/>
              <a:t>Did you know?</a:t>
            </a:r>
            <a:endParaRPr lang="en-GB" sz="2000" dirty="0"/>
          </a:p>
          <a:p>
            <a:pPr marL="0" indent="0">
              <a:buNone/>
            </a:pPr>
            <a:r>
              <a:rPr lang="en-GB" sz="2000" dirty="0"/>
              <a:t>There's good evidence that replacing saturated fats with polyunsaturated fats can help lower cholesterol.</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8322" y="2921330"/>
            <a:ext cx="4772669" cy="3429000"/>
          </a:xfrm>
          <a:prstGeom prst="rect">
            <a:avLst/>
          </a:prstGeom>
        </p:spPr>
      </p:pic>
    </p:spTree>
    <p:extLst>
      <p:ext uri="{BB962C8B-B14F-4D97-AF65-F5344CB8AC3E}">
        <p14:creationId xmlns:p14="http://schemas.microsoft.com/office/powerpoint/2010/main" val="285055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4. Cut down on saturated fat and sugar</a:t>
            </a:r>
            <a:br>
              <a:rPr lang="en-GB" dirty="0"/>
            </a:br>
            <a:endParaRPr lang="en-GB" dirty="0"/>
          </a:p>
        </p:txBody>
      </p:sp>
      <p:sp>
        <p:nvSpPr>
          <p:cNvPr id="3" name="Subtitle 2"/>
          <p:cNvSpPr>
            <a:spLocks noGrp="1"/>
          </p:cNvSpPr>
          <p:nvPr>
            <p:ph type="subTitle" idx="1"/>
          </p:nvPr>
        </p:nvSpPr>
        <p:spPr>
          <a:xfrm>
            <a:off x="1169277" y="2571092"/>
            <a:ext cx="6217176" cy="3600000"/>
          </a:xfrm>
        </p:spPr>
        <p:txBody>
          <a:bodyPr/>
          <a:lstStyle/>
          <a:p>
            <a:pPr marL="0" indent="0">
              <a:buNone/>
            </a:pPr>
            <a:r>
              <a:rPr lang="en-GB" sz="2000" dirty="0"/>
              <a:t>Too many sugar-containing food and drinks consumed between meals is associated with an increased tendency towards tooth decay, especially in those with poor dental hygiene.</a:t>
            </a:r>
          </a:p>
          <a:p>
            <a:pPr marL="0" indent="0">
              <a:buNone/>
            </a:pPr>
            <a:endParaRPr lang="en-GB" sz="2000" dirty="0"/>
          </a:p>
          <a:p>
            <a:pPr marL="0" indent="0">
              <a:buNone/>
            </a:pPr>
            <a:r>
              <a:rPr lang="en-GB" sz="2000" dirty="0"/>
              <a:t>Food and drinks high in sugar include sweets, cakes, biscuits and some carbonated drinks.</a:t>
            </a:r>
          </a:p>
          <a:p>
            <a:pPr marL="0" indent="0">
              <a:buNone/>
            </a:pPr>
            <a:endParaRPr lang="en-GB" dirty="0"/>
          </a:p>
        </p:txBody>
      </p:sp>
      <p:pic>
        <p:nvPicPr>
          <p:cNvPr id="3074" name="Picture 2" descr="C:\Users\AWhite\Downloads\shutterstock_10433727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18217" y="3185694"/>
            <a:ext cx="4475859" cy="298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7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4. Cut down on saturated fat and sugar</a:t>
            </a:r>
            <a:br>
              <a:rPr lang="en-GB" dirty="0"/>
            </a:br>
            <a:endParaRPr lang="en-GB" dirty="0"/>
          </a:p>
        </p:txBody>
      </p:sp>
      <p:sp>
        <p:nvSpPr>
          <p:cNvPr id="3" name="Subtitle 2"/>
          <p:cNvSpPr>
            <a:spLocks noGrp="1"/>
          </p:cNvSpPr>
          <p:nvPr>
            <p:ph type="subTitle" idx="1"/>
          </p:nvPr>
        </p:nvSpPr>
        <p:spPr>
          <a:xfrm>
            <a:off x="1169276" y="2571092"/>
            <a:ext cx="5533979" cy="3600000"/>
          </a:xfrm>
        </p:spPr>
        <p:txBody>
          <a:bodyPr/>
          <a:lstStyle/>
          <a:p>
            <a:pPr marL="0" indent="0">
              <a:buNone/>
            </a:pPr>
            <a:r>
              <a:rPr lang="en-GB" sz="2000" dirty="0"/>
              <a:t>Use food labels to check how much saturated fat and sugar foods contain. </a:t>
            </a:r>
          </a:p>
          <a:p>
            <a:pPr marL="0" indent="0">
              <a:buNone/>
            </a:pPr>
            <a:endParaRPr lang="en-GB" sz="2000" dirty="0"/>
          </a:p>
          <a:p>
            <a:pPr marL="0" indent="0">
              <a:buNone/>
            </a:pPr>
            <a:r>
              <a:rPr lang="en-GB" sz="2000" dirty="0"/>
              <a:t>More than 5g of saturated fat per 100g of food means that it is high in saturates. More than 15g of sugar per 100g of food means that the food is high in sugar.</a:t>
            </a:r>
          </a:p>
          <a:p>
            <a:pPr marL="0" indent="0">
              <a:buNone/>
            </a:pPr>
            <a:endParaRPr lang="en-GB" sz="2000" dirty="0"/>
          </a:p>
          <a:p>
            <a:pPr marL="0" indent="0">
              <a:buNone/>
            </a:pPr>
            <a:r>
              <a:rPr lang="en-GB" sz="2000" dirty="0"/>
              <a:t>You can also use the traffic light system on the front of pack to determine whether a food is high or low in saturated fat or sugar.</a:t>
            </a:r>
          </a:p>
        </p:txBody>
      </p:sp>
      <p:pic>
        <p:nvPicPr>
          <p:cNvPr id="2050" name="Picture 2" descr="Free Burger Hamburger photo and picture">
            <a:extLst>
              <a:ext uri="{FF2B5EF4-FFF2-40B4-BE49-F238E27FC236}">
                <a16:creationId xmlns:a16="http://schemas.microsoft.com/office/drawing/2014/main" id="{C41F2CB1-2628-55EF-ED60-5D7B034BB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603" y="2571092"/>
            <a:ext cx="514588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88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5. Eat less salt</a:t>
            </a:r>
          </a:p>
        </p:txBody>
      </p:sp>
      <p:sp>
        <p:nvSpPr>
          <p:cNvPr id="3" name="Subtitle 2"/>
          <p:cNvSpPr>
            <a:spLocks noGrp="1"/>
          </p:cNvSpPr>
          <p:nvPr>
            <p:ph type="subTitle" idx="1"/>
          </p:nvPr>
        </p:nvSpPr>
        <p:spPr>
          <a:xfrm>
            <a:off x="1169276" y="2571092"/>
            <a:ext cx="6941571" cy="3600000"/>
          </a:xfrm>
        </p:spPr>
        <p:txBody>
          <a:bodyPr/>
          <a:lstStyle/>
          <a:p>
            <a:pPr marL="0" indent="0">
              <a:buNone/>
            </a:pPr>
            <a:r>
              <a:rPr lang="en-GB" sz="2000" dirty="0"/>
              <a:t>Maintaining a normal blood pressure is important for health. </a:t>
            </a:r>
          </a:p>
          <a:p>
            <a:pPr marL="0" indent="0">
              <a:buNone/>
            </a:pPr>
            <a:endParaRPr lang="en-GB" sz="2000" dirty="0"/>
          </a:p>
          <a:p>
            <a:pPr marL="0" indent="0">
              <a:buNone/>
            </a:pPr>
            <a:r>
              <a:rPr lang="en-GB" sz="2000" dirty="0"/>
              <a:t>Eating too much salt may raise blood pressure and lead to stroke and heart disease.</a:t>
            </a:r>
          </a:p>
          <a:p>
            <a:pPr marL="0" indent="0">
              <a:buNone/>
            </a:pPr>
            <a:endParaRPr lang="en-GB" sz="2000" dirty="0"/>
          </a:p>
          <a:p>
            <a:pPr marL="0" indent="0">
              <a:buNone/>
            </a:pPr>
            <a:r>
              <a:rPr lang="en-GB" sz="2000" dirty="0"/>
              <a:t>Most of our salt intake comes from processed foods rather than salt added during cooking or at the table, so it is recommended to always check food labels for the salt content.</a:t>
            </a:r>
          </a:p>
          <a:p>
            <a:pPr marL="0" indent="0">
              <a:buNone/>
            </a:pP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l="24325"/>
          <a:stretch/>
        </p:blipFill>
        <p:spPr>
          <a:xfrm>
            <a:off x="7992093" y="2887590"/>
            <a:ext cx="3871356" cy="3394457"/>
          </a:xfrm>
          <a:prstGeom prst="rect">
            <a:avLst/>
          </a:prstGeom>
        </p:spPr>
      </p:pic>
    </p:spTree>
    <p:extLst>
      <p:ext uri="{BB962C8B-B14F-4D97-AF65-F5344CB8AC3E}">
        <p14:creationId xmlns:p14="http://schemas.microsoft.com/office/powerpoint/2010/main" val="99391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5. Eat less salt</a:t>
            </a:r>
            <a:br>
              <a:rPr lang="en-GB" dirty="0"/>
            </a:br>
            <a:endParaRPr lang="en-GB" dirty="0"/>
          </a:p>
        </p:txBody>
      </p:sp>
      <p:sp>
        <p:nvSpPr>
          <p:cNvPr id="3" name="Subtitle 2"/>
          <p:cNvSpPr>
            <a:spLocks noGrp="1"/>
          </p:cNvSpPr>
          <p:nvPr>
            <p:ph type="subTitle" idx="1"/>
          </p:nvPr>
        </p:nvSpPr>
        <p:spPr>
          <a:xfrm>
            <a:off x="1169276" y="2571092"/>
            <a:ext cx="6288428" cy="3600000"/>
          </a:xfrm>
        </p:spPr>
        <p:txBody>
          <a:bodyPr/>
          <a:lstStyle/>
          <a:p>
            <a:pPr marL="0" indent="0">
              <a:buNone/>
            </a:pPr>
            <a:r>
              <a:rPr lang="en-GB" sz="2000" b="1" dirty="0"/>
              <a:t>Did you know?</a:t>
            </a:r>
          </a:p>
          <a:p>
            <a:pPr marL="0" indent="0">
              <a:buNone/>
            </a:pPr>
            <a:endParaRPr lang="en-GB" sz="2000" dirty="0"/>
          </a:p>
          <a:p>
            <a:pPr marL="0" indent="0">
              <a:buNone/>
            </a:pPr>
            <a:r>
              <a:rPr lang="en-GB" sz="2000" dirty="0"/>
              <a:t>Adults should eat no more than 6g of salt each day, children under 11 years should eat less.</a:t>
            </a:r>
          </a:p>
          <a:p>
            <a:pPr marL="0" indent="0">
              <a:buNone/>
            </a:pPr>
            <a:endParaRPr lang="en-GB" sz="2000" dirty="0"/>
          </a:p>
          <a:p>
            <a:pPr marL="0" indent="0">
              <a:buNone/>
            </a:pPr>
            <a:r>
              <a:rPr lang="en-GB" sz="2000" dirty="0"/>
              <a:t>You can use food labels to help you cut down. When comparing foods, a high salt content is more than 1.5g salt per 100g of food and low is 0.3g salt or less per 100g.</a:t>
            </a:r>
          </a:p>
          <a:p>
            <a:pPr marL="0" indent="0">
              <a:buNone/>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13265"/>
          <a:stretch/>
        </p:blipFill>
        <p:spPr>
          <a:xfrm>
            <a:off x="7407933" y="2665472"/>
            <a:ext cx="4555586" cy="3505620"/>
          </a:xfrm>
          <a:prstGeom prst="rect">
            <a:avLst/>
          </a:prstGeom>
        </p:spPr>
      </p:pic>
    </p:spTree>
    <p:extLst>
      <p:ext uri="{BB962C8B-B14F-4D97-AF65-F5344CB8AC3E}">
        <p14:creationId xmlns:p14="http://schemas.microsoft.com/office/powerpoint/2010/main" val="213583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6. Get active and be a healthy weight</a:t>
            </a:r>
          </a:p>
        </p:txBody>
      </p:sp>
      <p:sp>
        <p:nvSpPr>
          <p:cNvPr id="3" name="Subtitle 2"/>
          <p:cNvSpPr>
            <a:spLocks noGrp="1"/>
          </p:cNvSpPr>
          <p:nvPr>
            <p:ph type="subTitle" idx="1"/>
          </p:nvPr>
        </p:nvSpPr>
        <p:spPr>
          <a:xfrm>
            <a:off x="1169276" y="2571092"/>
            <a:ext cx="6846568" cy="3600000"/>
          </a:xfrm>
        </p:spPr>
        <p:txBody>
          <a:bodyPr/>
          <a:lstStyle/>
          <a:p>
            <a:pPr marL="0" indent="0">
              <a:buNone/>
            </a:pPr>
            <a:r>
              <a:rPr lang="en-GB" sz="2000" dirty="0"/>
              <a:t>To achieve a healthy weight, we need to balance the energy from food and drinks with the energy we use up through activity.</a:t>
            </a:r>
          </a:p>
          <a:p>
            <a:pPr marL="0" indent="0">
              <a:buNone/>
            </a:pPr>
            <a:r>
              <a:rPr lang="en-GB" sz="2000" dirty="0"/>
              <a:t>Being active can reduce the risk of type 2 diabetes, heart disease and stroke and help maintain a healthy weight. </a:t>
            </a:r>
          </a:p>
          <a:p>
            <a:pPr marL="0" indent="0">
              <a:buNone/>
            </a:pPr>
            <a:r>
              <a:rPr lang="en-GB" sz="2000" dirty="0"/>
              <a:t>Being overweight or obese can lead to health conditions such as type 2 diabetes, some cancers, heart disease and stroke. </a:t>
            </a:r>
          </a:p>
          <a:p>
            <a:pPr marL="0" indent="0">
              <a:buNone/>
            </a:pPr>
            <a:r>
              <a:rPr lang="en-GB" sz="2000" dirty="0"/>
              <a:t>Being underweight could also affect our health.</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0213" y="3412332"/>
            <a:ext cx="4299253" cy="2861105"/>
          </a:xfrm>
          <a:prstGeom prst="rect">
            <a:avLst/>
          </a:prstGeom>
        </p:spPr>
      </p:pic>
    </p:spTree>
    <p:extLst>
      <p:ext uri="{BB962C8B-B14F-4D97-AF65-F5344CB8AC3E}">
        <p14:creationId xmlns:p14="http://schemas.microsoft.com/office/powerpoint/2010/main" val="23401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6. Get active and be a healthy weight</a:t>
            </a:r>
          </a:p>
        </p:txBody>
      </p:sp>
      <p:sp>
        <p:nvSpPr>
          <p:cNvPr id="3" name="Subtitle 2"/>
          <p:cNvSpPr>
            <a:spLocks noGrp="1"/>
          </p:cNvSpPr>
          <p:nvPr>
            <p:ph type="subTitle" idx="1"/>
          </p:nvPr>
        </p:nvSpPr>
        <p:spPr>
          <a:xfrm>
            <a:off x="1169276" y="2571092"/>
            <a:ext cx="6597186" cy="3600000"/>
          </a:xfrm>
        </p:spPr>
        <p:txBody>
          <a:bodyPr/>
          <a:lstStyle/>
          <a:p>
            <a:pPr marL="0" indent="0">
              <a:buNone/>
            </a:pPr>
            <a:r>
              <a:rPr lang="en-GB" sz="2000" dirty="0"/>
              <a:t>Young people should do at least 60 minutes of physical activity of moderate to vigorous intensity every day.</a:t>
            </a:r>
          </a:p>
          <a:p>
            <a:pPr marL="0" indent="0">
              <a:buNone/>
            </a:pPr>
            <a:endParaRPr lang="en-GB" sz="2000" dirty="0"/>
          </a:p>
          <a:p>
            <a:pPr marL="0" indent="0">
              <a:buNone/>
            </a:pPr>
            <a:r>
              <a:rPr lang="en-GB" sz="2000" dirty="0"/>
              <a:t>Adults should aim to be active daily and achieve at least 150 minutes of physical activity of moderate intensity every week and perform strength exercises on two or more days a week that work all the major muscles.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0360" r="33796"/>
          <a:stretch/>
        </p:blipFill>
        <p:spPr>
          <a:xfrm>
            <a:off x="8455229" y="2162081"/>
            <a:ext cx="3526971" cy="4210891"/>
          </a:xfrm>
          <a:prstGeom prst="rect">
            <a:avLst/>
          </a:prstGeom>
        </p:spPr>
      </p:pic>
    </p:spTree>
    <p:extLst>
      <p:ext uri="{BB962C8B-B14F-4D97-AF65-F5344CB8AC3E}">
        <p14:creationId xmlns:p14="http://schemas.microsoft.com/office/powerpoint/2010/main" val="118387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6. Get active and be a healthy weight</a:t>
            </a:r>
            <a:br>
              <a:rPr lang="en-GB" dirty="0"/>
            </a:br>
            <a:endParaRPr lang="en-GB" dirty="0"/>
          </a:p>
        </p:txBody>
      </p:sp>
      <p:sp>
        <p:nvSpPr>
          <p:cNvPr id="4" name="Text Box 9"/>
          <p:cNvSpPr txBox="1">
            <a:spLocks noChangeArrowheads="1"/>
          </p:cNvSpPr>
          <p:nvPr/>
        </p:nvSpPr>
        <p:spPr bwMode="auto">
          <a:xfrm>
            <a:off x="5697538" y="4731722"/>
            <a:ext cx="2414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dirty="0"/>
              <a:t>Organised sport, e.g. basketball, netball, running, gymnastics.</a:t>
            </a:r>
          </a:p>
        </p:txBody>
      </p:sp>
      <p:sp>
        <p:nvSpPr>
          <p:cNvPr id="5" name="Text Box 5"/>
          <p:cNvSpPr txBox="1">
            <a:spLocks noChangeArrowheads="1"/>
          </p:cNvSpPr>
          <p:nvPr/>
        </p:nvSpPr>
        <p:spPr bwMode="auto">
          <a:xfrm>
            <a:off x="1306513" y="4731722"/>
            <a:ext cx="215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dirty="0"/>
              <a:t>Active living, e.g. brisk walking, gardening, using the stairs.</a:t>
            </a:r>
          </a:p>
        </p:txBody>
      </p:sp>
      <p:sp>
        <p:nvSpPr>
          <p:cNvPr id="6" name="Text Box 7"/>
          <p:cNvSpPr txBox="1">
            <a:spLocks noChangeArrowheads="1"/>
          </p:cNvSpPr>
          <p:nvPr/>
        </p:nvSpPr>
        <p:spPr bwMode="auto">
          <a:xfrm>
            <a:off x="3530602" y="4738073"/>
            <a:ext cx="2274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dirty="0"/>
              <a:t>Active recreation, e.g. playing, dancing, cycling, skateboarding.</a:t>
            </a:r>
          </a:p>
        </p:txBody>
      </p:sp>
      <p:pic>
        <p:nvPicPr>
          <p:cNvPr id="7"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84313" y="2283798"/>
            <a:ext cx="1803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83002" y="2283798"/>
            <a:ext cx="1838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62627" y="2283798"/>
            <a:ext cx="173513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6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spcBef>
                <a:spcPct val="0"/>
              </a:spcBef>
              <a:buNone/>
              <a:defRPr/>
            </a:pPr>
            <a:r>
              <a:rPr lang="en-GB" sz="2000" dirty="0">
                <a:latin typeface="Arial" panose="020B0604020202020204" pitchFamily="34" charset="0"/>
                <a:cs typeface="Arial" panose="020B0604020202020204" pitchFamily="34" charset="0"/>
              </a:rPr>
              <a:t>These eight practical tips cover the basics of healthy eating and can help you make healthier choices.</a:t>
            </a:r>
          </a:p>
          <a:p>
            <a:pPr marL="0" indent="0">
              <a:spcBef>
                <a:spcPct val="0"/>
              </a:spcBef>
              <a:buNone/>
              <a:defRPr/>
            </a:pPr>
            <a:endParaRPr lang="en-GB" altLang="en-US" sz="2000" dirty="0">
              <a:latin typeface="Arial" panose="020B0604020202020204" pitchFamily="34" charset="0"/>
              <a:cs typeface="Arial" panose="020B0604020202020204" pitchFamily="34" charset="0"/>
            </a:endParaRPr>
          </a:p>
          <a:p>
            <a:pPr marL="342900" indent="-342900">
              <a:lnSpc>
                <a:spcPct val="150000"/>
              </a:lnSpc>
              <a:spcBef>
                <a:spcPct val="0"/>
              </a:spcBef>
              <a:buFont typeface="+mj-lt"/>
              <a:buAutoNum type="arabicPeriod"/>
              <a:defRPr/>
            </a:pPr>
            <a:r>
              <a:rPr lang="en-US" altLang="en-US" sz="2000" dirty="0">
                <a:latin typeface="Arial" panose="020B0604020202020204" pitchFamily="34" charset="0"/>
                <a:cs typeface="Arial" panose="020B0604020202020204" pitchFamily="34" charset="0"/>
              </a:rPr>
              <a:t>Base your meals on starchy carbohydrates.</a:t>
            </a:r>
          </a:p>
          <a:p>
            <a:pPr marL="342900" indent="-342900">
              <a:lnSpc>
                <a:spcPct val="150000"/>
              </a:lnSpc>
              <a:spcBef>
                <a:spcPct val="0"/>
              </a:spcBef>
              <a:buFont typeface="+mj-lt"/>
              <a:buAutoNum type="arabicPeriod"/>
              <a:defRPr/>
            </a:pPr>
            <a:r>
              <a:rPr lang="en-US" altLang="en-US" sz="2000" dirty="0">
                <a:latin typeface="Arial" panose="020B0604020202020204" pitchFamily="34" charset="0"/>
                <a:cs typeface="Arial" panose="020B0604020202020204" pitchFamily="34" charset="0"/>
              </a:rPr>
              <a:t>Eat lots of fruit and veg.</a:t>
            </a:r>
          </a:p>
          <a:p>
            <a:pPr marL="342900" indent="-342900">
              <a:lnSpc>
                <a:spcPct val="150000"/>
              </a:lnSpc>
              <a:spcBef>
                <a:spcPct val="0"/>
              </a:spcBef>
              <a:buFont typeface="+mj-lt"/>
              <a:buAutoNum type="arabicPeriod"/>
              <a:defRPr/>
            </a:pPr>
            <a:r>
              <a:rPr lang="en-US" altLang="en-US" sz="2000" dirty="0">
                <a:latin typeface="Arial" panose="020B0604020202020204" pitchFamily="34" charset="0"/>
                <a:cs typeface="Arial" panose="020B0604020202020204" pitchFamily="34" charset="0"/>
              </a:rPr>
              <a:t>Eat more fish – including a portion of oily fish.</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lnSpc>
                <a:spcPct val="150000"/>
              </a:lnSpc>
              <a:spcBef>
                <a:spcPct val="0"/>
              </a:spcBef>
              <a:defRPr/>
            </a:pPr>
            <a:r>
              <a:rPr lang="en-US" altLang="en-US" sz="2000" dirty="0">
                <a:latin typeface="Arial" panose="020B0604020202020204" pitchFamily="34" charset="0"/>
                <a:cs typeface="Arial" panose="020B0604020202020204" pitchFamily="34" charset="0"/>
              </a:rPr>
              <a:t>4. Cut down on saturated fat and sugar.</a:t>
            </a:r>
          </a:p>
          <a:p>
            <a:pPr>
              <a:lnSpc>
                <a:spcPct val="150000"/>
              </a:lnSpc>
              <a:spcBef>
                <a:spcPct val="0"/>
              </a:spcBef>
              <a:defRPr/>
            </a:pPr>
            <a:r>
              <a:rPr lang="en-US" altLang="en-US" sz="2000" dirty="0">
                <a:latin typeface="Arial" panose="020B0604020202020204" pitchFamily="34" charset="0"/>
                <a:cs typeface="Arial" panose="020B0604020202020204" pitchFamily="34" charset="0"/>
              </a:rPr>
              <a:t>5. Eat less salt.</a:t>
            </a:r>
          </a:p>
          <a:p>
            <a:pPr>
              <a:lnSpc>
                <a:spcPct val="150000"/>
              </a:lnSpc>
              <a:spcBef>
                <a:spcPct val="0"/>
              </a:spcBef>
              <a:defRPr/>
            </a:pPr>
            <a:r>
              <a:rPr lang="en-US" altLang="en-US" sz="2000" dirty="0">
                <a:latin typeface="Arial" panose="020B0604020202020204" pitchFamily="34" charset="0"/>
                <a:cs typeface="Arial" panose="020B0604020202020204" pitchFamily="34" charset="0"/>
              </a:rPr>
              <a:t>6. Get active and be a healthy weight.</a:t>
            </a:r>
          </a:p>
          <a:p>
            <a:pPr>
              <a:lnSpc>
                <a:spcPct val="150000"/>
              </a:lnSpc>
              <a:spcBef>
                <a:spcPct val="0"/>
              </a:spcBef>
              <a:defRPr/>
            </a:pPr>
            <a:r>
              <a:rPr lang="en-US" altLang="en-US" sz="2000" dirty="0">
                <a:latin typeface="Arial" panose="020B0604020202020204" pitchFamily="34" charset="0"/>
                <a:cs typeface="Arial" panose="020B0604020202020204" pitchFamily="34" charset="0"/>
              </a:rPr>
              <a:t>7. Don’t get thirsty.</a:t>
            </a:r>
          </a:p>
          <a:p>
            <a:pPr>
              <a:lnSpc>
                <a:spcPct val="150000"/>
              </a:lnSpc>
              <a:spcBef>
                <a:spcPct val="0"/>
              </a:spcBef>
              <a:defRPr/>
            </a:pPr>
            <a:r>
              <a:rPr lang="en-US" altLang="en-US" sz="2000" dirty="0">
                <a:latin typeface="Arial" panose="020B0604020202020204" pitchFamily="34" charset="0"/>
                <a:cs typeface="Arial" panose="020B0604020202020204" pitchFamily="34" charset="0"/>
              </a:rPr>
              <a:t>8. Don’t skip breakfast.</a:t>
            </a:r>
            <a:endParaRPr lang="en-GB" altLang="en-US" sz="20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dirty="0"/>
              <a:t>Eight tips for healthy eating</a:t>
            </a:r>
            <a:endParaRPr lang="en-US" dirty="0"/>
          </a:p>
        </p:txBody>
      </p:sp>
    </p:spTree>
    <p:extLst>
      <p:ext uri="{BB962C8B-B14F-4D97-AF65-F5344CB8AC3E}">
        <p14:creationId xmlns:p14="http://schemas.microsoft.com/office/powerpoint/2010/main" val="1833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7. Don’t get thirsty</a:t>
            </a:r>
            <a:br>
              <a:rPr lang="en-GB" dirty="0"/>
            </a:br>
            <a:endParaRPr lang="en-GB" dirty="0"/>
          </a:p>
        </p:txBody>
      </p:sp>
      <p:sp>
        <p:nvSpPr>
          <p:cNvPr id="3" name="Subtitle 2"/>
          <p:cNvSpPr>
            <a:spLocks noGrp="1"/>
          </p:cNvSpPr>
          <p:nvPr>
            <p:ph type="subTitle" idx="1"/>
          </p:nvPr>
        </p:nvSpPr>
        <p:spPr>
          <a:xfrm>
            <a:off x="1169276" y="2571092"/>
            <a:ext cx="6620937" cy="3600000"/>
          </a:xfrm>
        </p:spPr>
        <p:txBody>
          <a:bodyPr/>
          <a:lstStyle/>
          <a:p>
            <a:pPr marL="0" indent="0">
              <a:buNone/>
            </a:pPr>
            <a:r>
              <a:rPr lang="en-GB" sz="2000" dirty="0"/>
              <a:t>Around two-thirds of the body are made up of water. We lose water throughout the day when we breathe, sweat and use the toilet.</a:t>
            </a:r>
          </a:p>
          <a:p>
            <a:pPr marL="0" indent="0">
              <a:buNone/>
            </a:pPr>
            <a:endParaRPr lang="en-GB" sz="2000" dirty="0"/>
          </a:p>
          <a:p>
            <a:pPr marL="0" indent="0">
              <a:buNone/>
            </a:pPr>
            <a:r>
              <a:rPr lang="en-GB" sz="2000" dirty="0"/>
              <a:t>When our bodies do not have enough water, we are said to be dehydrated. We need to drink around 6-8 glasses of fluid every day to stop us getting dehydrated. More when the weather is hot or when we are active.</a:t>
            </a:r>
          </a:p>
          <a:p>
            <a:pPr marL="0" indent="0">
              <a:buNone/>
            </a:pPr>
            <a:endParaRPr lang="en-GB" sz="2000" dirty="0"/>
          </a:p>
          <a:p>
            <a:pPr marL="0" indent="0">
              <a:buNone/>
            </a:pPr>
            <a:r>
              <a:rPr lang="en-GB" sz="2000" dirty="0"/>
              <a:t>Apart from water, most drinks count towards your fluid intake – but not alcohol. </a:t>
            </a:r>
          </a:p>
          <a:p>
            <a:pPr marL="0" indent="0">
              <a:buNone/>
            </a:pPr>
            <a:endParaRPr lang="en-GB"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7912"/>
          <a:stretch/>
        </p:blipFill>
        <p:spPr>
          <a:xfrm>
            <a:off x="7920277" y="3396343"/>
            <a:ext cx="4133065" cy="3004455"/>
          </a:xfrm>
          <a:prstGeom prst="rect">
            <a:avLst/>
          </a:prstGeom>
        </p:spPr>
      </p:pic>
    </p:spTree>
    <p:extLst>
      <p:ext uri="{BB962C8B-B14F-4D97-AF65-F5344CB8AC3E}">
        <p14:creationId xmlns:p14="http://schemas.microsoft.com/office/powerpoint/2010/main" val="257904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spcBef>
                <a:spcPct val="0"/>
              </a:spcBef>
              <a:buNone/>
            </a:pPr>
            <a:r>
              <a:rPr lang="en-GB" altLang="en-US" sz="2000" b="1" dirty="0">
                <a:latin typeface="Arial" panose="020B0604020202020204" pitchFamily="34" charset="0"/>
                <a:cs typeface="Arial" panose="020B0604020202020204" pitchFamily="34" charset="0"/>
              </a:rPr>
              <a:t>Did you know?</a:t>
            </a:r>
          </a:p>
          <a:p>
            <a:pPr marL="0" indent="0">
              <a:spcBef>
                <a:spcPct val="0"/>
              </a:spcBef>
              <a:buNone/>
            </a:pPr>
            <a:endParaRPr lang="en-GB"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Common signs of dehydration are:</a:t>
            </a:r>
          </a:p>
          <a:p>
            <a:pPr marL="0" indent="0">
              <a:spcBef>
                <a:spcPct val="0"/>
              </a:spcBef>
              <a:buNone/>
              <a:defRPr/>
            </a:pPr>
            <a:endParaRPr lang="en-GB" altLang="en-US" sz="2000" dirty="0">
              <a:latin typeface="Arial" panose="020B0604020202020204" pitchFamily="34" charset="0"/>
              <a:cs typeface="Arial" panose="020B0604020202020204" pitchFamily="34" charset="0"/>
            </a:endParaRPr>
          </a:p>
          <a:p>
            <a:pPr>
              <a:lnSpc>
                <a:spcPct val="20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thirst;</a:t>
            </a:r>
          </a:p>
          <a:p>
            <a:pPr>
              <a:lnSpc>
                <a:spcPct val="20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dark-coloured urine;</a:t>
            </a:r>
          </a:p>
          <a:p>
            <a:pPr>
              <a:lnSpc>
                <a:spcPct val="20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lack of energy; </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lnSpc>
                <a:spcPct val="20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not passing much urine when you go to the toilet;</a:t>
            </a:r>
          </a:p>
          <a:p>
            <a:pPr>
              <a:lnSpc>
                <a:spcPct val="20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headaches;</a:t>
            </a:r>
          </a:p>
          <a:p>
            <a:pPr>
              <a:lnSpc>
                <a:spcPct val="20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feeling lightheaded.</a:t>
            </a:r>
          </a:p>
        </p:txBody>
      </p:sp>
      <p:sp>
        <p:nvSpPr>
          <p:cNvPr id="4" name="Title 3"/>
          <p:cNvSpPr>
            <a:spLocks noGrp="1"/>
          </p:cNvSpPr>
          <p:nvPr>
            <p:ph type="title"/>
          </p:nvPr>
        </p:nvSpPr>
        <p:spPr/>
        <p:txBody>
          <a:bodyPr/>
          <a:lstStyle/>
          <a:p>
            <a:r>
              <a:rPr lang="en-GB" dirty="0"/>
              <a:t>7. Don’t get thirsty</a:t>
            </a:r>
            <a:br>
              <a:rPr lang="en-GB" dirty="0"/>
            </a:br>
            <a:endParaRPr lang="en-US" dirty="0"/>
          </a:p>
        </p:txBody>
      </p:sp>
    </p:spTree>
    <p:extLst>
      <p:ext uri="{BB962C8B-B14F-4D97-AF65-F5344CB8AC3E}">
        <p14:creationId xmlns:p14="http://schemas.microsoft.com/office/powerpoint/2010/main" val="82529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8. Don’t skip breakfast</a:t>
            </a:r>
          </a:p>
        </p:txBody>
      </p:sp>
      <p:sp>
        <p:nvSpPr>
          <p:cNvPr id="3" name="Subtitle 2"/>
          <p:cNvSpPr>
            <a:spLocks noGrp="1"/>
          </p:cNvSpPr>
          <p:nvPr>
            <p:ph type="subTitle" idx="1"/>
          </p:nvPr>
        </p:nvSpPr>
        <p:spPr>
          <a:xfrm>
            <a:off x="1169276" y="2571092"/>
            <a:ext cx="5730288"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Eating breakfast provides us with energy as well as some important nutrients that we need for good health.</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Breakfast can help to increase concentration and alertness during the morning.</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For example, a healthy breakfast of wholegrain breakfast cereal or a slice of toast with low fat spread and a glass of fruit juice, will give our bodies the energy and nutrients we need to start the day.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1737" y="3063833"/>
            <a:ext cx="4999842" cy="3330283"/>
          </a:xfrm>
          <a:prstGeom prst="rect">
            <a:avLst/>
          </a:prstGeom>
        </p:spPr>
      </p:pic>
    </p:spTree>
    <p:extLst>
      <p:ext uri="{BB962C8B-B14F-4D97-AF65-F5344CB8AC3E}">
        <p14:creationId xmlns:p14="http://schemas.microsoft.com/office/powerpoint/2010/main" val="305602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 </a:t>
            </a:r>
            <a:r>
              <a:rPr lang="en-US" dirty="0" err="1"/>
              <a:t>Kahoot</a:t>
            </a:r>
            <a:endParaRPr lang="en-GB" dirty="0"/>
          </a:p>
        </p:txBody>
      </p:sp>
      <p:sp>
        <p:nvSpPr>
          <p:cNvPr id="3" name="Subtitle 2"/>
          <p:cNvSpPr>
            <a:spLocks noGrp="1"/>
          </p:cNvSpPr>
          <p:nvPr>
            <p:ph type="subTitle" idx="1"/>
          </p:nvPr>
        </p:nvSpPr>
        <p:spPr>
          <a:xfrm>
            <a:off x="1169274" y="2182210"/>
            <a:ext cx="6166945" cy="3600000"/>
          </a:xfrm>
        </p:spPr>
        <p:txBody>
          <a:bodyPr/>
          <a:lstStyle/>
          <a:p>
            <a:pPr marL="0" indent="0">
              <a:spcBef>
                <a:spcPct val="0"/>
              </a:spcBef>
              <a:buNone/>
            </a:pPr>
            <a:r>
              <a:rPr lang="en-US" altLang="en-US" sz="2000" dirty="0">
                <a:latin typeface="Arial" panose="020B0604020202020204" pitchFamily="34" charset="0"/>
                <a:cs typeface="Arial" panose="020B0604020202020204" pitchFamily="34" charset="0"/>
              </a:rPr>
              <a:t>Open the link below on the main screen and get students to log onto kahoot.it on their tablets or smartphones. </a:t>
            </a:r>
          </a:p>
          <a:p>
            <a:pPr>
              <a:spcBef>
                <a:spcPct val="0"/>
              </a:spcBef>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They can then enter the code (that will come up on the main screen when you start the game) and their own nickname. </a:t>
            </a:r>
          </a:p>
          <a:p>
            <a:pPr>
              <a:spcBef>
                <a:spcPct val="0"/>
              </a:spcBef>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They can then play along with the quiz choosing the multiple-choice answers that correspond with the questions on the main screen. There will then be a leaderboard of the scores after each question and at the end. </a:t>
            </a:r>
          </a:p>
          <a:p>
            <a:pPr>
              <a:spcBef>
                <a:spcPct val="0"/>
              </a:spcBef>
            </a:pPr>
            <a:endParaRPr lang="en-US" altLang="en-US" sz="2000" b="1" dirty="0">
              <a:latin typeface="Arial" panose="020B0604020202020204" pitchFamily="34" charset="0"/>
              <a:cs typeface="Arial" panose="020B0604020202020204" pitchFamily="34" charset="0"/>
            </a:endParaRPr>
          </a:p>
          <a:p>
            <a:pPr marL="0" indent="0">
              <a:spcBef>
                <a:spcPct val="0"/>
              </a:spcBef>
              <a:buNone/>
            </a:pPr>
            <a:r>
              <a:rPr lang="en-US" altLang="en-US" sz="2000" b="1" dirty="0">
                <a:latin typeface="Arial" panose="020B0604020202020204" pitchFamily="34" charset="0"/>
                <a:cs typeface="Arial" panose="020B0604020202020204" pitchFamily="34" charset="0"/>
              </a:rPr>
              <a:t>Links for this are on the next slide.</a:t>
            </a:r>
          </a:p>
          <a:p>
            <a:pPr marL="0" indent="0">
              <a:buNone/>
            </a:pPr>
            <a:endParaRPr lang="en-GB" dirty="0"/>
          </a:p>
        </p:txBody>
      </p:sp>
      <p:pic>
        <p:nvPicPr>
          <p:cNvPr id="4" name="Picture 2" descr="Image result for kahoot image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447566" y="2283798"/>
            <a:ext cx="2812157" cy="18474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2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t>Quiz- </a:t>
            </a:r>
            <a:r>
              <a:rPr lang="en-US" altLang="en-US" sz="3600" dirty="0" err="1"/>
              <a:t>Kahoot</a:t>
            </a:r>
            <a:br>
              <a:rPr lang="en-US" altLang="en-US" sz="3600" dirty="0"/>
            </a:br>
            <a:endParaRPr lang="en-GB" dirty="0"/>
          </a:p>
        </p:txBody>
      </p:sp>
      <p:sp>
        <p:nvSpPr>
          <p:cNvPr id="3" name="Subtitle 2"/>
          <p:cNvSpPr>
            <a:spLocks noGrp="1"/>
          </p:cNvSpPr>
          <p:nvPr>
            <p:ph type="subTitle" idx="1"/>
          </p:nvPr>
        </p:nvSpPr>
        <p:spPr>
          <a:xfrm>
            <a:off x="1169274" y="2150678"/>
            <a:ext cx="9720000" cy="3600000"/>
          </a:xfrm>
        </p:spPr>
        <p:txBody>
          <a:bodyPr/>
          <a:lstStyle/>
          <a:p>
            <a:endParaRPr lang="en-US" altLang="en-US" b="1" dirty="0">
              <a:solidFill>
                <a:schemeClr val="accent1"/>
              </a:solidFill>
            </a:endParaRPr>
          </a:p>
          <a:p>
            <a:pPr marL="0" indent="0">
              <a:buNone/>
            </a:pPr>
            <a:r>
              <a:rPr lang="en-US" altLang="en-US" b="1" dirty="0">
                <a:solidFill>
                  <a:schemeClr val="accent1"/>
                </a:solidFill>
                <a:hlinkClick r:id="rId2"/>
              </a:rPr>
              <a:t>‘Drink Plenty’ quiz</a:t>
            </a:r>
            <a:endParaRPr lang="en-US" altLang="en-US" b="1" dirty="0">
              <a:solidFill>
                <a:schemeClr val="accent1"/>
              </a:solidFill>
            </a:endParaRPr>
          </a:p>
          <a:p>
            <a:endParaRPr lang="en-US" altLang="en-US" b="1" dirty="0">
              <a:solidFill>
                <a:schemeClr val="accent1"/>
              </a:solidFill>
            </a:endParaRPr>
          </a:p>
          <a:p>
            <a:pPr marL="0" indent="0">
              <a:buNone/>
            </a:pPr>
            <a:r>
              <a:rPr lang="en-US" altLang="en-US" b="1" dirty="0">
                <a:solidFill>
                  <a:schemeClr val="accent1"/>
                </a:solidFill>
                <a:hlinkClick r:id="rId3"/>
              </a:rPr>
              <a:t>‘Have Breakfast’ quiz</a:t>
            </a:r>
            <a:endParaRPr lang="en-US" altLang="en-US" b="1" dirty="0">
              <a:solidFill>
                <a:schemeClr val="accent1"/>
              </a:solidFill>
            </a:endParaRPr>
          </a:p>
          <a:p>
            <a:endParaRPr lang="en-US" altLang="en-US" b="1" dirty="0">
              <a:solidFill>
                <a:schemeClr val="accent1"/>
              </a:solidFill>
            </a:endParaRPr>
          </a:p>
          <a:p>
            <a:pPr marL="0" indent="0">
              <a:buNone/>
            </a:pPr>
            <a:r>
              <a:rPr lang="en-US" altLang="en-US" b="1" dirty="0">
                <a:solidFill>
                  <a:schemeClr val="accent1"/>
                </a:solidFill>
                <a:hlinkClick r:id="rId4"/>
              </a:rPr>
              <a:t>‘Get active’ quiz</a:t>
            </a:r>
            <a:endParaRPr lang="en-US" altLang="en-US" b="1" dirty="0">
              <a:solidFill>
                <a:schemeClr val="accent1"/>
              </a:solidFill>
            </a:endParaRPr>
          </a:p>
          <a:p>
            <a:endParaRPr lang="en-US" altLang="en-US" b="1" dirty="0">
              <a:solidFill>
                <a:schemeClr val="accent1"/>
              </a:solidFill>
            </a:endParaRPr>
          </a:p>
          <a:p>
            <a:pPr marL="0" indent="0">
              <a:buNone/>
            </a:pPr>
            <a:r>
              <a:rPr lang="en-US" altLang="en-US" b="1" dirty="0">
                <a:solidFill>
                  <a:schemeClr val="accent1"/>
                </a:solidFill>
                <a:hlinkClick r:id="rId5"/>
              </a:rPr>
              <a:t>‘5 A DAY’ quiz</a:t>
            </a:r>
            <a:endParaRPr lang="en-US" altLang="en-US" b="1" dirty="0">
              <a:solidFill>
                <a:schemeClr val="accent1"/>
              </a:solidFill>
            </a:endParaRPr>
          </a:p>
          <a:p>
            <a:endParaRPr lang="en-US" altLang="en-US" b="1" dirty="0">
              <a:solidFill>
                <a:schemeClr val="accent1"/>
              </a:solidFill>
            </a:endParaRPr>
          </a:p>
          <a:p>
            <a:pPr marL="0" indent="0">
              <a:buNone/>
            </a:pPr>
            <a:r>
              <a:rPr lang="en-US" altLang="en-US" b="1" dirty="0"/>
              <a:t>Note that for these quizzes, not all the answers are found in the presentation but it can be a good chance to learn some new facts!</a:t>
            </a:r>
          </a:p>
          <a:p>
            <a:pPr marL="0" indent="0">
              <a:buNone/>
            </a:pPr>
            <a:endParaRPr lang="en-GB" dirty="0"/>
          </a:p>
        </p:txBody>
      </p:sp>
    </p:spTree>
    <p:extLst>
      <p:ext uri="{BB962C8B-B14F-4D97-AF65-F5344CB8AC3E}">
        <p14:creationId xmlns:p14="http://schemas.microsoft.com/office/powerpoint/2010/main" val="239642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8 tips for healthy eating</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9F927884-7788-6284-70D4-1F27348BDAC9}"/>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 Base your meals on starchy carbohydrates</a:t>
            </a:r>
          </a:p>
        </p:txBody>
      </p:sp>
      <p:sp>
        <p:nvSpPr>
          <p:cNvPr id="3" name="Subtitle 2"/>
          <p:cNvSpPr>
            <a:spLocks noGrp="1"/>
          </p:cNvSpPr>
          <p:nvPr>
            <p:ph type="subTitle" idx="1"/>
          </p:nvPr>
        </p:nvSpPr>
        <p:spPr>
          <a:xfrm>
            <a:off x="1169276" y="2571092"/>
            <a:ext cx="6692189"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Starchy carbohydrate foods include potatoes, bread, pasta, rice and noodles. Where possible, it is recommended you choose wholegrain or higher fibre versions with less added fat, salt and sugar.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Starchy foods provide energy (calories), as well as dietary fibre, calcium, iron and B vitamins.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Did you know?</a:t>
            </a:r>
            <a:r>
              <a:rPr lang="en-GB" altLang="en-US" sz="2000" dirty="0">
                <a:latin typeface="Arial" panose="020B0604020202020204" pitchFamily="34" charset="0"/>
                <a:cs typeface="Arial" panose="020B0604020202020204" pitchFamily="34" charset="0"/>
              </a:rPr>
              <a:t>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Starchy carbohydrate foods contain fewer than half the calories of fats per gram.</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747" t="16134" b="9293"/>
          <a:stretch/>
        </p:blipFill>
        <p:spPr>
          <a:xfrm>
            <a:off x="7386452" y="4294421"/>
            <a:ext cx="4643251" cy="2201382"/>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 Base your meals on starchy carbohydrates</a:t>
            </a:r>
          </a:p>
        </p:txBody>
      </p:sp>
      <p:sp>
        <p:nvSpPr>
          <p:cNvPr id="3" name="Subtitle 2"/>
          <p:cNvSpPr>
            <a:spLocks noGrp="1"/>
          </p:cNvSpPr>
          <p:nvPr>
            <p:ph type="subTitle" idx="1"/>
          </p:nvPr>
        </p:nvSpPr>
        <p:spPr>
          <a:xfrm>
            <a:off x="1169276" y="2571092"/>
            <a:ext cx="6585311" cy="3600000"/>
          </a:xfrm>
        </p:spPr>
        <p:txBody>
          <a:bodyPr/>
          <a:lstStyle/>
          <a:p>
            <a:pPr marL="0" indent="0">
              <a:spcBef>
                <a:spcPct val="0"/>
              </a:spcBef>
              <a:buNone/>
            </a:pPr>
            <a:r>
              <a:rPr lang="en-US" altLang="en-US" sz="2000" dirty="0">
                <a:latin typeface="Arial" panose="020B0604020202020204" pitchFamily="34" charset="0"/>
                <a:cs typeface="Arial" panose="020B0604020202020204" pitchFamily="34" charset="0"/>
              </a:rPr>
              <a:t>Most people need to eat more of these types of foods, especially those high in fibre, so try to include an item from this group in each of your main meals.</a:t>
            </a:r>
            <a:endParaRPr lang="en-GB" altLang="en-US" sz="2000" dirty="0">
              <a:latin typeface="Arial" panose="020B0604020202020204" pitchFamily="34" charset="0"/>
              <a:cs typeface="Arial" panose="020B0604020202020204" pitchFamily="34" charset="0"/>
            </a:endParaRPr>
          </a:p>
          <a:p>
            <a:pPr marL="0" indent="0">
              <a:spcBef>
                <a:spcPct val="0"/>
              </a:spcBef>
              <a:buNone/>
            </a:pPr>
            <a:endParaRPr lang="en-US" altLang="en-US" sz="2000" b="1" dirty="0">
              <a:latin typeface="Arial" panose="020B0604020202020204" pitchFamily="34" charset="0"/>
              <a:cs typeface="Arial" panose="020B0604020202020204" pitchFamily="34" charset="0"/>
            </a:endParaRPr>
          </a:p>
          <a:p>
            <a:pPr marL="0" indent="0">
              <a:spcBef>
                <a:spcPct val="0"/>
              </a:spcBef>
              <a:buNone/>
            </a:pPr>
            <a:r>
              <a:rPr lang="en-US" altLang="en-US" sz="2000" b="1" dirty="0">
                <a:latin typeface="Arial" panose="020B0604020202020204" pitchFamily="34" charset="0"/>
                <a:cs typeface="Arial" panose="020B0604020202020204" pitchFamily="34" charset="0"/>
              </a:rPr>
              <a:t>Can you think of some ideas?</a:t>
            </a:r>
          </a:p>
          <a:p>
            <a:pPr marL="0" indent="0">
              <a:spcBef>
                <a:spcPct val="0"/>
              </a:spcBef>
              <a:buNone/>
            </a:pPr>
            <a:endParaRPr lang="en-US" altLang="en-US" sz="2000" b="1" dirty="0">
              <a:latin typeface="Arial" panose="020B0604020202020204" pitchFamily="34" charset="0"/>
              <a:cs typeface="Arial" panose="020B0604020202020204" pitchFamily="34" charset="0"/>
            </a:endParaRPr>
          </a:p>
          <a:p>
            <a:pPr marL="0" indent="0">
              <a:spcBef>
                <a:spcPct val="0"/>
              </a:spcBef>
              <a:buNone/>
            </a:pPr>
            <a:r>
              <a:rPr lang="en-US" altLang="en-US" sz="2000" i="1" dirty="0">
                <a:latin typeface="Arial" panose="020B0604020202020204" pitchFamily="34" charset="0"/>
                <a:cs typeface="Arial" panose="020B0604020202020204" pitchFamily="34" charset="0"/>
              </a:rPr>
              <a:t>Breakfast</a:t>
            </a:r>
            <a:r>
              <a:rPr lang="en-US" altLang="en-US" sz="2000" dirty="0">
                <a:latin typeface="Arial" panose="020B0604020202020204" pitchFamily="34" charset="0"/>
                <a:cs typeface="Arial" panose="020B0604020202020204" pitchFamily="34" charset="0"/>
              </a:rPr>
              <a:t> – porridge or wholegrain cereals.</a:t>
            </a:r>
          </a:p>
          <a:p>
            <a:pPr marL="0" indent="0">
              <a:spcBef>
                <a:spcPct val="0"/>
              </a:spcBef>
              <a:buNone/>
            </a:pPr>
            <a:r>
              <a:rPr lang="en-US" altLang="en-US" sz="2000" i="1" dirty="0">
                <a:latin typeface="Arial" panose="020B0604020202020204" pitchFamily="34" charset="0"/>
                <a:cs typeface="Arial" panose="020B0604020202020204" pitchFamily="34" charset="0"/>
              </a:rPr>
              <a:t>Lunch</a:t>
            </a:r>
            <a:r>
              <a:rPr lang="en-US" altLang="en-US" sz="2000" dirty="0">
                <a:latin typeface="Arial" panose="020B0604020202020204" pitchFamily="34" charset="0"/>
                <a:cs typeface="Arial" panose="020B0604020202020204" pitchFamily="34" charset="0"/>
              </a:rPr>
              <a:t> –sandwich made with wholemeal bread, jacket potato or wholegrain rice salad.</a:t>
            </a:r>
          </a:p>
          <a:p>
            <a:pPr marL="0" indent="0">
              <a:spcBef>
                <a:spcPct val="0"/>
              </a:spcBef>
              <a:buNone/>
            </a:pPr>
            <a:r>
              <a:rPr lang="en-US" altLang="en-US" sz="2000" i="1" dirty="0">
                <a:latin typeface="Arial" panose="020B0604020202020204" pitchFamily="34" charset="0"/>
                <a:cs typeface="Arial" panose="020B0604020202020204" pitchFamily="34" charset="0"/>
              </a:rPr>
              <a:t>Dinner</a:t>
            </a:r>
            <a:r>
              <a:rPr lang="en-US" altLang="en-US" sz="2000" dirty="0">
                <a:latin typeface="Arial" panose="020B0604020202020204" pitchFamily="34" charset="0"/>
                <a:cs typeface="Arial" panose="020B0604020202020204" pitchFamily="34" charset="0"/>
              </a:rPr>
              <a:t> – pasta, potatoes or rice with your evening meal.</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4587" y="3570177"/>
            <a:ext cx="4127681" cy="2735619"/>
          </a:xfrm>
          <a:prstGeom prst="rect">
            <a:avLst/>
          </a:prstGeom>
        </p:spPr>
      </p:pic>
    </p:spTree>
    <p:extLst>
      <p:ext uri="{BB962C8B-B14F-4D97-AF65-F5344CB8AC3E}">
        <p14:creationId xmlns:p14="http://schemas.microsoft.com/office/powerpoint/2010/main" val="160095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2. Eats lots of fruit and veg</a:t>
            </a:r>
            <a:br>
              <a:rPr lang="en-GB" dirty="0"/>
            </a:br>
            <a:endParaRPr lang="en-GB" dirty="0"/>
          </a:p>
        </p:txBody>
      </p:sp>
      <p:sp>
        <p:nvSpPr>
          <p:cNvPr id="3" name="Subtitle 2"/>
          <p:cNvSpPr>
            <a:spLocks noGrp="1"/>
          </p:cNvSpPr>
          <p:nvPr>
            <p:ph type="subTitle" idx="1"/>
          </p:nvPr>
        </p:nvSpPr>
        <p:spPr>
          <a:xfrm>
            <a:off x="1169277" y="2571092"/>
            <a:ext cx="6252802" cy="3600000"/>
          </a:xfrm>
        </p:spPr>
        <p:txBody>
          <a:bodyPr/>
          <a:lstStyle/>
          <a:p>
            <a:pPr marL="0" indent="0">
              <a:buNone/>
            </a:pPr>
            <a:r>
              <a:rPr lang="en-GB" sz="2000" dirty="0"/>
              <a:t>Try to eat at least 5 portions of a variety of fruit and vegetables every day (5 A DAY).</a:t>
            </a:r>
          </a:p>
          <a:p>
            <a:pPr marL="0" indent="0">
              <a:buNone/>
            </a:pPr>
            <a:endParaRPr lang="en-GB" sz="2000" dirty="0"/>
          </a:p>
          <a:p>
            <a:pPr marL="0" indent="0">
              <a:buNone/>
            </a:pPr>
            <a:r>
              <a:rPr lang="en-GB" sz="2000" dirty="0"/>
              <a:t>Fruit and vegetables provide a range of nutrients, including vitamins and minerals, such as folate, vitamin C, potassium and dietary fibre.</a:t>
            </a:r>
          </a:p>
          <a:p>
            <a:pPr marL="0" indent="0">
              <a:buNone/>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3167" t="9718" r="8824" b="5791"/>
          <a:stretch/>
        </p:blipFill>
        <p:spPr>
          <a:xfrm>
            <a:off x="7422079" y="2571092"/>
            <a:ext cx="4619502" cy="3752603"/>
          </a:xfrm>
          <a:prstGeom prst="rect">
            <a:avLst/>
          </a:prstGeom>
        </p:spPr>
      </p:pic>
    </p:spTree>
    <p:extLst>
      <p:ext uri="{BB962C8B-B14F-4D97-AF65-F5344CB8AC3E}">
        <p14:creationId xmlns:p14="http://schemas.microsoft.com/office/powerpoint/2010/main" val="281357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2. Eats lots of fruit and veg</a:t>
            </a:r>
            <a:br>
              <a:rPr lang="en-GB" dirty="0"/>
            </a:br>
            <a:endParaRPr lang="en-GB" dirty="0"/>
          </a:p>
        </p:txBody>
      </p:sp>
      <p:sp>
        <p:nvSpPr>
          <p:cNvPr id="3" name="Subtitle 2"/>
          <p:cNvSpPr>
            <a:spLocks noGrp="1"/>
          </p:cNvSpPr>
          <p:nvPr>
            <p:ph type="subTitle" idx="1"/>
          </p:nvPr>
        </p:nvSpPr>
        <p:spPr>
          <a:xfrm>
            <a:off x="1169276" y="2571092"/>
            <a:ext cx="6057255" cy="3600000"/>
          </a:xfrm>
        </p:spPr>
        <p:txBody>
          <a:bodyPr/>
          <a:lstStyle/>
          <a:p>
            <a:pPr marL="0" indent="0">
              <a:buNone/>
            </a:pPr>
            <a:r>
              <a:rPr lang="en-GB" sz="2000" dirty="0"/>
              <a:t>Fresh, frozen, canned, dried  and juiced fruit and vegetables all count.</a:t>
            </a:r>
          </a:p>
          <a:p>
            <a:pPr marL="0" indent="0">
              <a:buNone/>
            </a:pPr>
            <a:r>
              <a:rPr lang="en-GB" sz="2000" dirty="0"/>
              <a:t>Potatoes do not count towards 5 A DAY as they are a starchy food. </a:t>
            </a:r>
          </a:p>
          <a:p>
            <a:pPr marL="0" indent="0">
              <a:buNone/>
            </a:pPr>
            <a:endParaRPr lang="en-GB" sz="2000" dirty="0"/>
          </a:p>
          <a:p>
            <a:pPr marL="0" indent="0">
              <a:buNone/>
            </a:pPr>
            <a:r>
              <a:rPr lang="en-GB" sz="2000" b="1" dirty="0"/>
              <a:t>What is a portion?</a:t>
            </a:r>
          </a:p>
          <a:p>
            <a:pPr marL="0" indent="0">
              <a:buNone/>
            </a:pPr>
            <a:r>
              <a:rPr lang="en-GB" sz="2000" dirty="0"/>
              <a:t>One adult portion of fruit or vegetables is 80g.</a:t>
            </a:r>
          </a:p>
          <a:p>
            <a:pPr marL="0" indent="0">
              <a:buNone/>
            </a:pPr>
            <a:r>
              <a:rPr lang="en-GB" sz="2000" dirty="0"/>
              <a:t>Young children may need less depending on their age and size. As a rough guide, one portion is the amount they can fit in the palm of their hand. </a:t>
            </a:r>
          </a:p>
          <a:p>
            <a:pPr marL="0" indent="0">
              <a:buNone/>
            </a:pPr>
            <a:endParaRPr lang="en-GB" dirty="0"/>
          </a:p>
        </p:txBody>
      </p:sp>
      <p:pic>
        <p:nvPicPr>
          <p:cNvPr id="1026" name="Picture 2" descr="C:\Users\AWhite\Downloads\shutterstock_100853306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3276" r="16568"/>
          <a:stretch/>
        </p:blipFill>
        <p:spPr bwMode="auto">
          <a:xfrm>
            <a:off x="8158348" y="2850078"/>
            <a:ext cx="3738656" cy="342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2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a portion? </a:t>
            </a:r>
          </a:p>
        </p:txBody>
      </p:sp>
      <p:pic>
        <p:nvPicPr>
          <p:cNvPr id="4" name="Picture 4" descr="MPj0436498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8850" y="2308226"/>
            <a:ext cx="12954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Raisins cut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4451" y="2335214"/>
            <a:ext cx="13668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nned sweetcorn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38651" y="2289175"/>
            <a:ext cx="10572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Broccoli Sm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7087" y="2308226"/>
            <a:ext cx="16573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rink"/>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58850" y="4459781"/>
            <a:ext cx="1295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enny\AppData\Local\Microsoft\Windows\Temporary Internet Files\Content.IE5\N9LKA2BV\MP900438641[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51112" y="4475655"/>
            <a:ext cx="1328738"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Jenny\AppData\Local\Microsoft\Windows\Temporary Internet Files\Content.IE5\9MICSKQS\MP900175525[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89651" y="4528042"/>
            <a:ext cx="11906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Jenny\AppData\Local\Microsoft\Windows\Temporary Internet Files\Content.IE5\YPHM2P6C\MP900438898[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83063" y="4475656"/>
            <a:ext cx="15462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Jenny\AppData\Local\Microsoft\Windows\Temporary Internet Files\Content.IE5\85E8WRWR\MP910220786[1].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12892"/>
          <a:stretch/>
        </p:blipFill>
        <p:spPr bwMode="auto">
          <a:xfrm>
            <a:off x="9950567" y="2308226"/>
            <a:ext cx="1396079"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Users\Jenny\AppData\Local\Microsoft\Windows\Temporary Internet Files\Content.IE5\N9LKA2BV\MP90044352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31653" y="4664490"/>
            <a:ext cx="1901974" cy="123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C:\Users\Jenny\AppData\Local\Microsoft\Windows\Temporary Internet Files\Content.IE5\85E8WRWR\MP910221091[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57054" y="2489201"/>
            <a:ext cx="16986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C:\Users\Jenny\AppData\Local\Microsoft\Windows\Temporary Internet Files\Content.IE5\85E8WRWR\MP900430478[1].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639815" y="4620124"/>
            <a:ext cx="1558616" cy="128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761993" y="3638113"/>
            <a:ext cx="1822458" cy="830997"/>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600" b="1" dirty="0">
                <a:latin typeface="Arial" panose="020B0604020202020204" pitchFamily="34" charset="0"/>
                <a:cs typeface="Arial" panose="020B0604020202020204" pitchFamily="34" charset="0"/>
              </a:rPr>
              <a:t>I medium or</a:t>
            </a:r>
          </a:p>
          <a:p>
            <a:pPr algn="ctr" eaLnBrk="1" hangingPunct="1">
              <a:defRPr/>
            </a:pPr>
            <a:r>
              <a:rPr lang="en-GB" altLang="en-US" sz="1600" b="1" dirty="0">
                <a:latin typeface="Arial" panose="020B0604020202020204" pitchFamily="34" charset="0"/>
                <a:cs typeface="Arial" panose="020B0604020202020204" pitchFamily="34" charset="0"/>
              </a:rPr>
              <a:t>7 cherry tomatoes</a:t>
            </a:r>
          </a:p>
        </p:txBody>
      </p:sp>
      <p:sp>
        <p:nvSpPr>
          <p:cNvPr id="17" name="TextBox 16"/>
          <p:cNvSpPr txBox="1">
            <a:spLocks noChangeArrowheads="1"/>
          </p:cNvSpPr>
          <p:nvPr/>
        </p:nvSpPr>
        <p:spPr bwMode="auto">
          <a:xfrm>
            <a:off x="2379827" y="3653795"/>
            <a:ext cx="17662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t>1 heaped 15ml spoon</a:t>
            </a:r>
          </a:p>
        </p:txBody>
      </p:sp>
      <p:sp>
        <p:nvSpPr>
          <p:cNvPr id="18" name="TextBox 17"/>
          <p:cNvSpPr txBox="1">
            <a:spLocks noChangeArrowheads="1"/>
          </p:cNvSpPr>
          <p:nvPr/>
        </p:nvSpPr>
        <p:spPr bwMode="auto">
          <a:xfrm>
            <a:off x="6099174" y="3659282"/>
            <a:ext cx="1273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t>2 spears of broccoli</a:t>
            </a:r>
          </a:p>
        </p:txBody>
      </p:sp>
      <p:sp>
        <p:nvSpPr>
          <p:cNvPr id="19" name="TextBox 18"/>
          <p:cNvSpPr txBox="1">
            <a:spLocks noChangeArrowheads="1"/>
          </p:cNvSpPr>
          <p:nvPr/>
        </p:nvSpPr>
        <p:spPr bwMode="auto">
          <a:xfrm>
            <a:off x="1047749" y="5919901"/>
            <a:ext cx="127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dirty="0"/>
              <a:t>1 x 150ml glass</a:t>
            </a:r>
          </a:p>
        </p:txBody>
      </p:sp>
      <p:sp>
        <p:nvSpPr>
          <p:cNvPr id="20" name="TextBox 19"/>
          <p:cNvSpPr txBox="1">
            <a:spLocks noChangeArrowheads="1"/>
          </p:cNvSpPr>
          <p:nvPr/>
        </p:nvSpPr>
        <p:spPr bwMode="auto">
          <a:xfrm>
            <a:off x="2551112" y="6073095"/>
            <a:ext cx="1273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t>1 apple</a:t>
            </a:r>
          </a:p>
        </p:txBody>
      </p:sp>
      <p:sp>
        <p:nvSpPr>
          <p:cNvPr id="21" name="TextBox 20"/>
          <p:cNvSpPr txBox="1">
            <a:spLocks noChangeArrowheads="1"/>
          </p:cNvSpPr>
          <p:nvPr/>
        </p:nvSpPr>
        <p:spPr bwMode="auto">
          <a:xfrm>
            <a:off x="4249737" y="5996895"/>
            <a:ext cx="1368425" cy="338137"/>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600" b="1" dirty="0">
                <a:latin typeface="Arial" panose="020B0604020202020204" pitchFamily="34" charset="0"/>
                <a:cs typeface="Arial" panose="020B0604020202020204" pitchFamily="34" charset="0"/>
              </a:rPr>
              <a:t>2 kiwi fruits</a:t>
            </a:r>
          </a:p>
        </p:txBody>
      </p:sp>
      <p:sp>
        <p:nvSpPr>
          <p:cNvPr id="22" name="TextBox 21"/>
          <p:cNvSpPr txBox="1">
            <a:spLocks noChangeArrowheads="1"/>
          </p:cNvSpPr>
          <p:nvPr/>
        </p:nvSpPr>
        <p:spPr bwMode="auto">
          <a:xfrm>
            <a:off x="8006225" y="5873575"/>
            <a:ext cx="1552830" cy="584775"/>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600" b="1" dirty="0">
                <a:latin typeface="Arial" panose="020B0604020202020204" pitchFamily="34" charset="0"/>
                <a:cs typeface="Arial" panose="020B0604020202020204" pitchFamily="34" charset="0"/>
              </a:rPr>
              <a:t>3  heaped 15ml spoons</a:t>
            </a:r>
          </a:p>
        </p:txBody>
      </p:sp>
      <p:sp>
        <p:nvSpPr>
          <p:cNvPr id="23" name="TextBox 22"/>
          <p:cNvSpPr txBox="1">
            <a:spLocks noChangeArrowheads="1"/>
          </p:cNvSpPr>
          <p:nvPr/>
        </p:nvSpPr>
        <p:spPr bwMode="auto">
          <a:xfrm>
            <a:off x="9533452" y="6033163"/>
            <a:ext cx="1547042" cy="36933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b="1" dirty="0">
                <a:latin typeface="Arial" panose="020B0604020202020204" pitchFamily="34" charset="0"/>
                <a:cs typeface="Arial" panose="020B0604020202020204" pitchFamily="34" charset="0"/>
              </a:rPr>
              <a:t>1 slice</a:t>
            </a:r>
          </a:p>
        </p:txBody>
      </p:sp>
      <p:sp>
        <p:nvSpPr>
          <p:cNvPr id="24" name="TextBox 23"/>
          <p:cNvSpPr txBox="1">
            <a:spLocks noChangeArrowheads="1"/>
          </p:cNvSpPr>
          <p:nvPr/>
        </p:nvSpPr>
        <p:spPr bwMode="auto">
          <a:xfrm>
            <a:off x="9848295" y="3606328"/>
            <a:ext cx="1733067"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600" b="1" dirty="0">
                <a:latin typeface="Arial" panose="020B0604020202020204" pitchFamily="34" charset="0"/>
                <a:cs typeface="Arial" panose="020B0604020202020204" pitchFamily="34" charset="0"/>
              </a:rPr>
              <a:t>7 strawberries</a:t>
            </a:r>
          </a:p>
        </p:txBody>
      </p:sp>
      <p:sp>
        <p:nvSpPr>
          <p:cNvPr id="25" name="TextBox 24"/>
          <p:cNvSpPr txBox="1">
            <a:spLocks noChangeArrowheads="1"/>
          </p:cNvSpPr>
          <p:nvPr/>
        </p:nvSpPr>
        <p:spPr bwMode="auto">
          <a:xfrm>
            <a:off x="8068985" y="3498850"/>
            <a:ext cx="1274762" cy="83026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600" b="1" dirty="0">
                <a:latin typeface="Arial" panose="020B0604020202020204" pitchFamily="34" charset="0"/>
                <a:cs typeface="Arial" panose="020B0604020202020204" pitchFamily="34" charset="0"/>
              </a:rPr>
              <a:t>3 heaped 15ml spoons</a:t>
            </a:r>
          </a:p>
        </p:txBody>
      </p:sp>
      <p:sp>
        <p:nvSpPr>
          <p:cNvPr id="26" name="TextBox 25"/>
          <p:cNvSpPr txBox="1">
            <a:spLocks noChangeArrowheads="1"/>
          </p:cNvSpPr>
          <p:nvPr/>
        </p:nvSpPr>
        <p:spPr bwMode="auto">
          <a:xfrm>
            <a:off x="5942805" y="6033163"/>
            <a:ext cx="1585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t>3 heaped 15ml spoons</a:t>
            </a:r>
          </a:p>
        </p:txBody>
      </p:sp>
      <p:sp>
        <p:nvSpPr>
          <p:cNvPr id="27" name="TextBox 26"/>
          <p:cNvSpPr txBox="1">
            <a:spLocks noChangeArrowheads="1"/>
          </p:cNvSpPr>
          <p:nvPr/>
        </p:nvSpPr>
        <p:spPr bwMode="auto">
          <a:xfrm>
            <a:off x="4146034" y="3602379"/>
            <a:ext cx="1647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t>3 heaped 15ml spoons</a:t>
            </a:r>
          </a:p>
        </p:txBody>
      </p:sp>
    </p:spTree>
    <p:extLst>
      <p:ext uri="{BB962C8B-B14F-4D97-AF65-F5344CB8AC3E}">
        <p14:creationId xmlns:p14="http://schemas.microsoft.com/office/powerpoint/2010/main" val="21664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Did you know?</a:t>
            </a:r>
          </a:p>
        </p:txBody>
      </p:sp>
      <p:sp>
        <p:nvSpPr>
          <p:cNvPr id="3" name="Subtitle 2"/>
          <p:cNvSpPr>
            <a:spLocks noGrp="1"/>
          </p:cNvSpPr>
          <p:nvPr>
            <p:ph type="subTitle" idx="1"/>
          </p:nvPr>
        </p:nvSpPr>
        <p:spPr>
          <a:xfrm>
            <a:off x="1169276" y="2571092"/>
            <a:ext cx="7107825" cy="3600000"/>
          </a:xfrm>
        </p:spPr>
        <p:txBody>
          <a:bodyPr/>
          <a:lstStyle/>
          <a:p>
            <a:pPr marL="0" indent="0">
              <a:buNone/>
            </a:pPr>
            <a:r>
              <a:rPr lang="en-GB" sz="2000" dirty="0"/>
              <a:t>Only one glass of fruit juice and smoothie counts towards our 5 A DAY, no matter how much we drink. This is because much of the fibre is lost through juicing.</a:t>
            </a:r>
          </a:p>
          <a:p>
            <a:pPr marL="0" indent="0">
              <a:buNone/>
            </a:pPr>
            <a:r>
              <a:rPr lang="en-GB" sz="2000" dirty="0"/>
              <a:t>Fruit juice and smoothies are also a source of free sugars and so you should, therefore, limit consumption to no more than a combined total of 150ml per day. </a:t>
            </a:r>
          </a:p>
          <a:p>
            <a:pPr marL="0" indent="0">
              <a:buNone/>
            </a:pPr>
            <a:r>
              <a:rPr lang="en-GB" sz="2000" dirty="0"/>
              <a:t>Our free sugar intake should not exceed 5% of total dietary energy however at the moment on average we are exceeding this amount.</a:t>
            </a:r>
          </a:p>
          <a:p>
            <a:pPr marL="0" indent="0">
              <a:buNone/>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1952" t="15758" r="4858" b="12554"/>
          <a:stretch/>
        </p:blipFill>
        <p:spPr>
          <a:xfrm>
            <a:off x="8277101" y="1840672"/>
            <a:ext cx="3598223" cy="4330420"/>
          </a:xfrm>
          <a:prstGeom prst="rect">
            <a:avLst/>
          </a:prstGeom>
        </p:spPr>
      </p:pic>
    </p:spTree>
    <p:extLst>
      <p:ext uri="{BB962C8B-B14F-4D97-AF65-F5344CB8AC3E}">
        <p14:creationId xmlns:p14="http://schemas.microsoft.com/office/powerpoint/2010/main" val="397975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3. Eat more fish</a:t>
            </a:r>
            <a:br>
              <a:rPr lang="en-GB" dirty="0"/>
            </a:br>
            <a:endParaRPr lang="en-GB" dirty="0"/>
          </a:p>
        </p:txBody>
      </p:sp>
      <p:sp>
        <p:nvSpPr>
          <p:cNvPr id="3" name="Subtitle 2"/>
          <p:cNvSpPr>
            <a:spLocks noGrp="1"/>
          </p:cNvSpPr>
          <p:nvPr>
            <p:ph type="subTitle" idx="1"/>
          </p:nvPr>
        </p:nvSpPr>
        <p:spPr>
          <a:xfrm>
            <a:off x="1169276" y="2571092"/>
            <a:ext cx="6202083" cy="3600000"/>
          </a:xfrm>
        </p:spPr>
        <p:txBody>
          <a:bodyPr/>
          <a:lstStyle/>
          <a:p>
            <a:pPr marL="0" indent="0">
              <a:buNone/>
            </a:pPr>
            <a:r>
              <a:rPr lang="en-GB" sz="2000" dirty="0"/>
              <a:t>Fish is a good source of protein and provides many vitamins and minerals. </a:t>
            </a:r>
          </a:p>
          <a:p>
            <a:pPr marL="0" indent="0">
              <a:buNone/>
            </a:pPr>
            <a:endParaRPr lang="en-GB" sz="2000" dirty="0"/>
          </a:p>
          <a:p>
            <a:pPr marL="0" indent="0">
              <a:buNone/>
            </a:pPr>
            <a:r>
              <a:rPr lang="en-GB" sz="2000" dirty="0"/>
              <a:t>Fish can provide essential nutrients, such as protein, to the diet and is a good source of many vitamins and minerals. Oily fish are one of the only natural food sources of vitamin D, which is important for bone health and is also our main source of long chain omega 3, which is important for heart health.</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90114" y="2728912"/>
            <a:ext cx="4589573" cy="3442180"/>
          </a:xfrm>
          <a:prstGeom prst="rect">
            <a:avLst/>
          </a:prstGeom>
        </p:spPr>
      </p:pic>
    </p:spTree>
    <p:extLst>
      <p:ext uri="{BB962C8B-B14F-4D97-AF65-F5344CB8AC3E}">
        <p14:creationId xmlns:p14="http://schemas.microsoft.com/office/powerpoint/2010/main" val="1887190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547452-2FD8-4CBB-AADD-CAFA842A792E}">
  <ds:schemaRefs>
    <ds:schemaRef ds:uri="http://schemas.microsoft.com/sharepoint/v3/contenttype/forms"/>
  </ds:schemaRefs>
</ds:datastoreItem>
</file>

<file path=customXml/itemProps2.xml><?xml version="1.0" encoding="utf-8"?>
<ds:datastoreItem xmlns:ds="http://schemas.openxmlformats.org/officeDocument/2006/customXml" ds:itemID="{3CD8E8D7-CB88-40F2-AF91-4391ADC1A86B}">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A6985DB1-00DB-4458-A8F1-D0E0FA4F3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1748</Words>
  <Application>Microsoft Office PowerPoint</Application>
  <PresentationFormat>Widescreen</PresentationFormat>
  <Paragraphs>159</Paragraphs>
  <Slides>25</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25</vt:i4>
      </vt:variant>
    </vt:vector>
  </HeadingPairs>
  <TitlesOfParts>
    <vt:vector size="31" baseType="lpstr">
      <vt:lpstr>Arial</vt:lpstr>
      <vt:lpstr>Calibri</vt:lpstr>
      <vt:lpstr>Office Theme</vt:lpstr>
      <vt:lpstr>Custom Design</vt:lpstr>
      <vt:lpstr>1_Custom Design</vt:lpstr>
      <vt:lpstr>3_Custom Design</vt:lpstr>
      <vt:lpstr>8 tips for healthy eating</vt:lpstr>
      <vt:lpstr>Eight tips for healthy eating</vt:lpstr>
      <vt:lpstr>1. Base your meals on starchy carbohydrates</vt:lpstr>
      <vt:lpstr>1. Base your meals on starchy carbohydrates</vt:lpstr>
      <vt:lpstr>2. Eats lots of fruit and veg </vt:lpstr>
      <vt:lpstr>2. Eats lots of fruit and veg </vt:lpstr>
      <vt:lpstr>What is a portion? </vt:lpstr>
      <vt:lpstr>Did you know?</vt:lpstr>
      <vt:lpstr>3. Eat more fish </vt:lpstr>
      <vt:lpstr>3. Eat more fish</vt:lpstr>
      <vt:lpstr>4. Cut down on saturated fat and sugar</vt:lpstr>
      <vt:lpstr>4. Cut down on saturated fat and sugar </vt:lpstr>
      <vt:lpstr>4. Cut down on saturated fat and sugar </vt:lpstr>
      <vt:lpstr>4. Cut down on saturated fat and sugar </vt:lpstr>
      <vt:lpstr>5. Eat less salt</vt:lpstr>
      <vt:lpstr>5. Eat less salt </vt:lpstr>
      <vt:lpstr>6. Get active and be a healthy weight</vt:lpstr>
      <vt:lpstr>6. Get active and be a healthy weight</vt:lpstr>
      <vt:lpstr>6. Get active and be a healthy weight </vt:lpstr>
      <vt:lpstr>7. Don’t get thirsty </vt:lpstr>
      <vt:lpstr>7. Don’t get thirsty </vt:lpstr>
      <vt:lpstr>8. Don’t skip breakfast</vt:lpstr>
      <vt:lpstr>Quiz - Kahoot</vt:lpstr>
      <vt:lpstr>Quiz- Kahoot </vt:lpstr>
      <vt:lpstr>8 tips for healthy eating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Ewen Trafford</cp:lastModifiedBy>
  <cp:revision>33</cp:revision>
  <dcterms:created xsi:type="dcterms:W3CDTF">2018-10-10T09:22:08Z</dcterms:created>
  <dcterms:modified xsi:type="dcterms:W3CDTF">2023-11-02T12:40:16Z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