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62" r:id="rId9"/>
    <p:sldId id="263" r:id="rId10"/>
    <p:sldId id="264" r:id="rId11"/>
    <p:sldId id="265" r:id="rId12"/>
    <p:sldId id="266" r:id="rId13"/>
    <p:sldId id="267" r:id="rId14"/>
    <p:sldId id="268" r:id="rId15"/>
    <p:sldId id="269" r:id="rId16"/>
    <p:sldId id="281" r:id="rId17"/>
    <p:sldId id="270" r:id="rId18"/>
    <p:sldId id="271" r:id="rId19"/>
    <p:sldId id="283" r:id="rId20"/>
    <p:sldId id="272" r:id="rId21"/>
    <p:sldId id="282" r:id="rId22"/>
    <p:sldId id="285" r:id="rId23"/>
    <p:sldId id="275" r:id="rId24"/>
    <p:sldId id="276" r:id="rId25"/>
    <p:sldId id="278" r:id="rId26"/>
    <p:sldId id="279" r:id="rId27"/>
    <p:sldId id="280" r:id="rId28"/>
    <p:sldId id="284" r:id="rId29"/>
    <p:sldId id="2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wen Trafford" initials="ET" lastIdx="15" clrIdx="0">
    <p:extLst>
      <p:ext uri="{19B8F6BF-5375-455C-9EA6-DF929625EA0E}">
        <p15:presenceInfo xmlns:p15="http://schemas.microsoft.com/office/powerpoint/2012/main" userId="Ewen Trafford" providerId="None"/>
      </p:ext>
    </p:extLst>
  </p:cmAuthor>
  <p:cmAuthor id="2" name="Boardroom " initials="B" lastIdx="1" clrIdx="1">
    <p:extLst>
      <p:ext uri="{19B8F6BF-5375-455C-9EA6-DF929625EA0E}">
        <p15:presenceInfo xmlns:p15="http://schemas.microsoft.com/office/powerpoint/2012/main" userId="Boardroom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44E6D-790F-4D38-8194-6419663BBC96}" v="4" dt="2024-04-30T14:45:43.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106" d="100"/>
          <a:sy n="106" d="100"/>
        </p:scale>
        <p:origin x="85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White" userId="57e9160509e0eb1c" providerId="LiveId" clId="{C9CE028F-6672-42B5-A7F6-C1AE7F58AD9A}"/>
    <pc:docChg chg="undo custSel addSld modSld">
      <pc:chgData name="Alex White" userId="57e9160509e0eb1c" providerId="LiveId" clId="{C9CE028F-6672-42B5-A7F6-C1AE7F58AD9A}" dt="2024-02-16T08:52:46.783" v="139" actId="404"/>
      <pc:docMkLst>
        <pc:docMk/>
      </pc:docMkLst>
      <pc:sldChg chg="modSp mod">
        <pc:chgData name="Alex White" userId="57e9160509e0eb1c" providerId="LiveId" clId="{C9CE028F-6672-42B5-A7F6-C1AE7F58AD9A}" dt="2024-02-15T14:08:16.751" v="5" actId="20577"/>
        <pc:sldMkLst>
          <pc:docMk/>
          <pc:sldMk cId="3227605947" sldId="262"/>
        </pc:sldMkLst>
        <pc:spChg chg="mod">
          <ac:chgData name="Alex White" userId="57e9160509e0eb1c" providerId="LiveId" clId="{C9CE028F-6672-42B5-A7F6-C1AE7F58AD9A}" dt="2024-02-15T14:08:16.751" v="5" actId="20577"/>
          <ac:spMkLst>
            <pc:docMk/>
            <pc:sldMk cId="3227605947" sldId="262"/>
            <ac:spMk id="3" creationId="{00000000-0000-0000-0000-000000000000}"/>
          </ac:spMkLst>
        </pc:spChg>
      </pc:sldChg>
      <pc:sldChg chg="addSp delSp modSp new mod">
        <pc:chgData name="Alex White" userId="57e9160509e0eb1c" providerId="LiveId" clId="{C9CE028F-6672-42B5-A7F6-C1AE7F58AD9A}" dt="2024-02-16T08:52:46.783" v="139" actId="404"/>
        <pc:sldMkLst>
          <pc:docMk/>
          <pc:sldMk cId="3913981007" sldId="284"/>
        </pc:sldMkLst>
        <pc:spChg chg="mod">
          <ac:chgData name="Alex White" userId="57e9160509e0eb1c" providerId="LiveId" clId="{C9CE028F-6672-42B5-A7F6-C1AE7F58AD9A}" dt="2024-02-15T14:10:14.475" v="37" actId="20577"/>
          <ac:spMkLst>
            <pc:docMk/>
            <pc:sldMk cId="3913981007" sldId="284"/>
            <ac:spMk id="2" creationId="{BD8A09C6-9F1E-9375-93E5-D73F2CA2E04E}"/>
          </ac:spMkLst>
        </pc:spChg>
        <pc:spChg chg="add del mod">
          <ac:chgData name="Alex White" userId="57e9160509e0eb1c" providerId="LiveId" clId="{C9CE028F-6672-42B5-A7F6-C1AE7F58AD9A}" dt="2024-02-16T08:49:20.896" v="107" actId="20577"/>
          <ac:spMkLst>
            <pc:docMk/>
            <pc:sldMk cId="3913981007" sldId="284"/>
            <ac:spMk id="3" creationId="{110E032D-E94C-F776-DD0A-9CCF3EF8A2B5}"/>
          </ac:spMkLst>
        </pc:spChg>
        <pc:spChg chg="add del">
          <ac:chgData name="Alex White" userId="57e9160509e0eb1c" providerId="LiveId" clId="{C9CE028F-6672-42B5-A7F6-C1AE7F58AD9A}" dt="2024-02-15T14:09:19.940" v="16" actId="22"/>
          <ac:spMkLst>
            <pc:docMk/>
            <pc:sldMk cId="3913981007" sldId="284"/>
            <ac:spMk id="5" creationId="{7901C2F3-3CE6-DB2C-1D6D-50123A151256}"/>
          </ac:spMkLst>
        </pc:spChg>
        <pc:spChg chg="add mod">
          <ac:chgData name="Alex White" userId="57e9160509e0eb1c" providerId="LiveId" clId="{C9CE028F-6672-42B5-A7F6-C1AE7F58AD9A}" dt="2024-02-16T08:52:46.783" v="139" actId="404"/>
          <ac:spMkLst>
            <pc:docMk/>
            <pc:sldMk cId="3913981007" sldId="284"/>
            <ac:spMk id="7" creationId="{42FD735C-EDEC-42C6-A05B-3CFC43CB447E}"/>
          </ac:spMkLst>
        </pc:spChg>
        <pc:spChg chg="add mod">
          <ac:chgData name="Alex White" userId="57e9160509e0eb1c" providerId="LiveId" clId="{C9CE028F-6672-42B5-A7F6-C1AE7F58AD9A}" dt="2024-02-15T14:09:55.675" v="22"/>
          <ac:spMkLst>
            <pc:docMk/>
            <pc:sldMk cId="3913981007" sldId="284"/>
            <ac:spMk id="8" creationId="{A12E0B07-F3C9-BBC7-D911-1E9886259344}"/>
          </ac:spMkLst>
        </pc:spChg>
      </pc:sldChg>
      <pc:sldChg chg="addSp delSp modSp new mod">
        <pc:chgData name="Alex White" userId="57e9160509e0eb1c" providerId="LiveId" clId="{C9CE028F-6672-42B5-A7F6-C1AE7F58AD9A}" dt="2024-02-16T08:52:40.501" v="138" actId="1076"/>
        <pc:sldMkLst>
          <pc:docMk/>
          <pc:sldMk cId="1913598820" sldId="285"/>
        </pc:sldMkLst>
        <pc:spChg chg="mod">
          <ac:chgData name="Alex White" userId="57e9160509e0eb1c" providerId="LiveId" clId="{C9CE028F-6672-42B5-A7F6-C1AE7F58AD9A}" dt="2024-02-16T08:51:45.953" v="130" actId="20577"/>
          <ac:spMkLst>
            <pc:docMk/>
            <pc:sldMk cId="1913598820" sldId="285"/>
            <ac:spMk id="2" creationId="{15962C6B-DF4B-9DDB-0E0C-3519710AB3B0}"/>
          </ac:spMkLst>
        </pc:spChg>
        <pc:spChg chg="add del mod">
          <ac:chgData name="Alex White" userId="57e9160509e0eb1c" providerId="LiveId" clId="{C9CE028F-6672-42B5-A7F6-C1AE7F58AD9A}" dt="2024-02-16T08:51:49.698" v="131" actId="14100"/>
          <ac:spMkLst>
            <pc:docMk/>
            <pc:sldMk cId="1913598820" sldId="285"/>
            <ac:spMk id="3" creationId="{82971F39-D315-BAC1-A2A0-D355D6B82DCD}"/>
          </ac:spMkLst>
        </pc:spChg>
        <pc:spChg chg="add mod">
          <ac:chgData name="Alex White" userId="57e9160509e0eb1c" providerId="LiveId" clId="{C9CE028F-6672-42B5-A7F6-C1AE7F58AD9A}" dt="2024-02-16T08:51:24.229" v="110"/>
          <ac:spMkLst>
            <pc:docMk/>
            <pc:sldMk cId="1913598820" sldId="285"/>
            <ac:spMk id="4" creationId="{410378B3-2338-415A-6228-BBD2E9995043}"/>
          </ac:spMkLst>
        </pc:spChg>
        <pc:spChg chg="add del">
          <ac:chgData name="Alex White" userId="57e9160509e0eb1c" providerId="LiveId" clId="{C9CE028F-6672-42B5-A7F6-C1AE7F58AD9A}" dt="2024-02-16T08:52:10.618" v="133" actId="22"/>
          <ac:spMkLst>
            <pc:docMk/>
            <pc:sldMk cId="1913598820" sldId="285"/>
            <ac:spMk id="6" creationId="{25DA879A-A115-867D-1A99-2B4351F28CD0}"/>
          </ac:spMkLst>
        </pc:spChg>
        <pc:spChg chg="add mod">
          <ac:chgData name="Alex White" userId="57e9160509e0eb1c" providerId="LiveId" clId="{C9CE028F-6672-42B5-A7F6-C1AE7F58AD9A}" dt="2024-02-16T08:52:40.501" v="138" actId="1076"/>
          <ac:spMkLst>
            <pc:docMk/>
            <pc:sldMk cId="1913598820" sldId="285"/>
            <ac:spMk id="8" creationId="{366575BB-1CA0-BF47-13BB-BDF73878050E}"/>
          </ac:spMkLst>
        </pc:spChg>
      </pc:sldChg>
    </pc:docChg>
  </pc:docChgLst>
  <pc:docChgLst>
    <pc:chgData name="Ewen Trafford" userId="e520b4bf-a196-48b7-bc10-b1590a457daa" providerId="ADAL" clId="{32D44E6D-790F-4D38-8194-6419663BBC96}"/>
    <pc:docChg chg="undo custSel modSld">
      <pc:chgData name="Ewen Trafford" userId="e520b4bf-a196-48b7-bc10-b1590a457daa" providerId="ADAL" clId="{32D44E6D-790F-4D38-8194-6419663BBC96}" dt="2024-04-30T14:45:47.683" v="26" actId="1076"/>
      <pc:docMkLst>
        <pc:docMk/>
      </pc:docMkLst>
      <pc:sldChg chg="addSp modSp mod">
        <pc:chgData name="Ewen Trafford" userId="e520b4bf-a196-48b7-bc10-b1590a457daa" providerId="ADAL" clId="{32D44E6D-790F-4D38-8194-6419663BBC96}" dt="2024-04-30T14:43:27.781" v="5" actId="1076"/>
        <pc:sldMkLst>
          <pc:docMk/>
          <pc:sldMk cId="3227605947" sldId="262"/>
        </pc:sldMkLst>
        <pc:picChg chg="add mod">
          <ac:chgData name="Ewen Trafford" userId="e520b4bf-a196-48b7-bc10-b1590a457daa" providerId="ADAL" clId="{32D44E6D-790F-4D38-8194-6419663BBC96}" dt="2024-04-30T14:43:27.781" v="5" actId="1076"/>
          <ac:picMkLst>
            <pc:docMk/>
            <pc:sldMk cId="3227605947" sldId="262"/>
            <ac:picMk id="5" creationId="{858B4AA3-1427-3A2B-2D62-9A262F280E99}"/>
          </ac:picMkLst>
        </pc:picChg>
      </pc:sldChg>
      <pc:sldChg chg="addSp modSp mod">
        <pc:chgData name="Ewen Trafford" userId="e520b4bf-a196-48b7-bc10-b1590a457daa" providerId="ADAL" clId="{32D44E6D-790F-4D38-8194-6419663BBC96}" dt="2024-04-30T14:43:58.082" v="12" actId="1076"/>
        <pc:sldMkLst>
          <pc:docMk/>
          <pc:sldMk cId="3227605947" sldId="267"/>
        </pc:sldMkLst>
        <pc:spChg chg="mod">
          <ac:chgData name="Ewen Trafford" userId="e520b4bf-a196-48b7-bc10-b1590a457daa" providerId="ADAL" clId="{32D44E6D-790F-4D38-8194-6419663BBC96}" dt="2024-04-30T14:43:49.884" v="6" actId="14100"/>
          <ac:spMkLst>
            <pc:docMk/>
            <pc:sldMk cId="3227605947" sldId="267"/>
            <ac:spMk id="3" creationId="{00000000-0000-0000-0000-000000000000}"/>
          </ac:spMkLst>
        </pc:spChg>
        <pc:picChg chg="add mod">
          <ac:chgData name="Ewen Trafford" userId="e520b4bf-a196-48b7-bc10-b1590a457daa" providerId="ADAL" clId="{32D44E6D-790F-4D38-8194-6419663BBC96}" dt="2024-04-30T14:43:58.082" v="12" actId="1076"/>
          <ac:picMkLst>
            <pc:docMk/>
            <pc:sldMk cId="3227605947" sldId="267"/>
            <ac:picMk id="5" creationId="{04DDE7C2-D2E3-6C92-720C-9FCEF506E455}"/>
          </ac:picMkLst>
        </pc:picChg>
      </pc:sldChg>
      <pc:sldChg chg="modSp mod">
        <pc:chgData name="Ewen Trafford" userId="e520b4bf-a196-48b7-bc10-b1590a457daa" providerId="ADAL" clId="{32D44E6D-790F-4D38-8194-6419663BBC96}" dt="2024-04-30T14:45:15.838" v="20" actId="14100"/>
        <pc:sldMkLst>
          <pc:docMk/>
          <pc:sldMk cId="2192083092" sldId="279"/>
        </pc:sldMkLst>
        <pc:spChg chg="mod">
          <ac:chgData name="Ewen Trafford" userId="e520b4bf-a196-48b7-bc10-b1590a457daa" providerId="ADAL" clId="{32D44E6D-790F-4D38-8194-6419663BBC96}" dt="2024-04-30T14:45:15.838" v="20" actId="14100"/>
          <ac:spMkLst>
            <pc:docMk/>
            <pc:sldMk cId="2192083092" sldId="279"/>
            <ac:spMk id="3" creationId="{00000000-0000-0000-0000-000000000000}"/>
          </ac:spMkLst>
        </pc:spChg>
      </pc:sldChg>
      <pc:sldChg chg="addSp modSp mod">
        <pc:chgData name="Ewen Trafford" userId="e520b4bf-a196-48b7-bc10-b1590a457daa" providerId="ADAL" clId="{32D44E6D-790F-4D38-8194-6419663BBC96}" dt="2024-04-30T14:45:47.683" v="26" actId="1076"/>
        <pc:sldMkLst>
          <pc:docMk/>
          <pc:sldMk cId="3913981007" sldId="284"/>
        </pc:sldMkLst>
        <pc:picChg chg="add mod">
          <ac:chgData name="Ewen Trafford" userId="e520b4bf-a196-48b7-bc10-b1590a457daa" providerId="ADAL" clId="{32D44E6D-790F-4D38-8194-6419663BBC96}" dt="2024-04-30T14:45:47.683" v="26" actId="1076"/>
          <ac:picMkLst>
            <pc:docMk/>
            <pc:sldMk cId="3913981007" sldId="284"/>
            <ac:picMk id="5" creationId="{80F027F1-70EB-4AB9-F83C-6B6223C18B16}"/>
          </ac:picMkLst>
        </pc:picChg>
      </pc:sldChg>
      <pc:sldChg chg="addSp modSp mod">
        <pc:chgData name="Ewen Trafford" userId="e520b4bf-a196-48b7-bc10-b1590a457daa" providerId="ADAL" clId="{32D44E6D-790F-4D38-8194-6419663BBC96}" dt="2024-04-30T14:44:58.533" v="18" actId="1076"/>
        <pc:sldMkLst>
          <pc:docMk/>
          <pc:sldMk cId="1913598820" sldId="285"/>
        </pc:sldMkLst>
        <pc:picChg chg="add mod">
          <ac:chgData name="Ewen Trafford" userId="e520b4bf-a196-48b7-bc10-b1590a457daa" providerId="ADAL" clId="{32D44E6D-790F-4D38-8194-6419663BBC96}" dt="2024-04-30T14:44:58.533" v="18" actId="1076"/>
          <ac:picMkLst>
            <pc:docMk/>
            <pc:sldMk cId="1913598820" sldId="285"/>
            <ac:picMk id="5" creationId="{EC13902B-51F0-C79D-9868-E6F6E5CA291C}"/>
          </ac:picMkLst>
        </pc:picChg>
      </pc:sldChg>
    </pc:docChg>
  </pc:docChgLst>
  <pc:docChgLst>
    <pc:chgData name="Alexander White" userId="3da70261-e0e7-408d-aace-eb577feade9e" providerId="ADAL" clId="{D11C3400-624A-4C8A-B376-C9AB0BD0EACD}"/>
    <pc:docChg chg="modSld modMainMaster">
      <pc:chgData name="Alexander White" userId="3da70261-e0e7-408d-aace-eb577feade9e" providerId="ADAL" clId="{D11C3400-624A-4C8A-B376-C9AB0BD0EACD}" dt="2024-02-05T09:43:17.412" v="7" actId="1076"/>
      <pc:docMkLst>
        <pc:docMk/>
      </pc:docMkLst>
      <pc:sldChg chg="addSp modSp mod">
        <pc:chgData name="Alexander White" userId="3da70261-e0e7-408d-aace-eb577feade9e" providerId="ADAL" clId="{D11C3400-624A-4C8A-B376-C9AB0BD0EACD}" dt="2024-02-05T09:43:17.412" v="7" actId="1076"/>
        <pc:sldMkLst>
          <pc:docMk/>
          <pc:sldMk cId="1219004254" sldId="261"/>
        </pc:sldMkLst>
        <pc:spChg chg="add mod">
          <ac:chgData name="Alexander White" userId="3da70261-e0e7-408d-aace-eb577feade9e" providerId="ADAL" clId="{D11C3400-624A-4C8A-B376-C9AB0BD0EACD}" dt="2024-02-05T09:43:17.412" v="7" actId="1076"/>
          <ac:spMkLst>
            <pc:docMk/>
            <pc:sldMk cId="1219004254" sldId="261"/>
            <ac:spMk id="4" creationId="{D4F1BF00-6399-DB53-B55B-06CC8B4FD319}"/>
          </ac:spMkLst>
        </pc:spChg>
      </pc:sldChg>
      <pc:sldMasterChg chg="modSp mod">
        <pc:chgData name="Alexander White" userId="3da70261-e0e7-408d-aace-eb577feade9e" providerId="ADAL" clId="{D11C3400-624A-4C8A-B376-C9AB0BD0EACD}" dt="2024-02-05T09:21:40.904" v="0"/>
        <pc:sldMasterMkLst>
          <pc:docMk/>
          <pc:sldMasterMk cId="1328885048" sldId="2147483648"/>
        </pc:sldMasterMkLst>
        <pc:spChg chg="mod">
          <ac:chgData name="Alexander White" userId="3da70261-e0e7-408d-aace-eb577feade9e" providerId="ADAL" clId="{D11C3400-624A-4C8A-B376-C9AB0BD0EACD}" dt="2024-02-05T09:21:40.904" v="0"/>
          <ac:spMkLst>
            <pc:docMk/>
            <pc:sldMasterMk cId="1328885048" sldId="2147483648"/>
            <ac:spMk id="9" creationId="{00000000-0000-0000-0000-000000000000}"/>
          </ac:spMkLst>
        </pc:spChg>
      </pc:sldMasterChg>
      <pc:sldMasterChg chg="modSp mod">
        <pc:chgData name="Alexander White" userId="3da70261-e0e7-408d-aace-eb577feade9e" providerId="ADAL" clId="{D11C3400-624A-4C8A-B376-C9AB0BD0EACD}" dt="2024-02-05T09:21:48.051" v="3"/>
        <pc:sldMasterMkLst>
          <pc:docMk/>
          <pc:sldMasterMk cId="1498317190" sldId="2147483650"/>
        </pc:sldMasterMkLst>
        <pc:spChg chg="mod">
          <ac:chgData name="Alexander White" userId="3da70261-e0e7-408d-aace-eb577feade9e" providerId="ADAL" clId="{D11C3400-624A-4C8A-B376-C9AB0BD0EACD}" dt="2024-02-05T09:21:48.051" v="3"/>
          <ac:spMkLst>
            <pc:docMk/>
            <pc:sldMasterMk cId="1498317190" sldId="2147483650"/>
            <ac:spMk id="9" creationId="{00000000-0000-0000-0000-000000000000}"/>
          </ac:spMkLst>
        </pc:spChg>
      </pc:sldMasterChg>
      <pc:sldMasterChg chg="modSp mod">
        <pc:chgData name="Alexander White" userId="3da70261-e0e7-408d-aace-eb577feade9e" providerId="ADAL" clId="{D11C3400-624A-4C8A-B376-C9AB0BD0EACD}" dt="2024-02-05T09:21:53.021" v="4"/>
        <pc:sldMasterMkLst>
          <pc:docMk/>
          <pc:sldMasterMk cId="1822393236" sldId="2147483652"/>
        </pc:sldMasterMkLst>
        <pc:spChg chg="mod">
          <ac:chgData name="Alexander White" userId="3da70261-e0e7-408d-aace-eb577feade9e" providerId="ADAL" clId="{D11C3400-624A-4C8A-B376-C9AB0BD0EACD}" dt="2024-02-05T09:21:53.021" v="4"/>
          <ac:spMkLst>
            <pc:docMk/>
            <pc:sldMasterMk cId="1822393236" sldId="2147483652"/>
            <ac:spMk id="9" creationId="{00000000-0000-0000-0000-000000000000}"/>
          </ac:spMkLst>
        </pc:spChg>
      </pc:sldMasterChg>
      <pc:sldMasterChg chg="modSp mod">
        <pc:chgData name="Alexander White" userId="3da70261-e0e7-408d-aace-eb577feade9e" providerId="ADAL" clId="{D11C3400-624A-4C8A-B376-C9AB0BD0EACD}" dt="2024-02-05T09:21:57.991" v="5"/>
        <pc:sldMasterMkLst>
          <pc:docMk/>
          <pc:sldMasterMk cId="1788143608" sldId="2147483656"/>
        </pc:sldMasterMkLst>
        <pc:spChg chg="mod">
          <ac:chgData name="Alexander White" userId="3da70261-e0e7-408d-aace-eb577feade9e" providerId="ADAL" clId="{D11C3400-624A-4C8A-B376-C9AB0BD0EACD}" dt="2024-02-05T09:21:57.991" v="5"/>
          <ac:spMkLst>
            <pc:docMk/>
            <pc:sldMasterMk cId="1788143608" sldId="2147483656"/>
            <ac:spMk id="8" creationId="{00000000-0000-0000-0000-000000000000}"/>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a:t>
            </a:r>
            <a:r>
              <a:rPr lang="en-US" sz="900" b="0" i="0">
                <a:solidFill>
                  <a:schemeClr val="tx1"/>
                </a:solidFill>
                <a:latin typeface="Arial" charset="0"/>
                <a:ea typeface="Arial" charset="0"/>
                <a:cs typeface="Arial" charset="0"/>
              </a:rPr>
              <a:t>life 2024</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foodsafety/areas_work/food-technology/faq-genetically-modified-food/en/" TargetMode="External"/><Relationship Id="rId2" Type="http://schemas.openxmlformats.org/officeDocument/2006/relationships/hyperlink" Target="http://nuffieldbioethics.org/wp-content/uploads/GM-Crops-Discussion-Paper-2003.pdf" TargetMode="Externa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hyperlink" Target="https://www.efsa.europa.eu/en/topics/topic/gmo"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food.gov.uk/safety-hygiene/genetically-modified-food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sciencedirect.com/science/article/abs/pii/B9780323910019000384"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nutrition.org.uk/nutritionscience/foodfacts/nanotechnology.html?start=1"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food.gov.uk/business-guidance/novel-foods" TargetMode="External"/><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hyperlink" Target="https://www.efsa.europa.eu/en/topics/topic/novel-foo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onlinelibrary.wiley.com/doi/full/10.1002/fft2.58#:~:text=Innovations%20in%20nanofood%2C%20nanosensors%2C%20nanopackaging%2C%20nanofertilizers%2C%20and%20nanopesticides,including%20nanofood%20drug%20delivery%2C%20nanonutraceuticals%2C%20and%20functional%20food."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52" y="3318826"/>
            <a:ext cx="9144000" cy="733096"/>
          </a:xfrm>
        </p:spPr>
        <p:txBody>
          <a:bodyPr/>
          <a:lstStyle/>
          <a:p>
            <a:r>
              <a:rPr lang="en-GB" dirty="0"/>
              <a:t>Biotechnology and nanotechnology</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1314" t="2154" r="6364" b="876"/>
          <a:stretch/>
        </p:blipFill>
        <p:spPr>
          <a:xfrm>
            <a:off x="5262879" y="2283798"/>
            <a:ext cx="6868223" cy="4057812"/>
          </a:xfrm>
          <a:prstGeom prst="rect">
            <a:avLst/>
          </a:prstGeom>
        </p:spPr>
      </p:pic>
      <p:sp>
        <p:nvSpPr>
          <p:cNvPr id="2" name="Title 1"/>
          <p:cNvSpPr>
            <a:spLocks noGrp="1"/>
          </p:cNvSpPr>
          <p:nvPr>
            <p:ph type="ctrTitle"/>
          </p:nvPr>
        </p:nvSpPr>
        <p:spPr>
          <a:noFill/>
        </p:spPr>
        <p:txBody>
          <a:bodyPr/>
          <a:lstStyle/>
          <a:p>
            <a:r>
              <a:rPr lang="en-GB" dirty="0"/>
              <a:t>How does genetic modification work?</a:t>
            </a:r>
          </a:p>
        </p:txBody>
      </p:sp>
      <p:sp>
        <p:nvSpPr>
          <p:cNvPr id="4" name="Subtitle 2"/>
          <p:cNvSpPr>
            <a:spLocks noGrp="1"/>
          </p:cNvSpPr>
          <p:nvPr>
            <p:ph type="subTitle" idx="1"/>
          </p:nvPr>
        </p:nvSpPr>
        <p:spPr>
          <a:xfrm>
            <a:off x="1169276" y="2571092"/>
            <a:ext cx="4093603" cy="3600000"/>
          </a:xfrm>
        </p:spPr>
        <p:txBody>
          <a:bodyPr/>
          <a:lstStyle/>
          <a:p>
            <a:pPr marL="0" indent="0">
              <a:buNone/>
            </a:pPr>
            <a:r>
              <a:rPr lang="en-GB" sz="2000" dirty="0"/>
              <a:t>First, a gene of interest is selected. </a:t>
            </a:r>
            <a:br>
              <a:rPr lang="en-GB" sz="2000" dirty="0"/>
            </a:br>
            <a:br>
              <a:rPr lang="en-GB" sz="2000" dirty="0"/>
            </a:br>
            <a:r>
              <a:rPr lang="en-GB" sz="2000" dirty="0"/>
              <a:t>This is then transferred to a plant cell, usually through one of two main methods:</a:t>
            </a:r>
          </a:p>
          <a:p>
            <a:r>
              <a:rPr lang="en-GB" sz="2000" dirty="0"/>
              <a:t>being fired from a device known as a ‘gene gun’ into the cell;</a:t>
            </a:r>
          </a:p>
          <a:p>
            <a:r>
              <a:rPr lang="en-GB" sz="2000" dirty="0"/>
              <a:t>being inserted into a specialised piece of DNA in bacteria that are capable of transferring this information to plants (see image).</a:t>
            </a:r>
          </a:p>
          <a:p>
            <a:endParaRPr lang="en-US" sz="2000" dirty="0"/>
          </a:p>
        </p:txBody>
      </p:sp>
    </p:spTree>
    <p:extLst>
      <p:ext uri="{BB962C8B-B14F-4D97-AF65-F5344CB8AC3E}">
        <p14:creationId xmlns:p14="http://schemas.microsoft.com/office/powerpoint/2010/main" val="169218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Improving crops and livestock</a:t>
            </a:r>
          </a:p>
        </p:txBody>
      </p:sp>
      <p:sp>
        <p:nvSpPr>
          <p:cNvPr id="3" name="Subtitle 2"/>
          <p:cNvSpPr>
            <a:spLocks noGrp="1"/>
          </p:cNvSpPr>
          <p:nvPr>
            <p:ph type="subTitle" idx="1"/>
          </p:nvPr>
        </p:nvSpPr>
        <p:spPr>
          <a:xfrm>
            <a:off x="1169275" y="2571092"/>
            <a:ext cx="4750757" cy="3600000"/>
          </a:xfrm>
        </p:spPr>
        <p:txBody>
          <a:bodyPr/>
          <a:lstStyle/>
          <a:p>
            <a:pPr marL="0" indent="0">
              <a:buNone/>
            </a:pPr>
            <a:r>
              <a:rPr lang="en-GB" sz="2000" dirty="0"/>
              <a:t>Improving varieties of crops or livestock by introducing or modifying specific genes is faster and more accurate than traditional breeding. </a:t>
            </a:r>
            <a:br>
              <a:rPr lang="en-GB" sz="2000" dirty="0"/>
            </a:br>
            <a:br>
              <a:rPr lang="en-GB" sz="2000" dirty="0"/>
            </a:br>
            <a:r>
              <a:rPr lang="en-GB" sz="2000" dirty="0"/>
              <a:t>If the gene can be identified and modified, the following changes may be possible:</a:t>
            </a:r>
          </a:p>
          <a:p>
            <a:pPr marL="0" indent="0">
              <a:buNone/>
            </a:pPr>
            <a:r>
              <a:rPr lang="en-GB" sz="2000" dirty="0"/>
              <a:t>• plant crops may have a longer shelf-life, be more resistant to pests, disease or drought, be more nutritious, have a better taste or give a higher yield;</a:t>
            </a:r>
          </a:p>
          <a:p>
            <a:pPr marL="0" indent="0">
              <a:buNone/>
            </a:pPr>
            <a:r>
              <a:rPr lang="en-GB" sz="2000" dirty="0"/>
              <a:t>• animals may be made more resistant to disease, produce less fatty meat, grow faster or be more fertile.</a:t>
            </a:r>
          </a:p>
          <a:p>
            <a:pPr marL="0" indent="0">
              <a:buNone/>
            </a:pPr>
            <a:endParaRPr lang="en-US" sz="20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7614" r="4545"/>
          <a:stretch/>
        </p:blipFill>
        <p:spPr>
          <a:xfrm>
            <a:off x="6022480" y="2283798"/>
            <a:ext cx="6070460" cy="3887294"/>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Concerns about genetic modification</a:t>
            </a:r>
          </a:p>
        </p:txBody>
      </p:sp>
      <p:sp>
        <p:nvSpPr>
          <p:cNvPr id="3" name="Subtitle 2"/>
          <p:cNvSpPr>
            <a:spLocks noGrp="1"/>
          </p:cNvSpPr>
          <p:nvPr>
            <p:ph type="subTitle" idx="1"/>
          </p:nvPr>
        </p:nvSpPr>
        <p:spPr>
          <a:xfrm>
            <a:off x="1169276" y="2571092"/>
            <a:ext cx="9206624" cy="3600000"/>
          </a:xfrm>
        </p:spPr>
        <p:txBody>
          <a:bodyPr/>
          <a:lstStyle/>
          <a:p>
            <a:pPr marL="0" indent="0">
              <a:buNone/>
            </a:pPr>
            <a:r>
              <a:rPr lang="en-GB" sz="2000" dirty="0"/>
              <a:t>A number of concerns have been raised, regarding genetic modification. </a:t>
            </a:r>
            <a:br>
              <a:rPr lang="en-GB" sz="2000" dirty="0"/>
            </a:br>
            <a:r>
              <a:rPr lang="en-GB" sz="2000" dirty="0"/>
              <a:t>These include:</a:t>
            </a:r>
          </a:p>
          <a:p>
            <a:r>
              <a:rPr lang="en-GB" sz="2000" dirty="0"/>
              <a:t>whether genetically modified foods (GMFs) pose any health risk to humans, or increased allergy risk;</a:t>
            </a:r>
          </a:p>
          <a:p>
            <a:r>
              <a:rPr lang="en-GB" sz="2000" dirty="0"/>
              <a:t>whether GMFs pose risks to the ecosystem, particularly if they cross-pollinate with other crops;</a:t>
            </a:r>
          </a:p>
          <a:p>
            <a:r>
              <a:rPr lang="en-GB" sz="2000" dirty="0"/>
              <a:t>objections on moral or religious grounds, namely that we should not interfere with nature in this ‘unnatural’ way;</a:t>
            </a:r>
          </a:p>
          <a:p>
            <a:r>
              <a:rPr lang="en-GB" sz="2000" dirty="0"/>
              <a:t>whether farmers may be negatively impacted;</a:t>
            </a:r>
          </a:p>
          <a:p>
            <a:r>
              <a:rPr lang="en-GB" sz="2000" dirty="0"/>
              <a:t>whether corporations will restrict access to crops.</a:t>
            </a:r>
            <a:br>
              <a:rPr lang="en-GB" sz="2000" dirty="0"/>
            </a:br>
            <a:br>
              <a:rPr lang="en-GB" sz="2000" dirty="0"/>
            </a:br>
            <a:endParaRPr lang="en-GB" sz="2000" dirty="0"/>
          </a:p>
          <a:p>
            <a:pPr marL="0" indent="0">
              <a:buNone/>
            </a:pPr>
            <a:endParaRPr lang="en-US" sz="2000" dirty="0"/>
          </a:p>
        </p:txBody>
      </p:sp>
    </p:spTree>
    <p:extLst>
      <p:ext uri="{BB962C8B-B14F-4D97-AF65-F5344CB8AC3E}">
        <p14:creationId xmlns:p14="http://schemas.microsoft.com/office/powerpoint/2010/main" val="322760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lstStyle/>
          <a:p>
            <a:r>
              <a:rPr lang="en-GB" dirty="0"/>
              <a:t>Health and safety concerns</a:t>
            </a:r>
          </a:p>
        </p:txBody>
      </p:sp>
      <p:sp>
        <p:nvSpPr>
          <p:cNvPr id="4" name="Subtitle 2"/>
          <p:cNvSpPr>
            <a:spLocks noGrp="1"/>
          </p:cNvSpPr>
          <p:nvPr>
            <p:ph type="subTitle" idx="1"/>
          </p:nvPr>
        </p:nvSpPr>
        <p:spPr>
          <a:xfrm>
            <a:off x="1169276" y="2571092"/>
            <a:ext cx="7822324" cy="3600000"/>
          </a:xfrm>
        </p:spPr>
        <p:txBody>
          <a:bodyPr/>
          <a:lstStyle/>
          <a:p>
            <a:pPr marL="0" indent="0">
              <a:buNone/>
            </a:pPr>
            <a:r>
              <a:rPr lang="en-GB" sz="2000" dirty="0"/>
              <a:t>Because each genetically modified food (GMF) is different from the next, each new food should undergo safety assessments to weigh up both the benefits and any risks.</a:t>
            </a:r>
            <a:br>
              <a:rPr lang="en-GB" sz="2000" dirty="0"/>
            </a:br>
            <a:br>
              <a:rPr lang="en-GB" sz="2000" dirty="0"/>
            </a:br>
            <a:r>
              <a:rPr lang="en-GB" sz="2000" dirty="0"/>
              <a:t>All of the few GMFs available on the market today have been rigorously tested and been deemed safe. There is currently no evidence that any of these have caused any health issues in humans.</a:t>
            </a:r>
            <a:br>
              <a:rPr lang="en-GB" sz="2000" dirty="0"/>
            </a:br>
            <a:br>
              <a:rPr lang="en-GB" sz="2000" dirty="0"/>
            </a:br>
            <a:r>
              <a:rPr lang="en-GB" sz="2000" dirty="0"/>
              <a:t>In Europe, the European Food Safety Authority carefully assesses any new GMF to make sure that it is safe to consume and retests them every ten years.</a:t>
            </a:r>
            <a:br>
              <a:rPr lang="en-GB" sz="2000" dirty="0"/>
            </a:br>
            <a:br>
              <a:rPr lang="en-GB" sz="2000" dirty="0"/>
            </a:br>
            <a:endParaRPr lang="en-GB" sz="2000" dirty="0"/>
          </a:p>
          <a:p>
            <a:pPr marL="0" indent="0">
              <a:buNone/>
            </a:pPr>
            <a:endParaRPr lang="en-US" sz="2000" dirty="0"/>
          </a:p>
        </p:txBody>
      </p:sp>
      <p:sp>
        <p:nvSpPr>
          <p:cNvPr id="5" name="TextBox 4"/>
          <p:cNvSpPr txBox="1"/>
          <p:nvPr/>
        </p:nvSpPr>
        <p:spPr>
          <a:xfrm>
            <a:off x="469900" y="5801760"/>
            <a:ext cx="6273800" cy="738664"/>
          </a:xfrm>
          <a:prstGeom prst="rect">
            <a:avLst/>
          </a:prstGeom>
          <a:noFill/>
          <a:ln>
            <a:noFill/>
          </a:ln>
        </p:spPr>
        <p:txBody>
          <a:bodyPr wrap="square" rtlCol="0">
            <a:spAutoFit/>
          </a:bodyPr>
          <a:lstStyle/>
          <a:p>
            <a:r>
              <a:rPr lang="en-GB" sz="1400" dirty="0">
                <a:latin typeface="Arial" panose="020B0604020202020204" pitchFamily="34" charset="0"/>
                <a:cs typeface="Arial" panose="020B0604020202020204" pitchFamily="34" charset="0"/>
                <a:hlinkClick r:id="rId2"/>
              </a:rPr>
              <a:t>Nuffield Council on Bioethics </a:t>
            </a:r>
            <a:r>
              <a:rPr lang="en-GB" sz="1400" dirty="0">
                <a:latin typeface="Arial" panose="020B0604020202020204" pitchFamily="34" charset="0"/>
                <a:cs typeface="Arial" panose="020B0604020202020204" pitchFamily="34" charset="0"/>
              </a:rPr>
              <a:t>, 2003</a:t>
            </a:r>
          </a:p>
          <a:p>
            <a:r>
              <a:rPr lang="en-GB" sz="1400" dirty="0">
                <a:latin typeface="Arial" panose="020B0604020202020204" pitchFamily="34" charset="0"/>
                <a:cs typeface="Arial" panose="020B0604020202020204" pitchFamily="34" charset="0"/>
                <a:hlinkClick r:id="rId3"/>
              </a:rPr>
              <a:t>World Health Organisation</a:t>
            </a:r>
            <a:r>
              <a:rPr lang="en-GB" sz="1400" dirty="0">
                <a:latin typeface="Arial" panose="020B0604020202020204" pitchFamily="34" charset="0"/>
                <a:cs typeface="Arial" panose="020B0604020202020204" pitchFamily="34" charset="0"/>
              </a:rPr>
              <a:t>, 2014</a:t>
            </a:r>
          </a:p>
          <a:p>
            <a:r>
              <a:rPr lang="en-GB" sz="1400" dirty="0">
                <a:latin typeface="Arial" panose="020B0604020202020204" pitchFamily="34" charset="0"/>
                <a:cs typeface="Arial" panose="020B0604020202020204" pitchFamily="34" charset="0"/>
                <a:hlinkClick r:id="rId4"/>
              </a:rPr>
              <a:t>European Food Safety Authority</a:t>
            </a:r>
            <a:r>
              <a:rPr lang="en-GB" sz="1400" dirty="0">
                <a:latin typeface="Arial" panose="020B0604020202020204" pitchFamily="34" charset="0"/>
                <a:cs typeface="Arial" panose="020B0604020202020204" pitchFamily="34" charset="0"/>
              </a:rPr>
              <a:t>, 2019</a:t>
            </a:r>
          </a:p>
        </p:txBody>
      </p:sp>
      <p:pic>
        <p:nvPicPr>
          <p:cNvPr id="1028" name="Picture 4" descr="https://www.efsa.europa.eu/sites/default/files/efsa_rep/blobserver_assets/EFSA_logo_EN_RGB.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05900" y="3380506"/>
            <a:ext cx="2993114" cy="141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504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GM labelling in the UK</a:t>
            </a:r>
          </a:p>
        </p:txBody>
      </p:sp>
      <p:sp>
        <p:nvSpPr>
          <p:cNvPr id="3" name="Subtitle 2"/>
          <p:cNvSpPr>
            <a:spLocks noGrp="1"/>
          </p:cNvSpPr>
          <p:nvPr>
            <p:ph type="subTitle" idx="1"/>
          </p:nvPr>
        </p:nvSpPr>
        <p:spPr/>
        <p:txBody>
          <a:bodyPr/>
          <a:lstStyle/>
          <a:p>
            <a:pPr marL="0" indent="0">
              <a:buNone/>
            </a:pPr>
            <a:r>
              <a:rPr lang="en-GB" sz="2000" dirty="0"/>
              <a:t>Foods which have been produced from genetically modified organisms (GMOs) are likely to appear no different from food produced by traditional means.</a:t>
            </a:r>
            <a:br>
              <a:rPr lang="en-GB" sz="2000" dirty="0"/>
            </a:br>
            <a:br>
              <a:rPr lang="en-GB" sz="2000" dirty="0"/>
            </a:br>
            <a:r>
              <a:rPr lang="en-GB" sz="2000" dirty="0"/>
              <a:t>The Government has set up a series of controls to inform</a:t>
            </a:r>
            <a:r>
              <a:rPr lang="en-GB" sz="2000" dirty="0">
                <a:solidFill>
                  <a:srgbClr val="FF0000"/>
                </a:solidFill>
              </a:rPr>
              <a:t> </a:t>
            </a:r>
            <a:r>
              <a:rPr lang="en-GB" sz="2000" dirty="0"/>
              <a:t>consumers, whilst protecting the environment and people who work with GMOs.</a:t>
            </a:r>
            <a:br>
              <a:rPr lang="en-GB" sz="2000" dirty="0"/>
            </a:br>
            <a:br>
              <a:rPr lang="en-GB" sz="2000" dirty="0"/>
            </a:br>
            <a:r>
              <a:rPr lang="en-GB" sz="2000" dirty="0"/>
              <a:t>In the UK, foods that contain GMOs or ingredients produced from GMOs need to be labelled by law. </a:t>
            </a:r>
            <a:br>
              <a:rPr lang="en-GB" sz="2000" dirty="0"/>
            </a:br>
            <a:br>
              <a:rPr lang="en-GB" sz="2000" dirty="0"/>
            </a:br>
            <a:r>
              <a:rPr lang="en-GB" sz="2000" dirty="0"/>
              <a:t>Foods produced with GM technology or foods sourced from animals fed on GM feed do not currently need to be labelled.</a:t>
            </a:r>
          </a:p>
          <a:p>
            <a:pPr marL="0" indent="0">
              <a:buNone/>
            </a:pPr>
            <a:endParaRPr lang="en-GB" sz="2000" dirty="0"/>
          </a:p>
          <a:p>
            <a:pPr marL="0" indent="0">
              <a:buNone/>
            </a:pPr>
            <a:endParaRPr lang="en-US" sz="2000" dirty="0"/>
          </a:p>
        </p:txBody>
      </p:sp>
      <p:sp>
        <p:nvSpPr>
          <p:cNvPr id="4" name="TextBox 4"/>
          <p:cNvSpPr txBox="1"/>
          <p:nvPr/>
        </p:nvSpPr>
        <p:spPr>
          <a:xfrm>
            <a:off x="469900" y="6171092"/>
            <a:ext cx="6273800" cy="307777"/>
          </a:xfrm>
          <a:prstGeom prst="rect">
            <a:avLst/>
          </a:prstGeom>
          <a:noFill/>
          <a:ln>
            <a:noFill/>
          </a:ln>
        </p:spPr>
        <p:txBody>
          <a:bodyPr wrap="square" rtlCol="0">
            <a:spAutoFit/>
          </a:bodyPr>
          <a:lstStyle/>
          <a:p>
            <a:r>
              <a:rPr lang="en-GB" sz="1400" dirty="0">
                <a:latin typeface="Arial" panose="020B0604020202020204" pitchFamily="34" charset="0"/>
                <a:cs typeface="Arial" panose="020B0604020202020204" pitchFamily="34" charset="0"/>
                <a:hlinkClick r:id="rId2"/>
              </a:rPr>
              <a:t>Food Standards Agency</a:t>
            </a:r>
            <a:r>
              <a:rPr lang="en-GB" sz="1400" dirty="0">
                <a:latin typeface="Arial" panose="020B0604020202020204" pitchFamily="34" charset="0"/>
                <a:cs typeface="Arial" panose="020B0604020202020204" pitchFamily="34" charset="0"/>
              </a:rPr>
              <a:t>, 2018</a:t>
            </a:r>
          </a:p>
        </p:txBody>
      </p:sp>
    </p:spTree>
    <p:extLst>
      <p:ext uri="{BB962C8B-B14F-4D97-AF65-F5344CB8AC3E}">
        <p14:creationId xmlns:p14="http://schemas.microsoft.com/office/powerpoint/2010/main" val="3227605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884" t="7407" r="21591" b="8642"/>
          <a:stretch/>
        </p:blipFill>
        <p:spPr>
          <a:xfrm>
            <a:off x="5897036" y="2133599"/>
            <a:ext cx="6206064" cy="3780241"/>
          </a:xfrm>
          <a:prstGeom prst="rect">
            <a:avLst/>
          </a:prstGeom>
        </p:spPr>
      </p:pic>
      <p:sp>
        <p:nvSpPr>
          <p:cNvPr id="2" name="Title 1"/>
          <p:cNvSpPr>
            <a:spLocks noGrp="1"/>
          </p:cNvSpPr>
          <p:nvPr>
            <p:ph type="ctrTitle"/>
          </p:nvPr>
        </p:nvSpPr>
        <p:spPr>
          <a:noFill/>
        </p:spPr>
        <p:txBody>
          <a:bodyPr/>
          <a:lstStyle/>
          <a:p>
            <a:r>
              <a:rPr lang="en-GB" dirty="0"/>
              <a:t>Recent advances</a:t>
            </a:r>
          </a:p>
        </p:txBody>
      </p:sp>
      <p:sp>
        <p:nvSpPr>
          <p:cNvPr id="4" name="Subtitle 2"/>
          <p:cNvSpPr>
            <a:spLocks noGrp="1"/>
          </p:cNvSpPr>
          <p:nvPr>
            <p:ph type="subTitle" idx="1"/>
          </p:nvPr>
        </p:nvSpPr>
        <p:spPr>
          <a:xfrm>
            <a:off x="1169276" y="2571092"/>
            <a:ext cx="4727760" cy="3600000"/>
          </a:xfrm>
        </p:spPr>
        <p:txBody>
          <a:bodyPr/>
          <a:lstStyle/>
          <a:p>
            <a:pPr marL="0" indent="0">
              <a:buNone/>
            </a:pPr>
            <a:r>
              <a:rPr lang="en-GB" sz="2000" dirty="0"/>
              <a:t>Recent advances in science now allow for a new way to modify genes.</a:t>
            </a:r>
            <a:br>
              <a:rPr lang="en-GB" sz="2000" dirty="0"/>
            </a:br>
            <a:br>
              <a:rPr lang="en-GB" sz="2000" dirty="0"/>
            </a:br>
            <a:r>
              <a:rPr lang="en-GB" sz="2000" dirty="0"/>
              <a:t>This technology is known as gene editing. </a:t>
            </a:r>
            <a:br>
              <a:rPr lang="en-GB" sz="2000" dirty="0"/>
            </a:br>
            <a:br>
              <a:rPr lang="en-GB" sz="2000" dirty="0"/>
            </a:br>
            <a:r>
              <a:rPr lang="en-GB" sz="2000" dirty="0"/>
              <a:t>Gene editing allows for specific and targeted changes to an organism’s DNA.</a:t>
            </a:r>
            <a:br>
              <a:rPr lang="en-GB" sz="2000" dirty="0"/>
            </a:br>
            <a:br>
              <a:rPr lang="en-GB" sz="2000" dirty="0"/>
            </a:br>
            <a:r>
              <a:rPr lang="en-GB" sz="2000" dirty="0"/>
              <a:t>Gene editing is very similar to the </a:t>
            </a:r>
            <a:br>
              <a:rPr lang="en-GB" sz="2000" dirty="0"/>
            </a:br>
            <a:r>
              <a:rPr lang="en-GB" sz="2000" dirty="0"/>
              <a:t>‘cut and paste’ function on a computer. </a:t>
            </a:r>
            <a:br>
              <a:rPr lang="en-GB" sz="2000" dirty="0"/>
            </a:br>
            <a:r>
              <a:rPr lang="en-GB" sz="2000" dirty="0"/>
              <a:t>A specialised protein is used to cut the DNA, and the desired replacement piece of DNA can be inserted into the cut. </a:t>
            </a:r>
            <a:br>
              <a:rPr lang="en-GB" sz="2000" dirty="0"/>
            </a:br>
            <a:br>
              <a:rPr lang="en-GB" sz="2000" dirty="0"/>
            </a:br>
            <a:endParaRPr lang="en-GB" sz="2000" dirty="0"/>
          </a:p>
          <a:p>
            <a:endParaRPr lang="en-US" sz="2000" dirty="0"/>
          </a:p>
        </p:txBody>
      </p:sp>
    </p:spTree>
    <p:extLst>
      <p:ext uri="{BB962C8B-B14F-4D97-AF65-F5344CB8AC3E}">
        <p14:creationId xmlns:p14="http://schemas.microsoft.com/office/powerpoint/2010/main" val="3880068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2C6B-DF4B-9DDB-0E0C-3519710AB3B0}"/>
              </a:ext>
            </a:extLst>
          </p:cNvPr>
          <p:cNvSpPr>
            <a:spLocks noGrp="1"/>
          </p:cNvSpPr>
          <p:nvPr>
            <p:ph type="ctrTitle"/>
          </p:nvPr>
        </p:nvSpPr>
        <p:spPr/>
        <p:txBody>
          <a:bodyPr/>
          <a:lstStyle/>
          <a:p>
            <a:r>
              <a:rPr lang="en-GB" dirty="0"/>
              <a:t>Research</a:t>
            </a:r>
          </a:p>
        </p:txBody>
      </p:sp>
      <p:sp>
        <p:nvSpPr>
          <p:cNvPr id="3" name="Subtitle 2">
            <a:extLst>
              <a:ext uri="{FF2B5EF4-FFF2-40B4-BE49-F238E27FC236}">
                <a16:creationId xmlns:a16="http://schemas.microsoft.com/office/drawing/2014/main" id="{82971F39-D315-BAC1-A2A0-D355D6B82DCD}"/>
              </a:ext>
            </a:extLst>
          </p:cNvPr>
          <p:cNvSpPr>
            <a:spLocks noGrp="1"/>
          </p:cNvSpPr>
          <p:nvPr>
            <p:ph type="subTitle" idx="1"/>
          </p:nvPr>
        </p:nvSpPr>
        <p:spPr>
          <a:xfrm>
            <a:off x="1169276" y="2571092"/>
            <a:ext cx="6136196" cy="3600000"/>
          </a:xfrm>
        </p:spPr>
        <p:txBody>
          <a:bodyPr/>
          <a:lstStyle/>
          <a:p>
            <a:r>
              <a:rPr lang="en-GB" sz="2000" dirty="0"/>
              <a:t>In a sustainable food model for our growing population, food biotechnology is seen as a dependable way to boost and enhance food production. </a:t>
            </a:r>
          </a:p>
          <a:p>
            <a:endParaRPr lang="en-GB" sz="2000" dirty="0"/>
          </a:p>
          <a:p>
            <a:r>
              <a:rPr lang="en-GB" sz="2000" dirty="0"/>
              <a:t>This includes using genetic engineering on plants, animals, or microorganisms to improve food quality, using advanced packaging to preserve food, fermenting microbes to create new food ingredients, and using 3D printing for innovative food production.</a:t>
            </a:r>
          </a:p>
          <a:p>
            <a:endParaRPr lang="en-GB" dirty="0"/>
          </a:p>
          <a:p>
            <a:endParaRPr lang="en-GB" dirty="0"/>
          </a:p>
          <a:p>
            <a:endParaRPr lang="en-GB" dirty="0"/>
          </a:p>
          <a:p>
            <a:endParaRPr lang="en-GB" dirty="0"/>
          </a:p>
          <a:p>
            <a:endParaRPr lang="en-GB" dirty="0"/>
          </a:p>
        </p:txBody>
      </p:sp>
      <p:sp>
        <p:nvSpPr>
          <p:cNvPr id="8" name="TextBox 7">
            <a:extLst>
              <a:ext uri="{FF2B5EF4-FFF2-40B4-BE49-F238E27FC236}">
                <a16:creationId xmlns:a16="http://schemas.microsoft.com/office/drawing/2014/main" id="{366575BB-1CA0-BF47-13BB-BDF73878050E}"/>
              </a:ext>
            </a:extLst>
          </p:cNvPr>
          <p:cNvSpPr txBox="1"/>
          <p:nvPr/>
        </p:nvSpPr>
        <p:spPr>
          <a:xfrm>
            <a:off x="7305472" y="6102378"/>
            <a:ext cx="6094378"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hlinkClick r:id="rId2"/>
              </a:rPr>
              <a:t>Food biotechnology: Innovations and challenges</a:t>
            </a:r>
            <a:endParaRPr lang="en-GB" sz="1600" dirty="0">
              <a:latin typeface="Arial" panose="020B0604020202020204" pitchFamily="34" charset="0"/>
              <a:cs typeface="Arial" panose="020B0604020202020204" pitchFamily="34" charset="0"/>
            </a:endParaRPr>
          </a:p>
        </p:txBody>
      </p:sp>
      <p:pic>
        <p:nvPicPr>
          <p:cNvPr id="5" name="Picture 4" descr="A person in an apron writing on a clipboard&#10;&#10;Description automatically generated">
            <a:extLst>
              <a:ext uri="{FF2B5EF4-FFF2-40B4-BE49-F238E27FC236}">
                <a16:creationId xmlns:a16="http://schemas.microsoft.com/office/drawing/2014/main" id="{EC13902B-51F0-C79D-9868-E6F6E5CA291C}"/>
              </a:ext>
            </a:extLst>
          </p:cNvPr>
          <p:cNvPicPr>
            <a:picLocks noChangeAspect="1"/>
          </p:cNvPicPr>
          <p:nvPr/>
        </p:nvPicPr>
        <p:blipFill>
          <a:blip r:embed="rId3"/>
          <a:stretch>
            <a:fillRect/>
          </a:stretch>
        </p:blipFill>
        <p:spPr>
          <a:xfrm>
            <a:off x="7891603" y="2571092"/>
            <a:ext cx="3744929" cy="2490378"/>
          </a:xfrm>
          <a:prstGeom prst="rect">
            <a:avLst/>
          </a:prstGeom>
        </p:spPr>
      </p:pic>
    </p:spTree>
    <p:extLst>
      <p:ext uri="{BB962C8B-B14F-4D97-AF65-F5344CB8AC3E}">
        <p14:creationId xmlns:p14="http://schemas.microsoft.com/office/powerpoint/2010/main" val="1913598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nanotechnology?</a:t>
            </a:r>
          </a:p>
        </p:txBody>
      </p:sp>
      <p:sp>
        <p:nvSpPr>
          <p:cNvPr id="3" name="Subtitle 2"/>
          <p:cNvSpPr>
            <a:spLocks noGrp="1"/>
          </p:cNvSpPr>
          <p:nvPr>
            <p:ph type="subTitle" idx="1"/>
          </p:nvPr>
        </p:nvSpPr>
        <p:spPr>
          <a:xfrm>
            <a:off x="1169277" y="2571092"/>
            <a:ext cx="7015354" cy="3600000"/>
          </a:xfrm>
        </p:spPr>
        <p:txBody>
          <a:bodyPr/>
          <a:lstStyle/>
          <a:p>
            <a:pPr marL="0" indent="0">
              <a:buNone/>
            </a:pPr>
            <a:r>
              <a:rPr lang="en-GB" sz="2000" dirty="0"/>
              <a:t>Nanotechnology is the manufacture and use of materials and structures at the nanometre scale (a nanometre is one millionth of a millimetre). </a:t>
            </a:r>
            <a:br>
              <a:rPr lang="en-GB" sz="2000" dirty="0"/>
            </a:br>
            <a:br>
              <a:rPr lang="en-GB" sz="2000" dirty="0"/>
            </a:br>
            <a:r>
              <a:rPr lang="en-GB" sz="2000" dirty="0"/>
              <a:t>At this small size, particles can often have unique properties.</a:t>
            </a:r>
            <a:br>
              <a:rPr lang="en-GB" sz="2000" dirty="0"/>
            </a:br>
            <a:br>
              <a:rPr lang="en-GB" sz="2000" dirty="0"/>
            </a:br>
            <a:r>
              <a:rPr lang="en-GB" sz="2000" dirty="0"/>
              <a:t>Therefore, nanotechnology offers a wide range of opportunities for the development of innovative products and applications for food packaging. </a:t>
            </a:r>
            <a:br>
              <a:rPr lang="en-GB" sz="2000" dirty="0"/>
            </a:br>
            <a:br>
              <a:rPr lang="en-GB" sz="2000" dirty="0"/>
            </a:br>
            <a:r>
              <a:rPr lang="en-GB" sz="2000" dirty="0"/>
              <a:t>Some conventional foods already contain nanoparticles </a:t>
            </a:r>
            <a:br>
              <a:rPr lang="en-GB" sz="2000" dirty="0"/>
            </a:br>
            <a:r>
              <a:rPr lang="en-GB" sz="2000" dirty="0"/>
              <a:t>(e.g. milk, which is a ‘</a:t>
            </a:r>
            <a:r>
              <a:rPr lang="en-GB" sz="2000" dirty="0" err="1"/>
              <a:t>nanoemulsion</a:t>
            </a:r>
            <a:r>
              <a:rPr lang="en-GB" sz="2000" dirty="0"/>
              <a:t>’ of tiny droplets of fat in water).</a:t>
            </a:r>
          </a:p>
          <a:p>
            <a:pPr marL="0" indent="0">
              <a:buNone/>
            </a:pPr>
            <a:endParaRPr lang="en-GB" sz="2000" dirty="0"/>
          </a:p>
          <a:p>
            <a:endParaRPr lang="en-US"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9541" y="2448688"/>
            <a:ext cx="3524844" cy="3599841"/>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Nanotechnology</a:t>
            </a:r>
          </a:p>
        </p:txBody>
      </p:sp>
      <p:sp>
        <p:nvSpPr>
          <p:cNvPr id="3" name="Subtitle 2"/>
          <p:cNvSpPr>
            <a:spLocks noGrp="1"/>
          </p:cNvSpPr>
          <p:nvPr>
            <p:ph type="subTitle" idx="1"/>
          </p:nvPr>
        </p:nvSpPr>
        <p:spPr>
          <a:xfrm>
            <a:off x="1169276" y="2571092"/>
            <a:ext cx="9248888" cy="3600000"/>
          </a:xfrm>
        </p:spPr>
        <p:txBody>
          <a:bodyPr/>
          <a:lstStyle/>
          <a:p>
            <a:pPr marL="0" indent="0">
              <a:buNone/>
            </a:pPr>
            <a:r>
              <a:rPr lang="en-GB" sz="2000" dirty="0"/>
              <a:t>Recent technological developments have led the way for the manufacture of nanoparticles that could be added to food. </a:t>
            </a:r>
            <a:br>
              <a:rPr lang="en-GB" sz="2000" dirty="0"/>
            </a:br>
            <a:br>
              <a:rPr lang="en-GB" sz="2000" dirty="0"/>
            </a:br>
            <a:r>
              <a:rPr lang="en-GB" sz="2000" dirty="0"/>
              <a:t>Nanotechnology applications in the food sector are on the increase worldwide and are expected to grow rapidly in the future, e.g. the use of </a:t>
            </a:r>
            <a:r>
              <a:rPr lang="en-GB" sz="2000" dirty="0" err="1"/>
              <a:t>nano</a:t>
            </a:r>
            <a:r>
              <a:rPr lang="en-GB" sz="2000" dirty="0"/>
              <a:t>-carbohydrate particles which bind with bacteria so they can be detected and eliminated.</a:t>
            </a:r>
            <a:br>
              <a:rPr lang="en-GB" sz="2000" dirty="0"/>
            </a:br>
            <a:br>
              <a:rPr lang="en-GB" sz="2000" dirty="0"/>
            </a:br>
            <a:r>
              <a:rPr lang="en-GB" sz="2000" dirty="0"/>
              <a:t>Other applications include making nanoparticles of salt, which allow a saltier taste with less total salt in the product.</a:t>
            </a:r>
            <a:br>
              <a:rPr lang="en-GB" sz="2000" dirty="0"/>
            </a:br>
            <a:br>
              <a:rPr lang="en-GB" sz="2000" dirty="0"/>
            </a:br>
            <a:r>
              <a:rPr lang="en-GB" sz="2000" dirty="0"/>
              <a:t>However, food containing nanoparticles are not widely available.</a:t>
            </a:r>
          </a:p>
          <a:p>
            <a:pPr marL="0" indent="0">
              <a:buNone/>
            </a:pPr>
            <a:endParaRPr lang="en-GB" sz="2000" dirty="0"/>
          </a:p>
          <a:p>
            <a:endParaRPr lang="en-US" sz="2000" dirty="0"/>
          </a:p>
        </p:txBody>
      </p:sp>
    </p:spTree>
    <p:extLst>
      <p:ext uri="{BB962C8B-B14F-4D97-AF65-F5344CB8AC3E}">
        <p14:creationId xmlns:p14="http://schemas.microsoft.com/office/powerpoint/2010/main" val="3227605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Uses for nanotechnology in food</a:t>
            </a:r>
            <a:endParaRPr lang="en-US" dirty="0"/>
          </a:p>
        </p:txBody>
      </p:sp>
      <p:sp>
        <p:nvSpPr>
          <p:cNvPr id="3" name="Subtitle 2"/>
          <p:cNvSpPr>
            <a:spLocks noGrp="1"/>
          </p:cNvSpPr>
          <p:nvPr>
            <p:ph type="subTitle" idx="1"/>
          </p:nvPr>
        </p:nvSpPr>
        <p:spPr>
          <a:xfrm>
            <a:off x="1169276" y="2571092"/>
            <a:ext cx="6670580" cy="3600000"/>
          </a:xfrm>
        </p:spPr>
        <p:txBody>
          <a:bodyPr/>
          <a:lstStyle/>
          <a:p>
            <a:pPr marL="0" indent="0">
              <a:buNone/>
            </a:pPr>
            <a:r>
              <a:rPr lang="en-GB" sz="2000" dirty="0"/>
              <a:t>The texture of food can be changed as food </a:t>
            </a:r>
            <a:r>
              <a:rPr lang="en-GB" sz="2000" dirty="0" err="1"/>
              <a:t>spreadability</a:t>
            </a:r>
            <a:r>
              <a:rPr lang="en-GB" sz="2000" dirty="0"/>
              <a:t> and stability (</a:t>
            </a:r>
            <a:r>
              <a:rPr lang="en-GB" sz="2000" dirty="0" err="1"/>
              <a:t>nanoemulsions</a:t>
            </a:r>
            <a:r>
              <a:rPr lang="en-GB" sz="2000" dirty="0"/>
              <a:t>) improve with </a:t>
            </a:r>
            <a:r>
              <a:rPr lang="en-GB" sz="2000" dirty="0" err="1"/>
              <a:t>nano</a:t>
            </a:r>
            <a:r>
              <a:rPr lang="en-GB" sz="2000" dirty="0"/>
              <a:t>-sized crystals and liquids for better-tasting low fat foods.</a:t>
            </a:r>
            <a:br>
              <a:rPr lang="en-GB" sz="2000" dirty="0"/>
            </a:br>
            <a:br>
              <a:rPr lang="en-GB" sz="2000" dirty="0"/>
            </a:br>
            <a:r>
              <a:rPr lang="en-GB" sz="2000" dirty="0"/>
              <a:t>The flavour of a food can be changed with bitter blockers or sweet and salty enhancers.</a:t>
            </a:r>
            <a:br>
              <a:rPr lang="en-GB" sz="2000" dirty="0"/>
            </a:br>
            <a:br>
              <a:rPr lang="en-GB" sz="2000" dirty="0"/>
            </a:br>
            <a:r>
              <a:rPr lang="en-GB" sz="2000" dirty="0" err="1"/>
              <a:t>Nanoencapsulation</a:t>
            </a:r>
            <a:r>
              <a:rPr lang="en-GB" sz="2000" dirty="0"/>
              <a:t> can help to protect and preserve flavours in foods, by surrounding molecules with a fine protective coating.</a:t>
            </a:r>
            <a:br>
              <a:rPr lang="en-GB" sz="2000" dirty="0"/>
            </a:br>
            <a:br>
              <a:rPr lang="en-GB" sz="2000" dirty="0"/>
            </a:br>
            <a:r>
              <a:rPr lang="en-GB" sz="2000" dirty="0"/>
              <a:t>Nanotechnology can also be incorporated into food packaging, rather than the food itself. For example, silver nanoparticles have been found to extend the shelf-life of foods such as nuts as they can inhibit bacteria.</a:t>
            </a:r>
          </a:p>
          <a:p>
            <a:endParaRPr lang="en-US" sz="20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60451" y="2048516"/>
            <a:ext cx="3455509" cy="395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60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biotechnology?</a:t>
            </a:r>
          </a:p>
        </p:txBody>
      </p:sp>
      <p:sp>
        <p:nvSpPr>
          <p:cNvPr id="3" name="Subtitle 2"/>
          <p:cNvSpPr>
            <a:spLocks noGrp="1"/>
          </p:cNvSpPr>
          <p:nvPr>
            <p:ph type="subTitle" idx="1"/>
          </p:nvPr>
        </p:nvSpPr>
        <p:spPr>
          <a:xfrm>
            <a:off x="1169276" y="2571092"/>
            <a:ext cx="5678996" cy="3600000"/>
          </a:xfrm>
        </p:spPr>
        <p:txBody>
          <a:bodyPr/>
          <a:lstStyle/>
          <a:p>
            <a:pPr marL="0" indent="0">
              <a:buNone/>
            </a:pPr>
            <a:r>
              <a:rPr lang="en-GB" sz="2000" dirty="0"/>
              <a:t>Biotechnology is the industrial use of biological processes to make products. </a:t>
            </a:r>
          </a:p>
          <a:p>
            <a:pPr marL="0" indent="0">
              <a:buNone/>
            </a:pPr>
            <a:endParaRPr lang="en-GB" sz="2000" dirty="0"/>
          </a:p>
          <a:p>
            <a:pPr marL="0" indent="0">
              <a:buNone/>
            </a:pPr>
            <a:r>
              <a:rPr lang="en-GB" sz="2000" dirty="0"/>
              <a:t>Biotechnology involves using living organisms, cells, or molecules to develop products and technologies that improve our lives, such as medicines, crops with enhanced traits, and renewable energy sources.</a:t>
            </a:r>
          </a:p>
          <a:p>
            <a:endParaRPr lang="en-GB" sz="2000" dirty="0"/>
          </a:p>
          <a:p>
            <a:pPr marL="0" indent="0">
              <a:buNone/>
            </a:pPr>
            <a:r>
              <a:rPr lang="en-GB" sz="2000" dirty="0"/>
              <a:t>In food, its major uses are in production and preservation.</a:t>
            </a:r>
          </a:p>
          <a:p>
            <a:endParaRPr lang="en-US" sz="2000" dirty="0"/>
          </a:p>
        </p:txBody>
      </p:sp>
      <p:pic>
        <p:nvPicPr>
          <p:cNvPr id="5" name="Picture 4" descr="A person holding a small plant&#10;&#10;Description automatically generated">
            <a:extLst>
              <a:ext uri="{FF2B5EF4-FFF2-40B4-BE49-F238E27FC236}">
                <a16:creationId xmlns:a16="http://schemas.microsoft.com/office/drawing/2014/main" id="{858B4AA3-1427-3A2B-2D62-9A262F280E99}"/>
              </a:ext>
            </a:extLst>
          </p:cNvPr>
          <p:cNvPicPr>
            <a:picLocks noChangeAspect="1"/>
          </p:cNvPicPr>
          <p:nvPr/>
        </p:nvPicPr>
        <p:blipFill>
          <a:blip r:embed="rId2"/>
          <a:stretch>
            <a:fillRect/>
          </a:stretch>
        </p:blipFill>
        <p:spPr>
          <a:xfrm>
            <a:off x="7467729" y="2774631"/>
            <a:ext cx="4052048" cy="2702716"/>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Issues and concerns</a:t>
            </a:r>
          </a:p>
        </p:txBody>
      </p:sp>
      <p:sp>
        <p:nvSpPr>
          <p:cNvPr id="3" name="Subtitle 2"/>
          <p:cNvSpPr>
            <a:spLocks noGrp="1"/>
          </p:cNvSpPr>
          <p:nvPr>
            <p:ph type="subTitle" idx="1"/>
          </p:nvPr>
        </p:nvSpPr>
        <p:spPr>
          <a:xfrm>
            <a:off x="1169276" y="2571092"/>
            <a:ext cx="8915250" cy="3600000"/>
          </a:xfrm>
        </p:spPr>
        <p:txBody>
          <a:bodyPr/>
          <a:lstStyle/>
          <a:p>
            <a:pPr marL="0" indent="0">
              <a:buNone/>
            </a:pPr>
            <a:r>
              <a:rPr lang="en-GB" sz="2000" dirty="0"/>
              <a:t>Concerns have been raised in regard to the safety of nanoparticles in foods. Many of the potential effects of these particles are still unknown and require further testing to ensure they have no unwanted effects.</a:t>
            </a:r>
            <a:br>
              <a:rPr lang="en-GB" sz="2000" dirty="0"/>
            </a:br>
            <a:br>
              <a:rPr lang="en-GB" sz="2000" dirty="0"/>
            </a:br>
            <a:br>
              <a:rPr lang="en-GB" sz="2000" dirty="0"/>
            </a:br>
            <a:r>
              <a:rPr lang="en-GB" sz="2000" dirty="0"/>
              <a:t>This is one of the main reasons why foods containing new types of nanoparticles are not widely available, as tests are ongoing to ensure that any product is safe for human consumption.</a:t>
            </a:r>
            <a:br>
              <a:rPr lang="en-GB" sz="2000" dirty="0"/>
            </a:br>
            <a:br>
              <a:rPr lang="en-GB" sz="2000" dirty="0"/>
            </a:br>
            <a:endParaRPr lang="en-GB" sz="2000" dirty="0"/>
          </a:p>
          <a:p>
            <a:pPr marL="0" indent="0">
              <a:buNone/>
            </a:pPr>
            <a:endParaRPr lang="en-GB" sz="2000" dirty="0"/>
          </a:p>
        </p:txBody>
      </p:sp>
      <p:sp>
        <p:nvSpPr>
          <p:cNvPr id="4" name="TextBox 4"/>
          <p:cNvSpPr txBox="1"/>
          <p:nvPr/>
        </p:nvSpPr>
        <p:spPr>
          <a:xfrm>
            <a:off x="469900" y="6171092"/>
            <a:ext cx="6273800" cy="307777"/>
          </a:xfrm>
          <a:prstGeom prst="rect">
            <a:avLst/>
          </a:prstGeom>
          <a:noFill/>
          <a:ln>
            <a:noFill/>
          </a:ln>
        </p:spPr>
        <p:txBody>
          <a:bodyPr wrap="square" rtlCol="0">
            <a:spAutoFit/>
          </a:bodyPr>
          <a:lstStyle/>
          <a:p>
            <a:r>
              <a:rPr lang="en-GB" sz="1400" dirty="0">
                <a:latin typeface="Arial" panose="020B0604020202020204" pitchFamily="34" charset="0"/>
                <a:cs typeface="Arial" panose="020B0604020202020204" pitchFamily="34" charset="0"/>
                <a:hlinkClick r:id="rId2"/>
              </a:rPr>
              <a:t>British Nutrition Foundation</a:t>
            </a:r>
            <a:r>
              <a:rPr lang="en-GB" sz="1400" dirty="0">
                <a:latin typeface="Arial" panose="020B0604020202020204" pitchFamily="34" charset="0"/>
                <a:cs typeface="Arial" panose="020B0604020202020204" pitchFamily="34" charset="0"/>
              </a:rPr>
              <a:t>, 2010</a:t>
            </a:r>
          </a:p>
        </p:txBody>
      </p:sp>
    </p:spTree>
    <p:extLst>
      <p:ext uri="{BB962C8B-B14F-4D97-AF65-F5344CB8AC3E}">
        <p14:creationId xmlns:p14="http://schemas.microsoft.com/office/powerpoint/2010/main" val="2192083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Assessment of novel foods</a:t>
            </a:r>
          </a:p>
        </p:txBody>
      </p:sp>
      <p:sp>
        <p:nvSpPr>
          <p:cNvPr id="3" name="Subtitle 2"/>
          <p:cNvSpPr>
            <a:spLocks noGrp="1"/>
          </p:cNvSpPr>
          <p:nvPr>
            <p:ph type="subTitle" idx="1"/>
          </p:nvPr>
        </p:nvSpPr>
        <p:spPr>
          <a:xfrm>
            <a:off x="1169276" y="2571092"/>
            <a:ext cx="6995010" cy="3600000"/>
          </a:xfrm>
        </p:spPr>
        <p:txBody>
          <a:bodyPr/>
          <a:lstStyle/>
          <a:p>
            <a:pPr marL="0" indent="0">
              <a:buNone/>
            </a:pPr>
            <a:r>
              <a:rPr lang="en-GB" sz="2000" dirty="0"/>
              <a:t>Any new foods using nanoparticles must be assessed under the EU regulations to see if they are safe for consumption.</a:t>
            </a:r>
            <a:br>
              <a:rPr lang="en-GB" sz="2000" dirty="0"/>
            </a:br>
            <a:br>
              <a:rPr lang="en-GB" sz="2000" dirty="0"/>
            </a:br>
            <a:r>
              <a:rPr lang="en-GB" sz="2000" dirty="0"/>
              <a:t>Because these foods have not been widely eaten in the UK, they are classified as ‘novel foods’, which means they need to pass extra safety tests.</a:t>
            </a:r>
            <a:br>
              <a:rPr lang="en-GB" sz="2000" dirty="0"/>
            </a:br>
            <a:br>
              <a:rPr lang="en-GB" sz="2000" dirty="0"/>
            </a:br>
            <a:r>
              <a:rPr lang="en-GB" sz="2000" dirty="0"/>
              <a:t>Krill oil is an example of an approved novel food, which can provide omega-3 fatty acids to the diet.</a:t>
            </a:r>
            <a:br>
              <a:rPr lang="en-GB" sz="2000" dirty="0"/>
            </a:br>
            <a:br>
              <a:rPr lang="en-GB" sz="2000" dirty="0"/>
            </a:br>
            <a:r>
              <a:rPr lang="en-GB" sz="2000" dirty="0"/>
              <a:t>In the UK, the Food Standards Agency is responsible for ensuring that novel foods being sold are safe for consumers.</a:t>
            </a:r>
          </a:p>
          <a:p>
            <a:endParaRPr lang="en-US" sz="2000" dirty="0"/>
          </a:p>
        </p:txBody>
      </p:sp>
      <p:pic>
        <p:nvPicPr>
          <p:cNvPr id="2050" name="Picture 2" descr="FSA-Food-Standards-Agency.png (4644Ã23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42663" y="3101621"/>
            <a:ext cx="3827417" cy="19079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69274" y="6086184"/>
            <a:ext cx="6273800" cy="523220"/>
          </a:xfrm>
          <a:prstGeom prst="rect">
            <a:avLst/>
          </a:prstGeom>
          <a:noFill/>
          <a:ln>
            <a:noFill/>
          </a:ln>
        </p:spPr>
        <p:txBody>
          <a:bodyPr wrap="square" rtlCol="0">
            <a:spAutoFit/>
          </a:bodyPr>
          <a:lstStyle/>
          <a:p>
            <a:r>
              <a:rPr lang="en-GB" sz="1400" dirty="0">
                <a:latin typeface="Arial" panose="020B0604020202020204" pitchFamily="34" charset="0"/>
                <a:cs typeface="Arial" panose="020B0604020202020204" pitchFamily="34" charset="0"/>
                <a:hlinkClick r:id="rId3"/>
              </a:rPr>
              <a:t>Food Standards Agency</a:t>
            </a:r>
            <a:r>
              <a:rPr lang="en-GB" sz="1400" dirty="0">
                <a:latin typeface="Arial" panose="020B0604020202020204" pitchFamily="34" charset="0"/>
                <a:cs typeface="Arial" panose="020B0604020202020204" pitchFamily="34" charset="0"/>
              </a:rPr>
              <a:t>, 2018</a:t>
            </a:r>
          </a:p>
          <a:p>
            <a:r>
              <a:rPr lang="en-GB" sz="1400" dirty="0">
                <a:latin typeface="Arial" panose="020B0604020202020204" pitchFamily="34" charset="0"/>
                <a:cs typeface="Arial" panose="020B0604020202020204" pitchFamily="34" charset="0"/>
                <a:hlinkClick r:id="rId4"/>
              </a:rPr>
              <a:t>European Food Safety Authority</a:t>
            </a:r>
            <a:r>
              <a:rPr lang="en-GB" sz="1400" dirty="0">
                <a:latin typeface="Arial" panose="020B0604020202020204" pitchFamily="34" charset="0"/>
                <a:cs typeface="Arial" panose="020B0604020202020204" pitchFamily="34" charset="0"/>
              </a:rPr>
              <a:t>, 2019</a:t>
            </a:r>
          </a:p>
        </p:txBody>
      </p:sp>
    </p:spTree>
    <p:extLst>
      <p:ext uri="{BB962C8B-B14F-4D97-AF65-F5344CB8AC3E}">
        <p14:creationId xmlns:p14="http://schemas.microsoft.com/office/powerpoint/2010/main" val="2192083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09C6-9F1E-9375-93E5-D73F2CA2E04E}"/>
              </a:ext>
            </a:extLst>
          </p:cNvPr>
          <p:cNvSpPr>
            <a:spLocks noGrp="1"/>
          </p:cNvSpPr>
          <p:nvPr>
            <p:ph type="ctrTitle"/>
          </p:nvPr>
        </p:nvSpPr>
        <p:spPr/>
        <p:txBody>
          <a:bodyPr/>
          <a:lstStyle/>
          <a:p>
            <a:r>
              <a:rPr lang="en-GB" dirty="0"/>
              <a:t>Ongoing research</a:t>
            </a:r>
          </a:p>
        </p:txBody>
      </p:sp>
      <p:sp>
        <p:nvSpPr>
          <p:cNvPr id="3" name="Subtitle 2">
            <a:extLst>
              <a:ext uri="{FF2B5EF4-FFF2-40B4-BE49-F238E27FC236}">
                <a16:creationId xmlns:a16="http://schemas.microsoft.com/office/drawing/2014/main" id="{110E032D-E94C-F776-DD0A-9CCF3EF8A2B5}"/>
              </a:ext>
            </a:extLst>
          </p:cNvPr>
          <p:cNvSpPr>
            <a:spLocks noGrp="1"/>
          </p:cNvSpPr>
          <p:nvPr>
            <p:ph type="subTitle" idx="1"/>
          </p:nvPr>
        </p:nvSpPr>
        <p:spPr>
          <a:xfrm>
            <a:off x="1169276" y="2571092"/>
            <a:ext cx="5552537" cy="3600000"/>
          </a:xfrm>
        </p:spPr>
        <p:txBody>
          <a:bodyPr/>
          <a:lstStyle/>
          <a:p>
            <a:r>
              <a:rPr lang="en-GB" sz="2000" dirty="0"/>
              <a:t>Recent advances in nanoscience and technology have led to significant innovations in nanofood, </a:t>
            </a:r>
            <a:r>
              <a:rPr lang="en-GB" sz="2000" dirty="0" err="1"/>
              <a:t>nanosensors</a:t>
            </a:r>
            <a:r>
              <a:rPr lang="en-GB" sz="2000" dirty="0"/>
              <a:t>, </a:t>
            </a:r>
            <a:r>
              <a:rPr lang="en-GB" sz="2000" dirty="0" err="1"/>
              <a:t>nanopackaging</a:t>
            </a:r>
            <a:r>
              <a:rPr lang="en-GB" sz="2000" dirty="0"/>
              <a:t>, </a:t>
            </a:r>
            <a:r>
              <a:rPr lang="en-GB" sz="2000" dirty="0" err="1"/>
              <a:t>nanofertilizers</a:t>
            </a:r>
            <a:r>
              <a:rPr lang="en-GB" sz="2000" dirty="0"/>
              <a:t>, and </a:t>
            </a:r>
            <a:r>
              <a:rPr lang="en-GB" sz="2000" dirty="0" err="1"/>
              <a:t>nanopesticides</a:t>
            </a:r>
            <a:r>
              <a:rPr lang="en-GB" sz="2000" dirty="0"/>
              <a:t>. </a:t>
            </a:r>
          </a:p>
          <a:p>
            <a:endParaRPr lang="en-GB" sz="2000" dirty="0"/>
          </a:p>
          <a:p>
            <a:r>
              <a:rPr lang="en-GB" sz="2000" dirty="0"/>
              <a:t>These developments have greatly influenced food quality, safety, and packaging, with applications ranging from nanofood drug delivery to </a:t>
            </a:r>
            <a:r>
              <a:rPr lang="en-GB" sz="2000" dirty="0" err="1"/>
              <a:t>nanonutraceuticals</a:t>
            </a:r>
            <a:r>
              <a:rPr lang="en-GB" sz="2000" dirty="0"/>
              <a:t> and functional food. This is where it is estimated future research will be in this area.</a:t>
            </a:r>
          </a:p>
          <a:p>
            <a:endParaRPr lang="en-GB" dirty="0"/>
          </a:p>
          <a:p>
            <a:endParaRPr lang="en-GB" dirty="0"/>
          </a:p>
          <a:p>
            <a:endParaRPr lang="en-GB" dirty="0"/>
          </a:p>
          <a:p>
            <a:endParaRPr lang="en-GB" dirty="0"/>
          </a:p>
          <a:p>
            <a:endParaRPr lang="en-GB" dirty="0"/>
          </a:p>
        </p:txBody>
      </p:sp>
      <p:sp>
        <p:nvSpPr>
          <p:cNvPr id="7" name="TextBox 6">
            <a:extLst>
              <a:ext uri="{FF2B5EF4-FFF2-40B4-BE49-F238E27FC236}">
                <a16:creationId xmlns:a16="http://schemas.microsoft.com/office/drawing/2014/main" id="{42FD735C-EDEC-42C6-A05B-3CFC43CB447E}"/>
              </a:ext>
            </a:extLst>
          </p:cNvPr>
          <p:cNvSpPr txBox="1"/>
          <p:nvPr/>
        </p:nvSpPr>
        <p:spPr>
          <a:xfrm>
            <a:off x="7597302" y="5840680"/>
            <a:ext cx="4501473" cy="584775"/>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hlinkClick r:id="rId2"/>
              </a:rPr>
              <a:t>Nanotechnology: Current applications and future scope in food</a:t>
            </a:r>
            <a:endParaRPr lang="en-GB" sz="1600" dirty="0">
              <a:latin typeface="Arial" panose="020B0604020202020204" pitchFamily="34" charset="0"/>
              <a:cs typeface="Arial" panose="020B0604020202020204" pitchFamily="34" charset="0"/>
            </a:endParaRPr>
          </a:p>
        </p:txBody>
      </p:sp>
      <p:pic>
        <p:nvPicPr>
          <p:cNvPr id="5" name="Picture 4" descr="A close-up of a hexagonal structure&#10;&#10;Description automatically generated">
            <a:extLst>
              <a:ext uri="{FF2B5EF4-FFF2-40B4-BE49-F238E27FC236}">
                <a16:creationId xmlns:a16="http://schemas.microsoft.com/office/drawing/2014/main" id="{80F027F1-70EB-4AB9-F83C-6B6223C18B16}"/>
              </a:ext>
            </a:extLst>
          </p:cNvPr>
          <p:cNvPicPr>
            <a:picLocks noChangeAspect="1"/>
          </p:cNvPicPr>
          <p:nvPr/>
        </p:nvPicPr>
        <p:blipFill>
          <a:blip r:embed="rId3"/>
          <a:stretch>
            <a:fillRect/>
          </a:stretch>
        </p:blipFill>
        <p:spPr>
          <a:xfrm>
            <a:off x="7717508" y="2283798"/>
            <a:ext cx="3789446" cy="2842084"/>
          </a:xfrm>
          <a:prstGeom prst="rect">
            <a:avLst/>
          </a:prstGeom>
        </p:spPr>
      </p:pic>
    </p:spTree>
    <p:extLst>
      <p:ext uri="{BB962C8B-B14F-4D97-AF65-F5344CB8AC3E}">
        <p14:creationId xmlns:p14="http://schemas.microsoft.com/office/powerpoint/2010/main" val="3913981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Biotechnology and nanotechnology</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D4F1BF00-6399-DB53-B55B-06CC8B4FD319}"/>
              </a:ext>
            </a:extLst>
          </p:cNvPr>
          <p:cNvSpPr txBox="1"/>
          <p:nvPr/>
        </p:nvSpPr>
        <p:spPr>
          <a:xfrm>
            <a:off x="393116" y="6050585"/>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Biotechnology is not new</a:t>
            </a:r>
          </a:p>
        </p:txBody>
      </p:sp>
      <p:sp>
        <p:nvSpPr>
          <p:cNvPr id="3" name="Subtitle 2"/>
          <p:cNvSpPr>
            <a:spLocks noGrp="1"/>
          </p:cNvSpPr>
          <p:nvPr>
            <p:ph type="subTitle" idx="1"/>
          </p:nvPr>
        </p:nvSpPr>
        <p:spPr/>
        <p:txBody>
          <a:bodyPr/>
          <a:lstStyle/>
          <a:p>
            <a:pPr marL="0" indent="0">
              <a:buNone/>
            </a:pPr>
            <a:r>
              <a:rPr lang="en-GB" sz="2000" dirty="0"/>
              <a:t>For many centuries the process of fermentation has used microorganisms (yeasts and bacteria) to make beer, bread, yogurt and cheese. Bread making, beer brewing and pickling all use naturally occurring microorganisms in the production of food and drink.</a:t>
            </a:r>
            <a:br>
              <a:rPr lang="en-GB" sz="2000" dirty="0"/>
            </a:br>
            <a:endParaRPr lang="en-GB" sz="2000" dirty="0"/>
          </a:p>
          <a:p>
            <a:pPr marL="0" indent="0">
              <a:buNone/>
            </a:pPr>
            <a:r>
              <a:rPr lang="en-GB" sz="2000" dirty="0"/>
              <a:t>The basis of the fermentation process is the conversion of glucose (sugar) to alcohol and carbon dioxide, or to lactic acid, by enzymes in the microorganisms.</a:t>
            </a:r>
          </a:p>
          <a:p>
            <a:endParaRPr lang="en-US" sz="2000" dirty="0"/>
          </a:p>
        </p:txBody>
      </p:sp>
      <p:sp>
        <p:nvSpPr>
          <p:cNvPr id="5" name="Rounded Rectangle 4"/>
          <p:cNvSpPr/>
          <p:nvPr/>
        </p:nvSpPr>
        <p:spPr>
          <a:xfrm>
            <a:off x="1169276" y="5102198"/>
            <a:ext cx="1960787" cy="597879"/>
          </a:xfrm>
          <a:prstGeom prst="roundRect">
            <a:avLst/>
          </a:prstGeom>
          <a:solidFill>
            <a:srgbClr val="263B8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C</a:t>
            </a:r>
            <a:r>
              <a:rPr lang="en-GB" sz="2800" baseline="-25000" dirty="0">
                <a:latin typeface="Arial" panose="020B0604020202020204" pitchFamily="34" charset="0"/>
                <a:cs typeface="Arial" panose="020B0604020202020204" pitchFamily="34" charset="0"/>
              </a:rPr>
              <a:t>6</a:t>
            </a:r>
            <a:r>
              <a:rPr lang="en-GB" sz="2800" dirty="0">
                <a:latin typeface="Arial" panose="020B0604020202020204" pitchFamily="34" charset="0"/>
                <a:cs typeface="Arial" panose="020B0604020202020204" pitchFamily="34" charset="0"/>
              </a:rPr>
              <a:t>H</a:t>
            </a:r>
            <a:r>
              <a:rPr lang="en-GB" sz="2800" baseline="-25000" dirty="0">
                <a:latin typeface="Arial" panose="020B0604020202020204" pitchFamily="34" charset="0"/>
                <a:cs typeface="Arial" panose="020B0604020202020204" pitchFamily="34" charset="0"/>
              </a:rPr>
              <a:t>12</a:t>
            </a:r>
            <a:r>
              <a:rPr lang="en-GB" sz="2800" dirty="0">
                <a:latin typeface="Arial" panose="020B0604020202020204" pitchFamily="34" charset="0"/>
                <a:cs typeface="Arial" panose="020B0604020202020204" pitchFamily="34" charset="0"/>
              </a:rPr>
              <a:t>O</a:t>
            </a:r>
            <a:r>
              <a:rPr lang="en-GB" sz="2800" baseline="-25000" dirty="0">
                <a:latin typeface="Arial" panose="020B0604020202020204" pitchFamily="34" charset="0"/>
                <a:cs typeface="Arial" panose="020B0604020202020204" pitchFamily="34" charset="0"/>
              </a:rPr>
              <a:t>6</a:t>
            </a:r>
          </a:p>
        </p:txBody>
      </p:sp>
      <p:sp>
        <p:nvSpPr>
          <p:cNvPr id="6" name="Rounded Rectangle 5"/>
          <p:cNvSpPr/>
          <p:nvPr/>
        </p:nvSpPr>
        <p:spPr>
          <a:xfrm>
            <a:off x="4875749" y="4504319"/>
            <a:ext cx="3349972" cy="597879"/>
          </a:xfrm>
          <a:prstGeom prst="roundRect">
            <a:avLst/>
          </a:prstGeom>
          <a:solidFill>
            <a:srgbClr val="263B8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CH</a:t>
            </a:r>
            <a:r>
              <a:rPr lang="en-GB" sz="2800" baseline="-25000" dirty="0">
                <a:latin typeface="Arial" panose="020B0604020202020204" pitchFamily="34" charset="0"/>
                <a:cs typeface="Arial" panose="020B0604020202020204" pitchFamily="34" charset="0"/>
              </a:rPr>
              <a:t>3</a:t>
            </a:r>
            <a:r>
              <a:rPr lang="en-GB" sz="2800" dirty="0">
                <a:latin typeface="Arial" panose="020B0604020202020204" pitchFamily="34" charset="0"/>
                <a:cs typeface="Arial" panose="020B0604020202020204" pitchFamily="34" charset="0"/>
              </a:rPr>
              <a:t>CH(OH)CO</a:t>
            </a:r>
            <a:r>
              <a:rPr lang="en-GB" sz="2800" baseline="-25000" dirty="0">
                <a:latin typeface="Arial" panose="020B0604020202020204" pitchFamily="34" charset="0"/>
                <a:cs typeface="Arial" panose="020B0604020202020204" pitchFamily="34" charset="0"/>
              </a:rPr>
              <a:t>2</a:t>
            </a:r>
            <a:r>
              <a:rPr lang="en-GB" sz="2800" dirty="0">
                <a:latin typeface="Arial" panose="020B0604020202020204" pitchFamily="34" charset="0"/>
                <a:cs typeface="Arial" panose="020B0604020202020204" pitchFamily="34" charset="0"/>
              </a:rPr>
              <a:t>H</a:t>
            </a:r>
            <a:endParaRPr lang="en-GB" sz="2800" baseline="-25000" dirty="0">
              <a:latin typeface="Arial" panose="020B0604020202020204" pitchFamily="34" charset="0"/>
              <a:cs typeface="Arial" panose="020B0604020202020204" pitchFamily="34" charset="0"/>
            </a:endParaRPr>
          </a:p>
        </p:txBody>
      </p:sp>
      <p:sp>
        <p:nvSpPr>
          <p:cNvPr id="11" name="TextBox 10"/>
          <p:cNvSpPr txBox="1"/>
          <p:nvPr/>
        </p:nvSpPr>
        <p:spPr>
          <a:xfrm>
            <a:off x="4463457" y="4510871"/>
            <a:ext cx="412292" cy="584775"/>
          </a:xfrm>
          <a:prstGeom prst="rect">
            <a:avLst/>
          </a:prstGeom>
          <a:noFill/>
        </p:spPr>
        <p:txBody>
          <a:bodyPr wrap="none" rtlCol="0">
            <a:spAutoFit/>
          </a:bodyPr>
          <a:lstStyle/>
          <a:p>
            <a:r>
              <a:rPr lang="en-GB" sz="3200" b="1" dirty="0">
                <a:solidFill>
                  <a:srgbClr val="002060"/>
                </a:solidFill>
                <a:latin typeface="Arial" panose="020B0604020202020204" pitchFamily="34" charset="0"/>
                <a:cs typeface="Arial" panose="020B0604020202020204" pitchFamily="34" charset="0"/>
              </a:rPr>
              <a:t>2</a:t>
            </a:r>
          </a:p>
        </p:txBody>
      </p:sp>
      <p:sp>
        <p:nvSpPr>
          <p:cNvPr id="8" name="Rounded Rectangle 7"/>
          <p:cNvSpPr/>
          <p:nvPr/>
        </p:nvSpPr>
        <p:spPr>
          <a:xfrm>
            <a:off x="4863333" y="5573258"/>
            <a:ext cx="1960787" cy="597879"/>
          </a:xfrm>
          <a:prstGeom prst="roundRect">
            <a:avLst/>
          </a:prstGeom>
          <a:solidFill>
            <a:srgbClr val="263B8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C</a:t>
            </a:r>
            <a:r>
              <a:rPr lang="en-GB" sz="2800" baseline="-25000" dirty="0">
                <a:latin typeface="Arial" panose="020B0604020202020204" pitchFamily="34" charset="0"/>
                <a:cs typeface="Arial" panose="020B0604020202020204" pitchFamily="34" charset="0"/>
              </a:rPr>
              <a:t>2</a:t>
            </a:r>
            <a:r>
              <a:rPr lang="en-GB" sz="2800" dirty="0">
                <a:latin typeface="Arial" panose="020B0604020202020204" pitchFamily="34" charset="0"/>
                <a:cs typeface="Arial" panose="020B0604020202020204" pitchFamily="34" charset="0"/>
              </a:rPr>
              <a:t>H</a:t>
            </a:r>
            <a:r>
              <a:rPr lang="en-GB" sz="2800" baseline="-25000" dirty="0">
                <a:latin typeface="Arial" panose="020B0604020202020204" pitchFamily="34" charset="0"/>
                <a:cs typeface="Arial" panose="020B0604020202020204" pitchFamily="34" charset="0"/>
              </a:rPr>
              <a:t>5</a:t>
            </a:r>
            <a:r>
              <a:rPr lang="en-GB" sz="2800" dirty="0">
                <a:latin typeface="Arial" panose="020B0604020202020204" pitchFamily="34" charset="0"/>
                <a:cs typeface="Arial" panose="020B0604020202020204" pitchFamily="34" charset="0"/>
              </a:rPr>
              <a:t>OH</a:t>
            </a:r>
            <a:endParaRPr lang="en-GB" sz="2800" baseline="-25000" dirty="0">
              <a:latin typeface="Arial" panose="020B0604020202020204" pitchFamily="34" charset="0"/>
              <a:cs typeface="Arial" panose="020B0604020202020204" pitchFamily="34" charset="0"/>
            </a:endParaRPr>
          </a:p>
        </p:txBody>
      </p:sp>
      <p:sp>
        <p:nvSpPr>
          <p:cNvPr id="12" name="TextBox 11"/>
          <p:cNvSpPr txBox="1"/>
          <p:nvPr/>
        </p:nvSpPr>
        <p:spPr>
          <a:xfrm>
            <a:off x="4451041" y="5579810"/>
            <a:ext cx="412292" cy="584775"/>
          </a:xfrm>
          <a:prstGeom prst="rect">
            <a:avLst/>
          </a:prstGeom>
          <a:noFill/>
        </p:spPr>
        <p:txBody>
          <a:bodyPr wrap="none" rtlCol="0">
            <a:spAutoFit/>
          </a:bodyPr>
          <a:lstStyle/>
          <a:p>
            <a:r>
              <a:rPr lang="en-GB" sz="3200" b="1" dirty="0">
                <a:solidFill>
                  <a:srgbClr val="002060"/>
                </a:solidFill>
                <a:latin typeface="Arial" panose="020B0604020202020204" pitchFamily="34" charset="0"/>
                <a:cs typeface="Arial" panose="020B0604020202020204" pitchFamily="34" charset="0"/>
              </a:rPr>
              <a:t>2</a:t>
            </a:r>
          </a:p>
        </p:txBody>
      </p:sp>
      <p:sp>
        <p:nvSpPr>
          <p:cNvPr id="9" name="Rounded Rectangle 8"/>
          <p:cNvSpPr/>
          <p:nvPr/>
        </p:nvSpPr>
        <p:spPr>
          <a:xfrm>
            <a:off x="7648762" y="5579810"/>
            <a:ext cx="1179243" cy="597879"/>
          </a:xfrm>
          <a:prstGeom prst="roundRect">
            <a:avLst/>
          </a:prstGeom>
          <a:solidFill>
            <a:srgbClr val="263B8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CO</a:t>
            </a:r>
            <a:r>
              <a:rPr lang="en-GB" sz="2800" baseline="-25000" dirty="0">
                <a:latin typeface="Arial" panose="020B0604020202020204" pitchFamily="34" charset="0"/>
                <a:cs typeface="Arial" panose="020B0604020202020204" pitchFamily="34" charset="0"/>
              </a:rPr>
              <a:t>2</a:t>
            </a:r>
          </a:p>
        </p:txBody>
      </p:sp>
      <p:sp>
        <p:nvSpPr>
          <p:cNvPr id="10" name="TextBox 9"/>
          <p:cNvSpPr txBox="1"/>
          <p:nvPr/>
        </p:nvSpPr>
        <p:spPr>
          <a:xfrm>
            <a:off x="7236470" y="5586362"/>
            <a:ext cx="412292" cy="584775"/>
          </a:xfrm>
          <a:prstGeom prst="rect">
            <a:avLst/>
          </a:prstGeom>
          <a:noFill/>
        </p:spPr>
        <p:txBody>
          <a:bodyPr wrap="none" rtlCol="0">
            <a:spAutoFit/>
          </a:bodyPr>
          <a:lstStyle/>
          <a:p>
            <a:r>
              <a:rPr lang="en-GB" sz="3200" b="1" dirty="0">
                <a:solidFill>
                  <a:srgbClr val="002060"/>
                </a:solidFill>
                <a:latin typeface="Arial" panose="020B0604020202020204" pitchFamily="34" charset="0"/>
                <a:cs typeface="Arial" panose="020B0604020202020204" pitchFamily="34" charset="0"/>
              </a:rPr>
              <a:t>2</a:t>
            </a:r>
          </a:p>
        </p:txBody>
      </p:sp>
      <p:cxnSp>
        <p:nvCxnSpPr>
          <p:cNvPr id="47" name="Straight Arrow Connector 46"/>
          <p:cNvCxnSpPr>
            <a:stCxn id="5" idx="3"/>
            <a:endCxn id="11" idx="1"/>
          </p:cNvCxnSpPr>
          <p:nvPr/>
        </p:nvCxnSpPr>
        <p:spPr>
          <a:xfrm flipV="1">
            <a:off x="3130063" y="4803259"/>
            <a:ext cx="1333394" cy="597879"/>
          </a:xfrm>
          <a:prstGeom prst="straightConnector1">
            <a:avLst/>
          </a:prstGeom>
          <a:ln>
            <a:solidFill>
              <a:srgbClr val="263B8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 idx="3"/>
            <a:endCxn id="12" idx="1"/>
          </p:cNvCxnSpPr>
          <p:nvPr/>
        </p:nvCxnSpPr>
        <p:spPr>
          <a:xfrm>
            <a:off x="3130063" y="5401138"/>
            <a:ext cx="1320978" cy="471060"/>
          </a:xfrm>
          <a:prstGeom prst="straightConnector1">
            <a:avLst/>
          </a:prstGeom>
          <a:ln>
            <a:solidFill>
              <a:srgbClr val="263B82"/>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790581" y="5155490"/>
            <a:ext cx="441146" cy="400110"/>
          </a:xfrm>
          <a:prstGeom prst="rect">
            <a:avLst/>
          </a:prstGeom>
          <a:noFill/>
        </p:spPr>
        <p:txBody>
          <a:bodyPr wrap="none" rtlCol="0">
            <a:spAutoFit/>
          </a:bodyPr>
          <a:lstStyle/>
          <a:p>
            <a:r>
              <a:rPr lang="en-GB" sz="2000" b="1" dirty="0">
                <a:solidFill>
                  <a:srgbClr val="FF0000"/>
                </a:solidFill>
                <a:latin typeface="Arial" panose="020B0604020202020204" pitchFamily="34" charset="0"/>
                <a:cs typeface="Arial" panose="020B0604020202020204" pitchFamily="34" charset="0"/>
              </a:rPr>
              <a:t>or</a:t>
            </a:r>
          </a:p>
        </p:txBody>
      </p:sp>
      <p:sp>
        <p:nvSpPr>
          <p:cNvPr id="51" name="TextBox 50"/>
          <p:cNvSpPr txBox="1"/>
          <p:nvPr/>
        </p:nvSpPr>
        <p:spPr>
          <a:xfrm>
            <a:off x="6890503" y="5563566"/>
            <a:ext cx="425116"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a:t>
            </a:r>
          </a:p>
        </p:txBody>
      </p:sp>
      <p:sp>
        <p:nvSpPr>
          <p:cNvPr id="52" name="TextBox 51"/>
          <p:cNvSpPr txBox="1"/>
          <p:nvPr/>
        </p:nvSpPr>
        <p:spPr>
          <a:xfrm>
            <a:off x="5957987" y="5133767"/>
            <a:ext cx="1154483" cy="369332"/>
          </a:xfrm>
          <a:prstGeom prst="rect">
            <a:avLst/>
          </a:prstGeom>
          <a:noFill/>
        </p:spPr>
        <p:txBody>
          <a:bodyPr wrap="none" rtlCol="0">
            <a:spAutoFit/>
          </a:bodyPr>
          <a:lstStyle/>
          <a:p>
            <a:r>
              <a:rPr lang="en-GB" dirty="0"/>
              <a:t>Lactic acid</a:t>
            </a:r>
          </a:p>
        </p:txBody>
      </p:sp>
      <p:sp>
        <p:nvSpPr>
          <p:cNvPr id="57" name="TextBox 56"/>
          <p:cNvSpPr txBox="1"/>
          <p:nvPr/>
        </p:nvSpPr>
        <p:spPr>
          <a:xfrm>
            <a:off x="5346237" y="6157801"/>
            <a:ext cx="1005467" cy="646331"/>
          </a:xfrm>
          <a:prstGeom prst="rect">
            <a:avLst/>
          </a:prstGeom>
          <a:noFill/>
        </p:spPr>
        <p:txBody>
          <a:bodyPr wrap="square" rtlCol="0">
            <a:spAutoFit/>
          </a:bodyPr>
          <a:lstStyle/>
          <a:p>
            <a:pPr algn="ctr"/>
            <a:r>
              <a:rPr lang="en-GB" dirty="0"/>
              <a:t>Ethanol (alcohol)</a:t>
            </a:r>
          </a:p>
        </p:txBody>
      </p:sp>
      <p:sp>
        <p:nvSpPr>
          <p:cNvPr id="58" name="TextBox 57"/>
          <p:cNvSpPr txBox="1"/>
          <p:nvPr/>
        </p:nvSpPr>
        <p:spPr>
          <a:xfrm>
            <a:off x="7442616" y="6261942"/>
            <a:ext cx="1672710" cy="369332"/>
          </a:xfrm>
          <a:prstGeom prst="rect">
            <a:avLst/>
          </a:prstGeom>
          <a:noFill/>
        </p:spPr>
        <p:txBody>
          <a:bodyPr wrap="square" rtlCol="0">
            <a:spAutoFit/>
          </a:bodyPr>
          <a:lstStyle/>
          <a:p>
            <a:pPr algn="ctr"/>
            <a:r>
              <a:rPr lang="en-GB" dirty="0"/>
              <a:t>Carbon dioxide</a:t>
            </a:r>
          </a:p>
        </p:txBody>
      </p:sp>
      <p:sp>
        <p:nvSpPr>
          <p:cNvPr id="59" name="TextBox 58"/>
          <p:cNvSpPr txBox="1"/>
          <p:nvPr/>
        </p:nvSpPr>
        <p:spPr>
          <a:xfrm>
            <a:off x="1685600" y="5719120"/>
            <a:ext cx="928139" cy="369332"/>
          </a:xfrm>
          <a:prstGeom prst="rect">
            <a:avLst/>
          </a:prstGeom>
          <a:noFill/>
        </p:spPr>
        <p:txBody>
          <a:bodyPr wrap="none" rtlCol="0">
            <a:spAutoFit/>
          </a:bodyPr>
          <a:lstStyle/>
          <a:p>
            <a:r>
              <a:rPr lang="en-GB" dirty="0"/>
              <a:t>Glucose</a:t>
            </a:r>
          </a:p>
        </p:txBody>
      </p:sp>
      <p:pic>
        <p:nvPicPr>
          <p:cNvPr id="64" name="Picture 63"/>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l="15217" t="23423" r="18478" b="12613"/>
          <a:stretch>
            <a:fillRect/>
          </a:stretch>
        </p:blipFill>
        <p:spPr>
          <a:xfrm>
            <a:off x="9397536" y="4253067"/>
            <a:ext cx="756347" cy="874880"/>
          </a:xfrm>
          <a:prstGeom prst="rect">
            <a:avLst/>
          </a:prstGeom>
        </p:spPr>
      </p:pic>
      <p:pic>
        <p:nvPicPr>
          <p:cNvPr id="65" name="Picture 64"/>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l="15894" t="11000" r="18543" b="11000"/>
          <a:stretch>
            <a:fillRect/>
          </a:stretch>
        </p:blipFill>
        <p:spPr>
          <a:xfrm>
            <a:off x="10261763" y="4162944"/>
            <a:ext cx="1147685" cy="907989"/>
          </a:xfrm>
          <a:prstGeom prst="rect">
            <a:avLst/>
          </a:prstGeom>
        </p:spPr>
      </p:pic>
      <p:pic>
        <p:nvPicPr>
          <p:cNvPr id="68" name="Picture 67"/>
          <p:cNvPicPr>
            <a:picLocks noChangeAspect="1"/>
          </p:cNvPicPr>
          <p:nvPr/>
        </p:nvPicPr>
        <p:blipFill>
          <a:blip r:embed="rId6" cstate="email">
            <a:extLst>
              <a:ext uri="{BEBA8EAE-BF5A-486C-A8C5-ECC9F3942E4B}">
                <a14:imgProps xmlns:a14="http://schemas.microsoft.com/office/drawing/2010/main">
                  <a14:imgLayer r:embed="rId7">
                    <a14:imgEffect>
                      <a14:backgroundRemoval t="9969" b="89720" l="6800" r="92600"/>
                    </a14:imgEffect>
                  </a14:imgLayer>
                </a14:imgProps>
              </a:ext>
              <a:ext uri="{28A0092B-C50C-407E-A947-70E740481C1C}">
                <a14:useLocalDpi xmlns:a14="http://schemas.microsoft.com/office/drawing/2010/main"/>
              </a:ext>
            </a:extLst>
          </a:blip>
          <a:srcRect l="7813" t="11707" r="7500" b="13659"/>
          <a:stretch>
            <a:fillRect/>
          </a:stretch>
        </p:blipFill>
        <p:spPr>
          <a:xfrm>
            <a:off x="9667832" y="5586362"/>
            <a:ext cx="1235453" cy="699005"/>
          </a:xfrm>
          <a:prstGeom prst="rect">
            <a:avLst/>
          </a:prstGeom>
        </p:spPr>
      </p:pic>
      <p:pic>
        <p:nvPicPr>
          <p:cNvPr id="70" name="Picture 6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35467" y="5348071"/>
            <a:ext cx="514298" cy="1048251"/>
          </a:xfrm>
          <a:prstGeom prst="rect">
            <a:avLst/>
          </a:prstGeom>
        </p:spPr>
      </p:pic>
      <p:cxnSp>
        <p:nvCxnSpPr>
          <p:cNvPr id="72" name="Straight Arrow Connector 71"/>
          <p:cNvCxnSpPr>
            <a:stCxn id="6" idx="3"/>
            <a:endCxn id="64" idx="1"/>
          </p:cNvCxnSpPr>
          <p:nvPr/>
        </p:nvCxnSpPr>
        <p:spPr>
          <a:xfrm flipV="1">
            <a:off x="8225721" y="4690507"/>
            <a:ext cx="1171815" cy="112752"/>
          </a:xfrm>
          <a:prstGeom prst="straightConnector1">
            <a:avLst/>
          </a:prstGeom>
          <a:ln>
            <a:solidFill>
              <a:srgbClr val="263B83"/>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9" idx="3"/>
          </p:cNvCxnSpPr>
          <p:nvPr/>
        </p:nvCxnSpPr>
        <p:spPr>
          <a:xfrm>
            <a:off x="8828005" y="5878750"/>
            <a:ext cx="704615" cy="57114"/>
          </a:xfrm>
          <a:prstGeom prst="straightConnector1">
            <a:avLst/>
          </a:prstGeom>
          <a:ln>
            <a:solidFill>
              <a:srgbClr val="263B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60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Increases in biotechnology</a:t>
            </a:r>
          </a:p>
        </p:txBody>
      </p:sp>
      <p:sp>
        <p:nvSpPr>
          <p:cNvPr id="3" name="Subtitle 2"/>
          <p:cNvSpPr>
            <a:spLocks noGrp="1"/>
          </p:cNvSpPr>
          <p:nvPr>
            <p:ph type="subTitle" idx="1"/>
          </p:nvPr>
        </p:nvSpPr>
        <p:spPr>
          <a:xfrm>
            <a:off x="1169276" y="2571092"/>
            <a:ext cx="6806827" cy="3600000"/>
          </a:xfrm>
        </p:spPr>
        <p:txBody>
          <a:bodyPr/>
          <a:lstStyle/>
          <a:p>
            <a:pPr marL="0" indent="0">
              <a:buNone/>
            </a:pPr>
            <a:r>
              <a:rPr lang="en-GB" sz="2000" dirty="0"/>
              <a:t>Increases in the use of biotechnology by the food industry are due to:</a:t>
            </a:r>
          </a:p>
          <a:p>
            <a:endParaRPr lang="en-GB" sz="2000" dirty="0"/>
          </a:p>
          <a:p>
            <a:r>
              <a:rPr lang="en-GB" sz="2000" dirty="0"/>
              <a:t>competition between food companies for an increased market share;</a:t>
            </a:r>
          </a:p>
          <a:p>
            <a:endParaRPr lang="en-GB" sz="2000" dirty="0"/>
          </a:p>
          <a:p>
            <a:r>
              <a:rPr lang="en-GB" sz="2000" dirty="0"/>
              <a:t>attempts to increase efficiency and reduce the environmental impact of production;</a:t>
            </a:r>
          </a:p>
          <a:p>
            <a:endParaRPr lang="en-GB" sz="2000" dirty="0"/>
          </a:p>
          <a:p>
            <a:r>
              <a:rPr lang="en-GB" sz="2000" dirty="0"/>
              <a:t>consumer demand for convenient, high quality products at a reasonable cost.</a:t>
            </a:r>
          </a:p>
          <a:p>
            <a:endParaRPr lang="en-GB" sz="2000" dirty="0"/>
          </a:p>
          <a:p>
            <a:endParaRPr lang="en-US" sz="2000" dirty="0"/>
          </a:p>
        </p:txBody>
      </p:sp>
      <p:pic>
        <p:nvPicPr>
          <p:cNvPr id="9" name="Picture 8"/>
          <p:cNvPicPr>
            <a:picLocks/>
          </p:cNvPicPr>
          <p:nvPr/>
        </p:nvPicPr>
        <p:blipFill>
          <a:blip r:embed="rId2" cstate="email">
            <a:extLst>
              <a:ext uri="{28A0092B-C50C-407E-A947-70E740481C1C}">
                <a14:useLocalDpi xmlns:a14="http://schemas.microsoft.com/office/drawing/2010/main"/>
              </a:ext>
            </a:extLst>
          </a:blip>
          <a:stretch>
            <a:fillRect/>
          </a:stretch>
        </p:blipFill>
        <p:spPr>
          <a:xfrm>
            <a:off x="8411186" y="3682446"/>
            <a:ext cx="1758648" cy="1758648"/>
          </a:xfrm>
          <a:prstGeom prst="rect">
            <a:avLst/>
          </a:prstGeom>
        </p:spPr>
      </p:pic>
      <p:pic>
        <p:nvPicPr>
          <p:cNvPr id="8" name="Picture 7"/>
          <p:cNvPicPr>
            <a:picLocks/>
          </p:cNvPicPr>
          <p:nvPr/>
        </p:nvPicPr>
        <p:blipFill>
          <a:blip r:embed="rId3" cstate="email">
            <a:extLst>
              <a:ext uri="{28A0092B-C50C-407E-A947-70E740481C1C}">
                <a14:useLocalDpi xmlns:a14="http://schemas.microsoft.com/office/drawing/2010/main"/>
              </a:ext>
            </a:extLst>
          </a:blip>
          <a:stretch>
            <a:fillRect/>
          </a:stretch>
        </p:blipFill>
        <p:spPr>
          <a:xfrm>
            <a:off x="10271903" y="3682446"/>
            <a:ext cx="1758648" cy="1758648"/>
          </a:xfrm>
          <a:prstGeom prst="rect">
            <a:avLst/>
          </a:prstGeom>
        </p:spPr>
      </p:pic>
      <p:pic>
        <p:nvPicPr>
          <p:cNvPr id="4" name="Picture 3"/>
          <p:cNvPicPr>
            <a:picLocks/>
          </p:cNvPicPr>
          <p:nvPr/>
        </p:nvPicPr>
        <p:blipFill>
          <a:blip r:embed="rId4" cstate="email">
            <a:extLst>
              <a:ext uri="{28A0092B-C50C-407E-A947-70E740481C1C}">
                <a14:useLocalDpi xmlns:a14="http://schemas.microsoft.com/office/drawing/2010/main"/>
              </a:ext>
            </a:extLst>
          </a:blip>
          <a:stretch>
            <a:fillRect/>
          </a:stretch>
        </p:blipFill>
        <p:spPr>
          <a:xfrm>
            <a:off x="9341544" y="1923798"/>
            <a:ext cx="1758648" cy="1891913"/>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Traditional biotechnology</a:t>
            </a:r>
          </a:p>
        </p:txBody>
      </p:sp>
      <p:sp>
        <p:nvSpPr>
          <p:cNvPr id="3" name="Subtitle 2"/>
          <p:cNvSpPr>
            <a:spLocks noGrp="1"/>
          </p:cNvSpPr>
          <p:nvPr>
            <p:ph type="subTitle" idx="1"/>
          </p:nvPr>
        </p:nvSpPr>
        <p:spPr>
          <a:xfrm>
            <a:off x="1169276" y="2571092"/>
            <a:ext cx="6854584" cy="3600000"/>
          </a:xfrm>
        </p:spPr>
        <p:txBody>
          <a:bodyPr/>
          <a:lstStyle/>
          <a:p>
            <a:pPr marL="0" indent="0">
              <a:buNone/>
            </a:pPr>
            <a:r>
              <a:rPr lang="en-GB" sz="2000" dirty="0"/>
              <a:t>Traditional biotechnology mainly involves the production of foods such as cheese, bread, yogurt and wine.</a:t>
            </a:r>
            <a:br>
              <a:rPr lang="en-GB" sz="2000" dirty="0"/>
            </a:br>
            <a:br>
              <a:rPr lang="en-GB" sz="2000" dirty="0"/>
            </a:br>
            <a:r>
              <a:rPr lang="en-GB" sz="2000" dirty="0"/>
              <a:t>The fermentation process:</a:t>
            </a:r>
          </a:p>
          <a:p>
            <a:r>
              <a:rPr lang="en-GB" sz="2000" dirty="0"/>
              <a:t>offers a method of preservation, e.g. by producing acid which lowers the pH (converting a perishable food into one that has a longer shelf-life);</a:t>
            </a:r>
          </a:p>
          <a:p>
            <a:r>
              <a:rPr lang="en-GB" sz="2000" dirty="0"/>
              <a:t>can be used to change the nutritional value of food products, e.g. converting milk to cheese;</a:t>
            </a:r>
          </a:p>
          <a:p>
            <a:r>
              <a:rPr lang="en-GB" sz="2000" dirty="0"/>
              <a:t>can create or improve sensory characteristics of foods (flavour, aroma and texture).</a:t>
            </a:r>
          </a:p>
          <a:p>
            <a:endParaRPr lang="en-US" sz="20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6099" t="6819" r="1515"/>
          <a:stretch/>
        </p:blipFill>
        <p:spPr>
          <a:xfrm>
            <a:off x="7932420" y="2811780"/>
            <a:ext cx="4096673" cy="2754630"/>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bage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427717" y="4987425"/>
            <a:ext cx="2394229" cy="14870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a:t>Food production</a:t>
            </a:r>
          </a:p>
        </p:txBody>
      </p:sp>
      <p:sp>
        <p:nvSpPr>
          <p:cNvPr id="3" name="Subtitle 2"/>
          <p:cNvSpPr>
            <a:spLocks noGrp="1"/>
          </p:cNvSpPr>
          <p:nvPr>
            <p:ph type="subTitle" idx="1"/>
          </p:nvPr>
        </p:nvSpPr>
        <p:spPr>
          <a:xfrm>
            <a:off x="1169276" y="2571092"/>
            <a:ext cx="7772705" cy="3600000"/>
          </a:xfrm>
        </p:spPr>
        <p:txBody>
          <a:bodyPr/>
          <a:lstStyle/>
          <a:p>
            <a:pPr marL="0" indent="0">
              <a:buNone/>
            </a:pPr>
            <a:r>
              <a:rPr lang="en-GB" sz="2000" dirty="0"/>
              <a:t>Cheese – rennet (containing the enzyme renin) is used to coagulate milk, forming curds and whey. The curds are then used to make the cheese. Lactic acid bacteria also contribute to this process. During ripening, other bacteria or moulds may also alter the cheese.</a:t>
            </a:r>
            <a:br>
              <a:rPr lang="en-GB" sz="2000" dirty="0"/>
            </a:br>
            <a:endParaRPr lang="en-GB" sz="2000" dirty="0"/>
          </a:p>
          <a:p>
            <a:pPr marL="0" indent="0">
              <a:buNone/>
            </a:pPr>
            <a:r>
              <a:rPr lang="en-GB" sz="2000" dirty="0"/>
              <a:t>Alcoholic beverages – maltose is broken down into glucose within yeast cells, which then use enzymes to ferment the glucose into alcohol and carbon dioxide.</a:t>
            </a:r>
            <a:br>
              <a:rPr lang="en-GB" sz="2000" dirty="0"/>
            </a:br>
            <a:endParaRPr lang="en-GB" sz="2000" dirty="0"/>
          </a:p>
          <a:p>
            <a:pPr marL="0" indent="0">
              <a:buNone/>
            </a:pPr>
            <a:r>
              <a:rPr lang="en-GB" sz="2000" dirty="0"/>
              <a:t>Bread – enzymes within the flour break down starch, eventually producing glucose. This is fermented by enzymes present in yeast producing alcohol and carbon dioxide. The carbon dioxide trapped in the dough causes it to rise when baked.</a:t>
            </a:r>
          </a:p>
          <a:p>
            <a:endParaRPr lang="en-US" sz="2000" dirty="0"/>
          </a:p>
        </p:txBody>
      </p:sp>
      <p:pic>
        <p:nvPicPr>
          <p:cNvPr id="4" name="Picture 4" descr="one light be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93949" y="3027180"/>
            <a:ext cx="813141" cy="21052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23823" y="1563798"/>
            <a:ext cx="2698123" cy="1596389"/>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Modern biotechnology</a:t>
            </a:r>
          </a:p>
        </p:txBody>
      </p:sp>
      <p:sp>
        <p:nvSpPr>
          <p:cNvPr id="3" name="Subtitle 2"/>
          <p:cNvSpPr>
            <a:spLocks noGrp="1"/>
          </p:cNvSpPr>
          <p:nvPr>
            <p:ph type="subTitle" idx="1"/>
          </p:nvPr>
        </p:nvSpPr>
        <p:spPr>
          <a:xfrm>
            <a:off x="1169276" y="2571092"/>
            <a:ext cx="6381314" cy="3600000"/>
          </a:xfrm>
        </p:spPr>
        <p:txBody>
          <a:bodyPr/>
          <a:lstStyle/>
          <a:p>
            <a:pPr marL="0" indent="0">
              <a:buNone/>
            </a:pPr>
            <a:r>
              <a:rPr lang="en-GB" sz="2000" dirty="0"/>
              <a:t>The emphasis of modern biotechnology is on the production of raw materials and food ingredients. </a:t>
            </a:r>
          </a:p>
          <a:p>
            <a:pPr marL="0" indent="0">
              <a:buNone/>
            </a:pPr>
            <a:r>
              <a:rPr lang="en-GB" sz="2000" dirty="0"/>
              <a:t>	</a:t>
            </a:r>
          </a:p>
          <a:p>
            <a:pPr marL="0" indent="0">
              <a:buNone/>
            </a:pPr>
            <a:r>
              <a:rPr lang="en-GB" sz="2000" dirty="0"/>
              <a:t>Work is based on changing the characteristics of plants, animals and microorganisms, including fungi.</a:t>
            </a:r>
          </a:p>
          <a:p>
            <a:pPr marL="0" indent="0">
              <a:buNone/>
            </a:pPr>
            <a:endParaRPr lang="en-GB" sz="2000" dirty="0"/>
          </a:p>
          <a:p>
            <a:pPr marL="0" indent="0">
              <a:buNone/>
            </a:pPr>
            <a:r>
              <a:rPr lang="en-GB" sz="2000" dirty="0"/>
              <a:t>So far, the majority of this work has been performed in plants.</a:t>
            </a:r>
          </a:p>
          <a:p>
            <a:pPr marL="0" indent="0">
              <a:buNone/>
            </a:pPr>
            <a:endParaRPr lang="en-GB" sz="2000" dirty="0"/>
          </a:p>
          <a:p>
            <a:endParaRPr lang="en-US" sz="2000" dirty="0"/>
          </a:p>
        </p:txBody>
      </p:sp>
      <p:pic>
        <p:nvPicPr>
          <p:cNvPr id="5" name="Picture 4" descr="A test tubes with plants in them&#10;&#10;Description automatically generated">
            <a:extLst>
              <a:ext uri="{FF2B5EF4-FFF2-40B4-BE49-F238E27FC236}">
                <a16:creationId xmlns:a16="http://schemas.microsoft.com/office/drawing/2014/main" id="{04DDE7C2-D2E3-6C92-720C-9FCEF506E455}"/>
              </a:ext>
            </a:extLst>
          </p:cNvPr>
          <p:cNvPicPr>
            <a:picLocks noChangeAspect="1"/>
          </p:cNvPicPr>
          <p:nvPr/>
        </p:nvPicPr>
        <p:blipFill>
          <a:blip r:embed="rId2"/>
          <a:stretch>
            <a:fillRect/>
          </a:stretch>
        </p:blipFill>
        <p:spPr>
          <a:xfrm>
            <a:off x="7808042" y="2715948"/>
            <a:ext cx="3865171" cy="2326833"/>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Genetics and selective breeding</a:t>
            </a:r>
          </a:p>
        </p:txBody>
      </p:sp>
      <p:sp>
        <p:nvSpPr>
          <p:cNvPr id="3" name="Subtitle 2"/>
          <p:cNvSpPr>
            <a:spLocks noGrp="1"/>
          </p:cNvSpPr>
          <p:nvPr>
            <p:ph type="subTitle" idx="1"/>
          </p:nvPr>
        </p:nvSpPr>
        <p:spPr>
          <a:xfrm>
            <a:off x="1169276" y="2571092"/>
            <a:ext cx="7208914" cy="3600000"/>
          </a:xfrm>
        </p:spPr>
        <p:txBody>
          <a:bodyPr/>
          <a:lstStyle/>
          <a:p>
            <a:pPr marL="0" indent="0">
              <a:buNone/>
            </a:pPr>
            <a:r>
              <a:rPr lang="en-GB" sz="2000" dirty="0"/>
              <a:t>Every cell in plants and animals contains genes.</a:t>
            </a:r>
            <a:br>
              <a:rPr lang="en-GB" sz="2000" dirty="0"/>
            </a:br>
            <a:br>
              <a:rPr lang="en-GB" sz="2000" dirty="0"/>
            </a:br>
            <a:r>
              <a:rPr lang="en-GB" sz="2000" dirty="0"/>
              <a:t>They are inherited from each parent and passed on to future generations. They carry information about physical characteristics and ‘qualities’.</a:t>
            </a:r>
            <a:br>
              <a:rPr lang="en-GB" sz="2000" dirty="0"/>
            </a:br>
            <a:br>
              <a:rPr lang="en-GB" sz="2000" dirty="0"/>
            </a:br>
            <a:r>
              <a:rPr lang="en-GB" sz="2000" dirty="0"/>
              <a:t>Historically, plants or animals with a desirable characteristic were bred together, to try and enhance these genetic qualities. This is known as ‘selective breeding’.</a:t>
            </a:r>
            <a:br>
              <a:rPr lang="en-GB" sz="2000" dirty="0"/>
            </a:br>
            <a:br>
              <a:rPr lang="en-GB" sz="2000" dirty="0"/>
            </a:br>
            <a:r>
              <a:rPr lang="en-GB" sz="2000" dirty="0"/>
              <a:t>This process is slow, and so plant and animal breeders have had to work through many generations, waiting for years for noticeable changes (e.g. cross-breeding pigs to produce pork with more muscle and less fat).</a:t>
            </a:r>
          </a:p>
          <a:p>
            <a:endParaRPr lang="en-GB" sz="2000" dirty="0"/>
          </a:p>
          <a:p>
            <a:endParaRPr lang="en-US" sz="2000" dirty="0"/>
          </a:p>
        </p:txBody>
      </p:sp>
      <p:pic>
        <p:nvPicPr>
          <p:cNvPr id="1026" name="Picture 2" descr="Photo of two cross-sectional halves of seed-filled fruit."/>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9857" b="89754" l="4883" r="97852">
                        <a14:foregroundMark x1="11621" y1="46044" x2="32422" y2="52399"/>
                        <a14:foregroundMark x1="49121" y1="47471" x2="49121" y2="51621"/>
                        <a14:foregroundMark x1="22168" y1="74708" x2="22168" y2="74708"/>
                        <a14:foregroundMark x1="17871" y1="73022" x2="17871" y2="73022"/>
                        <a14:foregroundMark x1="14844" y1="70169" x2="14844" y2="70169"/>
                        <a14:foregroundMark x1="71191" y1="27497" x2="71191" y2="27497"/>
                        <a14:foregroundMark x1="69629" y1="27237" x2="69629" y2="27237"/>
                      </a14:backgroundRemoval>
                    </a14:imgEffect>
                  </a14:imgLayer>
                </a14:imgProps>
              </a:ext>
              <a:ext uri="{28A0092B-C50C-407E-A947-70E740481C1C}">
                <a14:useLocalDpi xmlns:a14="http://schemas.microsoft.com/office/drawing/2010/main"/>
              </a:ext>
            </a:extLst>
          </a:blip>
          <a:srcRect l="5566" t="26813" r="3516" b="22409"/>
          <a:stretch>
            <a:fillRect/>
          </a:stretch>
        </p:blipFill>
        <p:spPr bwMode="auto">
          <a:xfrm>
            <a:off x="8582951" y="1735455"/>
            <a:ext cx="3291208" cy="13839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BEBA8EAE-BF5A-486C-A8C5-ECC9F3942E4B}">
                <a14:imgProps xmlns:a14="http://schemas.microsoft.com/office/drawing/2010/main">
                  <a14:imgLayer r:embed="rId5">
                    <a14:imgEffect>
                      <a14:backgroundRemoval t="5744" b="89929" l="8333" r="90000"/>
                    </a14:imgEffect>
                  </a14:imgLayer>
                </a14:imgProps>
              </a:ext>
              <a:ext uri="{28A0092B-C50C-407E-A947-70E740481C1C}">
                <a14:useLocalDpi xmlns:a14="http://schemas.microsoft.com/office/drawing/2010/main"/>
              </a:ext>
            </a:extLst>
          </a:blip>
          <a:srcRect l="11750" t="7547" r="14250" b="10566"/>
          <a:stretch>
            <a:fillRect/>
          </a:stretch>
        </p:blipFill>
        <p:spPr>
          <a:xfrm>
            <a:off x="8818854" y="3335462"/>
            <a:ext cx="2819402" cy="2065302"/>
          </a:xfrm>
          <a:prstGeom prst="rect">
            <a:avLst/>
          </a:prstGeom>
        </p:spPr>
      </p:pic>
      <p:sp>
        <p:nvSpPr>
          <p:cNvPr id="7" name="TextBox 6"/>
          <p:cNvSpPr txBox="1"/>
          <p:nvPr/>
        </p:nvSpPr>
        <p:spPr>
          <a:xfrm>
            <a:off x="8500351" y="5458697"/>
            <a:ext cx="3452839" cy="923330"/>
          </a:xfrm>
          <a:prstGeom prst="rect">
            <a:avLst/>
          </a:prstGeom>
          <a:solidFill>
            <a:srgbClr val="263B83"/>
          </a:solid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Modern bananas have been bred to be much sweeter and have smaller seeds.</a:t>
            </a:r>
          </a:p>
        </p:txBody>
      </p:sp>
    </p:spTree>
    <p:extLst>
      <p:ext uri="{BB962C8B-B14F-4D97-AF65-F5344CB8AC3E}">
        <p14:creationId xmlns:p14="http://schemas.microsoft.com/office/powerpoint/2010/main" val="3227605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Deoxyribonucleic acid (DNA)</a:t>
            </a:r>
          </a:p>
        </p:txBody>
      </p:sp>
      <p:sp>
        <p:nvSpPr>
          <p:cNvPr id="3" name="Subtitle 2"/>
          <p:cNvSpPr>
            <a:spLocks noGrp="1"/>
          </p:cNvSpPr>
          <p:nvPr>
            <p:ph type="subTitle" idx="1"/>
          </p:nvPr>
        </p:nvSpPr>
        <p:spPr>
          <a:xfrm>
            <a:off x="1169276" y="2571092"/>
            <a:ext cx="8340484" cy="3600000"/>
          </a:xfrm>
        </p:spPr>
        <p:txBody>
          <a:bodyPr/>
          <a:lstStyle/>
          <a:p>
            <a:pPr marL="0" indent="0">
              <a:buNone/>
            </a:pPr>
            <a:r>
              <a:rPr lang="en-GB" sz="2000" dirty="0"/>
              <a:t>Today, scientists are able to identify genes which control particular characteristics. These discoveries offer a quicker and more exact way to improve crops and livestock.</a:t>
            </a:r>
            <a:br>
              <a:rPr lang="en-GB" sz="2000" dirty="0"/>
            </a:br>
            <a:br>
              <a:rPr lang="en-GB" sz="2000" dirty="0"/>
            </a:br>
            <a:r>
              <a:rPr lang="en-GB" sz="2000" dirty="0"/>
              <a:t>Understanding the nature of deoxyribonucleic acid (DNA) has paved the way for genetic modification. </a:t>
            </a:r>
            <a:br>
              <a:rPr lang="en-GB" sz="2000" dirty="0"/>
            </a:br>
            <a:br>
              <a:rPr lang="en-GB" sz="2000" dirty="0"/>
            </a:br>
            <a:r>
              <a:rPr lang="en-GB" sz="2000" dirty="0"/>
              <a:t>This is the process by which biotechnologists can alter DNA sequences, to produce a crop, for example, with additional or improved characteristics. </a:t>
            </a:r>
            <a:br>
              <a:rPr lang="en-GB" sz="2000" dirty="0"/>
            </a:br>
            <a:br>
              <a:rPr lang="en-GB" sz="2000" dirty="0"/>
            </a:br>
            <a:r>
              <a:rPr lang="en-GB" sz="2000" dirty="0"/>
              <a:t>For example, ‘Golden Rice’ is a genetically modified rice crop that contains vitamin A, in order to combat deficiencies that can be a serious problem in some countries.</a:t>
            </a:r>
          </a:p>
          <a:p>
            <a:pPr marL="0" indent="0">
              <a:buNone/>
            </a:pPr>
            <a:endParaRPr lang="en-GB" sz="2000" dirty="0"/>
          </a:p>
          <a:p>
            <a:endParaRPr lang="en-US"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15308" y="2045970"/>
            <a:ext cx="3747932" cy="3747932"/>
          </a:xfrm>
          <a:prstGeom prst="rect">
            <a:avLst/>
          </a:prstGeom>
        </p:spPr>
      </p:pic>
    </p:spTree>
    <p:extLst>
      <p:ext uri="{BB962C8B-B14F-4D97-AF65-F5344CB8AC3E}">
        <p14:creationId xmlns:p14="http://schemas.microsoft.com/office/powerpoint/2010/main" val="3227605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EF8BEF-EE5A-4B84-AE1A-EEA514A42A5A}">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2.xml><?xml version="1.0" encoding="utf-8"?>
<ds:datastoreItem xmlns:ds="http://schemas.openxmlformats.org/officeDocument/2006/customXml" ds:itemID="{6C87BF80-A3FB-4EB9-8958-08DA367D7C4C}">
  <ds:schemaRefs>
    <ds:schemaRef ds:uri="http://schemas.microsoft.com/sharepoint/v3/contenttype/forms"/>
  </ds:schemaRefs>
</ds:datastoreItem>
</file>

<file path=customXml/itemProps3.xml><?xml version="1.0" encoding="utf-8"?>
<ds:datastoreItem xmlns:ds="http://schemas.openxmlformats.org/officeDocument/2006/customXml" ds:itemID="{CC39D110-9C6E-4A3B-8250-DC148D621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1130</TotalTime>
  <Words>1998</Words>
  <Application>Microsoft Office PowerPoint</Application>
  <PresentationFormat>Widescreen</PresentationFormat>
  <Paragraphs>109</Paragraphs>
  <Slides>23</Slides>
  <Notes>0</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23</vt:i4>
      </vt:variant>
    </vt:vector>
  </HeadingPairs>
  <TitlesOfParts>
    <vt:vector size="28" baseType="lpstr">
      <vt:lpstr>Arial</vt:lpstr>
      <vt:lpstr>Office Theme</vt:lpstr>
      <vt:lpstr>Custom Design</vt:lpstr>
      <vt:lpstr>1_Custom Design</vt:lpstr>
      <vt:lpstr>3_Custom Design</vt:lpstr>
      <vt:lpstr>Biotechnology and nanotechnology</vt:lpstr>
      <vt:lpstr>What is biotechnology?</vt:lpstr>
      <vt:lpstr>Biotechnology is not new</vt:lpstr>
      <vt:lpstr>Increases in biotechnology</vt:lpstr>
      <vt:lpstr>Traditional biotechnology</vt:lpstr>
      <vt:lpstr>Food production</vt:lpstr>
      <vt:lpstr>Modern biotechnology</vt:lpstr>
      <vt:lpstr>Genetics and selective breeding</vt:lpstr>
      <vt:lpstr>Deoxyribonucleic acid (DNA)</vt:lpstr>
      <vt:lpstr>How does genetic modification work?</vt:lpstr>
      <vt:lpstr>Improving crops and livestock</vt:lpstr>
      <vt:lpstr>Concerns about genetic modification</vt:lpstr>
      <vt:lpstr>Health and safety concerns</vt:lpstr>
      <vt:lpstr>GM labelling in the UK</vt:lpstr>
      <vt:lpstr>Recent advances</vt:lpstr>
      <vt:lpstr>Research</vt:lpstr>
      <vt:lpstr>What is nanotechnology?</vt:lpstr>
      <vt:lpstr>Nanotechnology</vt:lpstr>
      <vt:lpstr>Uses for nanotechnology in food</vt:lpstr>
      <vt:lpstr>Issues and concerns</vt:lpstr>
      <vt:lpstr>Assessment of novel foods</vt:lpstr>
      <vt:lpstr>Ongoing research</vt:lpstr>
      <vt:lpstr>Biotechnology and nanotechnology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Ewen Trafford</cp:lastModifiedBy>
  <cp:revision>85</cp:revision>
  <dcterms:created xsi:type="dcterms:W3CDTF">2018-10-10T09:22:08Z</dcterms:created>
  <dcterms:modified xsi:type="dcterms:W3CDTF">2024-04-30T14:45:49Z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