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omments/modernComment_13D_EFDE5416.xml" ContentType="application/vnd.ms-powerpoint.comments+xml"/>
  <Override PartName="/ppt/comments/modernComment_155_7A1A480A.xml" ContentType="application/vnd.ms-powerpoint.comments+xml"/>
  <Override PartName="/ppt/comments/modernComment_10E_CAE6534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329" r:id="rId9"/>
    <p:sldId id="322" r:id="rId10"/>
    <p:sldId id="330" r:id="rId11"/>
    <p:sldId id="331" r:id="rId12"/>
    <p:sldId id="332" r:id="rId13"/>
    <p:sldId id="333" r:id="rId14"/>
    <p:sldId id="334" r:id="rId15"/>
    <p:sldId id="344" r:id="rId16"/>
    <p:sldId id="335" r:id="rId17"/>
    <p:sldId id="345" r:id="rId18"/>
    <p:sldId id="314" r:id="rId19"/>
    <p:sldId id="272" r:id="rId20"/>
    <p:sldId id="342" r:id="rId21"/>
    <p:sldId id="343" r:id="rId22"/>
    <p:sldId id="336" r:id="rId23"/>
    <p:sldId id="307" r:id="rId24"/>
    <p:sldId id="320" r:id="rId25"/>
    <p:sldId id="308" r:id="rId26"/>
    <p:sldId id="337" r:id="rId27"/>
    <p:sldId id="338" r:id="rId28"/>
    <p:sldId id="339" r:id="rId29"/>
    <p:sldId id="346" r:id="rId30"/>
    <p:sldId id="315" r:id="rId31"/>
    <p:sldId id="326" r:id="rId32"/>
    <p:sldId id="317" r:id="rId33"/>
    <p:sldId id="316" r:id="rId34"/>
    <p:sldId id="327" r:id="rId35"/>
    <p:sldId id="347" r:id="rId36"/>
    <p:sldId id="340" r:id="rId37"/>
    <p:sldId id="341" r:id="rId38"/>
    <p:sldId id="270"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0800EC-D4C6-4601-8B93-38D988C46D04}">
          <p14:sldIdLst>
            <p14:sldId id="256"/>
          </p14:sldIdLst>
        </p14:section>
        <p14:section name="Biodiversity" id="{A4363023-8390-4E35-86AA-2F340A32F2AF}">
          <p14:sldIdLst>
            <p14:sldId id="329"/>
            <p14:sldId id="322"/>
            <p14:sldId id="330"/>
            <p14:sldId id="331"/>
            <p14:sldId id="332"/>
            <p14:sldId id="333"/>
            <p14:sldId id="334"/>
            <p14:sldId id="344"/>
            <p14:sldId id="335"/>
            <p14:sldId id="345"/>
            <p14:sldId id="314"/>
          </p14:sldIdLst>
        </p14:section>
        <p14:section name="Climate change" id="{F3CBD383-EB08-4F59-B504-D7D439ABF92C}">
          <p14:sldIdLst>
            <p14:sldId id="272"/>
            <p14:sldId id="342"/>
            <p14:sldId id="343"/>
          </p14:sldIdLst>
        </p14:section>
        <p14:section name="Extinction" id="{3E413242-3DAF-4F7F-9625-829D139AE40B}">
          <p14:sldIdLst>
            <p14:sldId id="336"/>
            <p14:sldId id="307"/>
            <p14:sldId id="320"/>
          </p14:sldIdLst>
        </p14:section>
        <p14:section name="Conservation" id="{FE6F0144-082F-4B49-9700-52944C5E1A22}">
          <p14:sldIdLst>
            <p14:sldId id="308"/>
            <p14:sldId id="337"/>
            <p14:sldId id="338"/>
            <p14:sldId id="339"/>
            <p14:sldId id="346"/>
            <p14:sldId id="315"/>
            <p14:sldId id="326"/>
          </p14:sldIdLst>
        </p14:section>
        <p14:section name="Seed and gene banks" id="{693BFD23-00A3-4C1F-A05E-C164DDB6366B}">
          <p14:sldIdLst>
            <p14:sldId id="317"/>
            <p14:sldId id="316"/>
            <p14:sldId id="327"/>
            <p14:sldId id="347"/>
            <p14:sldId id="340"/>
            <p14:sldId id="341"/>
            <p14:sldId id="270"/>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E6144C-14BA-4EF9-61ED-859BA2598D84}" name="Frances Meek" initials="FM" userId="S::F.Meek@nutrition.org.uk::f3af35cc-3229-46e1-af36-3525661cfbd3" providerId="AD"/>
  <p188:author id="{18FD7E99-5850-72B5-F982-6A4147D2A129}" name="Elsa Healey" initials="EH" userId="S::Elsa.Healey@ahdb.org.uk::778e3f2e-0753-4d59-888a-acc79321a416" providerId="AD"/>
  <p188:author id="{EA34DAF4-E70A-16AD-CA9A-1783643D0568}" name="Roz Reynolds" initials="RR" userId="S::Roz.Reynolds@ahdb.org.uk::378866e9-8352-43ca-9610-a22822bd56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15" clrIdx="0">
    <p:extLst>
      <p:ext uri="{19B8F6BF-5375-455C-9EA6-DF929625EA0E}">
        <p15:presenceInfo xmlns:p15="http://schemas.microsoft.com/office/powerpoint/2012/main" userId="Ewen Trafford" providerId="None"/>
      </p:ext>
    </p:extLst>
  </p:cmAuthor>
  <p:cmAuthor id="2" name="Boardroom " initials="B" lastIdx="1" clrIdx="1">
    <p:extLst>
      <p:ext uri="{19B8F6BF-5375-455C-9EA6-DF929625EA0E}">
        <p15:presenceInfo xmlns:p15="http://schemas.microsoft.com/office/powerpoint/2012/main" userId="Boardroom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BF9"/>
    <a:srgbClr val="B8B8D1"/>
    <a:srgbClr val="263B83"/>
    <a:srgbClr val="C3C4D9"/>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17501-7BC6-4A21-966B-0E78F19D1476}" v="2" dt="2025-03-17T12:52:01.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1" d="100"/>
          <a:sy n="61" d="100"/>
        </p:scale>
        <p:origin x="8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a Healey" userId="778e3f2e-0753-4d59-888a-acc79321a416" providerId="ADAL" clId="{59936CA6-31A2-45FB-9AFD-5B0E9097C2FC}"/>
    <pc:docChg chg="undo custSel addSld delSld modSection">
      <pc:chgData name="Elsa Healey" userId="778e3f2e-0753-4d59-888a-acc79321a416" providerId="ADAL" clId="{59936CA6-31A2-45FB-9AFD-5B0E9097C2FC}" dt="2025-02-26T17:17:37.113" v="1" actId="680"/>
      <pc:docMkLst>
        <pc:docMk/>
      </pc:docMkLst>
      <pc:sldChg chg="new del">
        <pc:chgData name="Elsa Healey" userId="778e3f2e-0753-4d59-888a-acc79321a416" providerId="ADAL" clId="{59936CA6-31A2-45FB-9AFD-5B0E9097C2FC}" dt="2025-02-26T17:17:37.113" v="1" actId="680"/>
        <pc:sldMkLst>
          <pc:docMk/>
          <pc:sldMk cId="866907822" sldId="347"/>
        </pc:sldMkLst>
      </pc:sldChg>
    </pc:docChg>
  </pc:docChgLst>
  <pc:docChgLst>
    <pc:chgData name="Orla Condon" userId="62ca7181-df71-4740-a21a-4649c658ad3a" providerId="ADAL" clId="{63E1A100-CC2F-4C75-A97B-8C7066291725}"/>
    <pc:docChg chg="undo custSel addSld delSld modSld sldOrd delSection modSection">
      <pc:chgData name="Orla Condon" userId="62ca7181-df71-4740-a21a-4649c658ad3a" providerId="ADAL" clId="{63E1A100-CC2F-4C75-A97B-8C7066291725}" dt="2025-03-14T10:08:24.697" v="1783" actId="1076"/>
      <pc:docMkLst>
        <pc:docMk/>
      </pc:docMkLst>
      <pc:sldChg chg="addSp modSp mod modCm">
        <pc:chgData name="Orla Condon" userId="62ca7181-df71-4740-a21a-4649c658ad3a" providerId="ADAL" clId="{63E1A100-CC2F-4C75-A97B-8C7066291725}" dt="2025-03-04T10:57:39.366" v="796" actId="1076"/>
        <pc:sldMkLst>
          <pc:docMk/>
          <pc:sldMk cId="3404092229" sldId="270"/>
        </pc:sldMkLst>
        <pc:spChg chg="mod">
          <ac:chgData name="Orla Condon" userId="62ca7181-df71-4740-a21a-4649c658ad3a" providerId="ADAL" clId="{63E1A100-CC2F-4C75-A97B-8C7066291725}" dt="2025-03-03T15:08:15.415" v="295" actId="1076"/>
          <ac:spMkLst>
            <pc:docMk/>
            <pc:sldMk cId="3404092229" sldId="270"/>
            <ac:spMk id="3" creationId="{27D6F9FB-8043-7F96-3FEE-1C8FDED81A5A}"/>
          </ac:spMkLst>
        </pc:spChg>
        <pc:spChg chg="add mod">
          <ac:chgData name="Orla Condon" userId="62ca7181-df71-4740-a21a-4649c658ad3a" providerId="ADAL" clId="{63E1A100-CC2F-4C75-A97B-8C7066291725}" dt="2025-03-04T10:57:39.366" v="796" actId="1076"/>
          <ac:spMkLst>
            <pc:docMk/>
            <pc:sldMk cId="3404092229" sldId="270"/>
            <ac:spMk id="4" creationId="{45C6AE24-B870-D65D-287B-6B51990D9420}"/>
          </ac:spMkLst>
        </pc:sp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63E1A100-CC2F-4C75-A97B-8C7066291725}" dt="2025-03-03T15:07:54.491" v="293" actId="20577"/>
              <pc2:cmMkLst xmlns:pc2="http://schemas.microsoft.com/office/powerpoint/2019/9/main/command">
                <pc:docMk/>
                <pc:sldMk cId="3404092229" sldId="270"/>
                <pc2:cmMk id="{A5C25CA3-3ACB-41E6-A430-B66C9C4027F3}"/>
              </pc2:cmMkLst>
            </pc226:cmChg>
          </p:ext>
        </pc:extLst>
      </pc:sldChg>
      <pc:sldChg chg="modSp mod">
        <pc:chgData name="Orla Condon" userId="62ca7181-df71-4740-a21a-4649c658ad3a" providerId="ADAL" clId="{63E1A100-CC2F-4C75-A97B-8C7066291725}" dt="2025-03-03T14:57:24.956" v="176" actId="1076"/>
        <pc:sldMkLst>
          <pc:docMk/>
          <pc:sldMk cId="2684790963" sldId="307"/>
        </pc:sldMkLst>
        <pc:spChg chg="mod">
          <ac:chgData name="Orla Condon" userId="62ca7181-df71-4740-a21a-4649c658ad3a" providerId="ADAL" clId="{63E1A100-CC2F-4C75-A97B-8C7066291725}" dt="2025-03-03T14:57:24.956" v="176" actId="1076"/>
          <ac:spMkLst>
            <pc:docMk/>
            <pc:sldMk cId="2684790963" sldId="307"/>
            <ac:spMk id="4" creationId="{4868AAB0-DB30-B8E5-7D98-CDB0B45C30B8}"/>
          </ac:spMkLst>
        </pc:spChg>
      </pc:sldChg>
      <pc:sldChg chg="modSp mod ord">
        <pc:chgData name="Orla Condon" userId="62ca7181-df71-4740-a21a-4649c658ad3a" providerId="ADAL" clId="{63E1A100-CC2F-4C75-A97B-8C7066291725}" dt="2025-03-05T09:15:19.720" v="818" actId="20578"/>
        <pc:sldMkLst>
          <pc:docMk/>
          <pc:sldMk cId="2316432379" sldId="308"/>
        </pc:sldMkLst>
        <pc:graphicFrameChg chg="modGraphic">
          <ac:chgData name="Orla Condon" userId="62ca7181-df71-4740-a21a-4649c658ad3a" providerId="ADAL" clId="{63E1A100-CC2F-4C75-A97B-8C7066291725}" dt="2025-03-04T11:03:31.025" v="817" actId="20577"/>
          <ac:graphicFrameMkLst>
            <pc:docMk/>
            <pc:sldMk cId="2316432379" sldId="308"/>
            <ac:graphicFrameMk id="4" creationId="{633FB0CD-291B-FFFB-D223-4D34073520C4}"/>
          </ac:graphicFrameMkLst>
        </pc:graphicFrameChg>
      </pc:sldChg>
      <pc:sldChg chg="modSp mod modCm">
        <pc:chgData name="Orla Condon" userId="62ca7181-df71-4740-a21a-4649c658ad3a" providerId="ADAL" clId="{63E1A100-CC2F-4C75-A97B-8C7066291725}" dt="2025-03-05T09:18:21.073" v="1017" actId="20577"/>
        <pc:sldMkLst>
          <pc:docMk/>
          <pc:sldMk cId="4024325142" sldId="317"/>
        </pc:sldMkLst>
        <pc:spChg chg="mod">
          <ac:chgData name="Orla Condon" userId="62ca7181-df71-4740-a21a-4649c658ad3a" providerId="ADAL" clId="{63E1A100-CC2F-4C75-A97B-8C7066291725}" dt="2025-03-03T14:27:24.892" v="116" actId="20577"/>
          <ac:spMkLst>
            <pc:docMk/>
            <pc:sldMk cId="4024325142" sldId="317"/>
            <ac:spMk id="2" creationId="{377F571B-0181-C444-832B-B1126FA07174}"/>
          </ac:spMkLst>
        </pc:spChg>
        <pc:spChg chg="mod">
          <ac:chgData name="Orla Condon" userId="62ca7181-df71-4740-a21a-4649c658ad3a" providerId="ADAL" clId="{63E1A100-CC2F-4C75-A97B-8C7066291725}" dt="2025-03-05T09:18:21.073" v="1017" actId="20577"/>
          <ac:spMkLst>
            <pc:docMk/>
            <pc:sldMk cId="4024325142" sldId="317"/>
            <ac:spMk id="3" creationId="{7207714E-61C2-9149-C0C4-885B9AE15A51}"/>
          </ac:spMkLst>
        </pc:sp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63E1A100-CC2F-4C75-A97B-8C7066291725}" dt="2025-03-05T09:18:21.073" v="1017" actId="20577"/>
              <pc2:cmMkLst xmlns:pc2="http://schemas.microsoft.com/office/powerpoint/2019/9/main/command">
                <pc:docMk/>
                <pc:sldMk cId="4024325142" sldId="317"/>
                <pc2:cmMk id="{8B81E824-88D6-46C2-A579-2E6F23424459}"/>
              </pc2:cmMkLst>
            </pc226:cmChg>
            <pc226:cmChg xmlns:pc226="http://schemas.microsoft.com/office/powerpoint/2022/06/main/command" chg="mod">
              <pc226:chgData name="Orla Condon" userId="62ca7181-df71-4740-a21a-4649c658ad3a" providerId="ADAL" clId="{63E1A100-CC2F-4C75-A97B-8C7066291725}" dt="2025-03-03T14:27:24.892" v="116" actId="20577"/>
              <pc2:cmMkLst xmlns:pc2="http://schemas.microsoft.com/office/powerpoint/2019/9/main/command">
                <pc:docMk/>
                <pc:sldMk cId="4024325142" sldId="317"/>
                <pc2:cmMk id="{FF8BD9C4-C292-4710-BDBF-A8C108B11179}"/>
              </pc2:cmMkLst>
            </pc226:cmChg>
          </p:ext>
        </pc:extLst>
      </pc:sldChg>
      <pc:sldChg chg="del">
        <pc:chgData name="Orla Condon" userId="62ca7181-df71-4740-a21a-4649c658ad3a" providerId="ADAL" clId="{63E1A100-CC2F-4C75-A97B-8C7066291725}" dt="2025-03-04T10:43:40.067" v="531" actId="2696"/>
        <pc:sldMkLst>
          <pc:docMk/>
          <pc:sldMk cId="3438796407" sldId="318"/>
        </pc:sldMkLst>
      </pc:sldChg>
      <pc:sldChg chg="add del">
        <pc:chgData name="Orla Condon" userId="62ca7181-df71-4740-a21a-4649c658ad3a" providerId="ADAL" clId="{63E1A100-CC2F-4C75-A97B-8C7066291725}" dt="2025-03-04T10:43:53.621" v="534" actId="2696"/>
        <pc:sldMkLst>
          <pc:docMk/>
          <pc:sldMk cId="1192964384" sldId="319"/>
        </pc:sldMkLst>
      </pc:sldChg>
      <pc:sldChg chg="modSp mod">
        <pc:chgData name="Orla Condon" userId="62ca7181-df71-4740-a21a-4649c658ad3a" providerId="ADAL" clId="{63E1A100-CC2F-4C75-A97B-8C7066291725}" dt="2025-03-03T14:57:07.937" v="175" actId="20577"/>
        <pc:sldMkLst>
          <pc:docMk/>
          <pc:sldMk cId="3129274746" sldId="336"/>
        </pc:sldMkLst>
        <pc:spChg chg="mod">
          <ac:chgData name="Orla Condon" userId="62ca7181-df71-4740-a21a-4649c658ad3a" providerId="ADAL" clId="{63E1A100-CC2F-4C75-A97B-8C7066291725}" dt="2025-03-03T14:57:07.937" v="175" actId="20577"/>
          <ac:spMkLst>
            <pc:docMk/>
            <pc:sldMk cId="3129274746" sldId="336"/>
            <ac:spMk id="4" creationId="{A16AE0A1-E651-F501-7B02-D352278F14DE}"/>
          </ac:spMkLst>
        </pc:spChg>
      </pc:sldChg>
      <pc:sldChg chg="addSp delSp modSp mod">
        <pc:chgData name="Orla Condon" userId="62ca7181-df71-4740-a21a-4649c658ad3a" providerId="ADAL" clId="{63E1A100-CC2F-4C75-A97B-8C7066291725}" dt="2025-03-04T10:56:10.633" v="787" actId="1076"/>
        <pc:sldMkLst>
          <pc:docMk/>
          <pc:sldMk cId="2212214088" sldId="340"/>
        </pc:sldMkLst>
        <pc:spChg chg="add mod">
          <ac:chgData name="Orla Condon" userId="62ca7181-df71-4740-a21a-4649c658ad3a" providerId="ADAL" clId="{63E1A100-CC2F-4C75-A97B-8C7066291725}" dt="2025-03-04T10:56:10.633" v="787" actId="1076"/>
          <ac:spMkLst>
            <pc:docMk/>
            <pc:sldMk cId="2212214088" sldId="340"/>
            <ac:spMk id="3" creationId="{A363F561-D0FB-81BF-44E3-A8D1D966068E}"/>
          </ac:spMkLst>
        </pc:spChg>
        <pc:spChg chg="add mod">
          <ac:chgData name="Orla Condon" userId="62ca7181-df71-4740-a21a-4649c658ad3a" providerId="ADAL" clId="{63E1A100-CC2F-4C75-A97B-8C7066291725}" dt="2025-03-04T10:55:24.289" v="779" actId="1076"/>
          <ac:spMkLst>
            <pc:docMk/>
            <pc:sldMk cId="2212214088" sldId="340"/>
            <ac:spMk id="14" creationId="{0A4F988D-D41D-8B34-2942-0479E5FAB8D0}"/>
          </ac:spMkLst>
        </pc:spChg>
      </pc:sldChg>
      <pc:sldChg chg="addSp delSp modSp mod">
        <pc:chgData name="Orla Condon" userId="62ca7181-df71-4740-a21a-4649c658ad3a" providerId="ADAL" clId="{63E1A100-CC2F-4C75-A97B-8C7066291725}" dt="2025-03-04T10:56:49.360" v="795" actId="1076"/>
        <pc:sldMkLst>
          <pc:docMk/>
          <pc:sldMk cId="2048542730" sldId="341"/>
        </pc:sldMkLst>
        <pc:spChg chg="add mod">
          <ac:chgData name="Orla Condon" userId="62ca7181-df71-4740-a21a-4649c658ad3a" providerId="ADAL" clId="{63E1A100-CC2F-4C75-A97B-8C7066291725}" dt="2025-03-04T10:56:32.809" v="792" actId="1076"/>
          <ac:spMkLst>
            <pc:docMk/>
            <pc:sldMk cId="2048542730" sldId="341"/>
            <ac:spMk id="3" creationId="{BBF5943C-5464-DB49-E0F0-88547B9012E2}"/>
          </ac:spMkLst>
        </pc:spChg>
        <pc:spChg chg="mod">
          <ac:chgData name="Orla Condon" userId="62ca7181-df71-4740-a21a-4649c658ad3a" providerId="ADAL" clId="{63E1A100-CC2F-4C75-A97B-8C7066291725}" dt="2025-03-04T10:56:45.776" v="794" actId="1076"/>
          <ac:spMkLst>
            <pc:docMk/>
            <pc:sldMk cId="2048542730" sldId="341"/>
            <ac:spMk id="9" creationId="{475379B6-1077-4621-54F1-E59B339041B7}"/>
          </ac:spMkLst>
        </pc:spChg>
        <pc:spChg chg="mod">
          <ac:chgData name="Orla Condon" userId="62ca7181-df71-4740-a21a-4649c658ad3a" providerId="ADAL" clId="{63E1A100-CC2F-4C75-A97B-8C7066291725}" dt="2025-03-04T10:56:49.360" v="795" actId="1076"/>
          <ac:spMkLst>
            <pc:docMk/>
            <pc:sldMk cId="2048542730" sldId="341"/>
            <ac:spMk id="13" creationId="{54F8AA48-20BC-D274-F7C0-1A70E08BB1E6}"/>
          </ac:spMkLst>
        </pc:spChg>
        <pc:spChg chg="add mod">
          <ac:chgData name="Orla Condon" userId="62ca7181-df71-4740-a21a-4649c658ad3a" providerId="ADAL" clId="{63E1A100-CC2F-4C75-A97B-8C7066291725}" dt="2025-03-04T10:56:38.625" v="793" actId="1076"/>
          <ac:spMkLst>
            <pc:docMk/>
            <pc:sldMk cId="2048542730" sldId="341"/>
            <ac:spMk id="16" creationId="{3F9AB872-4978-B16C-2C12-3B14613758CE}"/>
          </ac:spMkLst>
        </pc:spChg>
      </pc:sldChg>
      <pc:sldChg chg="addSp delSp modSp mod">
        <pc:chgData name="Orla Condon" userId="62ca7181-df71-4740-a21a-4649c658ad3a" providerId="ADAL" clId="{63E1A100-CC2F-4C75-A97B-8C7066291725}" dt="2025-03-03T14:51:58.474" v="150" actId="1076"/>
        <pc:sldMkLst>
          <pc:docMk/>
          <pc:sldMk cId="3567883240" sldId="345"/>
        </pc:sldMkLst>
        <pc:spChg chg="mod">
          <ac:chgData name="Orla Condon" userId="62ca7181-df71-4740-a21a-4649c658ad3a" providerId="ADAL" clId="{63E1A100-CC2F-4C75-A97B-8C7066291725}" dt="2025-03-03T14:21:07.266" v="52" actId="20577"/>
          <ac:spMkLst>
            <pc:docMk/>
            <pc:sldMk cId="3567883240" sldId="345"/>
            <ac:spMk id="3" creationId="{A1161AF2-0768-F469-A46C-96C29DDEB43F}"/>
          </ac:spMkLst>
        </pc:spChg>
        <pc:picChg chg="add mod">
          <ac:chgData name="Orla Condon" userId="62ca7181-df71-4740-a21a-4649c658ad3a" providerId="ADAL" clId="{63E1A100-CC2F-4C75-A97B-8C7066291725}" dt="2025-03-03T14:51:53.848" v="148" actId="1076"/>
          <ac:picMkLst>
            <pc:docMk/>
            <pc:sldMk cId="3567883240" sldId="345"/>
            <ac:picMk id="5" creationId="{8A1F8494-13A8-6580-7DE7-B7F632A2C2E0}"/>
          </ac:picMkLst>
        </pc:picChg>
        <pc:picChg chg="add mod">
          <ac:chgData name="Orla Condon" userId="62ca7181-df71-4740-a21a-4649c658ad3a" providerId="ADAL" clId="{63E1A100-CC2F-4C75-A97B-8C7066291725}" dt="2025-03-03T14:51:58.474" v="150" actId="1076"/>
          <ac:picMkLst>
            <pc:docMk/>
            <pc:sldMk cId="3567883240" sldId="345"/>
            <ac:picMk id="7" creationId="{D747F4A6-EF9E-FD3F-754D-F09F7319EF2D}"/>
          </ac:picMkLst>
        </pc:picChg>
        <pc:picChg chg="add mod">
          <ac:chgData name="Orla Condon" userId="62ca7181-df71-4740-a21a-4649c658ad3a" providerId="ADAL" clId="{63E1A100-CC2F-4C75-A97B-8C7066291725}" dt="2025-03-03T14:51:55.868" v="149" actId="1076"/>
          <ac:picMkLst>
            <pc:docMk/>
            <pc:sldMk cId="3567883240" sldId="345"/>
            <ac:picMk id="11" creationId="{780EF6B4-011B-C749-4A6E-BED9D1667919}"/>
          </ac:picMkLst>
        </pc:picChg>
      </pc:sldChg>
      <pc:sldChg chg="addSp delSp modSp mod modCm">
        <pc:chgData name="Orla Condon" userId="62ca7181-df71-4740-a21a-4649c658ad3a" providerId="ADAL" clId="{63E1A100-CC2F-4C75-A97B-8C7066291725}" dt="2025-03-04T10:44:23.343" v="537" actId="20577"/>
        <pc:sldMkLst>
          <pc:docMk/>
          <pc:sldMk cId="3850238014" sldId="346"/>
        </pc:sldMkLst>
        <pc:spChg chg="mod">
          <ac:chgData name="Orla Condon" userId="62ca7181-df71-4740-a21a-4649c658ad3a" providerId="ADAL" clId="{63E1A100-CC2F-4C75-A97B-8C7066291725}" dt="2025-03-04T10:44:23.343" v="537" actId="20577"/>
          <ac:spMkLst>
            <pc:docMk/>
            <pc:sldMk cId="3850238014" sldId="346"/>
            <ac:spMk id="2" creationId="{C4E0ADED-D847-6F6B-8917-C4F86422D317}"/>
          </ac:spMkLst>
        </pc:spChg>
        <pc:spChg chg="mod">
          <ac:chgData name="Orla Condon" userId="62ca7181-df71-4740-a21a-4649c658ad3a" providerId="ADAL" clId="{63E1A100-CC2F-4C75-A97B-8C7066291725}" dt="2025-03-03T14:23:40.605" v="99" actId="20577"/>
          <ac:spMkLst>
            <pc:docMk/>
            <pc:sldMk cId="3850238014" sldId="346"/>
            <ac:spMk id="3" creationId="{61B599EB-7844-1B2F-571F-2AC3E2EA5B2B}"/>
          </ac:spMkLst>
        </pc:spChg>
        <pc:picChg chg="add mod">
          <ac:chgData name="Orla Condon" userId="62ca7181-df71-4740-a21a-4649c658ad3a" providerId="ADAL" clId="{63E1A100-CC2F-4C75-A97B-8C7066291725}" dt="2025-03-03T15:00:49.180" v="185" actId="14100"/>
          <ac:picMkLst>
            <pc:docMk/>
            <pc:sldMk cId="3850238014" sldId="346"/>
            <ac:picMk id="4" creationId="{B2A2D289-D984-8433-45B7-8F4F6BFAE841}"/>
          </ac:picMkLst>
        </pc:picChg>
        <pc:picChg chg="add mod">
          <ac:chgData name="Orla Condon" userId="62ca7181-df71-4740-a21a-4649c658ad3a" providerId="ADAL" clId="{63E1A100-CC2F-4C75-A97B-8C7066291725}" dt="2025-03-03T15:00:42.052" v="182" actId="1076"/>
          <ac:picMkLst>
            <pc:docMk/>
            <pc:sldMk cId="3850238014" sldId="346"/>
            <ac:picMk id="6" creationId="{3AA2002D-6F9C-63A5-10E9-1445B91B75B4}"/>
          </ac:picMkLst>
        </pc:pic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63E1A100-CC2F-4C75-A97B-8C7066291725}" dt="2025-03-03T14:23:40.605" v="99" actId="20577"/>
              <pc2:cmMkLst xmlns:pc2="http://schemas.microsoft.com/office/powerpoint/2019/9/main/command">
                <pc:docMk/>
                <pc:sldMk cId="3850238014" sldId="346"/>
                <pc2:cmMk id="{B24B0EB3-361D-42D0-AFDC-C9591BB96B7B}"/>
              </pc2:cmMkLst>
            </pc226:cmChg>
          </p:ext>
        </pc:extLst>
      </pc:sldChg>
      <pc:sldChg chg="addSp delSp modSp add mod delAnim">
        <pc:chgData name="Orla Condon" userId="62ca7181-df71-4740-a21a-4649c658ad3a" providerId="ADAL" clId="{63E1A100-CC2F-4C75-A97B-8C7066291725}" dt="2025-03-14T10:08:24.697" v="1783" actId="1076"/>
        <pc:sldMkLst>
          <pc:docMk/>
          <pc:sldMk cId="1648253093" sldId="347"/>
        </pc:sldMkLst>
        <pc:spChg chg="mod">
          <ac:chgData name="Orla Condon" userId="62ca7181-df71-4740-a21a-4649c658ad3a" providerId="ADAL" clId="{63E1A100-CC2F-4C75-A97B-8C7066291725}" dt="2025-03-14T10:06:51.088" v="1773" actId="1076"/>
          <ac:spMkLst>
            <pc:docMk/>
            <pc:sldMk cId="1648253093" sldId="347"/>
            <ac:spMk id="2" creationId="{5EF87869-8866-C9DF-09DC-57EA45D508AF}"/>
          </ac:spMkLst>
        </pc:spChg>
        <pc:spChg chg="mod">
          <ac:chgData name="Orla Condon" userId="62ca7181-df71-4740-a21a-4649c658ad3a" providerId="ADAL" clId="{63E1A100-CC2F-4C75-A97B-8C7066291725}" dt="2025-03-14T10:06:54.152" v="1774" actId="1076"/>
          <ac:spMkLst>
            <pc:docMk/>
            <pc:sldMk cId="1648253093" sldId="347"/>
            <ac:spMk id="3" creationId="{4061FD37-2AEA-ABAC-88C5-E43504FF23C2}"/>
          </ac:spMkLst>
        </pc:spChg>
        <pc:picChg chg="add mod">
          <ac:chgData name="Orla Condon" userId="62ca7181-df71-4740-a21a-4649c658ad3a" providerId="ADAL" clId="{63E1A100-CC2F-4C75-A97B-8C7066291725}" dt="2025-03-14T10:08:24.697" v="1783" actId="1076"/>
          <ac:picMkLst>
            <pc:docMk/>
            <pc:sldMk cId="1648253093" sldId="347"/>
            <ac:picMk id="7" creationId="{F231C427-78E6-6963-F678-1C4D5C121672}"/>
          </ac:picMkLst>
        </pc:picChg>
      </pc:sldChg>
    </pc:docChg>
  </pc:docChgLst>
  <pc:docChgLst>
    <pc:chgData name="Frances Meek" userId="f3af35cc-3229-46e1-af36-3525661cfbd3" providerId="ADAL" clId="{F5D17501-7BC6-4A21-966B-0E78F19D1476}"/>
    <pc:docChg chg="custSel modSld">
      <pc:chgData name="Frances Meek" userId="f3af35cc-3229-46e1-af36-3525661cfbd3" providerId="ADAL" clId="{F5D17501-7BC6-4A21-966B-0E78F19D1476}" dt="2025-03-17T12:31:56.384" v="55" actId="20577"/>
      <pc:docMkLst>
        <pc:docMk/>
      </pc:docMkLst>
      <pc:sldChg chg="addSp delSp modSp mod">
        <pc:chgData name="Frances Meek" userId="f3af35cc-3229-46e1-af36-3525661cfbd3" providerId="ADAL" clId="{F5D17501-7BC6-4A21-966B-0E78F19D1476}" dt="2025-03-03T16:37:37.107" v="30" actId="1076"/>
        <pc:sldMkLst>
          <pc:docMk/>
          <pc:sldMk cId="783430326" sldId="337"/>
        </pc:sldMkLst>
        <pc:spChg chg="add mod">
          <ac:chgData name="Frances Meek" userId="f3af35cc-3229-46e1-af36-3525661cfbd3" providerId="ADAL" clId="{F5D17501-7BC6-4A21-966B-0E78F19D1476}" dt="2025-03-03T16:37:37.107" v="30" actId="1076"/>
          <ac:spMkLst>
            <pc:docMk/>
            <pc:sldMk cId="783430326" sldId="337"/>
            <ac:spMk id="12" creationId="{17A8ACBD-A095-B1EC-B8E6-5FD71EDEC341}"/>
          </ac:spMkLst>
        </pc:spChg>
        <pc:picChg chg="add mod">
          <ac:chgData name="Frances Meek" userId="f3af35cc-3229-46e1-af36-3525661cfbd3" providerId="ADAL" clId="{F5D17501-7BC6-4A21-966B-0E78F19D1476}" dt="2025-03-03T16:35:55.147" v="5" actId="1076"/>
          <ac:picMkLst>
            <pc:docMk/>
            <pc:sldMk cId="783430326" sldId="337"/>
            <ac:picMk id="6" creationId="{E330EDCE-FF2C-123D-978F-A254A2A88DD0}"/>
          </ac:picMkLst>
        </pc:picChg>
      </pc:sldChg>
      <pc:sldChg chg="modSp mod">
        <pc:chgData name="Frances Meek" userId="f3af35cc-3229-46e1-af36-3525661cfbd3" providerId="ADAL" clId="{F5D17501-7BC6-4A21-966B-0E78F19D1476}" dt="2025-03-17T12:31:56.384" v="55" actId="20577"/>
        <pc:sldMkLst>
          <pc:docMk/>
          <pc:sldMk cId="1648253093" sldId="347"/>
        </pc:sldMkLst>
        <pc:spChg chg="mod">
          <ac:chgData name="Frances Meek" userId="f3af35cc-3229-46e1-af36-3525661cfbd3" providerId="ADAL" clId="{F5D17501-7BC6-4A21-966B-0E78F19D1476}" dt="2025-03-17T12:31:56.384" v="55" actId="20577"/>
          <ac:spMkLst>
            <pc:docMk/>
            <pc:sldMk cId="1648253093" sldId="347"/>
            <ac:spMk id="2" creationId="{5EF87869-8866-C9DF-09DC-57EA45D508AF}"/>
          </ac:spMkLst>
        </pc:spChg>
        <pc:spChg chg="mod">
          <ac:chgData name="Frances Meek" userId="f3af35cc-3229-46e1-af36-3525661cfbd3" providerId="ADAL" clId="{F5D17501-7BC6-4A21-966B-0E78F19D1476}" dt="2025-03-17T12:31:31.608" v="33" actId="33524"/>
          <ac:spMkLst>
            <pc:docMk/>
            <pc:sldMk cId="1648253093" sldId="347"/>
            <ac:spMk id="3" creationId="{4061FD37-2AEA-ABAC-88C5-E43504FF23C2}"/>
          </ac:spMkLst>
        </pc:spChg>
      </pc:sldChg>
    </pc:docChg>
  </pc:docChgLst>
</pc:chgInfo>
</file>

<file path=ppt/comments/modernComment_10E_CAE65345.xml><?xml version="1.0" encoding="utf-8"?>
<p188:cmLst xmlns:a="http://schemas.openxmlformats.org/drawingml/2006/main" xmlns:r="http://schemas.openxmlformats.org/officeDocument/2006/relationships" xmlns:p188="http://schemas.microsoft.com/office/powerpoint/2018/8/main">
  <p188:cm id="{A5C25CA3-3ACB-41E6-A430-B66C9C4027F3}" authorId="{18FD7E99-5850-72B5-F982-6A4147D2A129}" status="resolved" created="2025-02-27T12:41:45.123" complete="100000">
    <ac:txMkLst xmlns:ac="http://schemas.microsoft.com/office/drawing/2013/main/command">
      <pc:docMk xmlns:pc="http://schemas.microsoft.com/office/powerpoint/2013/main/command"/>
      <pc:sldMk xmlns:pc="http://schemas.microsoft.com/office/powerpoint/2013/main/command" cId="3404092229" sldId="270"/>
      <ac:spMk id="3" creationId="{27D6F9FB-8043-7F96-3FEE-1C8FDED81A5A}"/>
      <ac:txMk cp="6" len="108">
        <ac:context len="452" hash="2335182263"/>
      </ac:txMk>
    </ac:txMkLst>
    <p188:pos x="7293589" y="228092"/>
    <p188:txBody>
      <a:bodyPr/>
      <a:lstStyle/>
      <a:p>
        <a:r>
          <a:rPr lang="en-GB"/>
          <a:t>Clarify expectations and what to include? E.g. key facts, real-world examples, solutions</a:t>
        </a:r>
      </a:p>
    </p188:txBody>
  </p188:cm>
</p188:cmLst>
</file>

<file path=ppt/comments/modernComment_13D_EFDE5416.xml><?xml version="1.0" encoding="utf-8"?>
<p188:cmLst xmlns:a="http://schemas.openxmlformats.org/drawingml/2006/main" xmlns:r="http://schemas.openxmlformats.org/officeDocument/2006/relationships" xmlns:p188="http://schemas.microsoft.com/office/powerpoint/2018/8/main">
  <p188:cm id="{FF8BD9C4-C292-4710-BDBF-A8C108B11179}" authorId="{18FD7E99-5850-72B5-F982-6A4147D2A129}" status="resolved" created="2025-02-26T17:09:55.346" complete="100000">
    <ac:txMkLst xmlns:ac="http://schemas.microsoft.com/office/drawing/2013/main/command">
      <pc:docMk xmlns:pc="http://schemas.microsoft.com/office/powerpoint/2013/main/command"/>
      <pc:sldMk xmlns:pc="http://schemas.microsoft.com/office/powerpoint/2013/main/command" cId="4024325142" sldId="317"/>
      <ac:spMk id="2" creationId="{377F571B-0181-C444-832B-B1126FA07174}"/>
      <ac:txMk cp="1" len="9">
        <ac:context len="11" hash="1666033819"/>
      </ac:txMk>
    </ac:txMkLst>
    <p188:pos x="5931322" y="227680"/>
    <p188:txBody>
      <a:bodyPr/>
      <a:lstStyle/>
      <a:p>
        <a:r>
          <a:rPr lang="en-GB"/>
          <a:t>Should this title be Gene banks as seed is part of the different types?</a:t>
        </a:r>
      </a:p>
    </p188:txBody>
  </p188:cm>
  <p188:cm id="{7CBF944A-290F-4359-87B2-61C6660AC7EC}" authorId="{18FD7E99-5850-72B5-F982-6A4147D2A129}" status="resolved" created="2025-02-26T17:10:30.598" complete="100000">
    <pc:sldMkLst xmlns:pc="http://schemas.microsoft.com/office/powerpoint/2013/main/command">
      <pc:docMk/>
      <pc:sldMk cId="4024325142" sldId="317"/>
    </pc:sldMkLst>
    <p188:txBody>
      <a:bodyPr/>
      <a:lstStyle/>
      <a:p>
        <a:r>
          <a:rPr lang="en-GB"/>
          <a:t>By ‘genetic material’ do we mean DNA? If so, make this clear. </a:t>
        </a:r>
      </a:p>
    </p188:txBody>
  </p188:cm>
  <p188:cm id="{8B81E824-88D6-46C2-A579-2E6F23424459}" authorId="{18FD7E99-5850-72B5-F982-6A4147D2A129}" status="resolved" created="2025-02-26T17:11:07.407" complete="100000">
    <ac:txMkLst xmlns:ac="http://schemas.microsoft.com/office/drawing/2013/main/command">
      <pc:docMk xmlns:pc="http://schemas.microsoft.com/office/powerpoint/2013/main/command"/>
      <pc:sldMk xmlns:pc="http://schemas.microsoft.com/office/powerpoint/2013/main/command" cId="4024325142" sldId="317"/>
      <ac:spMk id="3" creationId="{7207714E-61C2-9149-C0C4-885B9AE15A51}"/>
      <ac:txMk cp="250" len="95">
        <ac:context len="544" hash="1212877983"/>
      </ac:txMk>
    </ac:txMkLst>
    <p188:pos x="8133345" y="1170484"/>
    <p188:txBody>
      <a:bodyPr/>
      <a:lstStyle/>
      <a:p>
        <a:r>
          <a:rPr lang="en-GB"/>
          <a:t>Are these stored in a similar manner as seed banks?</a:t>
        </a:r>
      </a:p>
    </p188:txBody>
  </p188:cm>
</p188:cmLst>
</file>

<file path=ppt/comments/modernComment_155_7A1A480A.xml><?xml version="1.0" encoding="utf-8"?>
<p188:cmLst xmlns:a="http://schemas.openxmlformats.org/drawingml/2006/main" xmlns:r="http://schemas.openxmlformats.org/officeDocument/2006/relationships" xmlns:p188="http://schemas.microsoft.com/office/powerpoint/2018/8/main">
  <p188:cm id="{F6BB2233-7D4D-4A82-B536-E890AD7ACB78}" authorId="{18FD7E99-5850-72B5-F982-6A4147D2A129}" status="resolved" created="2025-02-26T17:07:59.074" complete="100000">
    <pc:sldMkLst xmlns:pc="http://schemas.microsoft.com/office/powerpoint/2013/main/command">
      <pc:docMk/>
      <pc:sldMk cId="2048542730" sldId="341"/>
    </pc:sldMkLst>
    <p188:txBody>
      <a:bodyPr/>
      <a:lstStyle/>
      <a:p>
        <a:r>
          <a:rPr lang="en-GB"/>
          <a:t>Captive breeding to be removed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a:t>
            </a:r>
            <a:r>
              <a:rPr lang="en-US" sz="900" b="0" i="0">
                <a:solidFill>
                  <a:schemeClr val="tx1"/>
                </a:solidFill>
                <a:latin typeface="Arial" charset="0"/>
                <a:ea typeface="Arial" charset="0"/>
                <a:cs typeface="Arial" charset="0"/>
              </a:rPr>
              <a:t>life 2025</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spb.org.uk/our-work/conservation/conservation-and-sustainability/farming/advice/managing-habitats/beetle-banks/" TargetMode="External"/><Relationship Id="rId2" Type="http://schemas.openxmlformats.org/officeDocument/2006/relationships/slideLayout" Target="../slideLayouts/slideLayout3.xml"/><Relationship Id="rId1" Type="http://schemas.openxmlformats.org/officeDocument/2006/relationships/video" Target="https://www.youtube.com/embed/nqG2LVFRhrw?feature=oembed"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chrome-extension://efaidnbmnnnibpcajpcglclefindmkaj/https:/researchbriefings.files.parliament.uk/documents/CDP-2024-0101/CDP-2024-0101.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research.reading.ac.uk/research-blog/2022/02/09/plants-are-flowering-a-month-earlier-heres-what-it-could-mean-for-pollinating-insects/#:~:text=The%20problem%20is%20that%20climate,as%20a%20%E2%80%9Ctemporal%20mismatch%E2%80%9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ukbutterflies.co.uk/species.php?species=aurini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3D_EFDE54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video" Target="https://www.youtube.com/embed/WXfcMNDKoLk?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ationaltrust.org.uk/our-cause/nature-climate/nature-conservation/saving-our-native-black-poplars" TargetMode="External"/><Relationship Id="rId2" Type="http://schemas.openxmlformats.org/officeDocument/2006/relationships/hyperlink" Target="https://www.theguardian.com/environment/2025/mar/14/national-trust-creates-living-gene-bank-of-endangered-native-black-poplar#:~:text=Now%20the%20rarest%20and%20most,tribute%20to%20an%20extinct%20breed." TargetMode="Externa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55_7A1A480A.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microsoft.com/office/2018/10/relationships/comments" Target="../comments/modernComment_10E_CAE65345.xml"/><Relationship Id="rId1" Type="http://schemas.openxmlformats.org/officeDocument/2006/relationships/slideLayout" Target="../slideLayouts/slideLayout3.xml"/><Relationship Id="rId4" Type="http://schemas.openxmlformats.org/officeDocument/2006/relationships/hyperlink" Target="https://www.bbc.co.uk/bitesize/articles/z7gn92p"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usinesswales.gov.wales/farmingconnect/news-and-events/technical-articles/importance-biodiversity-and-wildlife-farmland"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Biodiversity</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30FC-EF64-70ED-404F-A193147E80DE}"/>
              </a:ext>
            </a:extLst>
          </p:cNvPr>
          <p:cNvSpPr>
            <a:spLocks noGrp="1"/>
          </p:cNvSpPr>
          <p:nvPr>
            <p:ph type="ctrTitle"/>
          </p:nvPr>
        </p:nvSpPr>
        <p:spPr/>
        <p:txBody>
          <a:bodyPr/>
          <a:lstStyle/>
          <a:p>
            <a:r>
              <a:rPr lang="en-GB"/>
              <a:t>Encouraging insects</a:t>
            </a:r>
          </a:p>
        </p:txBody>
      </p:sp>
      <p:sp>
        <p:nvSpPr>
          <p:cNvPr id="3" name="Subtitle 2">
            <a:extLst>
              <a:ext uri="{FF2B5EF4-FFF2-40B4-BE49-F238E27FC236}">
                <a16:creationId xmlns:a16="http://schemas.microsoft.com/office/drawing/2014/main" id="{43DCA52A-4204-E318-E1F1-F90E496FBDC4}"/>
              </a:ext>
            </a:extLst>
          </p:cNvPr>
          <p:cNvSpPr>
            <a:spLocks noGrp="1"/>
          </p:cNvSpPr>
          <p:nvPr>
            <p:ph type="subTitle" idx="1"/>
          </p:nvPr>
        </p:nvSpPr>
        <p:spPr>
          <a:xfrm>
            <a:off x="1169275" y="2571092"/>
            <a:ext cx="6145925" cy="3799228"/>
          </a:xfrm>
        </p:spPr>
        <p:txBody>
          <a:bodyPr/>
          <a:lstStyle/>
          <a:p>
            <a:r>
              <a:rPr lang="en-GB"/>
              <a:t>Encouraging beneficial insects (and spiders) to farmlands is good for biodiversity and our food supply.</a:t>
            </a:r>
          </a:p>
          <a:p>
            <a:r>
              <a:rPr lang="en-GB"/>
              <a:t>Predatory insects and spiders eat ‘pest’ insects that feed on the crops we use to make food.</a:t>
            </a:r>
          </a:p>
          <a:p>
            <a:r>
              <a:rPr lang="en-GB"/>
              <a:t>One way that farmers boost the numbers of these insects is to create ‘</a:t>
            </a:r>
            <a:r>
              <a:rPr lang="en-GB">
                <a:hlinkClick r:id="rId3"/>
              </a:rPr>
              <a:t>beetle banks</a:t>
            </a:r>
            <a:r>
              <a:rPr lang="en-GB"/>
              <a:t>’. These are grassy mounds built into the middle of fields, where insects can live.</a:t>
            </a:r>
          </a:p>
          <a:p>
            <a:r>
              <a:rPr lang="en-GB"/>
              <a:t>It is important to spread these throughout the field, as insects will only travel a short distance from where they live.</a:t>
            </a:r>
          </a:p>
          <a:p>
            <a:r>
              <a:rPr lang="en-GB"/>
              <a:t>Some crops, such as oil seed rape, field beans, apples and raspberries, and many wild plants rely on insect pollinators, e.g. bees, hoverflies and beetles.</a:t>
            </a:r>
          </a:p>
          <a:p>
            <a:endParaRPr lang="en-GB"/>
          </a:p>
        </p:txBody>
      </p:sp>
      <p:pic>
        <p:nvPicPr>
          <p:cNvPr id="4" name="Online Media 3">
            <a:hlinkClick r:id="" action="ppaction://media"/>
            <a:extLst>
              <a:ext uri="{FF2B5EF4-FFF2-40B4-BE49-F238E27FC236}">
                <a16:creationId xmlns:a16="http://schemas.microsoft.com/office/drawing/2014/main" id="{134374AA-1739-1D08-C2F4-AA088E8AABF4}"/>
              </a:ext>
            </a:extLst>
          </p:cNvPr>
          <p:cNvPicPr>
            <a:picLocks noRot="1" noChangeAspect="1"/>
          </p:cNvPicPr>
          <p:nvPr>
            <a:videoFile r:link="rId1"/>
          </p:nvPr>
        </p:nvPicPr>
        <p:blipFill>
          <a:blip r:embed="rId4"/>
          <a:srcRect/>
          <a:stretch/>
        </p:blipFill>
        <p:spPr>
          <a:xfrm>
            <a:off x="7824290" y="2832255"/>
            <a:ext cx="3787121" cy="1861403"/>
          </a:xfrm>
          <a:prstGeom prst="rect">
            <a:avLst/>
          </a:prstGeom>
        </p:spPr>
      </p:pic>
      <p:sp>
        <p:nvSpPr>
          <p:cNvPr id="5" name="TextBox 4">
            <a:extLst>
              <a:ext uri="{FF2B5EF4-FFF2-40B4-BE49-F238E27FC236}">
                <a16:creationId xmlns:a16="http://schemas.microsoft.com/office/drawing/2014/main" id="{94D0AE4E-E845-C7E1-7221-B75DCF1E3179}"/>
              </a:ext>
            </a:extLst>
          </p:cNvPr>
          <p:cNvSpPr txBox="1"/>
          <p:nvPr/>
        </p:nvSpPr>
        <p:spPr>
          <a:xfrm>
            <a:off x="7652507" y="4787946"/>
            <a:ext cx="4130688" cy="738664"/>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This video from Scotland’s Farm Advisory Service describes some ways to encourage pollinators to live on farms and pollinate crops and other plants.</a:t>
            </a:r>
          </a:p>
        </p:txBody>
      </p:sp>
    </p:spTree>
    <p:extLst>
      <p:ext uri="{BB962C8B-B14F-4D97-AF65-F5344CB8AC3E}">
        <p14:creationId xmlns:p14="http://schemas.microsoft.com/office/powerpoint/2010/main" val="9765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64D6-E90A-7271-71FF-CB379D61ACF4}"/>
              </a:ext>
            </a:extLst>
          </p:cNvPr>
          <p:cNvSpPr>
            <a:spLocks noGrp="1"/>
          </p:cNvSpPr>
          <p:nvPr>
            <p:ph type="ctrTitle"/>
          </p:nvPr>
        </p:nvSpPr>
        <p:spPr/>
        <p:txBody>
          <a:bodyPr/>
          <a:lstStyle/>
          <a:p>
            <a:r>
              <a:rPr lang="en-GB" dirty="0"/>
              <a:t>Integrated pest management </a:t>
            </a:r>
          </a:p>
        </p:txBody>
      </p:sp>
      <p:sp>
        <p:nvSpPr>
          <p:cNvPr id="3" name="Subtitle 2">
            <a:extLst>
              <a:ext uri="{FF2B5EF4-FFF2-40B4-BE49-F238E27FC236}">
                <a16:creationId xmlns:a16="http://schemas.microsoft.com/office/drawing/2014/main" id="{A1161AF2-0768-F469-A46C-96C29DDEB43F}"/>
              </a:ext>
            </a:extLst>
          </p:cNvPr>
          <p:cNvSpPr>
            <a:spLocks noGrp="1"/>
          </p:cNvSpPr>
          <p:nvPr>
            <p:ph type="subTitle" idx="1"/>
          </p:nvPr>
        </p:nvSpPr>
        <p:spPr>
          <a:xfrm>
            <a:off x="1169276" y="2571092"/>
            <a:ext cx="5856675" cy="3600000"/>
          </a:xfrm>
        </p:spPr>
        <p:txBody>
          <a:bodyPr/>
          <a:lstStyle/>
          <a:p>
            <a:r>
              <a:rPr lang="en-GB" dirty="0"/>
              <a:t>On farms, a diverse range of insects play various roles, including beneficial pollinators, friendly predators, and enemy pests: </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pollinators e.g. bumble bees, hoverflies, butterflies;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predators (friends) e.g. ladybirds, lacewings, spiders, ground beetles;	</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Pests (foes) e.g. aphids, caterpillars, flea beetles. </a:t>
            </a:r>
          </a:p>
          <a:p>
            <a:r>
              <a:rPr lang="en-GB" dirty="0"/>
              <a:t>Integrated Pest Management (IPM) strategies aim to balance the presence of these insects for sustainable agriculture, minimising the use of chemical pesticides and promoting natural ecological processes.</a:t>
            </a:r>
          </a:p>
          <a:p>
            <a:endParaRPr lang="en-GB" dirty="0"/>
          </a:p>
          <a:p>
            <a:endParaRPr lang="en-GB" dirty="0"/>
          </a:p>
        </p:txBody>
      </p:sp>
      <p:pic>
        <p:nvPicPr>
          <p:cNvPr id="5" name="Picture 4" descr="A bee on a flower&#10;&#10;AI-generated content may be incorrect.">
            <a:extLst>
              <a:ext uri="{FF2B5EF4-FFF2-40B4-BE49-F238E27FC236}">
                <a16:creationId xmlns:a16="http://schemas.microsoft.com/office/drawing/2014/main" id="{8A1F8494-13A8-6580-7DE7-B7F632A2C2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5179" y="2283798"/>
            <a:ext cx="2511556" cy="1505678"/>
          </a:xfrm>
          <a:prstGeom prst="rect">
            <a:avLst/>
          </a:prstGeom>
        </p:spPr>
      </p:pic>
      <p:pic>
        <p:nvPicPr>
          <p:cNvPr id="7" name="Picture 6" descr="A ladybug on a leaf&#10;&#10;AI-generated content may be incorrect.">
            <a:extLst>
              <a:ext uri="{FF2B5EF4-FFF2-40B4-BE49-F238E27FC236}">
                <a16:creationId xmlns:a16="http://schemas.microsoft.com/office/drawing/2014/main" id="{D747F4A6-EF9E-FD3F-754D-F09F7319E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0946" y="2907095"/>
            <a:ext cx="1593420" cy="2074766"/>
          </a:xfrm>
          <a:prstGeom prst="rect">
            <a:avLst/>
          </a:prstGeom>
        </p:spPr>
      </p:pic>
      <p:pic>
        <p:nvPicPr>
          <p:cNvPr id="11" name="Picture 10" descr="A caterpillar on a leaf&#10;&#10;AI-generated content may be incorrect.">
            <a:extLst>
              <a:ext uri="{FF2B5EF4-FFF2-40B4-BE49-F238E27FC236}">
                <a16:creationId xmlns:a16="http://schemas.microsoft.com/office/drawing/2014/main" id="{780EF6B4-011B-C749-4A6E-BED9D16679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5522" y="3944478"/>
            <a:ext cx="2501213" cy="1813380"/>
          </a:xfrm>
          <a:prstGeom prst="rect">
            <a:avLst/>
          </a:prstGeom>
        </p:spPr>
      </p:pic>
    </p:spTree>
    <p:extLst>
      <p:ext uri="{BB962C8B-B14F-4D97-AF65-F5344CB8AC3E}">
        <p14:creationId xmlns:p14="http://schemas.microsoft.com/office/powerpoint/2010/main" val="356788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EBE51-4105-01B0-2F8B-CDD34EA61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B87ED-B512-D4BE-A4A3-13D5D3AC808B}"/>
              </a:ext>
            </a:extLst>
          </p:cNvPr>
          <p:cNvSpPr>
            <a:spLocks noGrp="1"/>
          </p:cNvSpPr>
          <p:nvPr>
            <p:ph type="ctrTitle"/>
          </p:nvPr>
        </p:nvSpPr>
        <p:spPr>
          <a:xfrm>
            <a:off x="1169274" y="1203798"/>
            <a:ext cx="9720000" cy="720000"/>
          </a:xfrm>
        </p:spPr>
        <p:txBody>
          <a:bodyPr/>
          <a:lstStyle/>
          <a:p>
            <a:r>
              <a:rPr lang="en-GB" dirty="0"/>
              <a:t>Improving biodiversity in the UK</a:t>
            </a:r>
          </a:p>
        </p:txBody>
      </p:sp>
      <p:sp>
        <p:nvSpPr>
          <p:cNvPr id="3" name="Subtitle 2">
            <a:extLst>
              <a:ext uri="{FF2B5EF4-FFF2-40B4-BE49-F238E27FC236}">
                <a16:creationId xmlns:a16="http://schemas.microsoft.com/office/drawing/2014/main" id="{5ECE7670-5A97-6056-2BF7-714EBBF007C3}"/>
              </a:ext>
            </a:extLst>
          </p:cNvPr>
          <p:cNvSpPr>
            <a:spLocks noGrp="1"/>
          </p:cNvSpPr>
          <p:nvPr>
            <p:ph type="subTitle" idx="1"/>
          </p:nvPr>
        </p:nvSpPr>
        <p:spPr>
          <a:xfrm>
            <a:off x="1169275" y="1779302"/>
            <a:ext cx="7810824" cy="3600000"/>
          </a:xfrm>
        </p:spPr>
        <p:txBody>
          <a:bodyPr/>
          <a:lstStyle/>
          <a:p>
            <a:pPr marL="0" indent="0">
              <a:buNone/>
            </a:pPr>
            <a:r>
              <a:rPr lang="en-GB" dirty="0"/>
              <a:t>16% of all species in Great Britain (where sufficient data is available) are threatened with extinction. </a:t>
            </a:r>
          </a:p>
          <a:p>
            <a:pPr marL="0" indent="0">
              <a:buNone/>
            </a:pPr>
            <a:r>
              <a:rPr lang="en-GB" dirty="0"/>
              <a:t>Some 69% of the UK land area is farmed and farming practices are key to biodiversity maintenance and recovery.  </a:t>
            </a:r>
          </a:p>
          <a:p>
            <a:pPr marL="0" indent="0">
              <a:buNone/>
            </a:pPr>
            <a:r>
              <a:rPr lang="en-GB" dirty="0"/>
              <a:t>Improving biodiversity is one of the key aims of new agricultural support schemes being introduced in England, following the UK’s departure from the EU and its Common Agricultural Policy (CAP). </a:t>
            </a:r>
          </a:p>
          <a:p>
            <a:pPr marL="0" indent="0">
              <a:buNone/>
            </a:pPr>
            <a:r>
              <a:rPr lang="en-GB" dirty="0"/>
              <a:t>Under the Environment Act 2021, the government proposed a number of further 2042 targets for biodiversity:</a:t>
            </a:r>
          </a:p>
          <a:p>
            <a:r>
              <a:rPr lang="en-GB" dirty="0"/>
              <a:t>Halt the decline in species populations by 2030, and then increase populations by at least 10% to exceed current levels by 2042. </a:t>
            </a:r>
          </a:p>
          <a:p>
            <a:r>
              <a:rPr lang="en-GB" dirty="0"/>
              <a:t>Deliver net zero ambitions and boost nature recovery by increasing tree and woodland cover to 16.5% of total land area in England by 2050. </a:t>
            </a:r>
          </a:p>
          <a:p>
            <a:r>
              <a:rPr lang="en-GB" dirty="0"/>
              <a:t>Restore 70% of designated features in our Marine Protected Areas to a favourable condition by 2042, with the rest in a recovering condition. </a:t>
            </a:r>
          </a:p>
        </p:txBody>
      </p:sp>
      <p:sp>
        <p:nvSpPr>
          <p:cNvPr id="4" name="TextBox 3">
            <a:extLst>
              <a:ext uri="{FF2B5EF4-FFF2-40B4-BE49-F238E27FC236}">
                <a16:creationId xmlns:a16="http://schemas.microsoft.com/office/drawing/2014/main" id="{1271CF08-3118-3F6C-4810-D954CF1F5407}"/>
              </a:ext>
            </a:extLst>
          </p:cNvPr>
          <p:cNvSpPr txBox="1"/>
          <p:nvPr/>
        </p:nvSpPr>
        <p:spPr>
          <a:xfrm>
            <a:off x="1082566" y="6400800"/>
            <a:ext cx="519211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House of Comms Library: Biodiversity loss</a:t>
            </a:r>
            <a:endParaRPr lang="en-GB" sz="1400" dirty="0">
              <a:latin typeface="Arial" panose="020B0604020202020204" pitchFamily="34" charset="0"/>
              <a:cs typeface="Arial" panose="020B0604020202020204" pitchFamily="34" charset="0"/>
            </a:endParaRPr>
          </a:p>
        </p:txBody>
      </p:sp>
      <p:pic>
        <p:nvPicPr>
          <p:cNvPr id="6" name="Picture 5" descr="A field of grass with pink flowers&#10;&#10;AI-generated content may be incorrect.">
            <a:extLst>
              <a:ext uri="{FF2B5EF4-FFF2-40B4-BE49-F238E27FC236}">
                <a16:creationId xmlns:a16="http://schemas.microsoft.com/office/drawing/2014/main" id="{4A2BDCE6-F6A4-76BD-2A04-D34F944783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8315" y="2674924"/>
            <a:ext cx="2620481" cy="1746987"/>
          </a:xfrm>
          <a:prstGeom prst="rect">
            <a:avLst/>
          </a:prstGeom>
        </p:spPr>
      </p:pic>
    </p:spTree>
    <p:extLst>
      <p:ext uri="{BB962C8B-B14F-4D97-AF65-F5344CB8AC3E}">
        <p14:creationId xmlns:p14="http://schemas.microsoft.com/office/powerpoint/2010/main" val="231811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515" y="1549751"/>
            <a:ext cx="9720000" cy="720000"/>
          </a:xfrm>
        </p:spPr>
        <p:txBody>
          <a:bodyPr/>
          <a:lstStyle/>
          <a:p>
            <a:r>
              <a:rPr lang="en-US" dirty="0"/>
              <a:t>How does climate change impact biodiversity</a:t>
            </a:r>
          </a:p>
        </p:txBody>
      </p:sp>
      <p:sp>
        <p:nvSpPr>
          <p:cNvPr id="3" name="Subtitle 2"/>
          <p:cNvSpPr>
            <a:spLocks noGrp="1"/>
          </p:cNvSpPr>
          <p:nvPr>
            <p:ph type="subTitle" idx="1"/>
          </p:nvPr>
        </p:nvSpPr>
        <p:spPr>
          <a:xfrm>
            <a:off x="987917" y="2560379"/>
            <a:ext cx="5177095" cy="3791608"/>
          </a:xfrm>
        </p:spPr>
        <p:txBody>
          <a:bodyPr/>
          <a:lstStyle/>
          <a:p>
            <a:pPr marL="0" indent="0">
              <a:buNone/>
            </a:pPr>
            <a:r>
              <a:rPr lang="en-GB" sz="2000" dirty="0"/>
              <a:t>Climate change refers to changes in the Earth's average temperature.</a:t>
            </a:r>
          </a:p>
          <a:p>
            <a:pPr marL="0" indent="0">
              <a:buNone/>
            </a:pPr>
            <a:r>
              <a:rPr lang="en-GB" sz="2000" dirty="0"/>
              <a:t>Climate change can cause changes in the  habitat of animals, it can alter their migration patterns and can cause weather changes, particularly in the case of extreme weather events such as forest fires or hurricanes.</a:t>
            </a:r>
          </a:p>
          <a:p>
            <a:pPr marL="0" indent="0">
              <a:lnSpc>
                <a:spcPct val="106000"/>
              </a:lnSpc>
              <a:spcAft>
                <a:spcPts val="800"/>
              </a:spcAft>
              <a:buNone/>
            </a:pPr>
            <a:r>
              <a:rPr lang="en-GB" sz="2000" dirty="0">
                <a:effectLst/>
                <a:latin typeface="Arial" panose="020B0604020202020204" pitchFamily="34" charset="0"/>
                <a:ea typeface="Calibri" panose="020F0502020204030204" pitchFamily="34" charset="0"/>
                <a:cs typeface="Arial" panose="020B0604020202020204" pitchFamily="34" charset="0"/>
              </a:rPr>
              <a:t>These changes reduce biodiversity as organisms are not able to adapt and they may become extinct. </a:t>
            </a:r>
          </a:p>
          <a:p>
            <a:pPr marL="0" indent="0">
              <a:buNone/>
            </a:pPr>
            <a:endParaRPr lang="en-GB" sz="2000" dirty="0"/>
          </a:p>
          <a:p>
            <a:endParaRPr lang="en-US" sz="2000" dirty="0"/>
          </a:p>
        </p:txBody>
      </p:sp>
      <p:pic>
        <p:nvPicPr>
          <p:cNvPr id="9218" name="Picture 2" descr="Free Barren Mountains photo and picture">
            <a:extLst>
              <a:ext uri="{FF2B5EF4-FFF2-40B4-BE49-F238E27FC236}">
                <a16:creationId xmlns:a16="http://schemas.microsoft.com/office/drawing/2014/main" id="{010559CF-4BF2-60E2-CEE8-AC1C4F9CB3F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22075" y="2571092"/>
            <a:ext cx="5075478" cy="338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2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B3B8-39A8-BDED-A917-807EAF5F1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E0D3E-591D-BBA7-D4A1-D012FECEF279}"/>
              </a:ext>
            </a:extLst>
          </p:cNvPr>
          <p:cNvSpPr>
            <a:spLocks noGrp="1"/>
          </p:cNvSpPr>
          <p:nvPr>
            <p:ph type="ctrTitle"/>
          </p:nvPr>
        </p:nvSpPr>
        <p:spPr/>
        <p:txBody>
          <a:bodyPr/>
          <a:lstStyle/>
          <a:p>
            <a:r>
              <a:rPr lang="en-US" dirty="0"/>
              <a:t>How does climate change impact biodiversity</a:t>
            </a:r>
          </a:p>
        </p:txBody>
      </p:sp>
      <p:sp>
        <p:nvSpPr>
          <p:cNvPr id="3" name="Subtitle 2">
            <a:extLst>
              <a:ext uri="{FF2B5EF4-FFF2-40B4-BE49-F238E27FC236}">
                <a16:creationId xmlns:a16="http://schemas.microsoft.com/office/drawing/2014/main" id="{100FF2F4-3E0D-A38B-8CF5-5891D4912943}"/>
              </a:ext>
            </a:extLst>
          </p:cNvPr>
          <p:cNvSpPr>
            <a:spLocks noGrp="1"/>
          </p:cNvSpPr>
          <p:nvPr>
            <p:ph type="subTitle" idx="1"/>
          </p:nvPr>
        </p:nvSpPr>
        <p:spPr>
          <a:xfrm>
            <a:off x="1169274" y="2533210"/>
            <a:ext cx="6677554" cy="3791608"/>
          </a:xfrm>
        </p:spPr>
        <p:txBody>
          <a:bodyPr/>
          <a:lstStyle/>
          <a:p>
            <a:pPr marL="0" indent="0">
              <a:lnSpc>
                <a:spcPct val="100000"/>
              </a:lnSpc>
              <a:buNone/>
            </a:pPr>
            <a:r>
              <a:rPr lang="en-GB" sz="2000" dirty="0">
                <a:latin typeface="Arial" panose="020B0604020202020204" pitchFamily="34" charset="0"/>
                <a:ea typeface="Times New Roman" panose="02020603050405020304" pitchFamily="18" charset="0"/>
                <a:cs typeface="Arial" panose="020B0604020202020204" pitchFamily="34" charset="0"/>
              </a:rPr>
              <a:t>In the UK, plants are flowering a month earlier due to climate change. This creates an issue as plants and their pollinators have become out of sync, with plants flowering too early in the year for the insects which pollinate them. </a:t>
            </a:r>
          </a:p>
          <a:p>
            <a:pPr marL="0" indent="0">
              <a:lnSpc>
                <a:spcPct val="100000"/>
              </a:lnSpc>
              <a:buNone/>
            </a:pPr>
            <a:r>
              <a:rPr lang="en-GB" sz="2000" dirty="0">
                <a:latin typeface="Arial" panose="020B0604020202020204" pitchFamily="34" charset="0"/>
                <a:ea typeface="Times New Roman" panose="02020603050405020304" pitchFamily="18" charset="0"/>
                <a:cs typeface="Arial" panose="020B0604020202020204" pitchFamily="34" charset="0"/>
              </a:rPr>
              <a:t>Pollinators could be at risk, since plants flowering earlier in the year could lead to gaps in pollen and nectar leaving bees to go hungry. </a:t>
            </a:r>
          </a:p>
          <a:p>
            <a:pPr marL="0" indent="0">
              <a:lnSpc>
                <a:spcPct val="100000"/>
              </a:lnSpc>
              <a:buNone/>
            </a:pPr>
            <a:r>
              <a:rPr lang="en-GB" sz="2000" dirty="0">
                <a:latin typeface="Arial" panose="020B0604020202020204" pitchFamily="34" charset="0"/>
                <a:ea typeface="Times New Roman" panose="02020603050405020304" pitchFamily="18" charset="0"/>
                <a:cs typeface="Arial" panose="020B0604020202020204" pitchFamily="34" charset="0"/>
              </a:rPr>
              <a:t>Bees are less sensitive to a warmer climate so are less likely to emerge earlier in the year to catch up with the plants flowering. </a:t>
            </a:r>
          </a:p>
          <a:p>
            <a:pPr marL="0" indent="0">
              <a:lnSpc>
                <a:spcPct val="100000"/>
              </a:lnSpc>
              <a:buNone/>
            </a:pPr>
            <a:r>
              <a:rPr lang="en-GB" sz="2000" b="1" dirty="0">
                <a:latin typeface="Arial" panose="020B0604020202020204" pitchFamily="34" charset="0"/>
                <a:ea typeface="Times New Roman" panose="02020603050405020304" pitchFamily="18" charset="0"/>
                <a:cs typeface="Arial" panose="020B0604020202020204" pitchFamily="34" charset="0"/>
              </a:rPr>
              <a:t>How might this impact crops grown for our food?</a:t>
            </a:r>
          </a:p>
          <a:p>
            <a:pPr marL="0" indent="0">
              <a:lnSpc>
                <a:spcPct val="106000"/>
              </a:lnSpc>
              <a:spcAft>
                <a:spcPts val="800"/>
              </a:spcAft>
              <a:buNone/>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6000"/>
              </a:lnSpc>
              <a:spcAft>
                <a:spcPts val="800"/>
              </a:spcAft>
              <a:buNone/>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descr="A bee on a yellow flower&#10;&#10;AI-generated content may be incorrect.">
            <a:extLst>
              <a:ext uri="{FF2B5EF4-FFF2-40B4-BE49-F238E27FC236}">
                <a16:creationId xmlns:a16="http://schemas.microsoft.com/office/drawing/2014/main" id="{A5576CD2-DBF6-91B7-22D4-DF4B4CC005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1377" y="2831263"/>
            <a:ext cx="3730328" cy="2488136"/>
          </a:xfrm>
          <a:prstGeom prst="rect">
            <a:avLst/>
          </a:prstGeom>
        </p:spPr>
      </p:pic>
    </p:spTree>
    <p:extLst>
      <p:ext uri="{BB962C8B-B14F-4D97-AF65-F5344CB8AC3E}">
        <p14:creationId xmlns:p14="http://schemas.microsoft.com/office/powerpoint/2010/main" val="349551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0EC7-E884-C9E2-0014-6945AE713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8664A-2DFD-0A6B-EE5C-73CF92D7891D}"/>
              </a:ext>
            </a:extLst>
          </p:cNvPr>
          <p:cNvSpPr>
            <a:spLocks noGrp="1"/>
          </p:cNvSpPr>
          <p:nvPr>
            <p:ph type="ctrTitle"/>
          </p:nvPr>
        </p:nvSpPr>
        <p:spPr/>
        <p:txBody>
          <a:bodyPr/>
          <a:lstStyle/>
          <a:p>
            <a:r>
              <a:rPr lang="en-US" dirty="0"/>
              <a:t>How does climate change impact biodiversity</a:t>
            </a:r>
          </a:p>
        </p:txBody>
      </p:sp>
      <p:sp>
        <p:nvSpPr>
          <p:cNvPr id="3" name="Subtitle 2">
            <a:extLst>
              <a:ext uri="{FF2B5EF4-FFF2-40B4-BE49-F238E27FC236}">
                <a16:creationId xmlns:a16="http://schemas.microsoft.com/office/drawing/2014/main" id="{D61CDC44-B761-ED29-9D67-7DC80C9D19BD}"/>
              </a:ext>
            </a:extLst>
          </p:cNvPr>
          <p:cNvSpPr>
            <a:spLocks noGrp="1"/>
          </p:cNvSpPr>
          <p:nvPr>
            <p:ph type="subTitle" idx="1"/>
          </p:nvPr>
        </p:nvSpPr>
        <p:spPr>
          <a:xfrm>
            <a:off x="1169274" y="2437686"/>
            <a:ext cx="7081591" cy="3791608"/>
          </a:xfrm>
        </p:spPr>
        <p:txBody>
          <a:bodyPr/>
          <a:lstStyle/>
          <a:p>
            <a:pPr marL="0" indent="0">
              <a:lnSpc>
                <a:spcPct val="106000"/>
              </a:lnSpc>
              <a:spcAft>
                <a:spcPts val="800"/>
              </a:spcAft>
              <a:buNone/>
            </a:pPr>
            <a:r>
              <a:rPr lang="en-GB" sz="2000" dirty="0">
                <a:latin typeface="Arial" panose="020B0604020202020204" pitchFamily="34" charset="0"/>
                <a:ea typeface="Times New Roman" panose="02020603050405020304" pitchFamily="18" charset="0"/>
                <a:cs typeface="Arial" panose="020B0604020202020204" pitchFamily="34" charset="0"/>
              </a:rPr>
              <a:t>84% of plants in Europe depend on insects for pollination.</a:t>
            </a:r>
          </a:p>
          <a:p>
            <a:pPr marL="0" indent="0">
              <a:lnSpc>
                <a:spcPct val="106000"/>
              </a:lnSpc>
              <a:spcAft>
                <a:spcPts val="800"/>
              </a:spcAft>
              <a:buNone/>
            </a:pPr>
            <a:r>
              <a:rPr lang="en-GB" sz="2000" dirty="0">
                <a:latin typeface="Arial" panose="020B0604020202020204" pitchFamily="34" charset="0"/>
                <a:ea typeface="Times New Roman" panose="02020603050405020304" pitchFamily="18" charset="0"/>
                <a:cs typeface="Arial" panose="020B0604020202020204" pitchFamily="34" charset="0"/>
              </a:rPr>
              <a:t>20% of UK crops are pollinated by insects, in particular bees. This relationship is at risk from global warming. </a:t>
            </a:r>
          </a:p>
          <a:p>
            <a:pPr marL="0" indent="0">
              <a:lnSpc>
                <a:spcPct val="106000"/>
              </a:lnSpc>
              <a:spcAft>
                <a:spcPts val="800"/>
              </a:spcAft>
              <a:buNone/>
            </a:pPr>
            <a:r>
              <a:rPr lang="en-GB" sz="2000" dirty="0">
                <a:latin typeface="Arial" panose="020B0604020202020204" pitchFamily="34" charset="0"/>
                <a:ea typeface="Times New Roman" panose="02020603050405020304" pitchFamily="18" charset="0"/>
                <a:cs typeface="Arial" panose="020B0604020202020204" pitchFamily="34" charset="0"/>
              </a:rPr>
              <a:t>If crops are flowering earlier in the year, and there are no pollinators present this will decrease reproductive success and reduce crop yields. </a:t>
            </a:r>
          </a:p>
          <a:p>
            <a:pPr marL="0" indent="0">
              <a:lnSpc>
                <a:spcPct val="106000"/>
              </a:lnSpc>
              <a:spcAft>
                <a:spcPts val="800"/>
              </a:spcAft>
              <a:buNone/>
            </a:pPr>
            <a:r>
              <a:rPr lang="en-GB" sz="2000" dirty="0">
                <a:latin typeface="Arial" panose="020B0604020202020204" pitchFamily="34" charset="0"/>
                <a:ea typeface="Times New Roman" panose="02020603050405020304" pitchFamily="18" charset="0"/>
                <a:cs typeface="Arial" panose="020B0604020202020204" pitchFamily="34" charset="0"/>
              </a:rPr>
              <a:t>Less crops being grown and pollinated, means less food will be available to feed our ever-growing population. </a:t>
            </a:r>
          </a:p>
          <a:p>
            <a:pPr marL="0" indent="0">
              <a:lnSpc>
                <a:spcPct val="106000"/>
              </a:lnSpc>
              <a:spcAft>
                <a:spcPts val="800"/>
              </a:spcAft>
              <a:buNone/>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6000"/>
              </a:lnSpc>
              <a:spcAft>
                <a:spcPts val="800"/>
              </a:spcAft>
              <a:buNone/>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B9454C5A-C36F-F72A-B188-9A2530FAB51E}"/>
              </a:ext>
            </a:extLst>
          </p:cNvPr>
          <p:cNvSpPr txBox="1"/>
          <p:nvPr/>
        </p:nvSpPr>
        <p:spPr>
          <a:xfrm>
            <a:off x="1072348" y="6383182"/>
            <a:ext cx="363772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Crops and pollinators out of sync</a:t>
            </a:r>
            <a:endParaRPr lang="en-GB" sz="1400" dirty="0">
              <a:latin typeface="Arial" panose="020B0604020202020204" pitchFamily="34" charset="0"/>
              <a:cs typeface="Arial" panose="020B0604020202020204" pitchFamily="34" charset="0"/>
            </a:endParaRPr>
          </a:p>
        </p:txBody>
      </p:sp>
      <p:pic>
        <p:nvPicPr>
          <p:cNvPr id="6" name="Picture 5" descr="Bees flying around a white flower&#10;&#10;AI-generated content may be incorrect.">
            <a:extLst>
              <a:ext uri="{FF2B5EF4-FFF2-40B4-BE49-F238E27FC236}">
                <a16:creationId xmlns:a16="http://schemas.microsoft.com/office/drawing/2014/main" id="{F50B0C08-F338-FA7A-D9C6-1189B9AD3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2256" y="2554016"/>
            <a:ext cx="3042018" cy="2283797"/>
          </a:xfrm>
          <a:prstGeom prst="rect">
            <a:avLst/>
          </a:prstGeom>
        </p:spPr>
      </p:pic>
    </p:spTree>
    <p:extLst>
      <p:ext uri="{BB962C8B-B14F-4D97-AF65-F5344CB8AC3E}">
        <p14:creationId xmlns:p14="http://schemas.microsoft.com/office/powerpoint/2010/main" val="7130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DF06-9EC0-464F-DBFC-E61C9760F4CC}"/>
              </a:ext>
            </a:extLst>
          </p:cNvPr>
          <p:cNvSpPr>
            <a:spLocks noGrp="1"/>
          </p:cNvSpPr>
          <p:nvPr>
            <p:ph type="ctrTitle"/>
          </p:nvPr>
        </p:nvSpPr>
        <p:spPr/>
        <p:txBody>
          <a:bodyPr/>
          <a:lstStyle/>
          <a:p>
            <a:r>
              <a:rPr lang="en-GB" dirty="0"/>
              <a:t>Extinction and biodiversity</a:t>
            </a:r>
          </a:p>
        </p:txBody>
      </p:sp>
      <p:sp>
        <p:nvSpPr>
          <p:cNvPr id="3" name="Subtitle 2">
            <a:extLst>
              <a:ext uri="{FF2B5EF4-FFF2-40B4-BE49-F238E27FC236}">
                <a16:creationId xmlns:a16="http://schemas.microsoft.com/office/drawing/2014/main" id="{76E7E072-1785-77C3-C882-2D629584F2A1}"/>
              </a:ext>
            </a:extLst>
          </p:cNvPr>
          <p:cNvSpPr>
            <a:spLocks noGrp="1"/>
          </p:cNvSpPr>
          <p:nvPr>
            <p:ph type="subTitle" idx="1"/>
          </p:nvPr>
        </p:nvSpPr>
        <p:spPr>
          <a:xfrm>
            <a:off x="1169275" y="2571092"/>
            <a:ext cx="5957918" cy="3600000"/>
          </a:xfrm>
        </p:spPr>
        <p:txBody>
          <a:bodyPr/>
          <a:lstStyle/>
          <a:p>
            <a:r>
              <a:rPr lang="en-GB" sz="2000" dirty="0"/>
              <a:t>In extreme cases, species may be reduced to the point of extinction (where none are left).</a:t>
            </a:r>
          </a:p>
          <a:p>
            <a:r>
              <a:rPr lang="en-GB" sz="2000" dirty="0"/>
              <a:t>When a species becomes extinct, biodiversity is reduced.</a:t>
            </a:r>
          </a:p>
          <a:p>
            <a:r>
              <a:rPr lang="en-GB" sz="2000" dirty="0"/>
              <a:t>Biodiversity is therefore vital for maintaining species in the longer term. Biodiversity maintains variation and the greater the variation within a species the more likely some members of the population will survive environmental changes. </a:t>
            </a:r>
          </a:p>
          <a:p>
            <a:r>
              <a:rPr lang="en-GB" sz="2000" dirty="0"/>
              <a:t>This will reduce the likelihood of that particular species becoming extinct. </a:t>
            </a:r>
          </a:p>
          <a:p>
            <a:endParaRPr lang="en-GB" dirty="0"/>
          </a:p>
          <a:p>
            <a:endParaRPr lang="en-GB" dirty="0"/>
          </a:p>
        </p:txBody>
      </p:sp>
      <p:sp>
        <p:nvSpPr>
          <p:cNvPr id="4" name="TextBox 3">
            <a:extLst>
              <a:ext uri="{FF2B5EF4-FFF2-40B4-BE49-F238E27FC236}">
                <a16:creationId xmlns:a16="http://schemas.microsoft.com/office/drawing/2014/main" id="{A16AE0A1-E651-F501-7B02-D352278F14DE}"/>
              </a:ext>
            </a:extLst>
          </p:cNvPr>
          <p:cNvSpPr txBox="1"/>
          <p:nvPr/>
        </p:nvSpPr>
        <p:spPr>
          <a:xfrm>
            <a:off x="7913690" y="5193044"/>
            <a:ext cx="3439457" cy="1169551"/>
          </a:xfrm>
          <a:prstGeom prst="rect">
            <a:avLst/>
          </a:prstGeom>
          <a:noFill/>
        </p:spPr>
        <p:txBody>
          <a:bodyPr wrap="square" rtlCol="0">
            <a:spAutoFit/>
          </a:bodyPr>
          <a:lstStyle/>
          <a:p>
            <a:pPr algn="ctr"/>
            <a:r>
              <a:rPr lang="en-GB" sz="1400" b="0" i="0" dirty="0">
                <a:solidFill>
                  <a:srgbClr val="121212"/>
                </a:solidFill>
                <a:effectLst/>
                <a:latin typeface="Arial" panose="020B0604020202020204" pitchFamily="34" charset="0"/>
                <a:cs typeface="Arial" panose="020B0604020202020204" pitchFamily="34" charset="0"/>
              </a:rPr>
              <a:t>The endangered </a:t>
            </a:r>
            <a:r>
              <a:rPr lang="en-GB" sz="1400" b="0" i="0" u="none" strike="noStrike" dirty="0">
                <a:effectLst/>
                <a:latin typeface="Arial" panose="020B0604020202020204" pitchFamily="34" charset="0"/>
                <a:cs typeface="Arial" panose="020B0604020202020204" pitchFamily="34" charset="0"/>
                <a:hlinkClick r:id="rId2"/>
              </a:rPr>
              <a:t>marsh fritillary</a:t>
            </a:r>
            <a:r>
              <a:rPr lang="en-GB" sz="1400" b="0" i="0" dirty="0">
                <a:solidFill>
                  <a:srgbClr val="121212"/>
                </a:solidFill>
                <a:effectLst/>
                <a:latin typeface="Arial" panose="020B0604020202020204" pitchFamily="34" charset="0"/>
                <a:cs typeface="Arial" panose="020B0604020202020204" pitchFamily="34" charset="0"/>
              </a:rPr>
              <a:t> butterfly is thriving again in a Lake District valley after native ponies have been introduced and farmers have implemented rotational grazing for livestock in lowland farmland.</a:t>
            </a:r>
            <a:endParaRPr lang="en-GB" sz="1400" dirty="0">
              <a:latin typeface="Arial" panose="020B0604020202020204" pitchFamily="34" charset="0"/>
              <a:cs typeface="Arial" panose="020B0604020202020204" pitchFamily="34" charset="0"/>
            </a:endParaRPr>
          </a:p>
        </p:txBody>
      </p:sp>
      <p:pic>
        <p:nvPicPr>
          <p:cNvPr id="5" name="Picture 4" descr="A butterfly on a flower&#10;&#10;AI-generated content may be incorrect.">
            <a:extLst>
              <a:ext uri="{FF2B5EF4-FFF2-40B4-BE49-F238E27FC236}">
                <a16:creationId xmlns:a16="http://schemas.microsoft.com/office/drawing/2014/main" id="{7D58C6DB-7F8D-3945-5ED3-618110F14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8029" y="2698011"/>
            <a:ext cx="3150781" cy="2363086"/>
          </a:xfrm>
          <a:prstGeom prst="rect">
            <a:avLst/>
          </a:prstGeom>
        </p:spPr>
      </p:pic>
    </p:spTree>
    <p:extLst>
      <p:ext uri="{BB962C8B-B14F-4D97-AF65-F5344CB8AC3E}">
        <p14:creationId xmlns:p14="http://schemas.microsoft.com/office/powerpoint/2010/main" val="312927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D2B5-98C3-7B71-5CDA-A9776B548932}"/>
              </a:ext>
            </a:extLst>
          </p:cNvPr>
          <p:cNvSpPr>
            <a:spLocks noGrp="1"/>
          </p:cNvSpPr>
          <p:nvPr>
            <p:ph type="ctrTitle"/>
          </p:nvPr>
        </p:nvSpPr>
        <p:spPr/>
        <p:txBody>
          <a:bodyPr/>
          <a:lstStyle/>
          <a:p>
            <a:r>
              <a:rPr lang="en-GB" dirty="0"/>
              <a:t>Can we prevent extinction? </a:t>
            </a:r>
          </a:p>
        </p:txBody>
      </p:sp>
      <p:sp>
        <p:nvSpPr>
          <p:cNvPr id="3" name="Subtitle 2">
            <a:extLst>
              <a:ext uri="{FF2B5EF4-FFF2-40B4-BE49-F238E27FC236}">
                <a16:creationId xmlns:a16="http://schemas.microsoft.com/office/drawing/2014/main" id="{F32B1941-44E7-1EE9-7804-F2BD0BBB66AA}"/>
              </a:ext>
            </a:extLst>
          </p:cNvPr>
          <p:cNvSpPr>
            <a:spLocks noGrp="1"/>
          </p:cNvSpPr>
          <p:nvPr>
            <p:ph type="subTitle" idx="1"/>
          </p:nvPr>
        </p:nvSpPr>
        <p:spPr>
          <a:xfrm>
            <a:off x="1169275" y="2571092"/>
            <a:ext cx="5533449" cy="3600000"/>
          </a:xfrm>
        </p:spPr>
        <p:txBody>
          <a:bodyPr/>
          <a:lstStyle/>
          <a:p>
            <a:r>
              <a:rPr lang="en-GB" sz="2000" dirty="0"/>
              <a:t>Extinction occurs when there are no remaining individuals of a species alive.</a:t>
            </a:r>
            <a:endParaRPr lang="en-GB" sz="2000" dirty="0">
              <a:highlight>
                <a:srgbClr val="FFFF00"/>
              </a:highlight>
            </a:endParaRPr>
          </a:p>
          <a:p>
            <a:r>
              <a:rPr lang="en-GB" sz="2000" dirty="0"/>
              <a:t>Species that are at risk of extinction are called endangered species. This means that there are very few of the species left.</a:t>
            </a:r>
          </a:p>
          <a:p>
            <a:r>
              <a:rPr lang="en-GB" sz="2000" dirty="0"/>
              <a:t>There are lots of reasons that species could become extinct, like climate change and destruction of habitats.</a:t>
            </a:r>
          </a:p>
          <a:p>
            <a:endParaRPr lang="en-GB" dirty="0"/>
          </a:p>
        </p:txBody>
      </p:sp>
      <p:sp>
        <p:nvSpPr>
          <p:cNvPr id="4" name="TextBox 3">
            <a:extLst>
              <a:ext uri="{FF2B5EF4-FFF2-40B4-BE49-F238E27FC236}">
                <a16:creationId xmlns:a16="http://schemas.microsoft.com/office/drawing/2014/main" id="{4868AAB0-DB30-B8E5-7D98-CDB0B45C30B8}"/>
              </a:ext>
            </a:extLst>
          </p:cNvPr>
          <p:cNvSpPr txBox="1"/>
          <p:nvPr/>
        </p:nvSpPr>
        <p:spPr>
          <a:xfrm>
            <a:off x="1028534" y="5658166"/>
            <a:ext cx="6907660" cy="400110"/>
          </a:xfrm>
          <a:prstGeom prst="rect">
            <a:avLst/>
          </a:prstGeom>
          <a:noFill/>
        </p:spPr>
        <p:txBody>
          <a:bodyPr wrap="none" rtlCol="0">
            <a:spAutoFit/>
          </a:bodyPr>
          <a:lstStyle/>
          <a:p>
            <a:r>
              <a:rPr lang="en-GB" sz="2000" b="1">
                <a:latin typeface="Arial" panose="020B0604020202020204" pitchFamily="34" charset="0"/>
                <a:cs typeface="Arial" panose="020B0604020202020204" pitchFamily="34" charset="0"/>
              </a:rPr>
              <a:t>What reasons could cause species to become extinct? </a:t>
            </a:r>
          </a:p>
        </p:txBody>
      </p:sp>
      <p:pic>
        <p:nvPicPr>
          <p:cNvPr id="6" name="Picture 5" descr="A group of bare trees in a forest&#10;&#10;Description automatically generated with low confidence">
            <a:extLst>
              <a:ext uri="{FF2B5EF4-FFF2-40B4-BE49-F238E27FC236}">
                <a16:creationId xmlns:a16="http://schemas.microsoft.com/office/drawing/2014/main" id="{2D4AFC04-E191-9FC4-1F07-59A3655CE4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9618" y="2409093"/>
            <a:ext cx="4057530" cy="2706372"/>
          </a:xfrm>
          <a:prstGeom prst="rect">
            <a:avLst/>
          </a:prstGeom>
        </p:spPr>
      </p:pic>
    </p:spTree>
    <p:extLst>
      <p:ext uri="{BB962C8B-B14F-4D97-AF65-F5344CB8AC3E}">
        <p14:creationId xmlns:p14="http://schemas.microsoft.com/office/powerpoint/2010/main" val="268479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D2B5-98C3-7B71-5CDA-A9776B548932}"/>
              </a:ext>
            </a:extLst>
          </p:cNvPr>
          <p:cNvSpPr>
            <a:spLocks noGrp="1"/>
          </p:cNvSpPr>
          <p:nvPr>
            <p:ph type="ctrTitle"/>
          </p:nvPr>
        </p:nvSpPr>
        <p:spPr/>
        <p:txBody>
          <a:bodyPr/>
          <a:lstStyle/>
          <a:p>
            <a:r>
              <a:rPr lang="en-GB"/>
              <a:t>Species extinction</a:t>
            </a:r>
          </a:p>
        </p:txBody>
      </p:sp>
      <p:sp>
        <p:nvSpPr>
          <p:cNvPr id="3" name="Subtitle 2">
            <a:extLst>
              <a:ext uri="{FF2B5EF4-FFF2-40B4-BE49-F238E27FC236}">
                <a16:creationId xmlns:a16="http://schemas.microsoft.com/office/drawing/2014/main" id="{F32B1941-44E7-1EE9-7804-F2BD0BBB66AA}"/>
              </a:ext>
            </a:extLst>
          </p:cNvPr>
          <p:cNvSpPr>
            <a:spLocks noGrp="1"/>
          </p:cNvSpPr>
          <p:nvPr>
            <p:ph type="subTitle" idx="1"/>
          </p:nvPr>
        </p:nvSpPr>
        <p:spPr>
          <a:xfrm>
            <a:off x="1169276" y="2571092"/>
            <a:ext cx="6043374" cy="3600000"/>
          </a:xfrm>
        </p:spPr>
        <p:txBody>
          <a:bodyPr/>
          <a:lstStyle/>
          <a:p>
            <a:r>
              <a:rPr lang="en-GB" sz="2000" dirty="0"/>
              <a:t>There are a number of reasons species could become extinct, but it is important as humans that we try and preserve species.</a:t>
            </a:r>
          </a:p>
          <a:p>
            <a:r>
              <a:rPr lang="en-GB" sz="2000" dirty="0"/>
              <a:t>There are a number of ways we do this, but three principal ways are conservation, using gene banks and captive breeding.</a:t>
            </a:r>
          </a:p>
          <a:p>
            <a:endParaRPr lang="en-GB" sz="2000" dirty="0"/>
          </a:p>
          <a:p>
            <a:pPr marL="0" indent="0">
              <a:buNone/>
            </a:pPr>
            <a:r>
              <a:rPr lang="en-GB" sz="2000" b="1" dirty="0"/>
              <a:t>Task: Research these three terms and complete the table on the next slide with information explaining each.</a:t>
            </a:r>
          </a:p>
          <a:p>
            <a:endParaRPr lang="en-GB" dirty="0"/>
          </a:p>
        </p:txBody>
      </p:sp>
      <p:pic>
        <p:nvPicPr>
          <p:cNvPr id="6" name="Picture 5" descr="A bird sitting on a stick&#10;&#10;Description automatically generated with medium confidence">
            <a:extLst>
              <a:ext uri="{FF2B5EF4-FFF2-40B4-BE49-F238E27FC236}">
                <a16:creationId xmlns:a16="http://schemas.microsoft.com/office/drawing/2014/main" id="{04AA4095-B46D-63FD-AD01-303C772327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1337" y="2170335"/>
            <a:ext cx="3774109" cy="2517330"/>
          </a:xfrm>
          <a:prstGeom prst="rect">
            <a:avLst/>
          </a:prstGeom>
        </p:spPr>
      </p:pic>
      <p:sp>
        <p:nvSpPr>
          <p:cNvPr id="7" name="TextBox 6">
            <a:extLst>
              <a:ext uri="{FF2B5EF4-FFF2-40B4-BE49-F238E27FC236}">
                <a16:creationId xmlns:a16="http://schemas.microsoft.com/office/drawing/2014/main" id="{BB9C8239-87C3-AB63-8BA7-0802F9D3D00E}"/>
              </a:ext>
            </a:extLst>
          </p:cNvPr>
          <p:cNvSpPr txBox="1"/>
          <p:nvPr/>
        </p:nvSpPr>
        <p:spPr>
          <a:xfrm>
            <a:off x="7899445" y="4800533"/>
            <a:ext cx="3916001" cy="95410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The number of turtle doves in the UK has reduced by 97% since 1970. Organisations like the RSPB are working with farmers in England to try and preserve this species.</a:t>
            </a:r>
          </a:p>
        </p:txBody>
      </p:sp>
    </p:spTree>
    <p:extLst>
      <p:ext uri="{BB962C8B-B14F-4D97-AF65-F5344CB8AC3E}">
        <p14:creationId xmlns:p14="http://schemas.microsoft.com/office/powerpoint/2010/main" val="205813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D2B5-98C3-7B71-5CDA-A9776B548932}"/>
              </a:ext>
            </a:extLst>
          </p:cNvPr>
          <p:cNvSpPr>
            <a:spLocks noGrp="1"/>
          </p:cNvSpPr>
          <p:nvPr>
            <p:ph type="ctrTitle"/>
          </p:nvPr>
        </p:nvSpPr>
        <p:spPr/>
        <p:txBody>
          <a:bodyPr/>
          <a:lstStyle/>
          <a:p>
            <a:r>
              <a:rPr lang="en-GB"/>
              <a:t>Complete the following table</a:t>
            </a:r>
          </a:p>
        </p:txBody>
      </p:sp>
      <p:graphicFrame>
        <p:nvGraphicFramePr>
          <p:cNvPr id="4" name="Table 4">
            <a:extLst>
              <a:ext uri="{FF2B5EF4-FFF2-40B4-BE49-F238E27FC236}">
                <a16:creationId xmlns:a16="http://schemas.microsoft.com/office/drawing/2014/main" id="{633FB0CD-291B-FFFB-D223-4D34073520C4}"/>
              </a:ext>
            </a:extLst>
          </p:cNvPr>
          <p:cNvGraphicFramePr>
            <a:graphicFrameLocks noGrp="1"/>
          </p:cNvGraphicFramePr>
          <p:nvPr>
            <p:extLst>
              <p:ext uri="{D42A27DB-BD31-4B8C-83A1-F6EECF244321}">
                <p14:modId xmlns:p14="http://schemas.microsoft.com/office/powerpoint/2010/main" val="999542026"/>
              </p:ext>
            </p:extLst>
          </p:nvPr>
        </p:nvGraphicFramePr>
        <p:xfrm>
          <a:off x="822960" y="2255520"/>
          <a:ext cx="10259984" cy="4245319"/>
        </p:xfrm>
        <a:graphic>
          <a:graphicData uri="http://schemas.openxmlformats.org/drawingml/2006/table">
            <a:tbl>
              <a:tblPr firstRow="1" bandRow="1">
                <a:tableStyleId>{5940675A-B579-460E-94D1-54222C63F5DA}</a:tableStyleId>
              </a:tblPr>
              <a:tblGrid>
                <a:gridCol w="1645823">
                  <a:extLst>
                    <a:ext uri="{9D8B030D-6E8A-4147-A177-3AD203B41FA5}">
                      <a16:colId xmlns:a16="http://schemas.microsoft.com/office/drawing/2014/main" val="3350691641"/>
                    </a:ext>
                  </a:extLst>
                </a:gridCol>
                <a:gridCol w="2404170">
                  <a:extLst>
                    <a:ext uri="{9D8B030D-6E8A-4147-A177-3AD203B41FA5}">
                      <a16:colId xmlns:a16="http://schemas.microsoft.com/office/drawing/2014/main" val="2235014107"/>
                    </a:ext>
                  </a:extLst>
                </a:gridCol>
                <a:gridCol w="6209991">
                  <a:extLst>
                    <a:ext uri="{9D8B030D-6E8A-4147-A177-3AD203B41FA5}">
                      <a16:colId xmlns:a16="http://schemas.microsoft.com/office/drawing/2014/main" val="1476740791"/>
                    </a:ext>
                  </a:extLst>
                </a:gridCol>
              </a:tblGrid>
              <a:tr h="393642">
                <a:tc>
                  <a:txBody>
                    <a:bodyPr/>
                    <a:lstStyle/>
                    <a:p>
                      <a:pPr algn="ctr"/>
                      <a:r>
                        <a:rPr lang="en-GB" sz="1600" b="1">
                          <a:latin typeface="Arial" panose="020B0604020202020204" pitchFamily="34" charset="0"/>
                          <a:cs typeface="Arial" panose="020B0604020202020204" pitchFamily="34" charset="0"/>
                        </a:rPr>
                        <a:t>Method</a:t>
                      </a:r>
                    </a:p>
                  </a:txBody>
                  <a:tcPr/>
                </a:tc>
                <a:tc>
                  <a:txBody>
                    <a:bodyPr/>
                    <a:lstStyle/>
                    <a:p>
                      <a:pPr algn="ctr"/>
                      <a:r>
                        <a:rPr lang="en-GB" sz="1600" b="1">
                          <a:latin typeface="Arial" panose="020B0604020202020204" pitchFamily="34" charset="0"/>
                          <a:cs typeface="Arial" panose="020B0604020202020204" pitchFamily="34" charset="0"/>
                        </a:rPr>
                        <a:t>Description</a:t>
                      </a:r>
                    </a:p>
                  </a:txBody>
                  <a:tcPr/>
                </a:tc>
                <a:tc>
                  <a:txBody>
                    <a:bodyPr/>
                    <a:lstStyle/>
                    <a:p>
                      <a:pPr algn="ctr"/>
                      <a:r>
                        <a:rPr lang="en-GB" sz="1600" b="1">
                          <a:latin typeface="Arial" panose="020B0604020202020204" pitchFamily="34" charset="0"/>
                          <a:cs typeface="Arial" panose="020B0604020202020204" pitchFamily="34" charset="0"/>
                        </a:rPr>
                        <a:t>How it prevents extinction</a:t>
                      </a:r>
                    </a:p>
                  </a:txBody>
                  <a:tcPr/>
                </a:tc>
                <a:extLst>
                  <a:ext uri="{0D108BD9-81ED-4DB2-BD59-A6C34878D82A}">
                    <a16:rowId xmlns:a16="http://schemas.microsoft.com/office/drawing/2014/main" val="858151246"/>
                  </a:ext>
                </a:extLst>
              </a:tr>
              <a:tr h="1163406">
                <a:tc>
                  <a:txBody>
                    <a:bodyPr/>
                    <a:lstStyle/>
                    <a:p>
                      <a:pPr algn="ctr"/>
                      <a:r>
                        <a:rPr lang="en-GB" sz="1600" b="1">
                          <a:latin typeface="Arial" panose="020B0604020202020204" pitchFamily="34" charset="0"/>
                          <a:cs typeface="Arial" panose="020B0604020202020204" pitchFamily="34" charset="0"/>
                        </a:rPr>
                        <a:t>Conservation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i="1">
                        <a:latin typeface="Arial" panose="020B0604020202020204" pitchFamily="34" charset="0"/>
                        <a:cs typeface="Arial" panose="020B0604020202020204" pitchFamily="34" charset="0"/>
                      </a:endParaRPr>
                    </a:p>
                  </a:txBody>
                  <a:tcPr/>
                </a:tc>
                <a:tc>
                  <a:txBody>
                    <a:bodyPr/>
                    <a:lstStyle/>
                    <a:p>
                      <a:endParaRPr lang="en-GB" sz="16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7013270"/>
                  </a:ext>
                </a:extLst>
              </a:tr>
              <a:tr h="1251924">
                <a:tc>
                  <a:txBody>
                    <a:bodyPr/>
                    <a:lstStyle/>
                    <a:p>
                      <a:pPr algn="ctr"/>
                      <a:endParaRPr lang="en-GB" sz="1600" b="1">
                        <a:latin typeface="Arial" panose="020B0604020202020204" pitchFamily="34" charset="0"/>
                        <a:cs typeface="Arial" panose="020B0604020202020204" pitchFamily="34" charset="0"/>
                      </a:endParaRPr>
                    </a:p>
                    <a:p>
                      <a:pPr algn="ctr"/>
                      <a:endParaRPr lang="en-GB" sz="1600" b="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Gene banks</a:t>
                      </a:r>
                    </a:p>
                    <a:p>
                      <a:pPr algn="ctr"/>
                      <a:endParaRPr lang="en-GB" sz="1600" b="1">
                        <a:latin typeface="Arial" panose="020B0604020202020204" pitchFamily="34" charset="0"/>
                        <a:cs typeface="Arial" panose="020B0604020202020204" pitchFamily="34" charset="0"/>
                      </a:endParaRPr>
                    </a:p>
                  </a:txBody>
                  <a:tcPr/>
                </a:tc>
                <a:tc>
                  <a:txBody>
                    <a:bodyPr/>
                    <a:lstStyle/>
                    <a:p>
                      <a:pPr algn="ctr"/>
                      <a:endParaRPr lang="en-GB" sz="1600" b="0">
                        <a:latin typeface="Arial" panose="020B0604020202020204" pitchFamily="34" charset="0"/>
                        <a:cs typeface="Arial" panose="020B0604020202020204" pitchFamily="34" charset="0"/>
                      </a:endParaRPr>
                    </a:p>
                  </a:txBody>
                  <a:tcPr/>
                </a:tc>
                <a:tc>
                  <a:txBody>
                    <a:bodyPr/>
                    <a:lstStyle/>
                    <a:p>
                      <a:endParaRPr lang="en-GB" sz="16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4573787"/>
                  </a:ext>
                </a:extLst>
              </a:tr>
              <a:tr h="1436347">
                <a:tc>
                  <a:txBody>
                    <a:bodyPr/>
                    <a:lstStyle/>
                    <a:p>
                      <a:pPr algn="ctr"/>
                      <a:endParaRPr lang="en-GB" sz="1600" b="1" dirty="0">
                        <a:latin typeface="Arial" panose="020B0604020202020204" pitchFamily="34" charset="0"/>
                        <a:cs typeface="Arial" panose="020B0604020202020204" pitchFamily="34" charset="0"/>
                      </a:endParaRPr>
                    </a:p>
                    <a:p>
                      <a:pPr algn="ctr"/>
                      <a:r>
                        <a:rPr lang="en-GB" sz="1600" b="1">
                          <a:latin typeface="Arial" panose="020B0604020202020204" pitchFamily="34" charset="0"/>
                          <a:cs typeface="Arial" panose="020B0604020202020204" pitchFamily="34" charset="0"/>
                        </a:rPr>
                        <a:t>Selective breeding</a:t>
                      </a:r>
                      <a:endParaRPr lang="en-GB" sz="16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17379038"/>
                  </a:ext>
                </a:extLst>
              </a:tr>
            </a:tbl>
          </a:graphicData>
        </a:graphic>
      </p:graphicFrame>
    </p:spTree>
    <p:extLst>
      <p:ext uri="{BB962C8B-B14F-4D97-AF65-F5344CB8AC3E}">
        <p14:creationId xmlns:p14="http://schemas.microsoft.com/office/powerpoint/2010/main" val="231643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Starter</a:t>
            </a:r>
          </a:p>
        </p:txBody>
      </p:sp>
      <p:sp>
        <p:nvSpPr>
          <p:cNvPr id="4" name="Subtitle 2"/>
          <p:cNvSpPr>
            <a:spLocks noGrp="1"/>
          </p:cNvSpPr>
          <p:nvPr>
            <p:ph type="subTitle" idx="1"/>
          </p:nvPr>
        </p:nvSpPr>
        <p:spPr>
          <a:xfrm>
            <a:off x="1169276" y="2571092"/>
            <a:ext cx="4752553" cy="3600000"/>
          </a:xfrm>
        </p:spPr>
        <p:txBody>
          <a:bodyPr/>
          <a:lstStyle/>
          <a:p>
            <a:pPr marL="457200" indent="-457200" eaLnBrk="1" hangingPunct="1">
              <a:spcBef>
                <a:spcPct val="0"/>
              </a:spcBef>
              <a:buFont typeface="+mj-lt"/>
              <a:buAutoNum type="arabicPeriod"/>
            </a:pPr>
            <a:r>
              <a:rPr lang="en-GB" altLang="en-US" sz="2000">
                <a:latin typeface="Arial" panose="020B0604020202020204" pitchFamily="34" charset="0"/>
              </a:rPr>
              <a:t>Why is it important to have a range of different species in an environment?</a:t>
            </a:r>
          </a:p>
          <a:p>
            <a:pPr marL="457200" indent="-457200" eaLnBrk="1" hangingPunct="1">
              <a:spcBef>
                <a:spcPct val="0"/>
              </a:spcBef>
              <a:buFont typeface="+mj-lt"/>
              <a:buAutoNum type="arabicPeriod"/>
            </a:pPr>
            <a:endParaRPr lang="en-GB" altLang="en-US" sz="2000">
              <a:latin typeface="Arial" panose="020B0604020202020204" pitchFamily="34" charset="0"/>
            </a:endParaRPr>
          </a:p>
          <a:p>
            <a:pPr marL="457200" indent="-457200" eaLnBrk="1" hangingPunct="1">
              <a:spcBef>
                <a:spcPct val="0"/>
              </a:spcBef>
              <a:buFont typeface="+mj-lt"/>
              <a:buAutoNum type="arabicPeriod"/>
            </a:pPr>
            <a:endParaRPr lang="en-GB" altLang="en-US" sz="2000">
              <a:latin typeface="Arial" panose="020B0604020202020204" pitchFamily="34" charset="0"/>
            </a:endParaRPr>
          </a:p>
          <a:p>
            <a:pPr marL="457200" indent="-457200" eaLnBrk="1" hangingPunct="1">
              <a:spcBef>
                <a:spcPct val="0"/>
              </a:spcBef>
              <a:buFont typeface="+mj-lt"/>
              <a:buAutoNum type="arabicPeriod"/>
            </a:pPr>
            <a:r>
              <a:rPr lang="en-GB" altLang="en-US" sz="2000">
                <a:latin typeface="Arial" panose="020B0604020202020204" pitchFamily="34" charset="0"/>
              </a:rPr>
              <a:t>If species become endangered, what methods can we use to preserve them?</a:t>
            </a:r>
          </a:p>
          <a:p>
            <a:pPr marL="0" indent="0">
              <a:buNone/>
            </a:pPr>
            <a:endParaRPr lang="en-GB" sz="2000"/>
          </a:p>
          <a:p>
            <a:pPr marL="0" indent="0">
              <a:buNone/>
            </a:pPr>
            <a:r>
              <a:rPr lang="en-GB" sz="2000" b="1"/>
              <a:t>Extension: what could the challenges be with species conservation?</a:t>
            </a:r>
            <a:br>
              <a:rPr lang="en-GB" sz="2000"/>
            </a:br>
            <a:br>
              <a:rPr lang="en-GB" sz="2000"/>
            </a:br>
            <a:endParaRPr lang="en-GB" sz="2000"/>
          </a:p>
          <a:p>
            <a:endParaRPr lang="en-US" sz="2000"/>
          </a:p>
        </p:txBody>
      </p:sp>
      <p:pic>
        <p:nvPicPr>
          <p:cNvPr id="3" name="Picture 3" descr="Free Bee Flower photo and picture">
            <a:extLst>
              <a:ext uri="{FF2B5EF4-FFF2-40B4-BE49-F238E27FC236}">
                <a16:creationId xmlns:a16="http://schemas.microsoft.com/office/drawing/2014/main" id="{743D4931-63EC-7629-DCA0-7D20937FE45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372537" y="1974079"/>
            <a:ext cx="4195701" cy="391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4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D2B5-98C3-7B71-5CDA-A9776B548932}"/>
              </a:ext>
            </a:extLst>
          </p:cNvPr>
          <p:cNvSpPr>
            <a:spLocks noGrp="1"/>
          </p:cNvSpPr>
          <p:nvPr>
            <p:ph type="ctrTitle"/>
          </p:nvPr>
        </p:nvSpPr>
        <p:spPr/>
        <p:txBody>
          <a:bodyPr/>
          <a:lstStyle/>
          <a:p>
            <a:r>
              <a:rPr lang="en-GB" dirty="0"/>
              <a:t>Conservation to preserve biodiversity</a:t>
            </a:r>
          </a:p>
        </p:txBody>
      </p:sp>
      <p:sp>
        <p:nvSpPr>
          <p:cNvPr id="3" name="Subtitle 2">
            <a:extLst>
              <a:ext uri="{FF2B5EF4-FFF2-40B4-BE49-F238E27FC236}">
                <a16:creationId xmlns:a16="http://schemas.microsoft.com/office/drawing/2014/main" id="{F32B1941-44E7-1EE9-7804-F2BD0BBB66AA}"/>
              </a:ext>
            </a:extLst>
          </p:cNvPr>
          <p:cNvSpPr>
            <a:spLocks noGrp="1"/>
          </p:cNvSpPr>
          <p:nvPr>
            <p:ph type="subTitle" idx="1"/>
          </p:nvPr>
        </p:nvSpPr>
        <p:spPr>
          <a:xfrm>
            <a:off x="1169276" y="2571092"/>
            <a:ext cx="4828753" cy="3600000"/>
          </a:xfrm>
        </p:spPr>
        <p:txBody>
          <a:bodyPr/>
          <a:lstStyle/>
          <a:p>
            <a:r>
              <a:rPr lang="en-GB" sz="2000"/>
              <a:t>Conservation is a way of protecting an environment to ensure that habitats are not lost. This is an important way of preserving biodiversity and avoiding species extinction.</a:t>
            </a:r>
          </a:p>
          <a:p>
            <a:r>
              <a:rPr lang="en-GB" sz="2000"/>
              <a:t>Protecting an organism’s habitat increases their chance of survival, allowing them to reproduce.</a:t>
            </a:r>
          </a:p>
          <a:p>
            <a:endParaRPr lang="en-GB"/>
          </a:p>
        </p:txBody>
      </p:sp>
      <p:pic>
        <p:nvPicPr>
          <p:cNvPr id="6" name="Picture 5" descr="A river running through a grassy area&#10;&#10;AI-generated content may be incorrect.">
            <a:extLst>
              <a:ext uri="{FF2B5EF4-FFF2-40B4-BE49-F238E27FC236}">
                <a16:creationId xmlns:a16="http://schemas.microsoft.com/office/drawing/2014/main" id="{E330EDCE-FF2C-123D-978F-A254A2A88D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0249" y="2571092"/>
            <a:ext cx="3966949" cy="2647507"/>
          </a:xfrm>
          <a:prstGeom prst="rect">
            <a:avLst/>
          </a:prstGeom>
        </p:spPr>
      </p:pic>
      <p:sp>
        <p:nvSpPr>
          <p:cNvPr id="12" name="TextBox 11">
            <a:extLst>
              <a:ext uri="{FF2B5EF4-FFF2-40B4-BE49-F238E27FC236}">
                <a16:creationId xmlns:a16="http://schemas.microsoft.com/office/drawing/2014/main" id="{17A8ACBD-A095-B1EC-B8E6-5FD71EDEC341}"/>
              </a:ext>
            </a:extLst>
          </p:cNvPr>
          <p:cNvSpPr txBox="1"/>
          <p:nvPr/>
        </p:nvSpPr>
        <p:spPr>
          <a:xfrm>
            <a:off x="7256721" y="5420901"/>
            <a:ext cx="4630479" cy="738664"/>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These young trees have been planted beside a river to reinforce the bank in the Cairngorms National Park in Scotland.</a:t>
            </a:r>
          </a:p>
        </p:txBody>
      </p:sp>
    </p:spTree>
    <p:extLst>
      <p:ext uri="{BB962C8B-B14F-4D97-AF65-F5344CB8AC3E}">
        <p14:creationId xmlns:p14="http://schemas.microsoft.com/office/powerpoint/2010/main" val="78343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6FA1-A6C4-363D-D520-532C4B69132F}"/>
              </a:ext>
            </a:extLst>
          </p:cNvPr>
          <p:cNvSpPr>
            <a:spLocks noGrp="1"/>
          </p:cNvSpPr>
          <p:nvPr>
            <p:ph type="ctrTitle"/>
          </p:nvPr>
        </p:nvSpPr>
        <p:spPr/>
        <p:txBody>
          <a:bodyPr/>
          <a:lstStyle/>
          <a:p>
            <a:r>
              <a:rPr lang="en-GB" dirty="0"/>
              <a:t>Conservation to protect species</a:t>
            </a:r>
          </a:p>
        </p:txBody>
      </p:sp>
      <p:sp>
        <p:nvSpPr>
          <p:cNvPr id="3" name="Subtitle 2">
            <a:extLst>
              <a:ext uri="{FF2B5EF4-FFF2-40B4-BE49-F238E27FC236}">
                <a16:creationId xmlns:a16="http://schemas.microsoft.com/office/drawing/2014/main" id="{F37C0320-D797-D2EF-C61A-78562C4ED5FA}"/>
              </a:ext>
            </a:extLst>
          </p:cNvPr>
          <p:cNvSpPr>
            <a:spLocks noGrp="1"/>
          </p:cNvSpPr>
          <p:nvPr>
            <p:ph type="subTitle" idx="1"/>
          </p:nvPr>
        </p:nvSpPr>
        <p:spPr>
          <a:xfrm>
            <a:off x="1169273" y="2292845"/>
            <a:ext cx="5593835" cy="3600000"/>
          </a:xfrm>
        </p:spPr>
        <p:txBody>
          <a:bodyPr/>
          <a:lstStyle/>
          <a:p>
            <a:pPr marL="0" indent="0" algn="l">
              <a:buNone/>
            </a:pPr>
            <a:r>
              <a:rPr lang="en-GB" sz="2000" b="0" i="0" dirty="0">
                <a:solidFill>
                  <a:srgbClr val="231F20"/>
                </a:solidFill>
                <a:effectLst/>
                <a:latin typeface="Arial" panose="020B0604020202020204" pitchFamily="34" charset="0"/>
                <a:cs typeface="Arial" panose="020B0604020202020204" pitchFamily="34" charset="0"/>
              </a:rPr>
              <a:t>Conservation is important for the biodiversity of an ecosystem as it:</a:t>
            </a:r>
          </a:p>
          <a:p>
            <a:pPr>
              <a:buFont typeface="Arial" panose="020B0604020202020204" pitchFamily="34" charset="0"/>
              <a:buChar char="•"/>
            </a:pPr>
            <a:r>
              <a:rPr lang="en-GB" sz="2000" dirty="0">
                <a:solidFill>
                  <a:srgbClr val="231F20"/>
                </a:solidFill>
                <a:latin typeface="Arial" panose="020B0604020202020204" pitchFamily="34" charset="0"/>
                <a:cs typeface="Arial" panose="020B0604020202020204" pitchFamily="34" charset="0"/>
              </a:rPr>
              <a:t>reduces disruption to food chains and food webs, which could cause knock on effects to other species;</a:t>
            </a:r>
          </a:p>
          <a:p>
            <a:pPr>
              <a:buFont typeface="Arial" panose="020B0604020202020204" pitchFamily="34" charset="0"/>
              <a:buChar char="•"/>
            </a:pPr>
            <a:r>
              <a:rPr lang="en-GB" sz="2000" dirty="0">
                <a:solidFill>
                  <a:srgbClr val="231F20"/>
                </a:solidFill>
                <a:latin typeface="Arial" panose="020B0604020202020204" pitchFamily="34" charset="0"/>
                <a:cs typeface="Arial" panose="020B0604020202020204" pitchFamily="34" charset="0"/>
              </a:rPr>
              <a:t>protects the future food supply for humans;</a:t>
            </a:r>
          </a:p>
          <a:p>
            <a:pPr>
              <a:buFont typeface="Arial" panose="020B0604020202020204" pitchFamily="34" charset="0"/>
              <a:buChar char="•"/>
            </a:pPr>
            <a:r>
              <a:rPr lang="en-GB" sz="2000" dirty="0">
                <a:solidFill>
                  <a:srgbClr val="231F20"/>
                </a:solidFill>
                <a:latin typeface="Arial" panose="020B0604020202020204" pitchFamily="34" charset="0"/>
                <a:cs typeface="Arial" panose="020B0604020202020204" pitchFamily="34" charset="0"/>
              </a:rPr>
              <a:t>reduces the risk of species becoming extinct;</a:t>
            </a:r>
          </a:p>
          <a:p>
            <a:pPr algn="l">
              <a:buFont typeface="Arial" panose="020B0604020202020204" pitchFamily="34" charset="0"/>
              <a:buChar char="•"/>
            </a:pPr>
            <a:r>
              <a:rPr lang="en-GB" sz="2000" dirty="0">
                <a:solidFill>
                  <a:srgbClr val="231F20"/>
                </a:solidFill>
                <a:latin typeface="Arial" panose="020B0604020202020204" pitchFamily="34" charset="0"/>
                <a:cs typeface="Arial" panose="020B0604020202020204" pitchFamily="34" charset="0"/>
              </a:rPr>
              <a:t>m</a:t>
            </a:r>
            <a:r>
              <a:rPr lang="en-GB" sz="2000" b="0" i="0" dirty="0">
                <a:solidFill>
                  <a:srgbClr val="231F20"/>
                </a:solidFill>
                <a:effectLst/>
                <a:latin typeface="Arial" panose="020B0604020202020204" pitchFamily="34" charset="0"/>
                <a:cs typeface="Arial" panose="020B0604020202020204" pitchFamily="34" charset="0"/>
              </a:rPr>
              <a:t>aintains the future possibility that plant species might be identified for medicines.</a:t>
            </a:r>
          </a:p>
          <a:p>
            <a:pPr marL="0" indent="0" algn="l">
              <a:buNone/>
            </a:pPr>
            <a:r>
              <a:rPr lang="en-GB" sz="2000" dirty="0">
                <a:solidFill>
                  <a:srgbClr val="231F20"/>
                </a:solidFill>
                <a:latin typeface="Arial" panose="020B0604020202020204" pitchFamily="34" charset="0"/>
                <a:cs typeface="Arial" panose="020B0604020202020204" pitchFamily="34" charset="0"/>
              </a:rPr>
              <a:t>Many also feel it is our moral duty to protect the species across the planet.</a:t>
            </a:r>
            <a:endParaRPr lang="en-GB" sz="2000" b="0" i="0" dirty="0">
              <a:solidFill>
                <a:srgbClr val="231F20"/>
              </a:solidFill>
              <a:effectLst/>
              <a:latin typeface="Arial" panose="020B0604020202020204" pitchFamily="34" charset="0"/>
              <a:cs typeface="Arial" panose="020B0604020202020204" pitchFamily="34" charset="0"/>
            </a:endParaRPr>
          </a:p>
          <a:p>
            <a:endParaRPr lang="en-GB" dirty="0"/>
          </a:p>
        </p:txBody>
      </p:sp>
      <p:pic>
        <p:nvPicPr>
          <p:cNvPr id="5" name="Picture 4" descr="A picture containing greenhouse, plant, building, outdoor&#10;&#10;Description automatically generated">
            <a:extLst>
              <a:ext uri="{FF2B5EF4-FFF2-40B4-BE49-F238E27FC236}">
                <a16:creationId xmlns:a16="http://schemas.microsoft.com/office/drawing/2014/main" id="{BE122BF2-0F95-C7B7-E0B1-E3746F4B3C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4936" y="2214018"/>
            <a:ext cx="3925341" cy="2610352"/>
          </a:xfrm>
          <a:prstGeom prst="rect">
            <a:avLst/>
          </a:prstGeom>
        </p:spPr>
      </p:pic>
      <p:sp>
        <p:nvSpPr>
          <p:cNvPr id="6" name="TextBox 5">
            <a:extLst>
              <a:ext uri="{FF2B5EF4-FFF2-40B4-BE49-F238E27FC236}">
                <a16:creationId xmlns:a16="http://schemas.microsoft.com/office/drawing/2014/main" id="{D838091A-721F-A9FF-950B-2ADB2E106B81}"/>
              </a:ext>
            </a:extLst>
          </p:cNvPr>
          <p:cNvSpPr txBox="1"/>
          <p:nvPr/>
        </p:nvSpPr>
        <p:spPr>
          <a:xfrm>
            <a:off x="7290648" y="4980738"/>
            <a:ext cx="4035836" cy="95410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Kew Gardens – London, England</a:t>
            </a:r>
          </a:p>
          <a:p>
            <a:pPr algn="ctr"/>
            <a:r>
              <a:rPr lang="en-GB" sz="1400" dirty="0">
                <a:latin typeface="Arial" panose="020B0604020202020204" pitchFamily="34" charset="0"/>
                <a:cs typeface="Arial" panose="020B0604020202020204" pitchFamily="34" charset="0"/>
              </a:rPr>
              <a:t>Here, many endangered species of plants are preserved, and their seeds are stored, so they can be replanted in the wild when needed.</a:t>
            </a:r>
          </a:p>
        </p:txBody>
      </p:sp>
    </p:spTree>
    <p:extLst>
      <p:ext uri="{BB962C8B-B14F-4D97-AF65-F5344CB8AC3E}">
        <p14:creationId xmlns:p14="http://schemas.microsoft.com/office/powerpoint/2010/main" val="405980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0AE5-5F5D-B590-51A7-69C076B65807}"/>
              </a:ext>
            </a:extLst>
          </p:cNvPr>
          <p:cNvSpPr>
            <a:spLocks noGrp="1"/>
          </p:cNvSpPr>
          <p:nvPr>
            <p:ph type="ctrTitle"/>
          </p:nvPr>
        </p:nvSpPr>
        <p:spPr/>
        <p:txBody>
          <a:bodyPr/>
          <a:lstStyle/>
          <a:p>
            <a:r>
              <a:rPr lang="en-GB"/>
              <a:t>Conservation</a:t>
            </a:r>
          </a:p>
        </p:txBody>
      </p:sp>
      <p:sp>
        <p:nvSpPr>
          <p:cNvPr id="3" name="Subtitle 2">
            <a:extLst>
              <a:ext uri="{FF2B5EF4-FFF2-40B4-BE49-F238E27FC236}">
                <a16:creationId xmlns:a16="http://schemas.microsoft.com/office/drawing/2014/main" id="{17D547B0-BD8F-1032-D34D-C67FDC874BAC}"/>
              </a:ext>
            </a:extLst>
          </p:cNvPr>
          <p:cNvSpPr>
            <a:spLocks noGrp="1"/>
          </p:cNvSpPr>
          <p:nvPr>
            <p:ph type="subTitle" idx="1"/>
          </p:nvPr>
        </p:nvSpPr>
        <p:spPr>
          <a:xfrm>
            <a:off x="1169276" y="2571092"/>
            <a:ext cx="6793624" cy="3600000"/>
          </a:xfrm>
        </p:spPr>
        <p:txBody>
          <a:bodyPr/>
          <a:lstStyle/>
          <a:p>
            <a:pPr marL="0" indent="0">
              <a:buNone/>
            </a:pPr>
            <a:r>
              <a:rPr lang="en-GB" sz="2000"/>
              <a:t>Conservation can be carried out in a number of different places and ways, including:</a:t>
            </a:r>
          </a:p>
          <a:p>
            <a:r>
              <a:rPr lang="en-GB" sz="2000"/>
              <a:t>protecting biodiverse areas like rainforests;</a:t>
            </a:r>
          </a:p>
          <a:p>
            <a:r>
              <a:rPr lang="en-GB" sz="2000"/>
              <a:t>replanting trees to reduce the amount of carbon dioxide in the atmosphere;</a:t>
            </a:r>
          </a:p>
          <a:p>
            <a:r>
              <a:rPr lang="en-GB" sz="2000"/>
              <a:t>protecting endangered species in the wild or in conservation;</a:t>
            </a:r>
          </a:p>
          <a:p>
            <a:r>
              <a:rPr lang="en-GB" sz="2000"/>
              <a:t>reducing the use of fossil fuels, such as coal, oil and gas to limit global warming.</a:t>
            </a:r>
            <a:endParaRPr lang="en-GB"/>
          </a:p>
          <a:p>
            <a:endParaRPr lang="en-GB"/>
          </a:p>
        </p:txBody>
      </p:sp>
      <p:pic>
        <p:nvPicPr>
          <p:cNvPr id="1027" name="Picture 3" descr="Free Squirrel Red photo and picture">
            <a:extLst>
              <a:ext uri="{FF2B5EF4-FFF2-40B4-BE49-F238E27FC236}">
                <a16:creationId xmlns:a16="http://schemas.microsoft.com/office/drawing/2014/main" id="{F5FC44EB-D318-5FEA-34AE-04A6B2A6F15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74425" y="2089501"/>
            <a:ext cx="3305353" cy="379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9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ADED-D847-6F6B-8917-C4F86422D317}"/>
              </a:ext>
            </a:extLst>
          </p:cNvPr>
          <p:cNvSpPr>
            <a:spLocks noGrp="1"/>
          </p:cNvSpPr>
          <p:nvPr>
            <p:ph type="ctrTitle"/>
          </p:nvPr>
        </p:nvSpPr>
        <p:spPr/>
        <p:txBody>
          <a:bodyPr/>
          <a:lstStyle/>
          <a:p>
            <a:r>
              <a:rPr lang="en-GB" dirty="0"/>
              <a:t>Conservation on a farm</a:t>
            </a:r>
          </a:p>
        </p:txBody>
      </p:sp>
      <p:sp>
        <p:nvSpPr>
          <p:cNvPr id="3" name="Subtitle 2">
            <a:extLst>
              <a:ext uri="{FF2B5EF4-FFF2-40B4-BE49-F238E27FC236}">
                <a16:creationId xmlns:a16="http://schemas.microsoft.com/office/drawing/2014/main" id="{61B599EB-7844-1B2F-571F-2AC3E2EA5B2B}"/>
              </a:ext>
            </a:extLst>
          </p:cNvPr>
          <p:cNvSpPr>
            <a:spLocks noGrp="1"/>
          </p:cNvSpPr>
          <p:nvPr>
            <p:ph type="subTitle" idx="1"/>
          </p:nvPr>
        </p:nvSpPr>
        <p:spPr>
          <a:xfrm>
            <a:off x="1169274" y="2139575"/>
            <a:ext cx="6317374" cy="3848758"/>
          </a:xfrm>
        </p:spPr>
        <p:txBody>
          <a:bodyPr/>
          <a:lstStyle/>
          <a:p>
            <a:pPr marL="0" indent="0">
              <a:buNone/>
            </a:pPr>
            <a:r>
              <a:rPr lang="en-GB" dirty="0"/>
              <a:t>Conservation is taking place across the UK on farms.  For example:</a:t>
            </a:r>
          </a:p>
          <a:p>
            <a:r>
              <a:rPr lang="en-GB" dirty="0"/>
              <a:t>owls - farmers support and protect barn owls by putting up nest boxes to encourage breeding in hedgerows and farm buildings; </a:t>
            </a:r>
          </a:p>
          <a:p>
            <a:r>
              <a:rPr lang="en-GB" dirty="0"/>
              <a:t>bees - managing hedges and margins in both grassland and arable fields play a vital role in supporting bumblebees by increasing food and nesting opportunities;</a:t>
            </a:r>
          </a:p>
          <a:p>
            <a:r>
              <a:rPr lang="en-GB" dirty="0"/>
              <a:t>bats - farmland is vitally important to all bat species and the landscape and farm buildings provide shelter and food;</a:t>
            </a:r>
          </a:p>
          <a:p>
            <a:r>
              <a:rPr lang="en-GB" dirty="0"/>
              <a:t>dung beetles - livestock play an important role in protecting and enhancing dung beetle populations through the management of pastures;</a:t>
            </a:r>
          </a:p>
          <a:p>
            <a:r>
              <a:rPr lang="en-GB" dirty="0"/>
              <a:t>conservation grazing - livestock grazing that promotes biodiversity and uses native breeds can be better suited to the local environments. </a:t>
            </a:r>
          </a:p>
          <a:p>
            <a:endParaRPr lang="en-GB" dirty="0">
              <a:solidFill>
                <a:schemeClr val="accent1"/>
              </a:solidFill>
            </a:endParaRPr>
          </a:p>
          <a:p>
            <a:endParaRPr lang="en-GB" dirty="0"/>
          </a:p>
        </p:txBody>
      </p:sp>
      <p:pic>
        <p:nvPicPr>
          <p:cNvPr id="4" name="Picture 3" descr="A bee on a flower&#10;&#10;AI-generated content may be incorrect.">
            <a:extLst>
              <a:ext uri="{FF2B5EF4-FFF2-40B4-BE49-F238E27FC236}">
                <a16:creationId xmlns:a16="http://schemas.microsoft.com/office/drawing/2014/main" id="{B2A2D289-D984-8433-45B7-8F4F6BFAE8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1316" y="2139574"/>
            <a:ext cx="3048000" cy="1827277"/>
          </a:xfrm>
          <a:prstGeom prst="rect">
            <a:avLst/>
          </a:prstGeom>
        </p:spPr>
      </p:pic>
      <p:pic>
        <p:nvPicPr>
          <p:cNvPr id="6" name="Picture 5" descr="A white owl flying on a tree stump&#10;&#10;AI-generated content may be incorrect.">
            <a:extLst>
              <a:ext uri="{FF2B5EF4-FFF2-40B4-BE49-F238E27FC236}">
                <a16:creationId xmlns:a16="http://schemas.microsoft.com/office/drawing/2014/main" id="{3AA2002D-6F9C-63A5-10E9-1445B91B75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1316" y="4063954"/>
            <a:ext cx="3048000" cy="2029968"/>
          </a:xfrm>
          <a:prstGeom prst="rect">
            <a:avLst/>
          </a:prstGeom>
        </p:spPr>
      </p:pic>
    </p:spTree>
    <p:extLst>
      <p:ext uri="{BB962C8B-B14F-4D97-AF65-F5344CB8AC3E}">
        <p14:creationId xmlns:p14="http://schemas.microsoft.com/office/powerpoint/2010/main" val="385023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8D55-1DE1-8DDD-9FC1-AED4F30985CC}"/>
              </a:ext>
            </a:extLst>
          </p:cNvPr>
          <p:cNvSpPr>
            <a:spLocks noGrp="1"/>
          </p:cNvSpPr>
          <p:nvPr>
            <p:ph type="ctrTitle"/>
          </p:nvPr>
        </p:nvSpPr>
        <p:spPr/>
        <p:txBody>
          <a:bodyPr/>
          <a:lstStyle/>
          <a:p>
            <a:r>
              <a:rPr lang="en-GB"/>
              <a:t>Gene pools</a:t>
            </a:r>
          </a:p>
        </p:txBody>
      </p:sp>
      <p:sp>
        <p:nvSpPr>
          <p:cNvPr id="3" name="Subtitle 2">
            <a:extLst>
              <a:ext uri="{FF2B5EF4-FFF2-40B4-BE49-F238E27FC236}">
                <a16:creationId xmlns:a16="http://schemas.microsoft.com/office/drawing/2014/main" id="{6D878A83-51B2-1F7F-02BA-2B85511851C0}"/>
              </a:ext>
            </a:extLst>
          </p:cNvPr>
          <p:cNvSpPr>
            <a:spLocks noGrp="1"/>
          </p:cNvSpPr>
          <p:nvPr>
            <p:ph type="subTitle" idx="1"/>
          </p:nvPr>
        </p:nvSpPr>
        <p:spPr>
          <a:xfrm>
            <a:off x="1169276" y="2571092"/>
            <a:ext cx="6722867" cy="3600000"/>
          </a:xfrm>
        </p:spPr>
        <p:txBody>
          <a:bodyPr/>
          <a:lstStyle/>
          <a:p>
            <a:r>
              <a:rPr lang="en-GB" sz="2000"/>
              <a:t>A gene pool is the range of DNA in a species. The wider the gene pool, the more likely it is to survive.</a:t>
            </a:r>
          </a:p>
          <a:p>
            <a:r>
              <a:rPr lang="en-GB" sz="2000"/>
              <a:t>Variations, the slight changes in some organisms of the same species are, caused by different genetic information (DNA).</a:t>
            </a:r>
          </a:p>
          <a:p>
            <a:r>
              <a:rPr lang="en-GB" sz="2000"/>
              <a:t>These variations often give some organisms advantages. This makes it more likely that they will survive and have offspring with these same features. When this process gives rise to new species of organisms it is called evolution.</a:t>
            </a:r>
          </a:p>
        </p:txBody>
      </p:sp>
      <p:pic>
        <p:nvPicPr>
          <p:cNvPr id="6" name="Picture 5">
            <a:extLst>
              <a:ext uri="{FF2B5EF4-FFF2-40B4-BE49-F238E27FC236}">
                <a16:creationId xmlns:a16="http://schemas.microsoft.com/office/drawing/2014/main" id="{CFADB08E-B4A4-A3CA-CE65-00622CE2D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8190" y="2105785"/>
            <a:ext cx="3415866" cy="3415866"/>
          </a:xfrm>
          <a:prstGeom prst="rect">
            <a:avLst/>
          </a:prstGeom>
        </p:spPr>
      </p:pic>
    </p:spTree>
    <p:extLst>
      <p:ext uri="{BB962C8B-B14F-4D97-AF65-F5344CB8AC3E}">
        <p14:creationId xmlns:p14="http://schemas.microsoft.com/office/powerpoint/2010/main" val="86899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F215-738C-C7DD-F45E-57165F17F3D6}"/>
              </a:ext>
            </a:extLst>
          </p:cNvPr>
          <p:cNvSpPr>
            <a:spLocks noGrp="1"/>
          </p:cNvSpPr>
          <p:nvPr>
            <p:ph type="ctrTitle"/>
          </p:nvPr>
        </p:nvSpPr>
        <p:spPr/>
        <p:txBody>
          <a:bodyPr/>
          <a:lstStyle/>
          <a:p>
            <a:r>
              <a:rPr lang="en-GB"/>
              <a:t>Selective breeding - wheat</a:t>
            </a:r>
          </a:p>
        </p:txBody>
      </p:sp>
      <p:sp>
        <p:nvSpPr>
          <p:cNvPr id="3" name="Subtitle 2">
            <a:extLst>
              <a:ext uri="{FF2B5EF4-FFF2-40B4-BE49-F238E27FC236}">
                <a16:creationId xmlns:a16="http://schemas.microsoft.com/office/drawing/2014/main" id="{7633D691-2550-A923-8EAA-9F787A23CF6D}"/>
              </a:ext>
            </a:extLst>
          </p:cNvPr>
          <p:cNvSpPr>
            <a:spLocks noGrp="1"/>
          </p:cNvSpPr>
          <p:nvPr>
            <p:ph type="subTitle" idx="1"/>
          </p:nvPr>
        </p:nvSpPr>
        <p:spPr>
          <a:xfrm>
            <a:off x="1169277" y="2571092"/>
            <a:ext cx="6971834" cy="3600000"/>
          </a:xfrm>
        </p:spPr>
        <p:txBody>
          <a:bodyPr/>
          <a:lstStyle/>
          <a:p>
            <a:r>
              <a:rPr lang="en-GB"/>
              <a:t>Humans have been selectively breeding food crops for many centuries.</a:t>
            </a:r>
          </a:p>
          <a:p>
            <a:r>
              <a:rPr lang="en-GB"/>
              <a:t>Selective breeding means that crops with the best traits, e.g. large grains, resistance to pests, are selected for, bred together, and grown more commonly.</a:t>
            </a:r>
          </a:p>
          <a:p>
            <a:r>
              <a:rPr lang="en-GB"/>
              <a:t>Modern wheat is the result of selective breeding. A scientist named Norman Borlaug selected wheat plants that produced larger grains and bred them together. Unfortunately, these tall and heavy plants often fell over.</a:t>
            </a:r>
          </a:p>
          <a:p>
            <a:r>
              <a:rPr lang="en-GB"/>
              <a:t>To solve this problem, the wheat was crossed with another type of wheat with a shorter stem. This prevented the plants falling over.</a:t>
            </a:r>
          </a:p>
          <a:p>
            <a:r>
              <a:rPr lang="en-GB"/>
              <a:t>This new type of wheat was thought to save many millions from starving across the world.</a:t>
            </a:r>
          </a:p>
        </p:txBody>
      </p:sp>
      <p:pic>
        <p:nvPicPr>
          <p:cNvPr id="5" name="Picture 4" descr="A person and person looking at wheat in test tubes&#10;&#10;Description automatically generated with low confidence">
            <a:extLst>
              <a:ext uri="{FF2B5EF4-FFF2-40B4-BE49-F238E27FC236}">
                <a16:creationId xmlns:a16="http://schemas.microsoft.com/office/drawing/2014/main" id="{EE7E016A-0EEF-ED9A-BB02-1D6A28E43F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5760" y="2571855"/>
            <a:ext cx="3483082" cy="2757509"/>
          </a:xfrm>
          <a:prstGeom prst="rect">
            <a:avLst/>
          </a:prstGeom>
        </p:spPr>
      </p:pic>
    </p:spTree>
    <p:extLst>
      <p:ext uri="{BB962C8B-B14F-4D97-AF65-F5344CB8AC3E}">
        <p14:creationId xmlns:p14="http://schemas.microsoft.com/office/powerpoint/2010/main" val="4224146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571B-0181-C444-832B-B1126FA07174}"/>
              </a:ext>
            </a:extLst>
          </p:cNvPr>
          <p:cNvSpPr>
            <a:spLocks noGrp="1"/>
          </p:cNvSpPr>
          <p:nvPr>
            <p:ph type="ctrTitle"/>
          </p:nvPr>
        </p:nvSpPr>
        <p:spPr/>
        <p:txBody>
          <a:bodyPr/>
          <a:lstStyle/>
          <a:p>
            <a:r>
              <a:rPr lang="en-GB" dirty="0"/>
              <a:t>Gene banks</a:t>
            </a:r>
          </a:p>
        </p:txBody>
      </p:sp>
      <p:sp>
        <p:nvSpPr>
          <p:cNvPr id="3" name="Subtitle 2">
            <a:extLst>
              <a:ext uri="{FF2B5EF4-FFF2-40B4-BE49-F238E27FC236}">
                <a16:creationId xmlns:a16="http://schemas.microsoft.com/office/drawing/2014/main" id="{7207714E-61C2-9149-C0C4-885B9AE15A51}"/>
              </a:ext>
            </a:extLst>
          </p:cNvPr>
          <p:cNvSpPr>
            <a:spLocks noGrp="1"/>
          </p:cNvSpPr>
          <p:nvPr>
            <p:ph type="subTitle" idx="1"/>
          </p:nvPr>
        </p:nvSpPr>
        <p:spPr>
          <a:xfrm>
            <a:off x="1169275" y="2571092"/>
            <a:ext cx="10383293" cy="3600000"/>
          </a:xfrm>
        </p:spPr>
        <p:txBody>
          <a:bodyPr/>
          <a:lstStyle/>
          <a:p>
            <a:pPr marL="0" indent="0">
              <a:buNone/>
            </a:pPr>
            <a:r>
              <a:rPr lang="en-GB" sz="2000" dirty="0"/>
              <a:t>Gene banks are used to preserve genetic material for use in the future and to help preserve biodiversity. There are a number different types of gene banks which all use low temperatures, including:</a:t>
            </a:r>
          </a:p>
          <a:p>
            <a:r>
              <a:rPr lang="en-GB" sz="2000" b="1" dirty="0"/>
              <a:t>seed banks </a:t>
            </a:r>
            <a:r>
              <a:rPr lang="en-GB" sz="2000" dirty="0"/>
              <a:t>where dried seeds of plants are stored;</a:t>
            </a:r>
          </a:p>
          <a:p>
            <a:r>
              <a:rPr lang="en-GB" sz="2000" b="1" dirty="0"/>
              <a:t>tissue banks </a:t>
            </a:r>
            <a:r>
              <a:rPr lang="en-GB" sz="2000" dirty="0"/>
              <a:t>where buds and other cells from plants are stored;</a:t>
            </a:r>
          </a:p>
          <a:p>
            <a:r>
              <a:rPr lang="en-GB" sz="2000" b="1" dirty="0"/>
              <a:t>pollen banks </a:t>
            </a:r>
            <a:r>
              <a:rPr lang="en-GB" sz="2000" dirty="0"/>
              <a:t>where pollen grains are stored;</a:t>
            </a:r>
            <a:endParaRPr lang="en-GB" sz="2000" b="1" dirty="0"/>
          </a:p>
          <a:p>
            <a:r>
              <a:rPr lang="en-GB" sz="2000" b="1" dirty="0"/>
              <a:t>a cryobank</a:t>
            </a:r>
            <a:r>
              <a:rPr lang="en-GB" sz="2000" dirty="0"/>
              <a:t> is where embryos, sperm or ova (egg cells) from animals are stored at very low temperatures in liquid nitrogen. They can be thawed out later for use in breeding programmes.</a:t>
            </a:r>
          </a:p>
          <a:p>
            <a:endParaRPr lang="en-GB" dirty="0"/>
          </a:p>
          <a:p>
            <a:endParaRPr lang="en-GB" dirty="0"/>
          </a:p>
        </p:txBody>
      </p:sp>
    </p:spTree>
    <p:extLst>
      <p:ext uri="{BB962C8B-B14F-4D97-AF65-F5344CB8AC3E}">
        <p14:creationId xmlns:p14="http://schemas.microsoft.com/office/powerpoint/2010/main" val="4024325142"/>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7869-8866-C9DF-09DC-57EA45D508AF}"/>
              </a:ext>
            </a:extLst>
          </p:cNvPr>
          <p:cNvSpPr>
            <a:spLocks noGrp="1"/>
          </p:cNvSpPr>
          <p:nvPr>
            <p:ph type="ctrTitle"/>
          </p:nvPr>
        </p:nvSpPr>
        <p:spPr/>
        <p:txBody>
          <a:bodyPr/>
          <a:lstStyle/>
          <a:p>
            <a:r>
              <a:rPr lang="en-GB"/>
              <a:t>Seed banks</a:t>
            </a:r>
          </a:p>
        </p:txBody>
      </p:sp>
      <p:sp>
        <p:nvSpPr>
          <p:cNvPr id="3" name="Subtitle 2">
            <a:extLst>
              <a:ext uri="{FF2B5EF4-FFF2-40B4-BE49-F238E27FC236}">
                <a16:creationId xmlns:a16="http://schemas.microsoft.com/office/drawing/2014/main" id="{4061FD37-2AEA-ABAC-88C5-E43504FF23C2}"/>
              </a:ext>
            </a:extLst>
          </p:cNvPr>
          <p:cNvSpPr>
            <a:spLocks noGrp="1"/>
          </p:cNvSpPr>
          <p:nvPr>
            <p:ph type="subTitle" idx="1"/>
          </p:nvPr>
        </p:nvSpPr>
        <p:spPr>
          <a:xfrm>
            <a:off x="1169275" y="2571092"/>
            <a:ext cx="5278217" cy="3600000"/>
          </a:xfrm>
        </p:spPr>
        <p:txBody>
          <a:bodyPr/>
          <a:lstStyle/>
          <a:p>
            <a:r>
              <a:rPr lang="en-GB" sz="2000"/>
              <a:t>Seeds banks can be used if a plant species is endangered.</a:t>
            </a:r>
          </a:p>
          <a:p>
            <a:r>
              <a:rPr lang="en-GB" sz="2000"/>
              <a:t>Seed banks are buildings in which seeds of different plant species are stored so that new plants may be grown in the future, even if naturally the plants are extinct. </a:t>
            </a:r>
          </a:p>
          <a:p>
            <a:r>
              <a:rPr lang="en-GB" sz="2000"/>
              <a:t>This will help to maintain biodiversity.</a:t>
            </a:r>
          </a:p>
          <a:p>
            <a:r>
              <a:rPr lang="en-GB" sz="2000"/>
              <a:t>Seed banks can also be used to store seeds of crops that are important to feed us.</a:t>
            </a:r>
          </a:p>
          <a:p>
            <a:endParaRPr lang="en-GB"/>
          </a:p>
          <a:p>
            <a:endParaRPr lang="en-GB"/>
          </a:p>
        </p:txBody>
      </p:sp>
      <p:pic>
        <p:nvPicPr>
          <p:cNvPr id="4" name="Picture 3" descr="A picture containing cloud, outdoor, sky, building&#10;&#10;Description automatically generated">
            <a:extLst>
              <a:ext uri="{FF2B5EF4-FFF2-40B4-BE49-F238E27FC236}">
                <a16:creationId xmlns:a16="http://schemas.microsoft.com/office/drawing/2014/main" id="{D4B5A181-468E-36F8-802F-BF040DCAB8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48665" y="1997894"/>
            <a:ext cx="4079166" cy="3168922"/>
          </a:xfrm>
          <a:prstGeom prst="rect">
            <a:avLst/>
          </a:prstGeom>
        </p:spPr>
      </p:pic>
      <p:sp>
        <p:nvSpPr>
          <p:cNvPr id="5" name="TextBox 4">
            <a:extLst>
              <a:ext uri="{FF2B5EF4-FFF2-40B4-BE49-F238E27FC236}">
                <a16:creationId xmlns:a16="http://schemas.microsoft.com/office/drawing/2014/main" id="{123C2E4F-5930-2AE0-8722-285D5DEC7265}"/>
              </a:ext>
            </a:extLst>
          </p:cNvPr>
          <p:cNvSpPr txBox="1"/>
          <p:nvPr/>
        </p:nvSpPr>
        <p:spPr>
          <a:xfrm>
            <a:off x="7612277" y="5372022"/>
            <a:ext cx="3951941" cy="738664"/>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The Global Seed Vault holds seeds of important crops from around the world, helping to maintain food security for those that need it.</a:t>
            </a:r>
          </a:p>
        </p:txBody>
      </p:sp>
    </p:spTree>
    <p:extLst>
      <p:ext uri="{BB962C8B-B14F-4D97-AF65-F5344CB8AC3E}">
        <p14:creationId xmlns:p14="http://schemas.microsoft.com/office/powerpoint/2010/main" val="389784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7869-8866-C9DF-09DC-57EA45D508AF}"/>
              </a:ext>
            </a:extLst>
          </p:cNvPr>
          <p:cNvSpPr>
            <a:spLocks noGrp="1"/>
          </p:cNvSpPr>
          <p:nvPr>
            <p:ph type="ctrTitle"/>
          </p:nvPr>
        </p:nvSpPr>
        <p:spPr/>
        <p:txBody>
          <a:bodyPr/>
          <a:lstStyle/>
          <a:p>
            <a:r>
              <a:rPr lang="en-GB"/>
              <a:t>The Millenium Seed Bank</a:t>
            </a:r>
          </a:p>
        </p:txBody>
      </p:sp>
      <p:sp>
        <p:nvSpPr>
          <p:cNvPr id="3" name="Subtitle 2">
            <a:extLst>
              <a:ext uri="{FF2B5EF4-FFF2-40B4-BE49-F238E27FC236}">
                <a16:creationId xmlns:a16="http://schemas.microsoft.com/office/drawing/2014/main" id="{4061FD37-2AEA-ABAC-88C5-E43504FF23C2}"/>
              </a:ext>
            </a:extLst>
          </p:cNvPr>
          <p:cNvSpPr>
            <a:spLocks noGrp="1"/>
          </p:cNvSpPr>
          <p:nvPr>
            <p:ph type="subTitle" idx="1"/>
          </p:nvPr>
        </p:nvSpPr>
        <p:spPr>
          <a:xfrm>
            <a:off x="1169275" y="2571092"/>
            <a:ext cx="5278217" cy="3600000"/>
          </a:xfrm>
        </p:spPr>
        <p:txBody>
          <a:bodyPr/>
          <a:lstStyle/>
          <a:p>
            <a:r>
              <a:rPr lang="en-GB" sz="2000"/>
              <a:t>The Millenium Seed Bank, opened in November 2000, is located in Sussex, and contains over 2.4 billion seeds!</a:t>
            </a:r>
          </a:p>
          <a:p>
            <a:r>
              <a:rPr lang="en-GB" sz="2000"/>
              <a:t>This includes nearly every plant species native to the UK.</a:t>
            </a:r>
          </a:p>
          <a:p>
            <a:r>
              <a:rPr lang="en-GB" sz="2000"/>
              <a:t>Seeds are selected based on the level of risk to the plant species, as well as those that are useful to us (e.g. food crops). </a:t>
            </a:r>
            <a:endParaRPr lang="en-GB"/>
          </a:p>
        </p:txBody>
      </p:sp>
      <p:sp>
        <p:nvSpPr>
          <p:cNvPr id="5" name="TextBox 4">
            <a:extLst>
              <a:ext uri="{FF2B5EF4-FFF2-40B4-BE49-F238E27FC236}">
                <a16:creationId xmlns:a16="http://schemas.microsoft.com/office/drawing/2014/main" id="{123C2E4F-5930-2AE0-8722-285D5DEC7265}"/>
              </a:ext>
            </a:extLst>
          </p:cNvPr>
          <p:cNvSpPr txBox="1"/>
          <p:nvPr/>
        </p:nvSpPr>
        <p:spPr>
          <a:xfrm>
            <a:off x="7525001" y="5120458"/>
            <a:ext cx="3951941" cy="523220"/>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Watch this video from Royal Botanic Gardens, Kew, to learn more</a:t>
            </a:r>
          </a:p>
        </p:txBody>
      </p:sp>
      <p:pic>
        <p:nvPicPr>
          <p:cNvPr id="6" name="Online Media 5" title="Millennium Seed Bank: where our plants start their life">
            <a:hlinkClick r:id="" action="ppaction://media"/>
            <a:extLst>
              <a:ext uri="{FF2B5EF4-FFF2-40B4-BE49-F238E27FC236}">
                <a16:creationId xmlns:a16="http://schemas.microsoft.com/office/drawing/2014/main" id="{30C0F20C-B861-A5EF-329D-845B8DECDDA1}"/>
              </a:ext>
            </a:extLst>
          </p:cNvPr>
          <p:cNvPicPr>
            <a:picLocks noRot="1" noChangeAspect="1"/>
          </p:cNvPicPr>
          <p:nvPr>
            <a:videoFile r:link="rId1"/>
          </p:nvPr>
        </p:nvPicPr>
        <p:blipFill>
          <a:blip r:embed="rId3"/>
          <a:stretch>
            <a:fillRect/>
          </a:stretch>
        </p:blipFill>
        <p:spPr>
          <a:xfrm>
            <a:off x="7525001" y="2571092"/>
            <a:ext cx="4078294" cy="2304236"/>
          </a:xfrm>
          <a:prstGeom prst="rect">
            <a:avLst/>
          </a:prstGeom>
        </p:spPr>
      </p:pic>
    </p:spTree>
    <p:extLst>
      <p:ext uri="{BB962C8B-B14F-4D97-AF65-F5344CB8AC3E}">
        <p14:creationId xmlns:p14="http://schemas.microsoft.com/office/powerpoint/2010/main" val="9520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7869-8866-C9DF-09DC-57EA45D508AF}"/>
              </a:ext>
            </a:extLst>
          </p:cNvPr>
          <p:cNvSpPr>
            <a:spLocks noGrp="1"/>
          </p:cNvSpPr>
          <p:nvPr>
            <p:ph type="ctrTitle"/>
          </p:nvPr>
        </p:nvSpPr>
        <p:spPr>
          <a:xfrm>
            <a:off x="1169274" y="1305381"/>
            <a:ext cx="9720000" cy="720000"/>
          </a:xfrm>
        </p:spPr>
        <p:txBody>
          <a:bodyPr/>
          <a:lstStyle/>
          <a:p>
            <a:r>
              <a:rPr lang="en-GB" dirty="0"/>
              <a:t>Black poplar trees – a living gene bank </a:t>
            </a:r>
          </a:p>
        </p:txBody>
      </p:sp>
      <p:sp>
        <p:nvSpPr>
          <p:cNvPr id="3" name="Subtitle 2">
            <a:extLst>
              <a:ext uri="{FF2B5EF4-FFF2-40B4-BE49-F238E27FC236}">
                <a16:creationId xmlns:a16="http://schemas.microsoft.com/office/drawing/2014/main" id="{4061FD37-2AEA-ABAC-88C5-E43504FF23C2}"/>
              </a:ext>
            </a:extLst>
          </p:cNvPr>
          <p:cNvSpPr>
            <a:spLocks noGrp="1"/>
          </p:cNvSpPr>
          <p:nvPr>
            <p:ph type="subTitle" idx="1"/>
          </p:nvPr>
        </p:nvSpPr>
        <p:spPr>
          <a:xfrm>
            <a:off x="910858" y="2025381"/>
            <a:ext cx="5721170" cy="3994422"/>
          </a:xfrm>
        </p:spPr>
        <p:txBody>
          <a:bodyPr/>
          <a:lstStyle/>
          <a:p>
            <a:r>
              <a:rPr lang="en-GB" dirty="0"/>
              <a:t>The United Kingdom is home to 30 native trees which play a part in our national biodiversity. </a:t>
            </a:r>
          </a:p>
          <a:p>
            <a:r>
              <a:rPr lang="en-GB" dirty="0"/>
              <a:t>Black poplar is one of the rarer species, and it is found in floodplains and wetlands. However, as land has been drained for agricultural use this has caused a decline in black poplar trees. </a:t>
            </a:r>
          </a:p>
          <a:p>
            <a:r>
              <a:rPr lang="en-GB" dirty="0"/>
              <a:t>The National Trust is creating a living gene bank to help increase the population of the trees once again. </a:t>
            </a:r>
          </a:p>
          <a:p>
            <a:r>
              <a:rPr lang="en-GB" dirty="0"/>
              <a:t>They have planted 80 black poplar trees along a riverbank and close together to allow for pollination. Once these trees have grown cuttings can be taken to spread the tree elsewhere. </a:t>
            </a:r>
          </a:p>
          <a:p>
            <a:pPr marL="0" indent="0">
              <a:buNone/>
            </a:pPr>
            <a:endParaRPr lang="en-GB" dirty="0"/>
          </a:p>
          <a:p>
            <a:pPr marL="0" indent="0">
              <a:buNone/>
            </a:pPr>
            <a:r>
              <a:rPr lang="en-GB" sz="1400" dirty="0">
                <a:hlinkClick r:id="rId2"/>
              </a:rPr>
              <a:t>Black poplar trees </a:t>
            </a:r>
            <a:endParaRPr lang="en-GB" sz="1400" dirty="0"/>
          </a:p>
          <a:p>
            <a:pPr marL="0" indent="0">
              <a:buNone/>
            </a:pPr>
            <a:r>
              <a:rPr lang="en-GB" sz="1400" dirty="0">
                <a:hlinkClick r:id="rId3"/>
              </a:rPr>
              <a:t>National Trust</a:t>
            </a:r>
            <a:endParaRPr lang="en-GB" sz="1400" dirty="0"/>
          </a:p>
        </p:txBody>
      </p:sp>
      <p:pic>
        <p:nvPicPr>
          <p:cNvPr id="7" name="Picture 6" descr="A group of trees in a forest&#10;&#10;AI-generated content may be incorrect.">
            <a:extLst>
              <a:ext uri="{FF2B5EF4-FFF2-40B4-BE49-F238E27FC236}">
                <a16:creationId xmlns:a16="http://schemas.microsoft.com/office/drawing/2014/main" id="{F231C427-78E6-6963-F678-1C4D5C1216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8885" y="2424588"/>
            <a:ext cx="4065297" cy="2288762"/>
          </a:xfrm>
          <a:prstGeom prst="rect">
            <a:avLst/>
          </a:prstGeom>
        </p:spPr>
      </p:pic>
    </p:spTree>
    <p:extLst>
      <p:ext uri="{BB962C8B-B14F-4D97-AF65-F5344CB8AC3E}">
        <p14:creationId xmlns:p14="http://schemas.microsoft.com/office/powerpoint/2010/main" val="164825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C572-9FE7-4C1C-CCF0-698304F8D513}"/>
              </a:ext>
            </a:extLst>
          </p:cNvPr>
          <p:cNvSpPr>
            <a:spLocks noGrp="1"/>
          </p:cNvSpPr>
          <p:nvPr>
            <p:ph type="ctrTitle"/>
          </p:nvPr>
        </p:nvSpPr>
        <p:spPr/>
        <p:txBody>
          <a:bodyPr/>
          <a:lstStyle/>
          <a:p>
            <a:r>
              <a:rPr lang="en-GB"/>
              <a:t>Ecosystems</a:t>
            </a:r>
          </a:p>
        </p:txBody>
      </p:sp>
      <p:sp>
        <p:nvSpPr>
          <p:cNvPr id="3" name="Subtitle 2">
            <a:extLst>
              <a:ext uri="{FF2B5EF4-FFF2-40B4-BE49-F238E27FC236}">
                <a16:creationId xmlns:a16="http://schemas.microsoft.com/office/drawing/2014/main" id="{7E9D0D6F-D68F-3240-490C-1C25907991AF}"/>
              </a:ext>
            </a:extLst>
          </p:cNvPr>
          <p:cNvSpPr>
            <a:spLocks noGrp="1"/>
          </p:cNvSpPr>
          <p:nvPr>
            <p:ph type="subTitle" idx="1"/>
          </p:nvPr>
        </p:nvSpPr>
        <p:spPr>
          <a:xfrm>
            <a:off x="1169276" y="2571092"/>
            <a:ext cx="4926724" cy="3600000"/>
          </a:xfrm>
        </p:spPr>
        <p:txBody>
          <a:bodyPr/>
          <a:lstStyle/>
          <a:p>
            <a:r>
              <a:rPr lang="en-GB" sz="2000"/>
              <a:t>An ecosystem is an area where many different species of plants and animals live together and interact.</a:t>
            </a:r>
          </a:p>
          <a:p>
            <a:r>
              <a:rPr lang="en-GB" sz="2000"/>
              <a:t>A pond is an example of an ecosystem. In the illustration, you can see that many different organisms live together to maintain the ‘balance’ of the ecosystem.</a:t>
            </a:r>
          </a:p>
          <a:p>
            <a:r>
              <a:rPr lang="en-GB" sz="2000"/>
              <a:t>If one or more of the species are harmed or destroyed, this can affect the other species that live there, and the ecosystem as a whole. </a:t>
            </a:r>
          </a:p>
        </p:txBody>
      </p:sp>
      <p:pic>
        <p:nvPicPr>
          <p:cNvPr id="5" name="Picture 4" descr="A picture containing child art, painting, cartoon, illustration&#10;&#10;Description automatically generated">
            <a:extLst>
              <a:ext uri="{FF2B5EF4-FFF2-40B4-BE49-F238E27FC236}">
                <a16:creationId xmlns:a16="http://schemas.microsoft.com/office/drawing/2014/main" id="{6776B58C-660A-7550-06FA-BD63747411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4804" y="2421397"/>
            <a:ext cx="5404255" cy="3124824"/>
          </a:xfrm>
          <a:prstGeom prst="rect">
            <a:avLst/>
          </a:prstGeom>
        </p:spPr>
      </p:pic>
    </p:spTree>
    <p:extLst>
      <p:ext uri="{BB962C8B-B14F-4D97-AF65-F5344CB8AC3E}">
        <p14:creationId xmlns:p14="http://schemas.microsoft.com/office/powerpoint/2010/main" val="2935358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D2B5-98C3-7B71-5CDA-A9776B548932}"/>
              </a:ext>
            </a:extLst>
          </p:cNvPr>
          <p:cNvSpPr>
            <a:spLocks noGrp="1"/>
          </p:cNvSpPr>
          <p:nvPr>
            <p:ph type="ctrTitle"/>
          </p:nvPr>
        </p:nvSpPr>
        <p:spPr/>
        <p:txBody>
          <a:bodyPr/>
          <a:lstStyle/>
          <a:p>
            <a:r>
              <a:rPr lang="en-GB"/>
              <a:t>Mix and match</a:t>
            </a:r>
          </a:p>
        </p:txBody>
      </p:sp>
      <p:sp>
        <p:nvSpPr>
          <p:cNvPr id="4" name="TextBox 3">
            <a:extLst>
              <a:ext uri="{FF2B5EF4-FFF2-40B4-BE49-F238E27FC236}">
                <a16:creationId xmlns:a16="http://schemas.microsoft.com/office/drawing/2014/main" id="{C71C953E-C9F4-0309-C5A3-9D315945D94C}"/>
              </a:ext>
            </a:extLst>
          </p:cNvPr>
          <p:cNvSpPr txBox="1"/>
          <p:nvPr/>
        </p:nvSpPr>
        <p:spPr>
          <a:xfrm>
            <a:off x="6518730" y="2285843"/>
            <a:ext cx="1254641"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Extinct</a:t>
            </a:r>
          </a:p>
        </p:txBody>
      </p:sp>
      <p:sp>
        <p:nvSpPr>
          <p:cNvPr id="5" name="TextBox 4">
            <a:extLst>
              <a:ext uri="{FF2B5EF4-FFF2-40B4-BE49-F238E27FC236}">
                <a16:creationId xmlns:a16="http://schemas.microsoft.com/office/drawing/2014/main" id="{8A0AAD0B-08EC-40FF-030A-4DE362277A07}"/>
              </a:ext>
            </a:extLst>
          </p:cNvPr>
          <p:cNvSpPr txBox="1"/>
          <p:nvPr/>
        </p:nvSpPr>
        <p:spPr>
          <a:xfrm>
            <a:off x="437166" y="2694486"/>
            <a:ext cx="2020185"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Conservation</a:t>
            </a:r>
          </a:p>
        </p:txBody>
      </p:sp>
      <p:sp>
        <p:nvSpPr>
          <p:cNvPr id="6" name="TextBox 5">
            <a:extLst>
              <a:ext uri="{FF2B5EF4-FFF2-40B4-BE49-F238E27FC236}">
                <a16:creationId xmlns:a16="http://schemas.microsoft.com/office/drawing/2014/main" id="{15C51F29-C9D4-DFA1-4FA3-4357233BE136}"/>
              </a:ext>
            </a:extLst>
          </p:cNvPr>
          <p:cNvSpPr txBox="1"/>
          <p:nvPr/>
        </p:nvSpPr>
        <p:spPr>
          <a:xfrm>
            <a:off x="8986047" y="4268752"/>
            <a:ext cx="1903227"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Endangered</a:t>
            </a:r>
          </a:p>
        </p:txBody>
      </p:sp>
      <p:sp>
        <p:nvSpPr>
          <p:cNvPr id="8" name="TextBox 7">
            <a:extLst>
              <a:ext uri="{FF2B5EF4-FFF2-40B4-BE49-F238E27FC236}">
                <a16:creationId xmlns:a16="http://schemas.microsoft.com/office/drawing/2014/main" id="{20B7B4A3-5182-123A-6739-567946C49755}"/>
              </a:ext>
            </a:extLst>
          </p:cNvPr>
          <p:cNvSpPr txBox="1"/>
          <p:nvPr/>
        </p:nvSpPr>
        <p:spPr>
          <a:xfrm>
            <a:off x="5189302" y="3501837"/>
            <a:ext cx="1679944"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Seed bank</a:t>
            </a:r>
          </a:p>
        </p:txBody>
      </p:sp>
      <p:sp>
        <p:nvSpPr>
          <p:cNvPr id="9" name="TextBox 8">
            <a:extLst>
              <a:ext uri="{FF2B5EF4-FFF2-40B4-BE49-F238E27FC236}">
                <a16:creationId xmlns:a16="http://schemas.microsoft.com/office/drawing/2014/main" id="{8EE2E198-E1D4-4E39-6379-B3D212AB42AE}"/>
              </a:ext>
            </a:extLst>
          </p:cNvPr>
          <p:cNvSpPr txBox="1"/>
          <p:nvPr/>
        </p:nvSpPr>
        <p:spPr>
          <a:xfrm>
            <a:off x="437166" y="3701310"/>
            <a:ext cx="2916147"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No individuals of the species alive in the world.</a:t>
            </a:r>
          </a:p>
        </p:txBody>
      </p:sp>
      <p:sp>
        <p:nvSpPr>
          <p:cNvPr id="10" name="TextBox 9">
            <a:extLst>
              <a:ext uri="{FF2B5EF4-FFF2-40B4-BE49-F238E27FC236}">
                <a16:creationId xmlns:a16="http://schemas.microsoft.com/office/drawing/2014/main" id="{C3ADFA2D-D247-9DB0-DCDD-8B16264B6814}"/>
              </a:ext>
            </a:extLst>
          </p:cNvPr>
          <p:cNvSpPr txBox="1"/>
          <p:nvPr/>
        </p:nvSpPr>
        <p:spPr>
          <a:xfrm>
            <a:off x="8110544" y="2883734"/>
            <a:ext cx="3535801"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The numbers of individuals of a species are dangerously low.  </a:t>
            </a:r>
          </a:p>
        </p:txBody>
      </p:sp>
      <p:sp>
        <p:nvSpPr>
          <p:cNvPr id="11" name="TextBox 10">
            <a:extLst>
              <a:ext uri="{FF2B5EF4-FFF2-40B4-BE49-F238E27FC236}">
                <a16:creationId xmlns:a16="http://schemas.microsoft.com/office/drawing/2014/main" id="{AC4D6A28-4C2F-73C9-D89F-BB45104B2303}"/>
              </a:ext>
            </a:extLst>
          </p:cNvPr>
          <p:cNvSpPr txBox="1"/>
          <p:nvPr/>
        </p:nvSpPr>
        <p:spPr>
          <a:xfrm>
            <a:off x="8345856" y="5199938"/>
            <a:ext cx="3436048"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Seeds are stored so that plants can be grown in the future. </a:t>
            </a:r>
          </a:p>
        </p:txBody>
      </p:sp>
      <p:sp>
        <p:nvSpPr>
          <p:cNvPr id="12" name="TextBox 11">
            <a:extLst>
              <a:ext uri="{FF2B5EF4-FFF2-40B4-BE49-F238E27FC236}">
                <a16:creationId xmlns:a16="http://schemas.microsoft.com/office/drawing/2014/main" id="{8C267D61-6F5B-065E-9C8B-20D1A4B33EBE}"/>
              </a:ext>
            </a:extLst>
          </p:cNvPr>
          <p:cNvSpPr txBox="1"/>
          <p:nvPr/>
        </p:nvSpPr>
        <p:spPr>
          <a:xfrm>
            <a:off x="802139" y="5357750"/>
            <a:ext cx="3436048"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Protecting a natural environment to protect species. </a:t>
            </a:r>
          </a:p>
        </p:txBody>
      </p:sp>
      <p:sp>
        <p:nvSpPr>
          <p:cNvPr id="20" name="TextBox 19">
            <a:extLst>
              <a:ext uri="{FF2B5EF4-FFF2-40B4-BE49-F238E27FC236}">
                <a16:creationId xmlns:a16="http://schemas.microsoft.com/office/drawing/2014/main" id="{B2F1B930-5479-3A9C-D6B7-C2A0F1BF781E}"/>
              </a:ext>
            </a:extLst>
          </p:cNvPr>
          <p:cNvSpPr txBox="1"/>
          <p:nvPr/>
        </p:nvSpPr>
        <p:spPr>
          <a:xfrm>
            <a:off x="9847745" y="2114269"/>
            <a:ext cx="1934159"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Biodiversity</a:t>
            </a:r>
          </a:p>
        </p:txBody>
      </p:sp>
      <p:sp>
        <p:nvSpPr>
          <p:cNvPr id="21" name="TextBox 20">
            <a:extLst>
              <a:ext uri="{FF2B5EF4-FFF2-40B4-BE49-F238E27FC236}">
                <a16:creationId xmlns:a16="http://schemas.microsoft.com/office/drawing/2014/main" id="{C414C562-0FE3-2A95-9382-F59D06C0DEC1}"/>
              </a:ext>
            </a:extLst>
          </p:cNvPr>
          <p:cNvSpPr txBox="1"/>
          <p:nvPr/>
        </p:nvSpPr>
        <p:spPr>
          <a:xfrm>
            <a:off x="4417793" y="4066371"/>
            <a:ext cx="3086914"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A measure of the range of living organisms within a habitat.</a:t>
            </a:r>
          </a:p>
        </p:txBody>
      </p:sp>
      <p:sp>
        <p:nvSpPr>
          <p:cNvPr id="3" name="TextBox 2">
            <a:extLst>
              <a:ext uri="{FF2B5EF4-FFF2-40B4-BE49-F238E27FC236}">
                <a16:creationId xmlns:a16="http://schemas.microsoft.com/office/drawing/2014/main" id="{A363F561-D0FB-81BF-44E3-A8D1D966068E}"/>
              </a:ext>
            </a:extLst>
          </p:cNvPr>
          <p:cNvSpPr txBox="1"/>
          <p:nvPr/>
        </p:nvSpPr>
        <p:spPr>
          <a:xfrm>
            <a:off x="4999987" y="5746033"/>
            <a:ext cx="2584069" cy="400110"/>
          </a:xfrm>
          <a:prstGeom prst="rect">
            <a:avLst/>
          </a:prstGeom>
          <a:solidFill>
            <a:schemeClr val="accent2">
              <a:lumMod val="20000"/>
              <a:lumOff val="8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Selective breeding</a:t>
            </a:r>
          </a:p>
        </p:txBody>
      </p:sp>
      <p:sp>
        <p:nvSpPr>
          <p:cNvPr id="14" name="TextBox 13">
            <a:extLst>
              <a:ext uri="{FF2B5EF4-FFF2-40B4-BE49-F238E27FC236}">
                <a16:creationId xmlns:a16="http://schemas.microsoft.com/office/drawing/2014/main" id="{0A4F988D-D41D-8B34-2942-0479E5FAB8D0}"/>
              </a:ext>
            </a:extLst>
          </p:cNvPr>
          <p:cNvSpPr txBox="1"/>
          <p:nvPr/>
        </p:nvSpPr>
        <p:spPr>
          <a:xfrm>
            <a:off x="2981934" y="2186654"/>
            <a:ext cx="2916147" cy="1015663"/>
          </a:xfrm>
          <a:prstGeom prst="rect">
            <a:avLst/>
          </a:prstGeom>
          <a:solidFill>
            <a:schemeClr val="accent1">
              <a:lumMod val="20000"/>
              <a:lumOff val="80000"/>
            </a:schemeClr>
          </a:solidFill>
        </p:spPr>
        <p:txBody>
          <a:bodyPr wrap="square" rtlCol="0">
            <a:spAutoFit/>
          </a:bodyPr>
          <a:lstStyle/>
          <a:p>
            <a:r>
              <a:rPr lang="en-GB" sz="2000" dirty="0">
                <a:latin typeface="Arial" panose="020B0604020202020204" pitchFamily="34" charset="0"/>
                <a:cs typeface="Arial" panose="020B0604020202020204" pitchFamily="34" charset="0"/>
              </a:rPr>
              <a:t>Breeding plants or animals for particular genetic characteristics. </a:t>
            </a:r>
          </a:p>
        </p:txBody>
      </p:sp>
    </p:spTree>
    <p:extLst>
      <p:ext uri="{BB962C8B-B14F-4D97-AF65-F5344CB8AC3E}">
        <p14:creationId xmlns:p14="http://schemas.microsoft.com/office/powerpoint/2010/main" val="2212214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D2B5-98C3-7B71-5CDA-A9776B548932}"/>
              </a:ext>
            </a:extLst>
          </p:cNvPr>
          <p:cNvSpPr>
            <a:spLocks noGrp="1"/>
          </p:cNvSpPr>
          <p:nvPr>
            <p:ph type="ctrTitle"/>
          </p:nvPr>
        </p:nvSpPr>
        <p:spPr/>
        <p:txBody>
          <a:bodyPr/>
          <a:lstStyle/>
          <a:p>
            <a:r>
              <a:rPr lang="en-GB"/>
              <a:t>Mix and match</a:t>
            </a:r>
          </a:p>
        </p:txBody>
      </p:sp>
      <p:sp>
        <p:nvSpPr>
          <p:cNvPr id="4" name="TextBox 3">
            <a:extLst>
              <a:ext uri="{FF2B5EF4-FFF2-40B4-BE49-F238E27FC236}">
                <a16:creationId xmlns:a16="http://schemas.microsoft.com/office/drawing/2014/main" id="{CE3D0C42-4630-ADF8-87F5-5DAAAE7A9462}"/>
              </a:ext>
            </a:extLst>
          </p:cNvPr>
          <p:cNvSpPr txBox="1"/>
          <p:nvPr/>
        </p:nvSpPr>
        <p:spPr>
          <a:xfrm>
            <a:off x="1051274" y="2700576"/>
            <a:ext cx="2547596"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Extinct</a:t>
            </a:r>
          </a:p>
        </p:txBody>
      </p:sp>
      <p:sp>
        <p:nvSpPr>
          <p:cNvPr id="5" name="TextBox 4">
            <a:extLst>
              <a:ext uri="{FF2B5EF4-FFF2-40B4-BE49-F238E27FC236}">
                <a16:creationId xmlns:a16="http://schemas.microsoft.com/office/drawing/2014/main" id="{81C6B136-9DD7-0CEE-6F21-C56299523733}"/>
              </a:ext>
            </a:extLst>
          </p:cNvPr>
          <p:cNvSpPr txBox="1"/>
          <p:nvPr/>
        </p:nvSpPr>
        <p:spPr>
          <a:xfrm>
            <a:off x="4773694" y="2700576"/>
            <a:ext cx="2808207"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Conservation</a:t>
            </a:r>
          </a:p>
        </p:txBody>
      </p:sp>
      <p:sp>
        <p:nvSpPr>
          <p:cNvPr id="6" name="TextBox 5">
            <a:extLst>
              <a:ext uri="{FF2B5EF4-FFF2-40B4-BE49-F238E27FC236}">
                <a16:creationId xmlns:a16="http://schemas.microsoft.com/office/drawing/2014/main" id="{676B5F12-A4C8-B175-3358-F6B41CE7680F}"/>
              </a:ext>
            </a:extLst>
          </p:cNvPr>
          <p:cNvSpPr txBox="1"/>
          <p:nvPr/>
        </p:nvSpPr>
        <p:spPr>
          <a:xfrm>
            <a:off x="4828122" y="4566898"/>
            <a:ext cx="2808207"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Endangered</a:t>
            </a:r>
          </a:p>
        </p:txBody>
      </p:sp>
      <p:sp>
        <p:nvSpPr>
          <p:cNvPr id="8" name="TextBox 7">
            <a:extLst>
              <a:ext uri="{FF2B5EF4-FFF2-40B4-BE49-F238E27FC236}">
                <a16:creationId xmlns:a16="http://schemas.microsoft.com/office/drawing/2014/main" id="{FEE731CD-C4DB-9B8E-0AE7-6A82BE9088FD}"/>
              </a:ext>
            </a:extLst>
          </p:cNvPr>
          <p:cNvSpPr txBox="1"/>
          <p:nvPr/>
        </p:nvSpPr>
        <p:spPr>
          <a:xfrm>
            <a:off x="8345855" y="2638524"/>
            <a:ext cx="2887409"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Seed bank</a:t>
            </a:r>
          </a:p>
        </p:txBody>
      </p:sp>
      <p:sp>
        <p:nvSpPr>
          <p:cNvPr id="9" name="TextBox 8">
            <a:extLst>
              <a:ext uri="{FF2B5EF4-FFF2-40B4-BE49-F238E27FC236}">
                <a16:creationId xmlns:a16="http://schemas.microsoft.com/office/drawing/2014/main" id="{475379B6-1077-4621-54F1-E59B339041B7}"/>
              </a:ext>
            </a:extLst>
          </p:cNvPr>
          <p:cNvSpPr txBox="1"/>
          <p:nvPr/>
        </p:nvSpPr>
        <p:spPr>
          <a:xfrm>
            <a:off x="1051275" y="3100686"/>
            <a:ext cx="2547596" cy="1015663"/>
          </a:xfrm>
          <a:prstGeom prst="rect">
            <a:avLst/>
          </a:prstGeom>
          <a:solidFill>
            <a:schemeClr val="accent1">
              <a:lumMod val="20000"/>
              <a:lumOff val="80000"/>
            </a:schemeClr>
          </a:solidFill>
        </p:spPr>
        <p:txBody>
          <a:bodyPr wrap="square" rtlCol="0">
            <a:spAutoFit/>
          </a:bodyPr>
          <a:lstStyle/>
          <a:p>
            <a:r>
              <a:rPr lang="en-GB" sz="2000" dirty="0">
                <a:latin typeface="Arial" panose="020B0604020202020204" pitchFamily="34" charset="0"/>
                <a:cs typeface="Arial" panose="020B0604020202020204" pitchFamily="34" charset="0"/>
              </a:rPr>
              <a:t>No individuals of the species alive in the world.</a:t>
            </a:r>
          </a:p>
        </p:txBody>
      </p:sp>
      <p:sp>
        <p:nvSpPr>
          <p:cNvPr id="10" name="TextBox 9">
            <a:extLst>
              <a:ext uri="{FF2B5EF4-FFF2-40B4-BE49-F238E27FC236}">
                <a16:creationId xmlns:a16="http://schemas.microsoft.com/office/drawing/2014/main" id="{0A78A985-1802-D8ED-5D9A-5F41623D3209}"/>
              </a:ext>
            </a:extLst>
          </p:cNvPr>
          <p:cNvSpPr txBox="1"/>
          <p:nvPr/>
        </p:nvSpPr>
        <p:spPr>
          <a:xfrm>
            <a:off x="4828122" y="4967008"/>
            <a:ext cx="2808207"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The numbers of individuals of a species are dangerously low.  </a:t>
            </a:r>
          </a:p>
        </p:txBody>
      </p:sp>
      <p:sp>
        <p:nvSpPr>
          <p:cNvPr id="11" name="TextBox 10">
            <a:extLst>
              <a:ext uri="{FF2B5EF4-FFF2-40B4-BE49-F238E27FC236}">
                <a16:creationId xmlns:a16="http://schemas.microsoft.com/office/drawing/2014/main" id="{9C1E12B5-2F13-61AE-A5CC-C1FD1B723F97}"/>
              </a:ext>
            </a:extLst>
          </p:cNvPr>
          <p:cNvSpPr txBox="1"/>
          <p:nvPr/>
        </p:nvSpPr>
        <p:spPr>
          <a:xfrm>
            <a:off x="8345856" y="3038999"/>
            <a:ext cx="2887408"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Seeds are stored so that plants can be grown in the future. </a:t>
            </a:r>
          </a:p>
        </p:txBody>
      </p:sp>
      <p:sp>
        <p:nvSpPr>
          <p:cNvPr id="13" name="TextBox 12">
            <a:extLst>
              <a:ext uri="{FF2B5EF4-FFF2-40B4-BE49-F238E27FC236}">
                <a16:creationId xmlns:a16="http://schemas.microsoft.com/office/drawing/2014/main" id="{54F8AA48-20BC-D274-F7C0-1A70E08BB1E6}"/>
              </a:ext>
            </a:extLst>
          </p:cNvPr>
          <p:cNvSpPr txBox="1"/>
          <p:nvPr/>
        </p:nvSpPr>
        <p:spPr>
          <a:xfrm>
            <a:off x="4773693" y="3040548"/>
            <a:ext cx="2808207" cy="1015663"/>
          </a:xfrm>
          <a:prstGeom prst="rect">
            <a:avLst/>
          </a:prstGeom>
          <a:solidFill>
            <a:schemeClr val="accent1">
              <a:lumMod val="20000"/>
              <a:lumOff val="80000"/>
            </a:schemeClr>
          </a:solidFill>
        </p:spPr>
        <p:txBody>
          <a:bodyPr wrap="square" rtlCol="0">
            <a:spAutoFit/>
          </a:bodyPr>
          <a:lstStyle/>
          <a:p>
            <a:r>
              <a:rPr lang="en-GB" sz="2000" dirty="0">
                <a:latin typeface="Arial" panose="020B0604020202020204" pitchFamily="34" charset="0"/>
                <a:cs typeface="Arial" panose="020B0604020202020204" pitchFamily="34" charset="0"/>
              </a:rPr>
              <a:t>Breeding animals in human controlled environments. </a:t>
            </a:r>
          </a:p>
        </p:txBody>
      </p:sp>
      <p:sp>
        <p:nvSpPr>
          <p:cNvPr id="14" name="TextBox 13">
            <a:extLst>
              <a:ext uri="{FF2B5EF4-FFF2-40B4-BE49-F238E27FC236}">
                <a16:creationId xmlns:a16="http://schemas.microsoft.com/office/drawing/2014/main" id="{63308BA9-45C5-D070-D950-81C4B9851BC9}"/>
              </a:ext>
            </a:extLst>
          </p:cNvPr>
          <p:cNvSpPr txBox="1"/>
          <p:nvPr/>
        </p:nvSpPr>
        <p:spPr>
          <a:xfrm>
            <a:off x="8345856" y="4561357"/>
            <a:ext cx="2887408" cy="400110"/>
          </a:xfrm>
          <a:prstGeom prst="rect">
            <a:avLst/>
          </a:prstGeom>
          <a:solidFill>
            <a:schemeClr val="accent2">
              <a:lumMod val="20000"/>
              <a:lumOff val="80000"/>
            </a:schemeClr>
          </a:solidFill>
        </p:spPr>
        <p:txBody>
          <a:bodyPr wrap="square" rtlCol="0">
            <a:spAutoFit/>
          </a:bodyPr>
          <a:lstStyle/>
          <a:p>
            <a:pPr algn="ctr"/>
            <a:r>
              <a:rPr lang="en-GB" sz="2000">
                <a:latin typeface="Arial" panose="020B0604020202020204" pitchFamily="34" charset="0"/>
                <a:cs typeface="Arial" panose="020B0604020202020204" pitchFamily="34" charset="0"/>
              </a:rPr>
              <a:t>Biodiversity</a:t>
            </a:r>
          </a:p>
        </p:txBody>
      </p:sp>
      <p:sp>
        <p:nvSpPr>
          <p:cNvPr id="15" name="TextBox 14">
            <a:extLst>
              <a:ext uri="{FF2B5EF4-FFF2-40B4-BE49-F238E27FC236}">
                <a16:creationId xmlns:a16="http://schemas.microsoft.com/office/drawing/2014/main" id="{5234F9A7-C5EF-C180-E547-3CE8D0F957E3}"/>
              </a:ext>
            </a:extLst>
          </p:cNvPr>
          <p:cNvSpPr txBox="1"/>
          <p:nvPr/>
        </p:nvSpPr>
        <p:spPr>
          <a:xfrm>
            <a:off x="8345855" y="4967008"/>
            <a:ext cx="2887408" cy="1015663"/>
          </a:xfrm>
          <a:prstGeom prst="rect">
            <a:avLst/>
          </a:prstGeom>
          <a:solidFill>
            <a:schemeClr val="accent1">
              <a:lumMod val="20000"/>
              <a:lumOff val="80000"/>
            </a:schemeClr>
          </a:solidFill>
        </p:spPr>
        <p:txBody>
          <a:bodyPr wrap="square" rtlCol="0">
            <a:spAutoFit/>
          </a:bodyPr>
          <a:lstStyle/>
          <a:p>
            <a:r>
              <a:rPr lang="en-GB" sz="2000">
                <a:latin typeface="Arial" panose="020B0604020202020204" pitchFamily="34" charset="0"/>
                <a:cs typeface="Arial" panose="020B0604020202020204" pitchFamily="34" charset="0"/>
              </a:rPr>
              <a:t>A measure of the range of living organisms within a habitat.</a:t>
            </a:r>
          </a:p>
        </p:txBody>
      </p:sp>
      <p:sp>
        <p:nvSpPr>
          <p:cNvPr id="3" name="TextBox 2">
            <a:extLst>
              <a:ext uri="{FF2B5EF4-FFF2-40B4-BE49-F238E27FC236}">
                <a16:creationId xmlns:a16="http://schemas.microsoft.com/office/drawing/2014/main" id="{BBF5943C-5464-DB49-E0F0-88547B9012E2}"/>
              </a:ext>
            </a:extLst>
          </p:cNvPr>
          <p:cNvSpPr txBox="1"/>
          <p:nvPr/>
        </p:nvSpPr>
        <p:spPr>
          <a:xfrm>
            <a:off x="1017243" y="4566898"/>
            <a:ext cx="2615657" cy="400110"/>
          </a:xfrm>
          <a:prstGeom prst="rect">
            <a:avLst/>
          </a:prstGeom>
          <a:solidFill>
            <a:schemeClr val="accent2">
              <a:lumMod val="20000"/>
              <a:lumOff val="8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Selective breeding</a:t>
            </a:r>
          </a:p>
        </p:txBody>
      </p:sp>
      <p:sp>
        <p:nvSpPr>
          <p:cNvPr id="16" name="TextBox 15">
            <a:extLst>
              <a:ext uri="{FF2B5EF4-FFF2-40B4-BE49-F238E27FC236}">
                <a16:creationId xmlns:a16="http://schemas.microsoft.com/office/drawing/2014/main" id="{3F9AB872-4978-B16C-2C12-3B14613758CE}"/>
              </a:ext>
            </a:extLst>
          </p:cNvPr>
          <p:cNvSpPr txBox="1"/>
          <p:nvPr/>
        </p:nvSpPr>
        <p:spPr>
          <a:xfrm>
            <a:off x="1030299" y="4967008"/>
            <a:ext cx="2602602" cy="1323439"/>
          </a:xfrm>
          <a:prstGeom prst="rect">
            <a:avLst/>
          </a:prstGeom>
          <a:solidFill>
            <a:schemeClr val="accent1">
              <a:lumMod val="20000"/>
              <a:lumOff val="80000"/>
            </a:schemeClr>
          </a:solidFill>
        </p:spPr>
        <p:txBody>
          <a:bodyPr wrap="square" rtlCol="0">
            <a:spAutoFit/>
          </a:bodyPr>
          <a:lstStyle/>
          <a:p>
            <a:r>
              <a:rPr lang="en-GB" sz="2000" dirty="0">
                <a:latin typeface="Arial" panose="020B0604020202020204" pitchFamily="34" charset="0"/>
                <a:cs typeface="Arial" panose="020B0604020202020204" pitchFamily="34" charset="0"/>
              </a:rPr>
              <a:t>Breeding plants or animals for particular genetic characteristics. </a:t>
            </a:r>
          </a:p>
        </p:txBody>
      </p:sp>
    </p:spTree>
    <p:extLst>
      <p:ext uri="{BB962C8B-B14F-4D97-AF65-F5344CB8AC3E}">
        <p14:creationId xmlns:p14="http://schemas.microsoft.com/office/powerpoint/2010/main" val="2048542730"/>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2AF6-EF53-C70A-6822-50DD467CB44E}"/>
              </a:ext>
            </a:extLst>
          </p:cNvPr>
          <p:cNvSpPr>
            <a:spLocks noGrp="1"/>
          </p:cNvSpPr>
          <p:nvPr>
            <p:ph type="ctrTitle"/>
          </p:nvPr>
        </p:nvSpPr>
        <p:spPr/>
        <p:txBody>
          <a:bodyPr/>
          <a:lstStyle/>
          <a:p>
            <a:r>
              <a:rPr lang="en-GB" dirty="0"/>
              <a:t>Poster task</a:t>
            </a:r>
          </a:p>
        </p:txBody>
      </p:sp>
      <p:sp>
        <p:nvSpPr>
          <p:cNvPr id="3" name="Subtitle 2">
            <a:extLst>
              <a:ext uri="{FF2B5EF4-FFF2-40B4-BE49-F238E27FC236}">
                <a16:creationId xmlns:a16="http://schemas.microsoft.com/office/drawing/2014/main" id="{27D6F9FB-8043-7F96-3FEE-1C8FDED81A5A}"/>
              </a:ext>
            </a:extLst>
          </p:cNvPr>
          <p:cNvSpPr>
            <a:spLocks noGrp="1"/>
          </p:cNvSpPr>
          <p:nvPr>
            <p:ph type="subTitle" idx="1"/>
          </p:nvPr>
        </p:nvSpPr>
        <p:spPr>
          <a:xfrm>
            <a:off x="1169276" y="2024736"/>
            <a:ext cx="7207281" cy="3351892"/>
          </a:xfrm>
        </p:spPr>
        <p:txBody>
          <a:bodyPr/>
          <a:lstStyle/>
          <a:p>
            <a:pPr marL="0" indent="0">
              <a:buNone/>
            </a:pPr>
            <a:r>
              <a:rPr lang="en-GB" dirty="0"/>
              <a:t>Split into groups of three. Your job is to create a presentation or a poster looking at the areas of biodiversity.</a:t>
            </a:r>
          </a:p>
          <a:p>
            <a:pPr marL="0" indent="0">
              <a:buNone/>
            </a:pPr>
            <a:endParaRPr lang="en-GB" dirty="0"/>
          </a:p>
          <a:p>
            <a:pPr marL="0" indent="0">
              <a:buNone/>
            </a:pPr>
            <a:r>
              <a:rPr lang="en-GB" dirty="0">
                <a:latin typeface="Arial" panose="020B0604020202020204" pitchFamily="34" charset="0"/>
                <a:cs typeface="Arial" panose="020B0604020202020204" pitchFamily="34" charset="0"/>
              </a:rPr>
              <a:t>Group 1 and 6 - B</a:t>
            </a:r>
            <a:r>
              <a:rPr lang="en-GB" dirty="0">
                <a:effectLst/>
                <a:latin typeface="Arial" panose="020B0604020202020204" pitchFamily="34" charset="0"/>
                <a:ea typeface="Calibri" panose="020F0502020204030204" pitchFamily="34" charset="0"/>
                <a:cs typeface="Arial" panose="020B0604020202020204" pitchFamily="34" charset="0"/>
              </a:rPr>
              <a:t>reeding programmes for endangered species</a:t>
            </a:r>
            <a:r>
              <a:rPr lang="en-GB" dirty="0">
                <a:latin typeface="Arial" panose="020B0604020202020204" pitchFamily="34" charset="0"/>
                <a:ea typeface="Calibri" panose="020F0502020204030204" pitchFamily="34" charset="0"/>
                <a:cs typeface="Arial" panose="020B0604020202020204" pitchFamily="34" charset="0"/>
              </a:rPr>
              <a:t>.</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tabLst>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Group 2 and 7 - Protect and regenerate rare habitats</a:t>
            </a:r>
            <a:r>
              <a:rPr lang="en-GB" dirty="0">
                <a:latin typeface="Arial" panose="020B0604020202020204" pitchFamily="34" charset="0"/>
                <a:ea typeface="Calibri" panose="020F0502020204030204" pitchFamily="34" charset="0"/>
                <a:cs typeface="Arial" panose="020B0604020202020204" pitchFamily="34" charset="0"/>
              </a:rPr>
              <a:t>.</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tabLst>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Group 3 and 8 - </a:t>
            </a:r>
            <a:r>
              <a:rPr lang="en-GB" dirty="0">
                <a:latin typeface="Arial" panose="020B0604020202020204" pitchFamily="34" charset="0"/>
                <a:ea typeface="Calibri" panose="020F0502020204030204" pitchFamily="34" charset="0"/>
                <a:cs typeface="Arial" panose="020B0604020202020204" pitchFamily="34" charset="0"/>
              </a:rPr>
              <a:t>R</a:t>
            </a:r>
            <a:r>
              <a:rPr lang="en-GB" dirty="0">
                <a:effectLst/>
                <a:latin typeface="Arial" panose="020B0604020202020204" pitchFamily="34" charset="0"/>
                <a:ea typeface="Calibri" panose="020F0502020204030204" pitchFamily="34" charset="0"/>
                <a:cs typeface="Arial" panose="020B0604020202020204" pitchFamily="34" charset="0"/>
              </a:rPr>
              <a:t>educing deforestation</a:t>
            </a:r>
            <a:r>
              <a:rPr lang="en-GB" b="1" dirty="0">
                <a:effectLst/>
                <a:latin typeface="Arial" panose="020B0604020202020204" pitchFamily="34" charset="0"/>
                <a:ea typeface="Calibri" panose="020F0502020204030204" pitchFamily="34" charset="0"/>
                <a:cs typeface="Arial" panose="020B0604020202020204" pitchFamily="34" charset="0"/>
              </a:rPr>
              <a:t>.</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tabLst>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Group 4 and 9 - </a:t>
            </a:r>
            <a:r>
              <a:rPr lang="en-GB" dirty="0">
                <a:latin typeface="Arial" panose="020B0604020202020204" pitchFamily="34" charset="0"/>
                <a:ea typeface="Calibri" panose="020F0502020204030204" pitchFamily="34" charset="0"/>
                <a:cs typeface="Arial" panose="020B0604020202020204" pitchFamily="34" charset="0"/>
              </a:rPr>
              <a:t>R</a:t>
            </a:r>
            <a:r>
              <a:rPr lang="en-GB" dirty="0">
                <a:effectLst/>
                <a:latin typeface="Arial" panose="020B0604020202020204" pitchFamily="34" charset="0"/>
                <a:ea typeface="Calibri" panose="020F0502020204030204" pitchFamily="34" charset="0"/>
                <a:cs typeface="Arial" panose="020B0604020202020204" pitchFamily="34" charset="0"/>
              </a:rPr>
              <a:t>educing reliance on fossil fuels such as coal, oil and gas, and carbon dioxide emissions by governments.</a:t>
            </a:r>
          </a:p>
          <a:p>
            <a:pPr marL="0" indent="0">
              <a:lnSpc>
                <a:spcPct val="107000"/>
              </a:lnSpc>
              <a:spcAft>
                <a:spcPts val="800"/>
              </a:spcAft>
              <a:buNone/>
              <a:tabLst>
                <a:tab pos="457200" algn="l"/>
              </a:tabLst>
            </a:pPr>
            <a:r>
              <a:rPr lang="en-GB" dirty="0">
                <a:effectLst/>
                <a:latin typeface="Arial" panose="020B0604020202020204" pitchFamily="34" charset="0"/>
                <a:ea typeface="Calibri" panose="020F0502020204030204" pitchFamily="34" charset="0"/>
                <a:cs typeface="Arial" panose="020B0604020202020204" pitchFamily="34" charset="0"/>
              </a:rPr>
              <a:t>Group 5 and 10 - </a:t>
            </a:r>
            <a:r>
              <a:rPr lang="en-GB" dirty="0">
                <a:latin typeface="Arial" panose="020B0604020202020204" pitchFamily="34" charset="0"/>
                <a:ea typeface="Calibri" panose="020F0502020204030204" pitchFamily="34" charset="0"/>
                <a:cs typeface="Arial" panose="020B0604020202020204" pitchFamily="34" charset="0"/>
              </a:rPr>
              <a:t>R</a:t>
            </a:r>
            <a:r>
              <a:rPr lang="en-GB" dirty="0">
                <a:effectLst/>
                <a:latin typeface="Arial" panose="020B0604020202020204" pitchFamily="34" charset="0"/>
                <a:ea typeface="Calibri" panose="020F0502020204030204" pitchFamily="34" charset="0"/>
                <a:cs typeface="Arial" panose="020B0604020202020204" pitchFamily="34" charset="0"/>
              </a:rPr>
              <a:t>educing, reusing and recycling resources</a:t>
            </a:r>
            <a:r>
              <a:rPr lang="en-GB" b="1" dirty="0">
                <a:effectLst/>
                <a:latin typeface="Arial" panose="020B0604020202020204" pitchFamily="34" charset="0"/>
                <a:ea typeface="Calibri" panose="020F0502020204030204" pitchFamily="34" charset="0"/>
                <a:cs typeface="Arial" panose="020B0604020202020204" pitchFamily="34" charset="0"/>
              </a:rPr>
              <a:t>.</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A snake coiled up in the ground&#10;&#10;AI-generated content may be incorrect.">
            <a:extLst>
              <a:ext uri="{FF2B5EF4-FFF2-40B4-BE49-F238E27FC236}">
                <a16:creationId xmlns:a16="http://schemas.microsoft.com/office/drawing/2014/main" id="{AE3ED236-3B64-A7BB-0FD4-C05C9825A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0937" y="2822428"/>
            <a:ext cx="2690001" cy="2017786"/>
          </a:xfrm>
          <a:prstGeom prst="rect">
            <a:avLst/>
          </a:prstGeom>
        </p:spPr>
      </p:pic>
      <p:sp>
        <p:nvSpPr>
          <p:cNvPr id="6" name="TextBox 5">
            <a:extLst>
              <a:ext uri="{FF2B5EF4-FFF2-40B4-BE49-F238E27FC236}">
                <a16:creationId xmlns:a16="http://schemas.microsoft.com/office/drawing/2014/main" id="{074A37A3-C46A-4C35-FB89-3DC536F0E169}"/>
              </a:ext>
            </a:extLst>
          </p:cNvPr>
          <p:cNvSpPr txBox="1"/>
          <p:nvPr/>
        </p:nvSpPr>
        <p:spPr>
          <a:xfrm>
            <a:off x="8765628" y="5065986"/>
            <a:ext cx="3207836" cy="1169551"/>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Adders are most commonly found in Wales in the UK and are reportedly going extinct because they have had a lot of negative press. </a:t>
            </a:r>
          </a:p>
          <a:p>
            <a:pPr algn="ctr"/>
            <a:r>
              <a:rPr lang="en-GB" sz="1400" dirty="0">
                <a:latin typeface="Arial" panose="020B0604020202020204" pitchFamily="34" charset="0"/>
                <a:cs typeface="Arial" panose="020B0604020202020204" pitchFamily="34" charset="0"/>
                <a:hlinkClick r:id="rId4"/>
              </a:rPr>
              <a:t>Source – endangered species  </a:t>
            </a:r>
            <a:endParaRPr lang="en-GB"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5C6AE24-B870-D65D-287B-6B51990D9420}"/>
              </a:ext>
            </a:extLst>
          </p:cNvPr>
          <p:cNvSpPr txBox="1"/>
          <p:nvPr/>
        </p:nvSpPr>
        <p:spPr>
          <a:xfrm>
            <a:off x="1169274" y="5579705"/>
            <a:ext cx="670871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Include key facts, examples and solutions to any issues associated with the different areas of biodiversity. </a:t>
            </a:r>
          </a:p>
        </p:txBody>
      </p:sp>
    </p:spTree>
    <p:extLst>
      <p:ext uri="{BB962C8B-B14F-4D97-AF65-F5344CB8AC3E}">
        <p14:creationId xmlns:p14="http://schemas.microsoft.com/office/powerpoint/2010/main" val="3404092229"/>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Biodiversity</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5" name="TextBox 3">
            <a:extLst>
              <a:ext uri="{FF2B5EF4-FFF2-40B4-BE49-F238E27FC236}">
                <a16:creationId xmlns:a16="http://schemas.microsoft.com/office/drawing/2014/main" id="{3D7CBF16-376B-412B-D3C5-38F02FA04E57}"/>
              </a:ext>
            </a:extLst>
          </p:cNvPr>
          <p:cNvSpPr txBox="1"/>
          <p:nvPr/>
        </p:nvSpPr>
        <p:spPr>
          <a:xfrm>
            <a:off x="451470" y="6017203"/>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C572-9FE7-4C1C-CCF0-698304F8D513}"/>
              </a:ext>
            </a:extLst>
          </p:cNvPr>
          <p:cNvSpPr>
            <a:spLocks noGrp="1"/>
          </p:cNvSpPr>
          <p:nvPr>
            <p:ph type="ctrTitle"/>
          </p:nvPr>
        </p:nvSpPr>
        <p:spPr/>
        <p:txBody>
          <a:bodyPr/>
          <a:lstStyle/>
          <a:p>
            <a:r>
              <a:rPr lang="en-GB"/>
              <a:t>What is biodiversity?</a:t>
            </a:r>
          </a:p>
        </p:txBody>
      </p:sp>
      <p:sp>
        <p:nvSpPr>
          <p:cNvPr id="3" name="Subtitle 2">
            <a:extLst>
              <a:ext uri="{FF2B5EF4-FFF2-40B4-BE49-F238E27FC236}">
                <a16:creationId xmlns:a16="http://schemas.microsoft.com/office/drawing/2014/main" id="{7E9D0D6F-D68F-3240-490C-1C25907991AF}"/>
              </a:ext>
            </a:extLst>
          </p:cNvPr>
          <p:cNvSpPr>
            <a:spLocks noGrp="1"/>
          </p:cNvSpPr>
          <p:nvPr>
            <p:ph type="subTitle" idx="1"/>
          </p:nvPr>
        </p:nvSpPr>
        <p:spPr>
          <a:xfrm>
            <a:off x="1169276" y="2571092"/>
            <a:ext cx="4926724" cy="3600000"/>
          </a:xfrm>
        </p:spPr>
        <p:txBody>
          <a:bodyPr/>
          <a:lstStyle/>
          <a:p>
            <a:r>
              <a:rPr lang="en-GB" sz="2000" dirty="0">
                <a:latin typeface="Arial"/>
                <a:cs typeface="Arial"/>
              </a:rPr>
              <a:t>It is important to have a range of different species in an ecosystem to preserve biodiversity. </a:t>
            </a:r>
          </a:p>
          <a:p>
            <a:r>
              <a:rPr lang="en-GB" sz="2000" dirty="0">
                <a:latin typeface="Arial"/>
                <a:cs typeface="Arial"/>
              </a:rPr>
              <a:t>Biodiversity is a measure of the range of living organisms within a habitat.</a:t>
            </a:r>
          </a:p>
          <a:p>
            <a:r>
              <a:rPr lang="en-GB" sz="2000" dirty="0">
                <a:latin typeface="Arial"/>
                <a:cs typeface="Arial"/>
              </a:rPr>
              <a:t>Biodiversity can be maintained and enhanced by conservation, preservation and gene banks.</a:t>
            </a:r>
          </a:p>
        </p:txBody>
      </p:sp>
      <p:grpSp>
        <p:nvGrpSpPr>
          <p:cNvPr id="20" name="Group 19">
            <a:extLst>
              <a:ext uri="{FF2B5EF4-FFF2-40B4-BE49-F238E27FC236}">
                <a16:creationId xmlns:a16="http://schemas.microsoft.com/office/drawing/2014/main" id="{4A86C6DC-5814-2C24-4483-985D1DBB89E4}"/>
              </a:ext>
            </a:extLst>
          </p:cNvPr>
          <p:cNvGrpSpPr/>
          <p:nvPr/>
        </p:nvGrpSpPr>
        <p:grpSpPr>
          <a:xfrm>
            <a:off x="7062951" y="1658690"/>
            <a:ext cx="5009230" cy="2808930"/>
            <a:chOff x="6162492" y="1795324"/>
            <a:chExt cx="6149135" cy="4828199"/>
          </a:xfrm>
        </p:grpSpPr>
        <p:pic>
          <p:nvPicPr>
            <p:cNvPr id="5" name="Picture 4" descr="A picture containing outdoor, nature, landscape, tree&#10;&#10;Description automatically generated">
              <a:extLst>
                <a:ext uri="{FF2B5EF4-FFF2-40B4-BE49-F238E27FC236}">
                  <a16:creationId xmlns:a16="http://schemas.microsoft.com/office/drawing/2014/main" id="{0AA344FC-939D-96FC-66F5-CC14CEE25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0282" y="1795324"/>
              <a:ext cx="4488769" cy="2989520"/>
            </a:xfrm>
            <a:prstGeom prst="rect">
              <a:avLst/>
            </a:prstGeom>
          </p:spPr>
        </p:pic>
        <p:sp>
          <p:nvSpPr>
            <p:cNvPr id="18" name="Rectangle 17">
              <a:extLst>
                <a:ext uri="{FF2B5EF4-FFF2-40B4-BE49-F238E27FC236}">
                  <a16:creationId xmlns:a16="http://schemas.microsoft.com/office/drawing/2014/main" id="{D3462ABD-7BCA-0161-D89E-91F2697BE29E}"/>
                </a:ext>
              </a:extLst>
            </p:cNvPr>
            <p:cNvSpPr/>
            <p:nvPr/>
          </p:nvSpPr>
          <p:spPr>
            <a:xfrm>
              <a:off x="7250283" y="1795324"/>
              <a:ext cx="4488768" cy="57393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E744759-C31D-F357-537A-863B5CCD621F}"/>
                </a:ext>
              </a:extLst>
            </p:cNvPr>
            <p:cNvSpPr txBox="1"/>
            <p:nvPr/>
          </p:nvSpPr>
          <p:spPr>
            <a:xfrm>
              <a:off x="6162492" y="4877725"/>
              <a:ext cx="6149135" cy="1745798"/>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This image above shows an area of ‘deforestation’ where trees have been cut down (left). This area has low biodiversity as there are no plants and no habitats for animals. The remaining forest (right) has higher biodiversity because the plants form a habitat for other animals to live in.</a:t>
              </a:r>
            </a:p>
          </p:txBody>
        </p:sp>
        <p:cxnSp>
          <p:nvCxnSpPr>
            <p:cNvPr id="8" name="Straight Connector 7">
              <a:extLst>
                <a:ext uri="{FF2B5EF4-FFF2-40B4-BE49-F238E27FC236}">
                  <a16:creationId xmlns:a16="http://schemas.microsoft.com/office/drawing/2014/main" id="{8ECBBA17-494A-82F7-EED1-4050499D5484}"/>
                </a:ext>
              </a:extLst>
            </p:cNvPr>
            <p:cNvCxnSpPr>
              <a:cxnSpLocks/>
            </p:cNvCxnSpPr>
            <p:nvPr/>
          </p:nvCxnSpPr>
          <p:spPr>
            <a:xfrm>
              <a:off x="9638724" y="1795324"/>
              <a:ext cx="0" cy="2989520"/>
            </a:xfrm>
            <a:prstGeom prst="line">
              <a:avLst/>
            </a:prstGeom>
            <a:ln w="762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6240BDC-251C-77FA-2371-255C6BE213C3}"/>
                </a:ext>
              </a:extLst>
            </p:cNvPr>
            <p:cNvCxnSpPr>
              <a:cxnSpLocks/>
            </p:cNvCxnSpPr>
            <p:nvPr/>
          </p:nvCxnSpPr>
          <p:spPr>
            <a:xfrm>
              <a:off x="7568101" y="1864331"/>
              <a:ext cx="0" cy="4359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5DD3083-12DE-A9ED-A6CB-4D7A3F86A54B}"/>
                </a:ext>
              </a:extLst>
            </p:cNvPr>
            <p:cNvSpPr txBox="1"/>
            <p:nvPr/>
          </p:nvSpPr>
          <p:spPr>
            <a:xfrm>
              <a:off x="7692003" y="1913012"/>
              <a:ext cx="1828801" cy="338555"/>
            </a:xfrm>
            <a:prstGeom prst="rect">
              <a:avLst/>
            </a:prstGeom>
            <a:noFill/>
          </p:spPr>
          <p:txBody>
            <a:bodyPr wrap="square" rtlCol="0">
              <a:spAutoFit/>
            </a:bodyPr>
            <a:lstStyle/>
            <a:p>
              <a:r>
                <a:rPr lang="en-GB" sz="1600" b="1" dirty="0">
                  <a:solidFill>
                    <a:srgbClr val="FF0000"/>
                  </a:solidFill>
                  <a:latin typeface="Arial" panose="020B0604020202020204" pitchFamily="34" charset="0"/>
                  <a:cs typeface="Arial" panose="020B0604020202020204" pitchFamily="34" charset="0"/>
                </a:rPr>
                <a:t>Low biodiversity</a:t>
              </a:r>
            </a:p>
          </p:txBody>
        </p:sp>
        <p:sp>
          <p:nvSpPr>
            <p:cNvPr id="15" name="TextBox 14">
              <a:extLst>
                <a:ext uri="{FF2B5EF4-FFF2-40B4-BE49-F238E27FC236}">
                  <a16:creationId xmlns:a16="http://schemas.microsoft.com/office/drawing/2014/main" id="{93E9CF41-4EA9-262E-F5E5-3995FDC69740}"/>
                </a:ext>
              </a:extLst>
            </p:cNvPr>
            <p:cNvSpPr txBox="1"/>
            <p:nvPr/>
          </p:nvSpPr>
          <p:spPr>
            <a:xfrm>
              <a:off x="9937551" y="1913013"/>
              <a:ext cx="1922503" cy="338554"/>
            </a:xfrm>
            <a:prstGeom prst="rect">
              <a:avLst/>
            </a:prstGeom>
            <a:noFill/>
          </p:spPr>
          <p:txBody>
            <a:bodyPr wrap="square" rtlCol="0">
              <a:spAutoFit/>
            </a:bodyPr>
            <a:lstStyle/>
            <a:p>
              <a:r>
                <a:rPr lang="en-GB" sz="1600" b="1" dirty="0">
                  <a:solidFill>
                    <a:srgbClr val="00B050"/>
                  </a:solidFill>
                  <a:latin typeface="Arial" panose="020B0604020202020204" pitchFamily="34" charset="0"/>
                  <a:cs typeface="Arial" panose="020B0604020202020204" pitchFamily="34" charset="0"/>
                </a:rPr>
                <a:t>High biodiversity</a:t>
              </a:r>
            </a:p>
          </p:txBody>
        </p:sp>
        <p:cxnSp>
          <p:nvCxnSpPr>
            <p:cNvPr id="16" name="Straight Arrow Connector 15">
              <a:extLst>
                <a:ext uri="{FF2B5EF4-FFF2-40B4-BE49-F238E27FC236}">
                  <a16:creationId xmlns:a16="http://schemas.microsoft.com/office/drawing/2014/main" id="{9E8410B4-F892-D99B-8287-6E34C2E387CD}"/>
                </a:ext>
              </a:extLst>
            </p:cNvPr>
            <p:cNvCxnSpPr>
              <a:cxnSpLocks/>
            </p:cNvCxnSpPr>
            <p:nvPr/>
          </p:nvCxnSpPr>
          <p:spPr>
            <a:xfrm flipV="1">
              <a:off x="9820469" y="1864331"/>
              <a:ext cx="0" cy="43591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2C3D783D-2E1A-0E4D-4A0A-061BB811E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9552" y="4400191"/>
            <a:ext cx="2345917" cy="2163397"/>
          </a:xfrm>
          <a:prstGeom prst="rect">
            <a:avLst/>
          </a:prstGeom>
        </p:spPr>
      </p:pic>
    </p:spTree>
    <p:extLst>
      <p:ext uri="{BB962C8B-B14F-4D97-AF65-F5344CB8AC3E}">
        <p14:creationId xmlns:p14="http://schemas.microsoft.com/office/powerpoint/2010/main" val="394025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00D1-DF74-DF17-1BA0-285DFBC4FCFF}"/>
              </a:ext>
            </a:extLst>
          </p:cNvPr>
          <p:cNvSpPr>
            <a:spLocks noGrp="1"/>
          </p:cNvSpPr>
          <p:nvPr>
            <p:ph type="ctrTitle"/>
          </p:nvPr>
        </p:nvSpPr>
        <p:spPr/>
        <p:txBody>
          <a:bodyPr/>
          <a:lstStyle/>
          <a:p>
            <a:r>
              <a:rPr lang="en-GB"/>
              <a:t>Biodiversity</a:t>
            </a:r>
          </a:p>
        </p:txBody>
      </p:sp>
      <p:sp>
        <p:nvSpPr>
          <p:cNvPr id="3" name="Subtitle 2">
            <a:extLst>
              <a:ext uri="{FF2B5EF4-FFF2-40B4-BE49-F238E27FC236}">
                <a16:creationId xmlns:a16="http://schemas.microsoft.com/office/drawing/2014/main" id="{96872457-0F78-EA7D-1498-E7BA4FB7CBBC}"/>
              </a:ext>
            </a:extLst>
          </p:cNvPr>
          <p:cNvSpPr>
            <a:spLocks noGrp="1"/>
          </p:cNvSpPr>
          <p:nvPr>
            <p:ph type="subTitle" idx="1"/>
          </p:nvPr>
        </p:nvSpPr>
        <p:spPr>
          <a:xfrm>
            <a:off x="1169277" y="2571092"/>
            <a:ext cx="5094790" cy="3600000"/>
          </a:xfrm>
        </p:spPr>
        <p:txBody>
          <a:bodyPr/>
          <a:lstStyle/>
          <a:p>
            <a:r>
              <a:rPr lang="en-GB" sz="2000"/>
              <a:t>Maintaining biodiversity enables communities and ecosystems to maintain their gene pool, the range of DNA in a species.</a:t>
            </a:r>
          </a:p>
          <a:p>
            <a:r>
              <a:rPr lang="en-GB" sz="2000"/>
              <a:t>Some habitats like mature woodlands, coral reefs and rainforests have a huge range of species and so are very biodiverse. </a:t>
            </a:r>
          </a:p>
          <a:p>
            <a:r>
              <a:rPr lang="en-GB" sz="2000"/>
              <a:t>Places like the polar regions and deserts have far fewer species and so are less biodiverse. </a:t>
            </a:r>
          </a:p>
        </p:txBody>
      </p:sp>
      <p:pic>
        <p:nvPicPr>
          <p:cNvPr id="6" name="Picture 5" descr="A forest with trees and flowers&#10;&#10;AI-generated content may be incorrect.">
            <a:extLst>
              <a:ext uri="{FF2B5EF4-FFF2-40B4-BE49-F238E27FC236}">
                <a16:creationId xmlns:a16="http://schemas.microsoft.com/office/drawing/2014/main" id="{692D44A9-2F70-3AA1-DF89-526EFEBF31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8867" y="2626271"/>
            <a:ext cx="5253943" cy="2249213"/>
          </a:xfrm>
          <a:prstGeom prst="rect">
            <a:avLst/>
          </a:prstGeom>
        </p:spPr>
      </p:pic>
    </p:spTree>
    <p:extLst>
      <p:ext uri="{BB962C8B-B14F-4D97-AF65-F5344CB8AC3E}">
        <p14:creationId xmlns:p14="http://schemas.microsoft.com/office/powerpoint/2010/main" val="49271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00D1-DF74-DF17-1BA0-285DFBC4FCFF}"/>
              </a:ext>
            </a:extLst>
          </p:cNvPr>
          <p:cNvSpPr>
            <a:spLocks noGrp="1"/>
          </p:cNvSpPr>
          <p:nvPr>
            <p:ph type="ctrTitle"/>
          </p:nvPr>
        </p:nvSpPr>
        <p:spPr/>
        <p:txBody>
          <a:bodyPr/>
          <a:lstStyle/>
          <a:p>
            <a:r>
              <a:rPr lang="en-GB"/>
              <a:t>Why is biodiversity important for us?</a:t>
            </a:r>
          </a:p>
        </p:txBody>
      </p:sp>
      <p:sp>
        <p:nvSpPr>
          <p:cNvPr id="3" name="Subtitle 2">
            <a:extLst>
              <a:ext uri="{FF2B5EF4-FFF2-40B4-BE49-F238E27FC236}">
                <a16:creationId xmlns:a16="http://schemas.microsoft.com/office/drawing/2014/main" id="{96872457-0F78-EA7D-1498-E7BA4FB7CBBC}"/>
              </a:ext>
            </a:extLst>
          </p:cNvPr>
          <p:cNvSpPr>
            <a:spLocks noGrp="1"/>
          </p:cNvSpPr>
          <p:nvPr>
            <p:ph type="subTitle" idx="1"/>
          </p:nvPr>
        </p:nvSpPr>
        <p:spPr>
          <a:xfrm>
            <a:off x="1169274" y="2316487"/>
            <a:ext cx="6756821" cy="3600000"/>
          </a:xfrm>
        </p:spPr>
        <p:txBody>
          <a:bodyPr/>
          <a:lstStyle/>
          <a:p>
            <a:r>
              <a:rPr lang="en-GB" sz="2000" dirty="0">
                <a:latin typeface="Arial" panose="020B0604020202020204" pitchFamily="34" charset="0"/>
                <a:cs typeface="Arial" panose="020B0604020202020204" pitchFamily="34" charset="0"/>
              </a:rPr>
              <a:t>Biodiversity is important for the entire planet, and for us. For example:</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Plants produce oxygen and store carbon dioxide.</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Many scientific breakthroughs exist because of plants or animals found in nature. Many medicines were originally discovered in plants.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We also rely on animals and plants for food. Plants and fungi help to keep soils fertile and insects such as bees are vital for pollination.</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When ecosystems lose key species, their balance is disrupted, potentially leading to collapse. This can trigger a chain reaction, causing further species loss, increased pollution and other environmental damage.</a:t>
            </a:r>
          </a:p>
          <a:p>
            <a:r>
              <a:rPr lang="en-GB" kern="0" dirty="0">
                <a:effectLst/>
                <a:latin typeface="Arial" panose="020B0604020202020204" pitchFamily="34" charset="0"/>
                <a:ea typeface="Times New Roman" panose="02020603050405020304" pitchFamily="18" charset="0"/>
                <a:cs typeface="Times New Roman" panose="02020603050405020304" pitchFamily="18" charset="0"/>
              </a:rPr>
              <a:t>Increasing biodiversity, particularly wildlife populations, can benefit food production by improving agricultural productivity potential</a:t>
            </a:r>
            <a:r>
              <a:rPr lang="en-GB" sz="14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pic>
        <p:nvPicPr>
          <p:cNvPr id="6" name="Picture 5" descr="A person holding a plant&#10;&#10;Description automatically generated with low confidence">
            <a:extLst>
              <a:ext uri="{FF2B5EF4-FFF2-40B4-BE49-F238E27FC236}">
                <a16:creationId xmlns:a16="http://schemas.microsoft.com/office/drawing/2014/main" id="{682C9D2D-520C-FD34-F3FC-EBA5DC7EA6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9405" y="2841001"/>
            <a:ext cx="3775538" cy="2518283"/>
          </a:xfrm>
          <a:prstGeom prst="rect">
            <a:avLst/>
          </a:prstGeom>
        </p:spPr>
      </p:pic>
      <p:sp>
        <p:nvSpPr>
          <p:cNvPr id="7" name="TextBox 6">
            <a:extLst>
              <a:ext uri="{FF2B5EF4-FFF2-40B4-BE49-F238E27FC236}">
                <a16:creationId xmlns:a16="http://schemas.microsoft.com/office/drawing/2014/main" id="{8331C4D0-3F84-74AD-BCD2-9505193848E9}"/>
              </a:ext>
            </a:extLst>
          </p:cNvPr>
          <p:cNvSpPr txBox="1"/>
          <p:nvPr/>
        </p:nvSpPr>
        <p:spPr>
          <a:xfrm>
            <a:off x="8184574" y="5916487"/>
            <a:ext cx="3505200"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rPr>
              <a:t>The importance of biodiversity and wildlife on farmland</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89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00D1-DF74-DF17-1BA0-285DFBC4FCFF}"/>
              </a:ext>
            </a:extLst>
          </p:cNvPr>
          <p:cNvSpPr>
            <a:spLocks noGrp="1"/>
          </p:cNvSpPr>
          <p:nvPr>
            <p:ph type="ctrTitle"/>
          </p:nvPr>
        </p:nvSpPr>
        <p:spPr/>
        <p:txBody>
          <a:bodyPr/>
          <a:lstStyle/>
          <a:p>
            <a:r>
              <a:rPr lang="en-GB"/>
              <a:t>Increasing biodiversity</a:t>
            </a:r>
          </a:p>
        </p:txBody>
      </p:sp>
      <p:sp>
        <p:nvSpPr>
          <p:cNvPr id="3" name="Subtitle 2">
            <a:extLst>
              <a:ext uri="{FF2B5EF4-FFF2-40B4-BE49-F238E27FC236}">
                <a16:creationId xmlns:a16="http://schemas.microsoft.com/office/drawing/2014/main" id="{96872457-0F78-EA7D-1498-E7BA4FB7CBBC}"/>
              </a:ext>
            </a:extLst>
          </p:cNvPr>
          <p:cNvSpPr>
            <a:spLocks noGrp="1"/>
          </p:cNvSpPr>
          <p:nvPr>
            <p:ph type="subTitle" idx="1"/>
          </p:nvPr>
        </p:nvSpPr>
        <p:spPr>
          <a:xfrm>
            <a:off x="1169277" y="2571092"/>
            <a:ext cx="5574424" cy="3600000"/>
          </a:xfrm>
        </p:spPr>
        <p:txBody>
          <a:bodyPr/>
          <a:lstStyle/>
          <a:p>
            <a:r>
              <a:rPr lang="en-GB" sz="2000" dirty="0"/>
              <a:t>Across the world, including the UK, some people and farmers are working hard to increase biodiversity.</a:t>
            </a:r>
          </a:p>
          <a:p>
            <a:r>
              <a:rPr lang="en-GB" sz="2000" dirty="0"/>
              <a:t>This includes in areas like farmland, where hedgerows and different species of wildflowers and grasses are being planted.</a:t>
            </a:r>
          </a:p>
          <a:p>
            <a:r>
              <a:rPr lang="en-GB" sz="2000" dirty="0"/>
              <a:t>In other areas, species that were once rare are being reintroduced (e.g. red kites).</a:t>
            </a:r>
          </a:p>
          <a:p>
            <a:endParaRPr lang="en-GB" sz="2000" dirty="0"/>
          </a:p>
        </p:txBody>
      </p:sp>
      <p:pic>
        <p:nvPicPr>
          <p:cNvPr id="5" name="Picture 4" descr="A picture containing outdoor, grass, sky, plant&#10;&#10;Description automatically generated">
            <a:extLst>
              <a:ext uri="{FF2B5EF4-FFF2-40B4-BE49-F238E27FC236}">
                <a16:creationId xmlns:a16="http://schemas.microsoft.com/office/drawing/2014/main" id="{9DEB8128-A72F-5A52-DCB0-84E4B9E61F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6479" y="2413481"/>
            <a:ext cx="4130688" cy="2751038"/>
          </a:xfrm>
          <a:prstGeom prst="rect">
            <a:avLst/>
          </a:prstGeom>
        </p:spPr>
      </p:pic>
      <p:sp>
        <p:nvSpPr>
          <p:cNvPr id="6" name="TextBox 5">
            <a:extLst>
              <a:ext uri="{FF2B5EF4-FFF2-40B4-BE49-F238E27FC236}">
                <a16:creationId xmlns:a16="http://schemas.microsoft.com/office/drawing/2014/main" id="{4EC7DC3B-6118-19E8-6DF5-1C6FFAE5B0D6}"/>
              </a:ext>
            </a:extLst>
          </p:cNvPr>
          <p:cNvSpPr txBox="1"/>
          <p:nvPr/>
        </p:nvSpPr>
        <p:spPr>
          <a:xfrm>
            <a:off x="7566479" y="5294202"/>
            <a:ext cx="4130688" cy="738664"/>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Planting hedgerows and wildflowers around fields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is one way that farmers are trying to increase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biodiversity in the UK.</a:t>
            </a:r>
          </a:p>
        </p:txBody>
      </p:sp>
    </p:spTree>
    <p:extLst>
      <p:ext uri="{BB962C8B-B14F-4D97-AF65-F5344CB8AC3E}">
        <p14:creationId xmlns:p14="http://schemas.microsoft.com/office/powerpoint/2010/main" val="34879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6F85-D00C-B5BA-DBFB-363E619397FC}"/>
              </a:ext>
            </a:extLst>
          </p:cNvPr>
          <p:cNvSpPr>
            <a:spLocks noGrp="1"/>
          </p:cNvSpPr>
          <p:nvPr>
            <p:ph type="ctrTitle"/>
          </p:nvPr>
        </p:nvSpPr>
        <p:spPr/>
        <p:txBody>
          <a:bodyPr/>
          <a:lstStyle/>
          <a:p>
            <a:r>
              <a:rPr lang="en-GB"/>
              <a:t>Field margins </a:t>
            </a:r>
          </a:p>
        </p:txBody>
      </p:sp>
      <p:sp>
        <p:nvSpPr>
          <p:cNvPr id="5" name="Subtitle 4">
            <a:extLst>
              <a:ext uri="{FF2B5EF4-FFF2-40B4-BE49-F238E27FC236}">
                <a16:creationId xmlns:a16="http://schemas.microsoft.com/office/drawing/2014/main" id="{44BEC691-3EDD-87DB-0CE5-F12B58614FF3}"/>
              </a:ext>
            </a:extLst>
          </p:cNvPr>
          <p:cNvSpPr>
            <a:spLocks noGrp="1"/>
          </p:cNvSpPr>
          <p:nvPr>
            <p:ph type="subTitle" idx="1"/>
          </p:nvPr>
        </p:nvSpPr>
        <p:spPr>
          <a:xfrm>
            <a:off x="1169276" y="2403141"/>
            <a:ext cx="6275431" cy="3600000"/>
          </a:xfrm>
        </p:spPr>
        <p:txBody>
          <a:bodyPr/>
          <a:lstStyle/>
          <a:p>
            <a:r>
              <a:rPr lang="en-GB" dirty="0"/>
              <a:t>Field margins is an approach to farm management that helps to increase biodiversity on-farm.</a:t>
            </a:r>
          </a:p>
          <a:p>
            <a:r>
              <a:rPr lang="en-GB" dirty="0"/>
              <a:t>Although the margins (edges) of fields are often considered less productive (because fewer crops can be grown there), they can be very important for local wildlife.</a:t>
            </a:r>
          </a:p>
          <a:p>
            <a:r>
              <a:rPr lang="en-GB" dirty="0"/>
              <a:t>Grass margins can provide several benefits, including:</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providing nest sites for ground-nesting birds;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boosting the numbers of beneficial insects and spiders (who feed on crop pests);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small mammals like voles and mice can live in the margin. They also provide prey for birds of prey, such as owls and kestrels;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rare plant species can be grown in field margins, helping to preserve them.</a:t>
            </a:r>
          </a:p>
          <a:p>
            <a:endParaRPr lang="en-GB" dirty="0"/>
          </a:p>
        </p:txBody>
      </p:sp>
      <p:pic>
        <p:nvPicPr>
          <p:cNvPr id="4" name="Picture 3">
            <a:extLst>
              <a:ext uri="{FF2B5EF4-FFF2-40B4-BE49-F238E27FC236}">
                <a16:creationId xmlns:a16="http://schemas.microsoft.com/office/drawing/2014/main" id="{BE1EB086-6D74-B2E6-1C8C-93C2698A79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9151" y="2744331"/>
            <a:ext cx="3900990" cy="2601960"/>
          </a:xfrm>
          <a:prstGeom prst="rect">
            <a:avLst/>
          </a:prstGeom>
        </p:spPr>
      </p:pic>
    </p:spTree>
    <p:extLst>
      <p:ext uri="{BB962C8B-B14F-4D97-AF65-F5344CB8AC3E}">
        <p14:creationId xmlns:p14="http://schemas.microsoft.com/office/powerpoint/2010/main" val="222079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DBEB-EEC0-3A35-4346-A21FF4B9BEB3}"/>
              </a:ext>
            </a:extLst>
          </p:cNvPr>
          <p:cNvSpPr>
            <a:spLocks noGrp="1"/>
          </p:cNvSpPr>
          <p:nvPr>
            <p:ph type="ctrTitle"/>
          </p:nvPr>
        </p:nvSpPr>
        <p:spPr/>
        <p:txBody>
          <a:bodyPr/>
          <a:lstStyle/>
          <a:p>
            <a:r>
              <a:rPr lang="en-GB" dirty="0"/>
              <a:t>Agroforestry </a:t>
            </a:r>
          </a:p>
        </p:txBody>
      </p:sp>
      <p:sp>
        <p:nvSpPr>
          <p:cNvPr id="3" name="Subtitle 2">
            <a:extLst>
              <a:ext uri="{FF2B5EF4-FFF2-40B4-BE49-F238E27FC236}">
                <a16:creationId xmlns:a16="http://schemas.microsoft.com/office/drawing/2014/main" id="{A991E95A-43EC-A2D2-B3F6-9102945727CB}"/>
              </a:ext>
            </a:extLst>
          </p:cNvPr>
          <p:cNvSpPr>
            <a:spLocks noGrp="1"/>
          </p:cNvSpPr>
          <p:nvPr>
            <p:ph type="subTitle" idx="1"/>
          </p:nvPr>
        </p:nvSpPr>
        <p:spPr>
          <a:xfrm>
            <a:off x="1169276" y="2393810"/>
            <a:ext cx="5771351" cy="4050045"/>
          </a:xfrm>
        </p:spPr>
        <p:txBody>
          <a:bodyPr/>
          <a:lstStyle/>
          <a:p>
            <a:r>
              <a:rPr lang="en-GB" b="0" i="0" dirty="0">
                <a:effectLst/>
                <a:latin typeface="Arial" panose="020B0604020202020204" pitchFamily="34" charset="0"/>
                <a:cs typeface="Arial" panose="020B0604020202020204" pitchFamily="34" charset="0"/>
              </a:rPr>
              <a:t>Agroforestry is an integrated land-use management system that farmers use to combine trees, crops, and/or livestock on the same piece of land in a sustainable manner to produce food and benefit the environment.</a:t>
            </a:r>
          </a:p>
          <a:p>
            <a:r>
              <a:rPr lang="en-GB" dirty="0">
                <a:latin typeface="Arial" panose="020B0604020202020204" pitchFamily="34" charset="0"/>
                <a:cs typeface="Arial" panose="020B0604020202020204" pitchFamily="34" charset="0"/>
              </a:rPr>
              <a:t>Trees can provide several benefits, including:</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support for biodiversity with diverse ecosystem promoting variety of plants and animals;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reduced soil erosion and associated losses;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maintenance of fertile soil and biological activity;</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improves wildlife habitat and protecting birds and beneficial insects;</a:t>
            </a:r>
          </a:p>
          <a:p>
            <a:pPr marL="800100" lvl="1" indent="-342900" algn="l">
              <a:buFont typeface="Arial" panose="020B0604020202020204" pitchFamily="34" charset="0"/>
              <a:buChar char="•"/>
            </a:pPr>
            <a:r>
              <a:rPr lang="en-GB" sz="1800" dirty="0">
                <a:latin typeface="Arial" panose="020B0604020202020204" pitchFamily="34" charset="0"/>
                <a:cs typeface="Arial" panose="020B0604020202020204" pitchFamily="34" charset="0"/>
              </a:rPr>
              <a:t>shelter given by trees improves yields of nearby crops and livestock.</a:t>
            </a:r>
          </a:p>
          <a:p>
            <a:endParaRPr lang="en-GB" dirty="0"/>
          </a:p>
        </p:txBody>
      </p:sp>
      <p:pic>
        <p:nvPicPr>
          <p:cNvPr id="5" name="Picture 4" descr="A row of trees in a field&#10;&#10;Description automatically generated">
            <a:extLst>
              <a:ext uri="{FF2B5EF4-FFF2-40B4-BE49-F238E27FC236}">
                <a16:creationId xmlns:a16="http://schemas.microsoft.com/office/drawing/2014/main" id="{6F57CDCD-5459-D0DA-3197-B665D144AB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9900" y="2648210"/>
            <a:ext cx="4342442" cy="3256832"/>
          </a:xfrm>
          <a:prstGeom prst="rect">
            <a:avLst/>
          </a:prstGeom>
        </p:spPr>
      </p:pic>
    </p:spTree>
    <p:extLst>
      <p:ext uri="{BB962C8B-B14F-4D97-AF65-F5344CB8AC3E}">
        <p14:creationId xmlns:p14="http://schemas.microsoft.com/office/powerpoint/2010/main" val="1484133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20" ma:contentTypeDescription="Create a new document." ma:contentTypeScope="" ma:versionID="a13c795925103be68affe49d1e80d3f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045a55742d4ecf4119cd049c9c3d495"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lcf76f155ced4ddcb4097134ff3c332f xmlns="c53071f4-7f44-43fd-895c-8e7b6a3746b0">
      <Terms xmlns="http://schemas.microsoft.com/office/infopath/2007/PartnerControls"/>
    </lcf76f155ced4ddcb4097134ff3c332f>
    <_Flow_SignoffStatus xmlns="c53071f4-7f44-43fd-895c-8e7b6a3746b0" xsi:nil="true"/>
  </documentManagement>
</p:properties>
</file>

<file path=customXml/itemProps1.xml><?xml version="1.0" encoding="utf-8"?>
<ds:datastoreItem xmlns:ds="http://schemas.openxmlformats.org/officeDocument/2006/customXml" ds:itemID="{73B8FD69-FA4D-43F2-A689-06DE49795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8EEBD-D35F-4F6B-A9A3-B8F93D48C4CA}">
  <ds:schemaRefs>
    <ds:schemaRef ds:uri="http://schemas.microsoft.com/sharepoint/v3/contenttype/forms"/>
  </ds:schemaRefs>
</ds:datastoreItem>
</file>

<file path=customXml/itemProps3.xml><?xml version="1.0" encoding="utf-8"?>
<ds:datastoreItem xmlns:ds="http://schemas.openxmlformats.org/officeDocument/2006/customXml" ds:itemID="{EAAD6F5D-919B-4AC1-BE3A-EE42B93154EA}">
  <ds:schemaRefs>
    <ds:schemaRef ds:uri="http://schemas.microsoft.com/office/2006/metadata/properties"/>
    <ds:schemaRef ds:uri="http://schemas.microsoft.com/office/infopath/2007/PartnerControls"/>
    <ds:schemaRef ds:uri="ead97cfe-a968-427f-b02b-893e6ba0355a"/>
    <ds:schemaRef ds:uri="c53071f4-7f44-43fd-895c-8e7b6a3746b0"/>
    <ds:schemaRef ds:uri="37a59e42-aed2-4f3e-b762-d70538a0c7f1"/>
    <ds:schemaRef ds:uri="93fe4ac2-3411-472a-94f3-da89f563b49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1536</TotalTime>
  <Words>3061</Words>
  <Application>Microsoft Office PowerPoint</Application>
  <PresentationFormat>Widescreen</PresentationFormat>
  <Paragraphs>218</Paragraphs>
  <Slides>33</Slides>
  <Notes>0</Notes>
  <HiddenSlides>0</HiddenSlides>
  <MMClips>2</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33</vt:i4>
      </vt:variant>
    </vt:vector>
  </HeadingPairs>
  <TitlesOfParts>
    <vt:vector size="39" baseType="lpstr">
      <vt:lpstr>Arial</vt:lpstr>
      <vt:lpstr>Calibri</vt:lpstr>
      <vt:lpstr>Office Theme</vt:lpstr>
      <vt:lpstr>Custom Design</vt:lpstr>
      <vt:lpstr>1_Custom Design</vt:lpstr>
      <vt:lpstr>3_Custom Design</vt:lpstr>
      <vt:lpstr>Biodiversity</vt:lpstr>
      <vt:lpstr>Starter</vt:lpstr>
      <vt:lpstr>Ecosystems</vt:lpstr>
      <vt:lpstr>What is biodiversity?</vt:lpstr>
      <vt:lpstr>Biodiversity</vt:lpstr>
      <vt:lpstr>Why is biodiversity important for us?</vt:lpstr>
      <vt:lpstr>Increasing biodiversity</vt:lpstr>
      <vt:lpstr>Field margins </vt:lpstr>
      <vt:lpstr>Agroforestry </vt:lpstr>
      <vt:lpstr>Encouraging insects</vt:lpstr>
      <vt:lpstr>Integrated pest management </vt:lpstr>
      <vt:lpstr>Improving biodiversity in the UK</vt:lpstr>
      <vt:lpstr>How does climate change impact biodiversity</vt:lpstr>
      <vt:lpstr>How does climate change impact biodiversity</vt:lpstr>
      <vt:lpstr>How does climate change impact biodiversity</vt:lpstr>
      <vt:lpstr>Extinction and biodiversity</vt:lpstr>
      <vt:lpstr>Can we prevent extinction? </vt:lpstr>
      <vt:lpstr>Species extinction</vt:lpstr>
      <vt:lpstr>Complete the following table</vt:lpstr>
      <vt:lpstr>Conservation to preserve biodiversity</vt:lpstr>
      <vt:lpstr>Conservation to protect species</vt:lpstr>
      <vt:lpstr>Conservation</vt:lpstr>
      <vt:lpstr>Conservation on a farm</vt:lpstr>
      <vt:lpstr>Gene pools</vt:lpstr>
      <vt:lpstr>Selective breeding - wheat</vt:lpstr>
      <vt:lpstr>Gene banks</vt:lpstr>
      <vt:lpstr>Seed banks</vt:lpstr>
      <vt:lpstr>The Millenium Seed Bank</vt:lpstr>
      <vt:lpstr>Black poplar trees – a living gene bank </vt:lpstr>
      <vt:lpstr>Mix and match</vt:lpstr>
      <vt:lpstr>Mix and match</vt:lpstr>
      <vt:lpstr>Poster task</vt:lpstr>
      <vt:lpstr>Biodiversity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113</cp:revision>
  <dcterms:created xsi:type="dcterms:W3CDTF">2018-10-10T09:22:08Z</dcterms:created>
  <dcterms:modified xsi:type="dcterms:W3CDTF">2025-03-17T12:52:11Z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ahdbFunction">
    <vt:lpwstr/>
  </property>
  <property fmtid="{D5CDD505-2E9C-101B-9397-08002B2CF9AE}" pid="4" name="ahdbBrand">
    <vt:lpwstr/>
  </property>
  <property fmtid="{D5CDD505-2E9C-101B-9397-08002B2CF9AE}" pid="5" name="ahdbTopic">
    <vt:lpwstr/>
  </property>
  <property fmtid="{D5CDD505-2E9C-101B-9397-08002B2CF9AE}" pid="6" name="ahdbSectorClassification">
    <vt:lpwstr/>
  </property>
  <property fmtid="{D5CDD505-2E9C-101B-9397-08002B2CF9AE}" pid="7" name="ContentTypeId">
    <vt:lpwstr>0x010100BD5B78CA333243439763E4169A5FEB7F</vt:lpwstr>
  </property>
  <property fmtid="{D5CDD505-2E9C-101B-9397-08002B2CF9AE}" pid="8" name="ahdbContentType">
    <vt:lpwstr/>
  </property>
</Properties>
</file>