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 id="2147483697" r:id="rId9"/>
    <p:sldMasterId id="2147483699" r:id="rId10"/>
    <p:sldMasterId id="2147483721" r:id="rId11"/>
  </p:sldMasterIdLst>
  <p:notesMasterIdLst>
    <p:notesMasterId r:id="rId40"/>
  </p:notesMasterIdLst>
  <p:sldIdLst>
    <p:sldId id="256" r:id="rId12"/>
    <p:sldId id="357" r:id="rId13"/>
    <p:sldId id="611" r:id="rId14"/>
    <p:sldId id="277" r:id="rId15"/>
    <p:sldId id="263" r:id="rId16"/>
    <p:sldId id="257" r:id="rId17"/>
    <p:sldId id="615" r:id="rId18"/>
    <p:sldId id="259" r:id="rId19"/>
    <p:sldId id="264" r:id="rId20"/>
    <p:sldId id="258" r:id="rId21"/>
    <p:sldId id="260" r:id="rId22"/>
    <p:sldId id="276" r:id="rId23"/>
    <p:sldId id="265" r:id="rId24"/>
    <p:sldId id="266" r:id="rId25"/>
    <p:sldId id="275" r:id="rId26"/>
    <p:sldId id="414" r:id="rId27"/>
    <p:sldId id="616" r:id="rId28"/>
    <p:sldId id="419" r:id="rId29"/>
    <p:sldId id="420" r:id="rId30"/>
    <p:sldId id="418" r:id="rId31"/>
    <p:sldId id="422" r:id="rId32"/>
    <p:sldId id="421" r:id="rId33"/>
    <p:sldId id="614" r:id="rId34"/>
    <p:sldId id="612" r:id="rId35"/>
    <p:sldId id="283" r:id="rId36"/>
    <p:sldId id="603" r:id="rId37"/>
    <p:sldId id="360" r:id="rId38"/>
    <p:sldId id="26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7E4733F-9D7A-47DA-B82E-CC0DB00AA9E9}">
          <p14:sldIdLst>
            <p14:sldId id="256"/>
            <p14:sldId id="357"/>
            <p14:sldId id="611"/>
            <p14:sldId id="277"/>
            <p14:sldId id="263"/>
            <p14:sldId id="257"/>
            <p14:sldId id="615"/>
            <p14:sldId id="259"/>
            <p14:sldId id="264"/>
            <p14:sldId id="258"/>
            <p14:sldId id="260"/>
            <p14:sldId id="276"/>
            <p14:sldId id="265"/>
            <p14:sldId id="266"/>
            <p14:sldId id="275"/>
            <p14:sldId id="414"/>
            <p14:sldId id="616"/>
            <p14:sldId id="419"/>
            <p14:sldId id="420"/>
            <p14:sldId id="418"/>
            <p14:sldId id="422"/>
            <p14:sldId id="421"/>
            <p14:sldId id="614"/>
            <p14:sldId id="612"/>
            <p14:sldId id="283"/>
            <p14:sldId id="603"/>
            <p14:sldId id="360"/>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E6144C-14BA-4EF9-61ED-859BA2598D84}" name="Frances Meek" initials="FM" userId="S::F.Meek@nutrition.org.uk::f3af35cc-3229-46e1-af36-3525661cfbd3" providerId="AD"/>
  <p188:author id="{EC8C4E90-CF91-D356-6453-89C7340D26BA}" name="Ewen Trafford" initials="ET" userId="S::e.trafford@nutrition.org.uk::e520b4bf-a196-48b7-bc10-b1590a457da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33D86"/>
    <a:srgbClr val="F2E2E9"/>
    <a:srgbClr val="D08AB4"/>
    <a:srgbClr val="E9F5FC"/>
    <a:srgbClr val="BAC5B7"/>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8844C-EE48-4D72-9428-2F35DA99366B}" v="1" dt="2024-03-04T15:57:49.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64" y="3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5/10/relationships/revisionInfo" Target="revisionInfo.xml"/><Relationship Id="rId20" Type="http://schemas.openxmlformats.org/officeDocument/2006/relationships/slide" Target="slides/slide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F558844C-EE48-4D72-9428-2F35DA99366B}"/>
    <pc:docChg chg="delSld modSection">
      <pc:chgData name="Ewen Trafford" userId="e520b4bf-a196-48b7-bc10-b1590a457daa" providerId="ADAL" clId="{F558844C-EE48-4D72-9428-2F35DA99366B}" dt="2024-03-04T15:58:16.090" v="0" actId="47"/>
      <pc:docMkLst>
        <pc:docMk/>
      </pc:docMkLst>
      <pc:sldChg chg="del">
        <pc:chgData name="Ewen Trafford" userId="e520b4bf-a196-48b7-bc10-b1590a457daa" providerId="ADAL" clId="{F558844C-EE48-4D72-9428-2F35DA99366B}" dt="2024-03-04T15:58:16.090" v="0" actId="47"/>
        <pc:sldMkLst>
          <pc:docMk/>
          <pc:sldMk cId="370647374" sldId="613"/>
        </pc:sldMkLst>
      </pc:sldChg>
    </pc:docChg>
  </pc:docChgLst>
  <pc:docChgLst>
    <pc:chgData name="Frances Meek" userId="f3af35cc-3229-46e1-af36-3525661cfbd3" providerId="ADAL" clId="{58CECDAA-21C5-4767-96AC-E73E90580716}"/>
    <pc:docChg chg="delSld modSection">
      <pc:chgData name="Frances Meek" userId="f3af35cc-3229-46e1-af36-3525661cfbd3" providerId="ADAL" clId="{58CECDAA-21C5-4767-96AC-E73E90580716}" dt="2024-03-04T09:44:02.273" v="0" actId="47"/>
      <pc:docMkLst>
        <pc:docMk/>
      </pc:docMkLst>
      <pc:sldChg chg="del">
        <pc:chgData name="Frances Meek" userId="f3af35cc-3229-46e1-af36-3525661cfbd3" providerId="ADAL" clId="{58CECDAA-21C5-4767-96AC-E73E90580716}" dt="2024-03-04T09:44:02.273" v="0" actId="47"/>
        <pc:sldMkLst>
          <pc:docMk/>
          <pc:sldMk cId="4084959460" sldId="3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529B5-A3EE-4690-BA20-AE5572E8D45E}"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FFCEC865-4B3D-4D6D-81C0-ECD463A79C85}">
      <dgm:prSet/>
      <dgm:spPr/>
      <dgm:t>
        <a:bodyPr/>
        <a:lstStyle/>
        <a:p>
          <a:r>
            <a:rPr lang="en-GB"/>
            <a:t>Great way to get a feel for what being on a farm is like (and nice to share with the family too).</a:t>
          </a:r>
          <a:endParaRPr lang="en-US"/>
        </a:p>
      </dgm:t>
    </dgm:pt>
    <dgm:pt modelId="{A15A7155-D938-433E-88E8-29A65B926EB2}" type="parTrans" cxnId="{EE1F4EC9-51B9-4DA2-9929-3DAF08C7B502}">
      <dgm:prSet/>
      <dgm:spPr/>
      <dgm:t>
        <a:bodyPr/>
        <a:lstStyle/>
        <a:p>
          <a:endParaRPr lang="en-US"/>
        </a:p>
      </dgm:t>
    </dgm:pt>
    <dgm:pt modelId="{8C50C7D4-1BE6-4ABA-9DA0-3E23E121899F}" type="sibTrans" cxnId="{EE1F4EC9-51B9-4DA2-9929-3DAF08C7B502}">
      <dgm:prSet/>
      <dgm:spPr/>
      <dgm:t>
        <a:bodyPr/>
        <a:lstStyle/>
        <a:p>
          <a:endParaRPr lang="en-US"/>
        </a:p>
      </dgm:t>
    </dgm:pt>
    <dgm:pt modelId="{FC9FC766-3C98-4328-8741-7649711BAC4B}">
      <dgm:prSet/>
      <dgm:spPr/>
      <dgm:t>
        <a:bodyPr/>
        <a:lstStyle/>
        <a:p>
          <a:r>
            <a:rPr lang="en-GB"/>
            <a:t>Great way to gather information on resources available as many of the big processors provide materials and resources to be handed out. </a:t>
          </a:r>
          <a:endParaRPr lang="en-US"/>
        </a:p>
      </dgm:t>
    </dgm:pt>
    <dgm:pt modelId="{2592A993-D183-4A28-BF40-7911F4C1F0E6}" type="parTrans" cxnId="{A51297F1-6AAF-472E-9E05-6D2828FF1922}">
      <dgm:prSet/>
      <dgm:spPr/>
      <dgm:t>
        <a:bodyPr/>
        <a:lstStyle/>
        <a:p>
          <a:endParaRPr lang="en-US"/>
        </a:p>
      </dgm:t>
    </dgm:pt>
    <dgm:pt modelId="{A98B39A6-0306-425A-9506-B34F0192E83F}" type="sibTrans" cxnId="{A51297F1-6AAF-472E-9E05-6D2828FF1922}">
      <dgm:prSet/>
      <dgm:spPr/>
      <dgm:t>
        <a:bodyPr/>
        <a:lstStyle/>
        <a:p>
          <a:endParaRPr lang="en-US"/>
        </a:p>
      </dgm:t>
    </dgm:pt>
    <dgm:pt modelId="{2B4E6600-5B94-41AB-BA17-D309D37D55AC}">
      <dgm:prSet/>
      <dgm:spPr/>
      <dgm:t>
        <a:bodyPr/>
        <a:lstStyle/>
        <a:p>
          <a:r>
            <a:rPr lang="en-GB"/>
            <a:t>Gives you an opportunity to have a look at how you could  link a farm visit into your curriculum so that you know what to ask a farmer about when trying to organise a visit.</a:t>
          </a:r>
          <a:endParaRPr lang="en-US"/>
        </a:p>
      </dgm:t>
    </dgm:pt>
    <dgm:pt modelId="{AF36D306-8621-4106-BF89-469FC1B366D7}" type="parTrans" cxnId="{03E049E3-FBC5-4CC7-9A99-B0CC98E8B6F0}">
      <dgm:prSet/>
      <dgm:spPr/>
      <dgm:t>
        <a:bodyPr/>
        <a:lstStyle/>
        <a:p>
          <a:endParaRPr lang="en-US"/>
        </a:p>
      </dgm:t>
    </dgm:pt>
    <dgm:pt modelId="{DDE8A861-63B8-42BF-BD20-0FD6AC867DAA}" type="sibTrans" cxnId="{03E049E3-FBC5-4CC7-9A99-B0CC98E8B6F0}">
      <dgm:prSet/>
      <dgm:spPr/>
      <dgm:t>
        <a:bodyPr/>
        <a:lstStyle/>
        <a:p>
          <a:endParaRPr lang="en-US"/>
        </a:p>
      </dgm:t>
    </dgm:pt>
    <dgm:pt modelId="{377ED98F-6EEB-41A2-ADB1-F9DF48979ECA}" type="pres">
      <dgm:prSet presAssocID="{C8F529B5-A3EE-4690-BA20-AE5572E8D45E}" presName="Name0" presStyleCnt="0">
        <dgm:presLayoutVars>
          <dgm:dir/>
          <dgm:animLvl val="lvl"/>
          <dgm:resizeHandles val="exact"/>
        </dgm:presLayoutVars>
      </dgm:prSet>
      <dgm:spPr/>
    </dgm:pt>
    <dgm:pt modelId="{8DEA1A6E-DC98-4ED9-BA10-030F37E2CD19}" type="pres">
      <dgm:prSet presAssocID="{2B4E6600-5B94-41AB-BA17-D309D37D55AC}" presName="boxAndChildren" presStyleCnt="0"/>
      <dgm:spPr/>
    </dgm:pt>
    <dgm:pt modelId="{0A792B13-8EC8-4527-9232-7E69CB16D5D9}" type="pres">
      <dgm:prSet presAssocID="{2B4E6600-5B94-41AB-BA17-D309D37D55AC}" presName="parentTextBox" presStyleLbl="node1" presStyleIdx="0" presStyleCnt="3"/>
      <dgm:spPr/>
    </dgm:pt>
    <dgm:pt modelId="{85841811-2C24-4806-9B17-EE8A2CD54B22}" type="pres">
      <dgm:prSet presAssocID="{A98B39A6-0306-425A-9506-B34F0192E83F}" presName="sp" presStyleCnt="0"/>
      <dgm:spPr/>
    </dgm:pt>
    <dgm:pt modelId="{A70832E4-08EE-4A62-BDF4-FC665172D0F3}" type="pres">
      <dgm:prSet presAssocID="{FC9FC766-3C98-4328-8741-7649711BAC4B}" presName="arrowAndChildren" presStyleCnt="0"/>
      <dgm:spPr/>
    </dgm:pt>
    <dgm:pt modelId="{F7D2D5B4-EE38-423E-AEAE-0806517AAB96}" type="pres">
      <dgm:prSet presAssocID="{FC9FC766-3C98-4328-8741-7649711BAC4B}" presName="parentTextArrow" presStyleLbl="node1" presStyleIdx="1" presStyleCnt="3"/>
      <dgm:spPr/>
    </dgm:pt>
    <dgm:pt modelId="{891478DB-87E1-4C6D-B9F4-8FB99D7E557E}" type="pres">
      <dgm:prSet presAssocID="{8C50C7D4-1BE6-4ABA-9DA0-3E23E121899F}" presName="sp" presStyleCnt="0"/>
      <dgm:spPr/>
    </dgm:pt>
    <dgm:pt modelId="{48212FC2-B338-4307-B4AC-4D9A6C183380}" type="pres">
      <dgm:prSet presAssocID="{FFCEC865-4B3D-4D6D-81C0-ECD463A79C85}" presName="arrowAndChildren" presStyleCnt="0"/>
      <dgm:spPr/>
    </dgm:pt>
    <dgm:pt modelId="{A2C2E9A5-2D44-489A-9312-8E1DCB1D8E4B}" type="pres">
      <dgm:prSet presAssocID="{FFCEC865-4B3D-4D6D-81C0-ECD463A79C85}" presName="parentTextArrow" presStyleLbl="node1" presStyleIdx="2" presStyleCnt="3"/>
      <dgm:spPr/>
    </dgm:pt>
  </dgm:ptLst>
  <dgm:cxnLst>
    <dgm:cxn modelId="{8FB92332-B391-46E7-89DD-03838DC5DEFF}" type="presOf" srcId="{2B4E6600-5B94-41AB-BA17-D309D37D55AC}" destId="{0A792B13-8EC8-4527-9232-7E69CB16D5D9}" srcOrd="0" destOrd="0" presId="urn:microsoft.com/office/officeart/2005/8/layout/process4"/>
    <dgm:cxn modelId="{EE1F4EC9-51B9-4DA2-9929-3DAF08C7B502}" srcId="{C8F529B5-A3EE-4690-BA20-AE5572E8D45E}" destId="{FFCEC865-4B3D-4D6D-81C0-ECD463A79C85}" srcOrd="0" destOrd="0" parTransId="{A15A7155-D938-433E-88E8-29A65B926EB2}" sibTransId="{8C50C7D4-1BE6-4ABA-9DA0-3E23E121899F}"/>
    <dgm:cxn modelId="{78AD73E1-2022-4599-95A9-A8028F065564}" type="presOf" srcId="{FFCEC865-4B3D-4D6D-81C0-ECD463A79C85}" destId="{A2C2E9A5-2D44-489A-9312-8E1DCB1D8E4B}" srcOrd="0" destOrd="0" presId="urn:microsoft.com/office/officeart/2005/8/layout/process4"/>
    <dgm:cxn modelId="{03E049E3-FBC5-4CC7-9A99-B0CC98E8B6F0}" srcId="{C8F529B5-A3EE-4690-BA20-AE5572E8D45E}" destId="{2B4E6600-5B94-41AB-BA17-D309D37D55AC}" srcOrd="2" destOrd="0" parTransId="{AF36D306-8621-4106-BF89-469FC1B366D7}" sibTransId="{DDE8A861-63B8-42BF-BD20-0FD6AC867DAA}"/>
    <dgm:cxn modelId="{1BB86CEF-20B6-4DB1-A34A-27B1B663A44A}" type="presOf" srcId="{FC9FC766-3C98-4328-8741-7649711BAC4B}" destId="{F7D2D5B4-EE38-423E-AEAE-0806517AAB96}" srcOrd="0" destOrd="0" presId="urn:microsoft.com/office/officeart/2005/8/layout/process4"/>
    <dgm:cxn modelId="{A51297F1-6AAF-472E-9E05-6D2828FF1922}" srcId="{C8F529B5-A3EE-4690-BA20-AE5572E8D45E}" destId="{FC9FC766-3C98-4328-8741-7649711BAC4B}" srcOrd="1" destOrd="0" parTransId="{2592A993-D183-4A28-BF40-7911F4C1F0E6}" sibTransId="{A98B39A6-0306-425A-9506-B34F0192E83F}"/>
    <dgm:cxn modelId="{B3C6BFF6-49B9-48FE-B7B3-4474E8B95996}" type="presOf" srcId="{C8F529B5-A3EE-4690-BA20-AE5572E8D45E}" destId="{377ED98F-6EEB-41A2-ADB1-F9DF48979ECA}" srcOrd="0" destOrd="0" presId="urn:microsoft.com/office/officeart/2005/8/layout/process4"/>
    <dgm:cxn modelId="{B1E78B93-9C7D-46CF-920D-4001A8D9505D}" type="presParOf" srcId="{377ED98F-6EEB-41A2-ADB1-F9DF48979ECA}" destId="{8DEA1A6E-DC98-4ED9-BA10-030F37E2CD19}" srcOrd="0" destOrd="0" presId="urn:microsoft.com/office/officeart/2005/8/layout/process4"/>
    <dgm:cxn modelId="{8AF722C0-EBF0-41D8-A52D-8E74B0927DE5}" type="presParOf" srcId="{8DEA1A6E-DC98-4ED9-BA10-030F37E2CD19}" destId="{0A792B13-8EC8-4527-9232-7E69CB16D5D9}" srcOrd="0" destOrd="0" presId="urn:microsoft.com/office/officeart/2005/8/layout/process4"/>
    <dgm:cxn modelId="{ABD84272-A8B9-4DD5-9328-D7BFF6239EF5}" type="presParOf" srcId="{377ED98F-6EEB-41A2-ADB1-F9DF48979ECA}" destId="{85841811-2C24-4806-9B17-EE8A2CD54B22}" srcOrd="1" destOrd="0" presId="urn:microsoft.com/office/officeart/2005/8/layout/process4"/>
    <dgm:cxn modelId="{1AEA3A97-7254-493B-A8D9-04BD4BB27E0E}" type="presParOf" srcId="{377ED98F-6EEB-41A2-ADB1-F9DF48979ECA}" destId="{A70832E4-08EE-4A62-BDF4-FC665172D0F3}" srcOrd="2" destOrd="0" presId="urn:microsoft.com/office/officeart/2005/8/layout/process4"/>
    <dgm:cxn modelId="{494B2ED0-A6D8-4FC2-B0FB-622A09E0C076}" type="presParOf" srcId="{A70832E4-08EE-4A62-BDF4-FC665172D0F3}" destId="{F7D2D5B4-EE38-423E-AEAE-0806517AAB96}" srcOrd="0" destOrd="0" presId="urn:microsoft.com/office/officeart/2005/8/layout/process4"/>
    <dgm:cxn modelId="{CCBF77D5-306C-4A00-AEE3-4A7563DAC89B}" type="presParOf" srcId="{377ED98F-6EEB-41A2-ADB1-F9DF48979ECA}" destId="{891478DB-87E1-4C6D-B9F4-8FB99D7E557E}" srcOrd="3" destOrd="0" presId="urn:microsoft.com/office/officeart/2005/8/layout/process4"/>
    <dgm:cxn modelId="{75892952-4634-4B19-A7E0-BD1DDBE41178}" type="presParOf" srcId="{377ED98F-6EEB-41A2-ADB1-F9DF48979ECA}" destId="{48212FC2-B338-4307-B4AC-4D9A6C183380}" srcOrd="4" destOrd="0" presId="urn:microsoft.com/office/officeart/2005/8/layout/process4"/>
    <dgm:cxn modelId="{F52DA9EA-004E-430D-86D2-BB66064B2522}" type="presParOf" srcId="{48212FC2-B338-4307-B4AC-4D9A6C183380}" destId="{A2C2E9A5-2D44-489A-9312-8E1DCB1D8E4B}"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92B13-8EC8-4527-9232-7E69CB16D5D9}">
      <dsp:nvSpPr>
        <dsp:cNvPr id="0" name=""/>
        <dsp:cNvSpPr/>
      </dsp:nvSpPr>
      <dsp:spPr>
        <a:xfrm>
          <a:off x="0" y="3436125"/>
          <a:ext cx="4953000" cy="1127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Gives you an opportunity to have a look at how you could  link a farm visit into your curriculum so that you know what to ask a farmer about when trying to organise a visit.</a:t>
          </a:r>
          <a:endParaRPr lang="en-US" sz="1600" kern="1200"/>
        </a:p>
      </dsp:txBody>
      <dsp:txXfrm>
        <a:off x="0" y="3436125"/>
        <a:ext cx="4953000" cy="1127812"/>
      </dsp:txXfrm>
    </dsp:sp>
    <dsp:sp modelId="{F7D2D5B4-EE38-423E-AEAE-0806517AAB96}">
      <dsp:nvSpPr>
        <dsp:cNvPr id="0" name=""/>
        <dsp:cNvSpPr/>
      </dsp:nvSpPr>
      <dsp:spPr>
        <a:xfrm rot="10800000">
          <a:off x="0" y="1718466"/>
          <a:ext cx="4953000" cy="173457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Great way to gather information on resources available as many of the big processors provide materials and resources to be handed out. </a:t>
          </a:r>
          <a:endParaRPr lang="en-US" sz="1600" kern="1200"/>
        </a:p>
      </dsp:txBody>
      <dsp:txXfrm rot="10800000">
        <a:off x="0" y="1718466"/>
        <a:ext cx="4953000" cy="1127075"/>
      </dsp:txXfrm>
    </dsp:sp>
    <dsp:sp modelId="{A2C2E9A5-2D44-489A-9312-8E1DCB1D8E4B}">
      <dsp:nvSpPr>
        <dsp:cNvPr id="0" name=""/>
        <dsp:cNvSpPr/>
      </dsp:nvSpPr>
      <dsp:spPr>
        <a:xfrm rot="10800000">
          <a:off x="0" y="806"/>
          <a:ext cx="4953000" cy="173457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Great way to get a feel for what being on a farm is like (and nice to share with the family too).</a:t>
          </a:r>
          <a:endParaRPr lang="en-US" sz="1600" kern="1200"/>
        </a:p>
      </dsp:txBody>
      <dsp:txXfrm rot="10800000">
        <a:off x="0" y="806"/>
        <a:ext cx="4953000" cy="11270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D6B40-A318-4E65-BEC6-0CB105B2BEE1}" type="datetimeFigureOut">
              <a:rPr lang="en-GB" smtClean="0"/>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F4699-974A-4BF2-BEF1-4B8A5084CB90}" type="slidenum">
              <a:rPr lang="en-GB" smtClean="0"/>
              <a:t>‹#›</a:t>
            </a:fld>
            <a:endParaRPr lang="en-GB"/>
          </a:p>
        </p:txBody>
      </p:sp>
    </p:spTree>
    <p:extLst>
      <p:ext uri="{BB962C8B-B14F-4D97-AF65-F5344CB8AC3E}">
        <p14:creationId xmlns:p14="http://schemas.microsoft.com/office/powerpoint/2010/main" val="734793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666ED-86A5-4133-9AFC-9F5F883921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68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853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22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03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40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D7A0F0-BF25-4187-AA17-357F76E7EE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77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D12DD-EEE1-E344-977B-1E89FEFC1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03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D12DD-EEE1-E344-977B-1E89FEFC1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761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D12DD-EEE1-E344-977B-1E89FEFC1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10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D12DD-EEE1-E344-977B-1E89FEFC1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60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D12DD-EEE1-E344-977B-1E89FEFC1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85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6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D12DD-EEE1-E344-977B-1E89FEFC1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279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27</a:t>
            </a:fld>
            <a:endParaRPr lang="en-GB"/>
          </a:p>
        </p:txBody>
      </p:sp>
    </p:spTree>
    <p:extLst>
      <p:ext uri="{BB962C8B-B14F-4D97-AF65-F5344CB8AC3E}">
        <p14:creationId xmlns:p14="http://schemas.microsoft.com/office/powerpoint/2010/main" val="189278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86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42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25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69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32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63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36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en-GB" noProof="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a:lvl1pPr>
          </a:lstStyle>
          <a:p>
            <a:pPr rtl="0"/>
            <a:r>
              <a:rPr lang="en-GB" noProof="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en-GB" noProof="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38740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rtlCol="0" anchor="ctr"/>
          <a:lstStyle>
            <a:lvl1pPr algn="ctr">
              <a:defRPr sz="2400" cap="all" spc="100" baseline="0">
                <a:solidFill>
                  <a:schemeClr val="tx2">
                    <a:lumMod val="75000"/>
                  </a:schemeClr>
                </a:solidFill>
              </a:defRPr>
            </a:lvl1pPr>
          </a:lstStyle>
          <a:p>
            <a:pPr rtl="0"/>
            <a:r>
              <a:rPr lang="en-GB" noProof="0"/>
              <a:t>Click to add title</a:t>
            </a:r>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2" name="Picture Placehold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3" name="Picture Placehold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4" name="Picture Placehold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30" name="Text Placehold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28" name="Text Placehold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4" name="Text Placehold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3" name="Text Placehold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6" name="Text Placehold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5" name="Text Placehold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8" name="Text Placehold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7" name="Text Placehold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en-GB" noProof="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72956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rtlCol="0"/>
          <a:lstStyle>
            <a:lvl1pPr marL="0" indent="0" algn="ctr">
              <a:buNone/>
              <a:defRPr/>
            </a:lvl1pPr>
          </a:lstStyle>
          <a:p>
            <a:pPr rtl="0"/>
            <a:r>
              <a:rPr lang="en-GB" noProof="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rtlCol="0" anchor="ctr"/>
          <a:lstStyle>
            <a:lvl1pPr algn="ctr">
              <a:defRPr sz="2400" cap="all" spc="100" baseline="0">
                <a:solidFill>
                  <a:schemeClr val="bg1"/>
                </a:solidFill>
              </a:defRPr>
            </a:lvl1pPr>
          </a:lstStyle>
          <a:p>
            <a:pPr rtl="0"/>
            <a:r>
              <a:rPr lang="en-GB" noProof="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en-GB" noProof="0"/>
              <a:t>Pitch deck</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rtlCol="0" anchor="ctr"/>
          <a:lstStyle>
            <a:lvl1pPr marL="0" indent="0" algn="l">
              <a:lnSpc>
                <a:spcPct val="200000"/>
              </a:lnSpc>
              <a:spcBef>
                <a:spcPts val="0"/>
              </a:spcBef>
              <a:buNone/>
              <a:defRPr sz="1800" cap="none" spc="100" baseline="0">
                <a:solidFill>
                  <a:schemeClr val="tx1"/>
                </a:solidFill>
                <a:latin typeface="+mn-lt"/>
              </a:defRPr>
            </a:lvl1pPr>
          </a:lstStyle>
          <a:p>
            <a:pPr lvl="0" rtl="0"/>
            <a:r>
              <a:rPr lang="en-GB" noProof="0"/>
              <a:t>Click to add subtitle</a:t>
            </a:r>
          </a:p>
        </p:txBody>
      </p:sp>
    </p:spTree>
    <p:extLst>
      <p:ext uri="{BB962C8B-B14F-4D97-AF65-F5344CB8AC3E}">
        <p14:creationId xmlns:p14="http://schemas.microsoft.com/office/powerpoint/2010/main" val="102262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en-GB" noProof="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rtlCol="0"/>
          <a:lstStyle>
            <a:lvl1pPr algn="ctr">
              <a:defRPr sz="6000" cap="all" spc="100" baseline="0">
                <a:solidFill>
                  <a:schemeClr val="accent5"/>
                </a:solidFill>
              </a:defRPr>
            </a:lvl1pPr>
          </a:lstStyle>
          <a:p>
            <a:pPr rtl="0"/>
            <a:r>
              <a:rPr lang="en-GB" noProof="0"/>
              <a:t>Click to add title</a:t>
            </a:r>
          </a:p>
        </p:txBody>
      </p:sp>
    </p:spTree>
    <p:extLst>
      <p:ext uri="{BB962C8B-B14F-4D97-AF65-F5344CB8AC3E}">
        <p14:creationId xmlns:p14="http://schemas.microsoft.com/office/powerpoint/2010/main" val="3588825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rtlCol="0"/>
          <a:lstStyle>
            <a:lvl1pPr marL="0" indent="0" algn="ctr">
              <a:buNone/>
              <a:defRPr/>
            </a:lvl1pPr>
          </a:lstStyle>
          <a:p>
            <a:pPr rtl="0"/>
            <a:r>
              <a:rPr lang="en-GB" noProof="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sz="2400" cap="all" spc="100" baseline="0">
                <a:solidFill>
                  <a:schemeClr val="bg1"/>
                </a:solidFill>
              </a:defRPr>
            </a:lvl1pPr>
          </a:lstStyle>
          <a:p>
            <a:pPr rtl="0"/>
            <a:r>
              <a:rPr lang="en-GB" noProof="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pPr rtl="0"/>
            <a:r>
              <a:rPr lang="en-GB" noProof="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256000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rtlCol="0" anchor="ctr"/>
          <a:lstStyle>
            <a:lvl1pPr algn="l">
              <a:defRPr sz="2400" cap="all" spc="100" baseline="0">
                <a:solidFill>
                  <a:schemeClr val="accent2"/>
                </a:solidFill>
              </a:defRPr>
            </a:lvl1pPr>
          </a:lstStyle>
          <a:p>
            <a:pPr rtl="0"/>
            <a:r>
              <a:rPr lang="en-GB" noProof="0"/>
              <a:t>Click to add title</a:t>
            </a:r>
          </a:p>
        </p:txBody>
      </p:sp>
      <p:sp>
        <p:nvSpPr>
          <p:cNvPr id="15" name="Text Placehold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22" name="Text Placehold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24" name="Text Placehold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14" name="Text Placehold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1" name="Text Placehold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3" name="Text Placehold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5" name="Date Placehold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8" name="Picture Placehold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rtlCol="0"/>
          <a:lstStyle>
            <a:lvl1pPr marL="0" indent="0" algn="ctr">
              <a:buNone/>
              <a:defRPr/>
            </a:lvl1pPr>
          </a:lstStyle>
          <a:p>
            <a:pPr rtl="0"/>
            <a:r>
              <a:rPr lang="en-GB" noProof="0"/>
              <a:t>Click to add photo</a:t>
            </a:r>
          </a:p>
        </p:txBody>
      </p:sp>
      <p:sp>
        <p:nvSpPr>
          <p:cNvPr id="13" name="Footer Placehold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rtlCol="0"/>
          <a:lstStyle>
            <a:lvl1pPr>
              <a:defRPr>
                <a:solidFill>
                  <a:schemeClr val="bg1"/>
                </a:solidFill>
                <a:effectLst>
                  <a:outerShdw blurRad="38100" dist="38100" dir="2700000" algn="tl">
                    <a:srgbClr val="000000">
                      <a:alpha val="43137"/>
                    </a:srgbClr>
                  </a:outerShdw>
                </a:effectLst>
              </a:defRPr>
            </a:lvl1pPr>
          </a:lstStyle>
          <a:p>
            <a:pPr rtl="0"/>
            <a:r>
              <a:rPr lang="en-GB" noProof="0"/>
              <a:t>Pitch deck</a:t>
            </a:r>
          </a:p>
        </p:txBody>
      </p:sp>
      <p:sp>
        <p:nvSpPr>
          <p:cNvPr id="27" name="Slide Number Placehold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464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21" name="Text Placehold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20" name="Text Placehold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27" name="Text Placehold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29" name="Text Placehold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28" name="Text Placehold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30" name="Text Placehold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32" name="Text Placehold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31" name="Text Placehold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33" name="Text Placehold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16" name="Picture Placehold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rtlCol="0"/>
          <a:lstStyle>
            <a:lvl1pPr marL="0" indent="0" algn="ctr">
              <a:buNone/>
              <a:defRPr/>
            </a:lvl1pPr>
          </a:lstStyle>
          <a:p>
            <a:pPr rtl="0"/>
            <a:r>
              <a:rPr lang="en-GB" noProof="0"/>
              <a:t>Click to add photo</a:t>
            </a:r>
          </a:p>
        </p:txBody>
      </p:sp>
      <p:sp>
        <p:nvSpPr>
          <p:cNvPr id="36" name="Date Placehold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37" name="Footer Placehold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en-GB" noProof="0"/>
              <a:t>Pitch deck</a:t>
            </a:r>
          </a:p>
        </p:txBody>
      </p:sp>
      <p:sp>
        <p:nvSpPr>
          <p:cNvPr id="38" name="Slide Number Placehold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23845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rtlCol="0" anchor="b"/>
          <a:lstStyle>
            <a:lvl1pPr>
              <a:defRPr sz="2400" cap="all" spc="100" baseline="0">
                <a:solidFill>
                  <a:schemeClr val="accent2"/>
                </a:solidFill>
              </a:defRPr>
            </a:lvl1pPr>
          </a:lstStyle>
          <a:p>
            <a:pPr rtl="0"/>
            <a:r>
              <a:rPr lang="en-GB" noProof="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rtlCol="0"/>
          <a:lstStyle>
            <a:lvl1pPr marL="0" indent="0" algn="ctr">
              <a:buNone/>
              <a:defRPr/>
            </a:lvl1pPr>
          </a:lstStyle>
          <a:p>
            <a:pPr rtl="0"/>
            <a:r>
              <a:rPr lang="en-GB" noProof="0"/>
              <a:t>Click to add photo</a:t>
            </a:r>
          </a:p>
        </p:txBody>
      </p:sp>
      <p:sp>
        <p:nvSpPr>
          <p:cNvPr id="12" name="Text Placehold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Text Placehold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en-GB" noProof="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159962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Straight Connector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Rectangle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en-GB" noProof="0"/>
              <a:t>Click to add title</a:t>
            </a:r>
          </a:p>
        </p:txBody>
      </p:sp>
      <p:sp>
        <p:nvSpPr>
          <p:cNvPr id="38" name="Text Placehold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rtlCol="0" anchor="b"/>
          <a:lstStyle>
            <a:lvl1pPr marL="0" indent="0" algn="ctr">
              <a:buNone/>
              <a:defRPr sz="1400" cap="all" spc="100" baseline="0">
                <a:solidFill>
                  <a:schemeClr val="bg1">
                    <a:lumMod val="50000"/>
                  </a:schemeClr>
                </a:solidFill>
                <a:latin typeface="+mj-lt"/>
              </a:defRPr>
            </a:lvl1pPr>
          </a:lstStyle>
          <a:p>
            <a:pPr lvl="0" rtl="0"/>
            <a:r>
              <a:rPr lang="en-GB" noProof="0"/>
              <a:t>Click to add name</a:t>
            </a:r>
          </a:p>
        </p:txBody>
      </p:sp>
      <p:sp>
        <p:nvSpPr>
          <p:cNvPr id="42" name="Text Placehold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rtlCol="0"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rtl="0"/>
            <a:r>
              <a:rPr lang="en-GB" noProof="0"/>
              <a:t>Click to add name</a:t>
            </a:r>
          </a:p>
        </p:txBody>
      </p:sp>
      <p:sp>
        <p:nvSpPr>
          <p:cNvPr id="47" name="Text Placehold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40" name="Text Placehold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rtlCol="0" anchor="t"/>
          <a:lstStyle>
            <a:lvl1pPr marL="0" indent="0" algn="r">
              <a:buNone/>
              <a:defRPr sz="1400" cap="all" spc="100" baseline="0">
                <a:solidFill>
                  <a:schemeClr val="bg1">
                    <a:lumMod val="50000"/>
                  </a:schemeClr>
                </a:solidFill>
                <a:latin typeface="+mj-lt"/>
              </a:defRPr>
            </a:lvl1pPr>
          </a:lstStyle>
          <a:p>
            <a:pPr lvl="0" rtl="0"/>
            <a:r>
              <a:rPr lang="en-GB" noProof="0"/>
              <a:t>Click to add name</a:t>
            </a:r>
          </a:p>
        </p:txBody>
      </p:sp>
      <p:sp>
        <p:nvSpPr>
          <p:cNvPr id="41" name="Text Placehold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rtlCol="0" anchor="t"/>
          <a:lstStyle>
            <a:lvl1pPr marL="0" indent="0" algn="l">
              <a:buNone/>
              <a:defRPr sz="1400" cap="all" spc="100" baseline="0">
                <a:solidFill>
                  <a:schemeClr val="bg1">
                    <a:lumMod val="50000"/>
                  </a:schemeClr>
                </a:solidFill>
                <a:latin typeface="+mj-lt"/>
              </a:defRPr>
            </a:lvl1pPr>
          </a:lstStyle>
          <a:p>
            <a:pPr lvl="0" rtl="0"/>
            <a:r>
              <a:rPr lang="en-GB" noProof="0"/>
              <a:t>Click to add name</a:t>
            </a:r>
          </a:p>
        </p:txBody>
      </p:sp>
      <p:sp>
        <p:nvSpPr>
          <p:cNvPr id="45" name="Text Placehold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rtlCol="0" anchor="ctr"/>
          <a:lstStyle>
            <a:lvl1pPr marL="0" indent="0" algn="ctr">
              <a:buNone/>
              <a:defRPr sz="1600" cap="all" spc="100" baseline="0">
                <a:solidFill>
                  <a:schemeClr val="bg2">
                    <a:lumMod val="50000"/>
                  </a:schemeClr>
                </a:solidFill>
                <a:latin typeface="+mj-lt"/>
              </a:defRPr>
            </a:lvl1pPr>
          </a:lstStyle>
          <a:p>
            <a:pPr lvl="0" rtl="0"/>
            <a:r>
              <a:rPr lang="en-GB" noProof="0"/>
              <a:t>name</a:t>
            </a:r>
          </a:p>
        </p:txBody>
      </p:sp>
      <p:sp>
        <p:nvSpPr>
          <p:cNvPr id="43" name="Text Placehold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rtlCol="0" anchor="ctr"/>
          <a:lstStyle>
            <a:lvl1pPr marL="0" indent="0" algn="ctr">
              <a:buNone/>
              <a:defRPr sz="1600" cap="all" spc="100" baseline="0">
                <a:solidFill>
                  <a:schemeClr val="accent1">
                    <a:lumMod val="75000"/>
                  </a:schemeClr>
                </a:solidFill>
                <a:latin typeface="+mj-lt"/>
              </a:defRPr>
            </a:lvl1pPr>
          </a:lstStyle>
          <a:p>
            <a:pPr lvl="0" rtl="0"/>
            <a:r>
              <a:rPr lang="en-GB" noProof="0"/>
              <a:t>name</a:t>
            </a:r>
          </a:p>
        </p:txBody>
      </p:sp>
      <p:sp>
        <p:nvSpPr>
          <p:cNvPr id="44" name="Text Placehold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rtlCol="0" anchor="ctr"/>
          <a:lstStyle>
            <a:lvl1pPr marL="0" indent="0" algn="ctr">
              <a:buNone/>
              <a:defRPr sz="1600" cap="all" spc="100" baseline="0">
                <a:solidFill>
                  <a:schemeClr val="accent1">
                    <a:lumMod val="50000"/>
                  </a:schemeClr>
                </a:solidFill>
                <a:latin typeface="+mj-lt"/>
              </a:defRPr>
            </a:lvl1pPr>
          </a:lstStyle>
          <a:p>
            <a:pPr lvl="0" rtl="0"/>
            <a:r>
              <a:rPr lang="en-GB" noProof="0"/>
              <a:t>name</a:t>
            </a:r>
          </a:p>
        </p:txBody>
      </p:sp>
      <p:sp>
        <p:nvSpPr>
          <p:cNvPr id="46" name="Text Placehold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rtlCol="0" anchor="ctr"/>
          <a:lstStyle>
            <a:lvl1pPr marL="0" indent="0" algn="ctr">
              <a:buNone/>
              <a:defRPr sz="1600" cap="all" spc="100" baseline="0">
                <a:solidFill>
                  <a:schemeClr val="bg2">
                    <a:lumMod val="75000"/>
                  </a:schemeClr>
                </a:solidFill>
                <a:latin typeface="+mj-lt"/>
              </a:defRPr>
            </a:lvl1pPr>
          </a:lstStyle>
          <a:p>
            <a:pPr lvl="0" rtl="0"/>
            <a:r>
              <a:rPr lang="en-GB" noProof="0"/>
              <a:t>name</a:t>
            </a:r>
          </a:p>
        </p:txBody>
      </p:sp>
      <p:sp>
        <p:nvSpPr>
          <p:cNvPr id="39" name="Text Placehold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rtlCol="0" anchor="t"/>
          <a:lstStyle>
            <a:lvl1pPr marL="0" indent="0" algn="ctr">
              <a:buNone/>
              <a:defRPr sz="1400" cap="all" spc="100" baseline="0">
                <a:solidFill>
                  <a:schemeClr val="bg1">
                    <a:lumMod val="50000"/>
                  </a:schemeClr>
                </a:solidFill>
                <a:latin typeface="+mj-lt"/>
              </a:defRPr>
            </a:lvl1pPr>
          </a:lstStyle>
          <a:p>
            <a:pPr lvl="0" rtl="0"/>
            <a:r>
              <a:rPr lang="en-GB" noProof="0"/>
              <a:t>Click to add name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en-GB" noProof="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898523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rtlCol="0" anchor="ctr"/>
          <a:lstStyle>
            <a:lvl1pPr>
              <a:defRPr sz="2400" cap="all" spc="100" baseline="0">
                <a:solidFill>
                  <a:schemeClr val="accent2"/>
                </a:solidFill>
              </a:defRPr>
            </a:lvl1pPr>
          </a:lstStyle>
          <a:p>
            <a:pPr rtl="0"/>
            <a:r>
              <a:rPr lang="en-GB" noProof="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rtlCol="0" anchor="ctr"/>
          <a:lstStyle>
            <a:lvl1pPr marL="0" indent="0" algn="l">
              <a:buNone/>
              <a:defRPr sz="2000" cap="none" spc="100" baseline="0">
                <a:solidFill>
                  <a:schemeClr val="accent2"/>
                </a:solidFill>
                <a:latin typeface="+mn-lt"/>
              </a:defRPr>
            </a:lvl1pPr>
          </a:lstStyle>
          <a:p>
            <a:pPr lvl="0" rtl="0"/>
            <a:r>
              <a:rPr lang="en-GB" noProof="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pPr rtl="0"/>
            <a:r>
              <a:rPr lang="en-GB" noProof="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en-GB" noProof="0"/>
              <a:t>Pitch deck</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rtlCol="0"/>
          <a:lstStyle>
            <a:lvl1pPr marL="0" indent="0" algn="ctr">
              <a:buNone/>
              <a:defRPr/>
            </a:lvl1pPr>
          </a:lstStyle>
          <a:p>
            <a:pPr rtl="0"/>
            <a:r>
              <a:rPr lang="en-GB" noProof="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72273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rtlCol="0" anchor="ctr"/>
          <a:lstStyle>
            <a:lvl1pPr algn="ctr">
              <a:defRPr sz="2400" cap="all" spc="100" baseline="0">
                <a:solidFill>
                  <a:schemeClr val="tx2">
                    <a:lumMod val="75000"/>
                  </a:schemeClr>
                </a:solidFill>
              </a:defRPr>
            </a:lvl1pPr>
          </a:lstStyle>
          <a:p>
            <a:pPr rtl="0"/>
            <a:r>
              <a:rPr lang="en-GB" noProof="0"/>
              <a:t>CLICK TO add title</a:t>
            </a:r>
          </a:p>
        </p:txBody>
      </p:sp>
      <p:sp>
        <p:nvSpPr>
          <p:cNvPr id="34" name="Text Placehold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rtlCol="0" anchor="ctr"/>
          <a:lstStyle>
            <a:lvl1pPr marL="0" indent="0" algn="ctr">
              <a:buNone/>
              <a:defRPr sz="2000" cap="none" spc="100" baseline="0">
                <a:solidFill>
                  <a:schemeClr val="tx2">
                    <a:lumMod val="75000"/>
                  </a:schemeClr>
                </a:solidFill>
                <a:latin typeface="+mn-lt"/>
              </a:defRPr>
            </a:lvl1pPr>
          </a:lstStyle>
          <a:p>
            <a:pPr lvl="0" rtl="0"/>
            <a:r>
              <a:rPr lang="en-GB" noProof="0"/>
              <a:t>Click to add title</a:t>
            </a:r>
          </a:p>
        </p:txBody>
      </p:sp>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en-GB" noProof="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en-GB" noProof="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p>
            <a:pPr rtl="0"/>
            <a:r>
              <a:rPr lang="en-GB" noProof="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76195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Yr Action Pla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Straight Connector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Straight Connector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rtlCol="0" anchor="ctr"/>
          <a:lstStyle>
            <a:lvl1pPr algn="ctr">
              <a:defRPr sz="2400" cap="all" spc="100" baseline="0">
                <a:solidFill>
                  <a:schemeClr val="tx2"/>
                </a:solidFill>
              </a:defRPr>
            </a:lvl1pPr>
          </a:lstStyle>
          <a:p>
            <a:pPr rtl="0"/>
            <a:r>
              <a:rPr lang="en-GB" noProof="0"/>
              <a:t>Click to add title</a:t>
            </a:r>
          </a:p>
        </p:txBody>
      </p:sp>
      <p:sp>
        <p:nvSpPr>
          <p:cNvPr id="58" name="Text Placehold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59" name="Text Placehold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60" name="Text Placehold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56" name="Text Placehold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en-GB" noProof="0"/>
              <a:t>Add year</a:t>
            </a:r>
          </a:p>
        </p:txBody>
      </p:sp>
      <p:sp>
        <p:nvSpPr>
          <p:cNvPr id="20" name="Text Placehold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1" name="Text Placehold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2" name="Text Placehold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3" name="Text Placehold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4" name="Text Placehold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5" name="Text Placehold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6" name="Text Placehold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7" name="Text Placehold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8" name="Text Placehold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9" name="Text Placehold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0" name="Text Placehold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1" name="Text Placehold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61" name="Text Placehold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62" name="Text Placehold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rtlCol="0"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rtl="0"/>
            <a:r>
              <a:rPr lang="en-GB" noProof="0"/>
              <a:t>Click to add text</a:t>
            </a:r>
          </a:p>
        </p:txBody>
      </p:sp>
      <p:sp>
        <p:nvSpPr>
          <p:cNvPr id="63" name="Text Placehold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rtl="0"/>
            <a:r>
              <a:rPr lang="en-GB" noProof="0"/>
              <a:t>Click to add text</a:t>
            </a:r>
          </a:p>
        </p:txBody>
      </p:sp>
      <p:sp>
        <p:nvSpPr>
          <p:cNvPr id="57" name="Text Placehold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en-GB" noProof="0"/>
              <a:t>Add year</a:t>
            </a:r>
          </a:p>
        </p:txBody>
      </p:sp>
      <p:sp>
        <p:nvSpPr>
          <p:cNvPr id="32" name="Text Placehold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3" name="Text Placehold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4" name="Text Placehold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5" name="Text Placehold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6" name="Text Placehold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7" name="Text Placehold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8" name="Text Placehold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9" name="Text Placehold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0" name="Text Placehold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1" name="Text Placehold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2" name="Text Placehold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3" name="Text Placehold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grpSp>
        <p:nvGrpSpPr>
          <p:cNvPr id="44" name="Group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Straight Connecto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05" name="Group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Straight Connecto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pic>
        <p:nvPicPr>
          <p:cNvPr id="159" name="Graphic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Date Placehold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161" name="Footer Placehold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en-GB" noProof="0"/>
              <a:t>Pitch deck</a:t>
            </a:r>
          </a:p>
        </p:txBody>
      </p:sp>
      <p:sp>
        <p:nvSpPr>
          <p:cNvPr id="162" name="Slide Number Placehold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614733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rtlCol="0" anchor="ctr"/>
          <a:lstStyle>
            <a:lvl1pPr>
              <a:defRPr sz="2400" cap="all" spc="100" baseline="0">
                <a:solidFill>
                  <a:schemeClr val="tx2"/>
                </a:solidFill>
              </a:defRPr>
            </a:lvl1pPr>
          </a:lstStyle>
          <a:p>
            <a:pPr rtl="0"/>
            <a:r>
              <a:rPr lang="en-GB" noProof="0"/>
              <a:t>Click to add title</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rtlCol="0"/>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rtl="0"/>
            <a:r>
              <a:rPr lang="en-GB" noProof="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p>
            <a:pPr rtl="0"/>
            <a:r>
              <a:rPr lang="en-GB" noProof="0"/>
              <a:t>Pitch deck</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rtlCol="0"/>
          <a:lstStyle>
            <a:lvl1pPr marL="0" indent="0" algn="ctr">
              <a:buNone/>
              <a:defRPr/>
            </a:lvl1pPr>
          </a:lstStyle>
          <a:p>
            <a:pPr rtl="0"/>
            <a:r>
              <a:rPr lang="en-GB" noProof="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63357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17" name="Rectangle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19" name="Rectangle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21" name="Rectangle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3" name="Date Placehold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rtlCol="0"/>
          <a:lstStyle/>
          <a:p>
            <a:pPr rtl="0"/>
            <a:r>
              <a:rPr lang="en-GB" noProof="0"/>
              <a:t>Pitch deck</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4207018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Team 8-Up">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10" name="Picture Placehold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11" name="Rectangle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Text Placehold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47" name="Text Placehold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48" name="Picture Placehold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49" name="Rectangle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0" name="Text Placehold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1" name="Text Placehold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52" name="Picture Placehold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53" name="Rectangle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Text Placehold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5" name="Text Placehold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56" name="Picture Placehold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rtlCol="0"/>
          <a:lstStyle>
            <a:lvl1pPr marL="0" indent="0" algn="ctr">
              <a:buNone/>
              <a:defRPr/>
            </a:lvl1pPr>
          </a:lstStyle>
          <a:p>
            <a:pPr rtl="0"/>
            <a:r>
              <a:rPr lang="en-GB" noProof="0"/>
              <a:t>Click to add photo</a:t>
            </a:r>
          </a:p>
        </p:txBody>
      </p:sp>
      <p:sp>
        <p:nvSpPr>
          <p:cNvPr id="57" name="Rectangle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8" name="Text Placehold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9" name="Text Placehold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0" name="Picture Placehold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1" name="Rectangle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2" name="Text Placehold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63" name="Text Placehold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4" name="Picture Placehold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5" name="Rectangle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6" name="Text Placehold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67" name="Text Placehold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8" name="Picture Placehold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9" name="Rectangle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0" name="Text Placehold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71" name="Text Placehold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72" name="Picture Placehold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rtlCol="0"/>
          <a:lstStyle>
            <a:lvl1pPr marL="0" indent="0" algn="ctr">
              <a:buNone/>
              <a:defRPr/>
            </a:lvl1pPr>
          </a:lstStyle>
          <a:p>
            <a:pPr rtl="0"/>
            <a:r>
              <a:rPr lang="en-GB" noProof="0"/>
              <a:t>Click to add photo</a:t>
            </a:r>
          </a:p>
        </p:txBody>
      </p:sp>
      <p:sp>
        <p:nvSpPr>
          <p:cNvPr id="73" name="Rectangle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4" name="Text Placehold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75" name="Text Placehold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3" name="Date Placehold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rtlCol="0"/>
          <a:lstStyle/>
          <a:p>
            <a:pPr rtl="0"/>
            <a:r>
              <a:rPr lang="en-GB" noProof="0"/>
              <a:t>Pitch deck</a:t>
            </a:r>
          </a:p>
        </p:txBody>
      </p:sp>
      <p:sp>
        <p:nvSpPr>
          <p:cNvPr id="5" name="Slide Number Placehold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18319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Title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en-GB" noProof="0"/>
              <a:t>Click to add title</a:t>
            </a:r>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68" name="Date Placehold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pPr rtl="0"/>
            <a:r>
              <a:rPr lang="en-GB" noProof="0"/>
              <a:t>Pitch deck</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4060102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rtlCol="0" anchor="ctr"/>
          <a:lstStyle>
            <a:lvl1pPr algn="r">
              <a:defRPr sz="2400" cap="all" spc="100" baseline="0">
                <a:solidFill>
                  <a:schemeClr val="accent2"/>
                </a:solidFill>
              </a:defRPr>
            </a:lvl1pPr>
          </a:lstStyle>
          <a:p>
            <a:pPr rtl="0"/>
            <a:r>
              <a:rPr lang="en-GB" noProof="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rtlCol="0"/>
          <a:lstStyle>
            <a:lvl1pPr marL="0" indent="0" algn="l">
              <a:buNone/>
              <a:defRPr/>
            </a:lvl1pPr>
          </a:lstStyle>
          <a:p>
            <a:pPr rtl="0"/>
            <a:r>
              <a:rPr lang="en-GB" noProof="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rtlCol="0" anchor="t"/>
          <a:lstStyle>
            <a:lvl1pPr marL="0" indent="0" algn="l">
              <a:lnSpc>
                <a:spcPct val="125000"/>
              </a:lnSpc>
              <a:spcBef>
                <a:spcPts val="0"/>
              </a:spcBef>
              <a:buNone/>
              <a:defRPr sz="1600" cap="none" spc="100" baseline="0">
                <a:solidFill>
                  <a:schemeClr val="bg1"/>
                </a:solidFill>
                <a:latin typeface="+mn-lt"/>
              </a:defRPr>
            </a:lvl1pPr>
          </a:lstStyle>
          <a:p>
            <a:pPr lvl="0" rtl="0"/>
            <a:r>
              <a:rPr lang="en-GB" noProof="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noProof="0"/>
              <a:t>Pitch deck</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264177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vl1pPr>
          </a:lstStyle>
          <a:p>
            <a:pPr rtl="0"/>
            <a:r>
              <a:rPr lang="en-GB" noProof="0"/>
              <a:t>Click to add photo</a:t>
            </a:r>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cap="all" spc="100" baseline="0">
                <a:solidFill>
                  <a:schemeClr val="accent4">
                    <a:lumMod val="50000"/>
                  </a:schemeClr>
                </a:solidFill>
              </a:defRPr>
            </a:lvl1pPr>
          </a:lstStyle>
          <a:p>
            <a:pPr rtl="0"/>
            <a:r>
              <a:rPr lang="en-GB" noProof="0"/>
              <a:t>Add title</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r>
              <a:rPr lang="en-GB" noProof="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en-GB" noProof="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4028535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7370-BBA7-262C-B0AA-C7245264000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D4097AE-5C2C-F3D4-978D-04FFC3FA5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2E1868-B52A-3912-7788-63ED819AB335}"/>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5" name="Footer Placeholder 4">
            <a:extLst>
              <a:ext uri="{FF2B5EF4-FFF2-40B4-BE49-F238E27FC236}">
                <a16:creationId xmlns:a16="http://schemas.microsoft.com/office/drawing/2014/main" id="{7555FDD4-2502-5759-28FC-DEB05C143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47E88-5207-F361-C74D-3EB5D1099BA5}"/>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95594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2CB5-4815-64EB-1740-EA5DFD72B96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8C5780B-71FB-81D8-7569-15DDC4346C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5E34BB-CA64-7C91-1228-CE274C3FA4B2}"/>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5" name="Footer Placeholder 4">
            <a:extLst>
              <a:ext uri="{FF2B5EF4-FFF2-40B4-BE49-F238E27FC236}">
                <a16:creationId xmlns:a16="http://schemas.microsoft.com/office/drawing/2014/main" id="{AF17A041-F756-85AA-4604-012C13C69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2D7CA-5432-B4DF-43F7-5102056F1D4A}"/>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390720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B4B4-D6B5-DAB4-5F45-0C0DE9251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553F6A-6136-1564-CADC-584631EC0D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5647BAF-8F10-7DC3-DDC8-D17CD6B13E6B}"/>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5" name="Footer Placeholder 4">
            <a:extLst>
              <a:ext uri="{FF2B5EF4-FFF2-40B4-BE49-F238E27FC236}">
                <a16:creationId xmlns:a16="http://schemas.microsoft.com/office/drawing/2014/main" id="{AAE31F2C-0306-15D5-C304-BB61D77F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C46A9-7A14-9C77-10F8-92E5C7CAC0EB}"/>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242253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17B17-5193-C652-0569-DA155CEA5D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70008E1-2512-956B-B464-CFC5164B6A7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FF81DFA-C40C-0444-0250-61DF250282A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FFA072-7566-6EBB-AD72-E2402BDCEBB9}"/>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6" name="Footer Placeholder 5">
            <a:extLst>
              <a:ext uri="{FF2B5EF4-FFF2-40B4-BE49-F238E27FC236}">
                <a16:creationId xmlns:a16="http://schemas.microsoft.com/office/drawing/2014/main" id="{8332E3A3-EE40-49EE-1A18-71FDE7424E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3D681D-86F8-3910-0EE0-129C5861484F}"/>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618492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85FB-49EE-7C81-8587-0DBF2B767D6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09C0E5-16A2-2DD0-A8DF-DE9C7B11DB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116387-D632-3190-CEBC-0C41964475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5B86006-9179-B43E-EAA5-C829D8A309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E64104-789C-335B-7A59-0C1C5F44E2B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E222DE-FA3E-1297-7704-480244D2D65F}"/>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8" name="Footer Placeholder 7">
            <a:extLst>
              <a:ext uri="{FF2B5EF4-FFF2-40B4-BE49-F238E27FC236}">
                <a16:creationId xmlns:a16="http://schemas.microsoft.com/office/drawing/2014/main" id="{142E46FB-B98B-0FDE-81C2-50AC5AF695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6B3285-8348-F07B-3772-021F36870F92}"/>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1799983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493D-A36B-DC7A-DB7E-FC74719291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BC62F5-FFDB-407A-3909-ABEC096541AF}"/>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4" name="Footer Placeholder 3">
            <a:extLst>
              <a:ext uri="{FF2B5EF4-FFF2-40B4-BE49-F238E27FC236}">
                <a16:creationId xmlns:a16="http://schemas.microsoft.com/office/drawing/2014/main" id="{50AF0926-3E56-2446-8383-382EFA9D8A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BB1386-FCC4-4E87-DA94-858B2B6B0678}"/>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2777043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5F2941-D6A8-CFA8-8445-EE2CC507DD17}"/>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3" name="Footer Placeholder 2">
            <a:extLst>
              <a:ext uri="{FF2B5EF4-FFF2-40B4-BE49-F238E27FC236}">
                <a16:creationId xmlns:a16="http://schemas.microsoft.com/office/drawing/2014/main" id="{5EAE1C9B-6B98-E658-3E3A-53B4ED2501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92AE67-C0B9-CE69-F792-767549BEB5E1}"/>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693537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01A5-8C11-12A7-EEF0-3C0084FBD3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5589C23-6525-258C-AC23-2BDBE2A2B6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74D2BE2-0A59-0049-6E0E-59B5983B1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5CB8E3-63CC-549B-7A73-D5E6EFC94252}"/>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6" name="Footer Placeholder 5">
            <a:extLst>
              <a:ext uri="{FF2B5EF4-FFF2-40B4-BE49-F238E27FC236}">
                <a16:creationId xmlns:a16="http://schemas.microsoft.com/office/drawing/2014/main" id="{4495BAFF-CA3E-8F8D-82B1-D12F792E60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23E56-3889-C8BC-0766-864C10F5BA07}"/>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3995632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FDD6-6FF8-4457-6E3D-03A7D89A6A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86F05FC-F175-85E3-47A9-0945521082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479FF9-0B4E-FE41-9449-134FC903B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1750AD-0F6D-17E1-1C25-AE53776DE404}"/>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6" name="Footer Placeholder 5">
            <a:extLst>
              <a:ext uri="{FF2B5EF4-FFF2-40B4-BE49-F238E27FC236}">
                <a16:creationId xmlns:a16="http://schemas.microsoft.com/office/drawing/2014/main" id="{D6AE2201-0594-1566-EDF2-D921CA991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B2965-1FD4-514B-9DAE-41A6A9878A97}"/>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3031660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6BFF-3092-8FA0-D263-578D12E59CA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205AE6-5C93-0D99-EF8B-D40B7C6F4C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3D8E73-8280-2AB1-B9CA-45F35A48A9BC}"/>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5" name="Footer Placeholder 4">
            <a:extLst>
              <a:ext uri="{FF2B5EF4-FFF2-40B4-BE49-F238E27FC236}">
                <a16:creationId xmlns:a16="http://schemas.microsoft.com/office/drawing/2014/main" id="{C8AA04BF-9C26-B3CB-73D6-97F9EAA74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1E327-44E2-6370-CD16-7E1A4119256A}"/>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131078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61B24-0138-50BD-20F7-3BB5F537A85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80E001B-381D-4C81-D96F-E084E97F906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FDD1EA-8136-E657-6B69-612875F97B90}"/>
              </a:ext>
            </a:extLst>
          </p:cNvPr>
          <p:cNvSpPr>
            <a:spLocks noGrp="1"/>
          </p:cNvSpPr>
          <p:nvPr>
            <p:ph type="dt" sz="half" idx="10"/>
          </p:nvPr>
        </p:nvSpPr>
        <p:spPr/>
        <p:txBody>
          <a:bodyPr/>
          <a:lstStyle/>
          <a:p>
            <a:fld id="{50792416-1FD7-D148-9FEB-67BCEC14C7BF}" type="datetimeFigureOut">
              <a:rPr lang="en-US" smtClean="0"/>
              <a:t>3/4/2024</a:t>
            </a:fld>
            <a:endParaRPr lang="en-US"/>
          </a:p>
        </p:txBody>
      </p:sp>
      <p:sp>
        <p:nvSpPr>
          <p:cNvPr id="5" name="Footer Placeholder 4">
            <a:extLst>
              <a:ext uri="{FF2B5EF4-FFF2-40B4-BE49-F238E27FC236}">
                <a16:creationId xmlns:a16="http://schemas.microsoft.com/office/drawing/2014/main" id="{C8CE531A-2DBF-4742-EF09-338D08393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1A20A-5F3D-2800-2420-7AFD6AD5AE07}"/>
              </a:ext>
            </a:extLst>
          </p:cNvPr>
          <p:cNvSpPr>
            <a:spLocks noGrp="1"/>
          </p:cNvSpPr>
          <p:nvPr>
            <p:ph type="sldNum" sz="quarter" idx="12"/>
          </p:nvPr>
        </p:nvSpPr>
        <p:spPr/>
        <p:txBody>
          <a:bodyPr/>
          <a:lstStyle/>
          <a:p>
            <a:fld id="{715F5B6F-1572-C74E-9D7D-265F8891202B}" type="slidenum">
              <a:rPr lang="en-US" smtClean="0"/>
              <a:t>‹#›</a:t>
            </a:fld>
            <a:endParaRPr lang="en-US"/>
          </a:p>
        </p:txBody>
      </p:sp>
    </p:spTree>
    <p:extLst>
      <p:ext uri="{BB962C8B-B14F-4D97-AF65-F5344CB8AC3E}">
        <p14:creationId xmlns:p14="http://schemas.microsoft.com/office/powerpoint/2010/main" val="368173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5" y="2549827"/>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 here</a:t>
            </a:r>
          </a:p>
        </p:txBody>
      </p:sp>
    </p:spTree>
    <p:extLst>
      <p:ext uri="{BB962C8B-B14F-4D97-AF65-F5344CB8AC3E}">
        <p14:creationId xmlns:p14="http://schemas.microsoft.com/office/powerpoint/2010/main" val="290507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255597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en-GB" noProof="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en-GB" noProof="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en-GB" noProof="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24721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rtlCol="0" anchor="ctr"/>
          <a:lstStyle>
            <a:lvl1pPr algn="ctr">
              <a:lnSpc>
                <a:spcPct val="100000"/>
              </a:lnSpc>
              <a:defRPr sz="2400" cap="all" spc="100" baseline="0">
                <a:solidFill>
                  <a:schemeClr val="accent2"/>
                </a:solidFill>
              </a:defRPr>
            </a:lvl1pPr>
          </a:lstStyle>
          <a:p>
            <a:pPr rtl="0"/>
            <a:r>
              <a:rPr lang="en-GB" noProof="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rtlCol="0"/>
          <a:lstStyle>
            <a:lvl1pPr marL="0" indent="0" algn="ctr">
              <a:buNone/>
              <a:defRPr/>
            </a:lvl1pPr>
          </a:lstStyle>
          <a:p>
            <a:pPr rtl="0"/>
            <a:r>
              <a:rPr lang="en-GB" noProof="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en-GB" noProof="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27567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en-GB" noProof="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8" name="Text Placehold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3" name="Text Placehold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9" name="Text Placehold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Text Placehold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3" name="Text Placehold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0" name="Text Placehold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2" name="Text Placehold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4" name="Text Placehold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4" name="Text Placehold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en-GB" noProof="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67969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a:t>
            </a:r>
            <a:fld id="{D264BBB1-7258-4683-A9C9-C9E9C3A03AE1}" type="datetimeyyyy">
              <a:rPr lang="en-US" sz="900" b="0" i="0" smtClean="0">
                <a:solidFill>
                  <a:schemeClr val="tx1"/>
                </a:solidFill>
                <a:latin typeface="Arial" charset="0"/>
                <a:ea typeface="Arial" charset="0"/>
                <a:cs typeface="Arial" charset="0"/>
              </a:rPr>
              <a:t>2024</a:t>
            </a:fld>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a:t>
            </a:r>
            <a:fld id="{73337BBD-0EDC-4EBE-9184-D7B11AB1B48F}" type="datetimeyyyy">
              <a:rPr lang="en-US" sz="900" b="0" i="0" smtClean="0">
                <a:solidFill>
                  <a:schemeClr val="tx1"/>
                </a:solidFill>
                <a:latin typeface="Arial" charset="0"/>
                <a:ea typeface="Arial" charset="0"/>
                <a:cs typeface="Arial" charset="0"/>
              </a:rPr>
              <a:t>2024</a:t>
            </a:fld>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a:t>
            </a:r>
            <a:fld id="{5E64FBF0-F686-4A8A-9EBB-394E0D73154E}" type="datetimeyyyy">
              <a:rPr lang="en-US" sz="900" b="0" i="0" smtClean="0">
                <a:solidFill>
                  <a:schemeClr val="tx1"/>
                </a:solidFill>
                <a:latin typeface="Arial" charset="0"/>
                <a:ea typeface="Arial" charset="0"/>
                <a:cs typeface="Arial" charset="0"/>
              </a:rPr>
              <a:t>2024</a:t>
            </a:fld>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85725"/>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a:t>
            </a:r>
            <a:fld id="{BCB3E9EF-81EB-401A-8D64-3F752692777B}" type="datetimeyyyy">
              <a:rPr lang="en-US" sz="900" b="0" i="0" smtClean="0">
                <a:solidFill>
                  <a:schemeClr val="tx1"/>
                </a:solidFill>
                <a:latin typeface="Arial" charset="0"/>
                <a:ea typeface="Arial" charset="0"/>
                <a:cs typeface="Arial" charset="0"/>
              </a:rPr>
              <a:t>2024</a:t>
            </a:fld>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a:solidFill>
                  <a:prstClr val="black"/>
                </a:solidFill>
                <a:latin typeface="Arial" charset="0"/>
                <a:ea typeface="Arial" charset="0"/>
                <a:cs typeface="Arial" charset="0"/>
                <a:hlinkClick r:id="rId4"/>
              </a:rPr>
              <a:t>www.foodafactoflife.org.uk</a:t>
            </a:r>
            <a:r>
              <a:rPr lang="en-US" sz="675">
                <a:solidFill>
                  <a:prstClr val="black"/>
                </a:solidFill>
                <a:latin typeface="Arial" charset="0"/>
                <a:ea typeface="Arial" charset="0"/>
                <a:cs typeface="Arial" charset="0"/>
              </a:rPr>
              <a:t>    © Food – a fact of life 2024</a:t>
            </a:r>
          </a:p>
        </p:txBody>
      </p:sp>
    </p:spTree>
    <p:extLst>
      <p:ext uri="{BB962C8B-B14F-4D97-AF65-F5344CB8AC3E}">
        <p14:creationId xmlns:p14="http://schemas.microsoft.com/office/powerpoint/2010/main" val="214013864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912911738"/>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en-GB" noProof="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40431945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C32B7-EFA1-B85B-374A-66E477517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4201B3-52DF-51D2-47B6-DA243835A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B2CCF5-68CA-DF2D-ADCB-2E367587AA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2416-1FD7-D148-9FEB-67BCEC14C7BF}" type="datetimeFigureOut">
              <a:rPr lang="en-US" smtClean="0"/>
              <a:t>3/4/2024</a:t>
            </a:fld>
            <a:endParaRPr lang="en-US"/>
          </a:p>
        </p:txBody>
      </p:sp>
      <p:sp>
        <p:nvSpPr>
          <p:cNvPr id="5" name="Footer Placeholder 4">
            <a:extLst>
              <a:ext uri="{FF2B5EF4-FFF2-40B4-BE49-F238E27FC236}">
                <a16:creationId xmlns:a16="http://schemas.microsoft.com/office/drawing/2014/main" id="{A1016C89-2E2A-7726-13CE-67C4B30CA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9E2417-029C-440F-1910-10C51B6FF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F5B6F-1572-C74E-9D7D-265F8891202B}" type="slidenum">
              <a:rPr lang="en-US" smtClean="0"/>
              <a:t>‹#›</a:t>
            </a:fld>
            <a:endParaRPr lang="en-US"/>
          </a:p>
        </p:txBody>
      </p:sp>
    </p:spTree>
    <p:extLst>
      <p:ext uri="{BB962C8B-B14F-4D97-AF65-F5344CB8AC3E}">
        <p14:creationId xmlns:p14="http://schemas.microsoft.com/office/powerpoint/2010/main" val="195008730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jpe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foodafactoflife.org.uk/media/xphkkhpi/be-healthy-challege-711he_c.pptx" TargetMode="External"/><Relationship Id="rId7" Type="http://schemas.openxmlformats.org/officeDocument/2006/relationships/hyperlink" Target="Posters" TargetMode="External"/><Relationship Id="rId12" Type="http://schemas.openxmlformats.org/officeDocument/2006/relationships/hyperlink" Target="http://www.foodafactoflife.org.uk/" TargetMode="External"/><Relationship Id="rId2" Type="http://schemas.openxmlformats.org/officeDocument/2006/relationships/hyperlink" Target="https://www.foodafactoflife.org.uk/news/food-a-fact-of-life-knowledge-organisers/" TargetMode="External"/><Relationship Id="rId1" Type="http://schemas.openxmlformats.org/officeDocument/2006/relationships/slideLayout" Target="../slideLayouts/slideLayout6.xml"/><Relationship Id="rId6" Type="http://schemas.openxmlformats.org/officeDocument/2006/relationships/hyperlink" Target="https://www.foodafactoflife.org.uk/media/10007/wfcf-chall-ppt-1416.pptx" TargetMode="External"/><Relationship Id="rId11" Type="http://schemas.openxmlformats.org/officeDocument/2006/relationships/image" Target="../media/image55.jpeg"/><Relationship Id="rId5" Type="http://schemas.openxmlformats.org/officeDocument/2006/relationships/hyperlink" Target="https://www.foodafactoflife.org.uk/media/10012/wfcf-chall-ppt-1114.pptx" TargetMode="External"/><Relationship Id="rId10" Type="http://schemas.openxmlformats.org/officeDocument/2006/relationships/image" Target="../media/image54.jpeg"/><Relationship Id="rId4" Type="http://schemas.openxmlformats.org/officeDocument/2006/relationships/hyperlink" Target="https://www.foodafactoflife.org.uk/media/fjfgsumn/life-on-the-farm-challenge-711wfcf.pptx" TargetMode="External"/><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6.xml"/><Relationship Id="rId1" Type="http://schemas.openxmlformats.org/officeDocument/2006/relationships/video" Target="https://www.youtube.com/embed/LWAo4Ez3q9U?feature=oembed"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nutrition.org.uk/" TargetMode="External"/><Relationship Id="rId3" Type="http://schemas.openxmlformats.org/officeDocument/2006/relationships/hyperlink" Target="https://www.foodafactoflife.org.uk/professional-development/" TargetMode="External"/><Relationship Id="rId7" Type="http://schemas.openxmlformats.org/officeDocument/2006/relationships/image" Target="../media/image58.png"/><Relationship Id="rId2" Type="http://schemas.openxmlformats.org/officeDocument/2006/relationships/hyperlink" Target="http://www.foodafactoflife.org.uk/" TargetMode="Externa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hyperlink" Target="mailto:education@nutrition.org.uk" TargetMode="External"/><Relationship Id="rId4" Type="http://schemas.openxmlformats.org/officeDocument/2006/relationships/hyperlink" Target="https://twitter.com/foodafactoflif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foodafactoflife.org.uk/training/2024/sustainable-farming-in-practice/"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odafactoflife.org.uk/train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youtube.com/@food-afactoflife6236/videos" TargetMode="Externa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hyperlink" Target="mailto:education@nutrition.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government/publications/sustainability-and-climate-change-strategy/sustainability-and-climate-change-a-strategy-for-the-education-and-childrens-services-system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hyperlink" Target="https://courses.lumenlearning.com/suny-fmcc-careersuccess/chapter/career-development/" TargetMode="External"/><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www.wovenbywords.com/2016/02/learning-to-grow-vegetables.html" TargetMode="External"/><Relationship Id="rId5" Type="http://schemas.openxmlformats.org/officeDocument/2006/relationships/image" Target="../media/image16.jpeg"/><Relationship Id="rId10" Type="http://schemas.openxmlformats.org/officeDocument/2006/relationships/hyperlink" Target="https://www.pngall.com/bakery-png/" TargetMode="External"/><Relationship Id="rId4" Type="http://schemas.openxmlformats.org/officeDocument/2006/relationships/image" Target="../media/image15.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224" y="2861536"/>
            <a:ext cx="10146034" cy="1134928"/>
          </a:xfrm>
        </p:spPr>
        <p:txBody>
          <a:bodyPr/>
          <a:lstStyle/>
          <a:p>
            <a:r>
              <a:rPr lang="en-GB" dirty="0">
                <a:effectLst/>
                <a:latin typeface="Arial" panose="020B0604020202020204" pitchFamily="34" charset="0"/>
                <a:ea typeface="Times New Roman" panose="02020603050405020304" pitchFamily="18" charset="0"/>
              </a:rPr>
              <a:t>Bringing where food comes from </a:t>
            </a:r>
            <a:br>
              <a:rPr lang="en-GB" dirty="0">
                <a:effectLst/>
                <a:latin typeface="Arial" panose="020B0604020202020204" pitchFamily="34" charset="0"/>
                <a:ea typeface="Times New Roman" panose="02020603050405020304" pitchFamily="18" charset="0"/>
              </a:rPr>
            </a:br>
            <a:r>
              <a:rPr lang="en-GB" dirty="0">
                <a:effectLst/>
                <a:latin typeface="Arial" panose="020B0604020202020204" pitchFamily="34" charset="0"/>
                <a:ea typeface="Times New Roman" panose="02020603050405020304" pitchFamily="18" charset="0"/>
              </a:rPr>
              <a:t>to life</a:t>
            </a:r>
            <a:br>
              <a:rPr lang="en-GB" dirty="0">
                <a:effectLst/>
                <a:latin typeface="Times New Roman" panose="02020603050405020304" pitchFamily="18" charset="0"/>
                <a:ea typeface="Times New Roman" panose="02020603050405020304" pitchFamily="18" charset="0"/>
              </a:rPr>
            </a:br>
            <a:br>
              <a:rPr lang="en-GB" dirty="0">
                <a:latin typeface="Roboto" panose="02000000000000000000" pitchFamily="2" charset="0"/>
                <a:cs typeface="Arial" panose="020B0604020202020204" pitchFamily="34" charset="0"/>
              </a:rPr>
            </a:br>
            <a:br>
              <a:rPr lang="en-GB" dirty="0">
                <a:latin typeface="Roboto" panose="02000000000000000000" pitchFamily="2" charset="0"/>
                <a:cs typeface="Arial" panose="020B0604020202020204" pitchFamily="34" charset="0"/>
              </a:rPr>
            </a:br>
            <a:r>
              <a:rPr lang="en-GB" sz="2000" b="0" dirty="0">
                <a:latin typeface="Roboto" panose="02000000000000000000" pitchFamily="2" charset="0"/>
                <a:cs typeface="Arial" panose="020B0604020202020204" pitchFamily="34" charset="0"/>
              </a:rPr>
              <a:t>28/02/2024</a:t>
            </a:r>
            <a:br>
              <a:rPr lang="en-US" dirty="0"/>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grass, sky, outdoor, field">
            <a:extLst>
              <a:ext uri="{FF2B5EF4-FFF2-40B4-BE49-F238E27FC236}">
                <a16:creationId xmlns:a16="http://schemas.microsoft.com/office/drawing/2014/main" id="{C1B138FC-3C84-469E-A058-94102F777E5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5" name="Title 4">
            <a:extLst>
              <a:ext uri="{FF2B5EF4-FFF2-40B4-BE49-F238E27FC236}">
                <a16:creationId xmlns:a16="http://schemas.microsoft.com/office/drawing/2014/main" id="{0341AF6A-3D5A-4E1F-AF01-A82A15DA56A4}"/>
              </a:ext>
            </a:extLst>
          </p:cNvPr>
          <p:cNvSpPr>
            <a:spLocks noGrp="1"/>
          </p:cNvSpPr>
          <p:nvPr>
            <p:ph type="title"/>
          </p:nvPr>
        </p:nvSpPr>
        <p:spPr>
          <a:xfrm>
            <a:off x="0" y="2375848"/>
            <a:ext cx="12192000" cy="4491182"/>
          </a:xfrm>
        </p:spPr>
        <p:txBody>
          <a:bodyPr rtlCol="0"/>
          <a:lstStyle/>
          <a:p>
            <a:r>
              <a:rPr lang="en-GB" sz="2400">
                <a:solidFill>
                  <a:schemeClr val="bg1"/>
                </a:solidFill>
              </a:rPr>
              <a:t>School Farm Visits and hands on Experiences for Pupils, Supporting Cross-Curricular Learning and overall Wellbeing</a:t>
            </a:r>
            <a:br>
              <a:rPr lang="en-GB"/>
            </a:br>
            <a:endParaRPr lang="en-GB"/>
          </a:p>
        </p:txBody>
      </p:sp>
      <p:sp>
        <p:nvSpPr>
          <p:cNvPr id="10" name="Rectangle 9">
            <a:extLst>
              <a:ext uri="{FF2B5EF4-FFF2-40B4-BE49-F238E27FC236}">
                <a16:creationId xmlns:a16="http://schemas.microsoft.com/office/drawing/2014/main" id="{A8B3045B-F983-455A-805B-F6137A20774C}"/>
              </a:ext>
              <a:ext uri="{C183D7F6-B498-43B3-948B-1728B52AA6E4}">
                <adec:decorative xmlns:adec="http://schemas.microsoft.com/office/drawing/2017/decorative" val="1"/>
              </a:ext>
            </a:extLst>
          </p:cNvPr>
          <p:cNvSpPr/>
          <p:nvPr/>
        </p:nvSpPr>
        <p:spPr>
          <a:xfrm>
            <a:off x="0" y="9030"/>
            <a:ext cx="12192000" cy="2366818"/>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norite "/>
              <a:ea typeface="+mn-ea"/>
              <a:cs typeface="+mn-cs"/>
            </a:endParaRPr>
          </a:p>
        </p:txBody>
      </p:sp>
      <p:sp>
        <p:nvSpPr>
          <p:cNvPr id="24" name="Rectangle 23">
            <a:extLst>
              <a:ext uri="{FF2B5EF4-FFF2-40B4-BE49-F238E27FC236}">
                <a16:creationId xmlns:a16="http://schemas.microsoft.com/office/drawing/2014/main" id="{3237E011-7540-4769-B01C-BBFC9632DD3A}"/>
              </a:ext>
              <a:ext uri="{C183D7F6-B498-43B3-948B-1728B52AA6E4}">
                <adec:decorative xmlns:adec="http://schemas.microsoft.com/office/drawing/2017/decorative" val="1"/>
              </a:ext>
            </a:extLst>
          </p:cNvPr>
          <p:cNvSpPr/>
          <p:nvPr/>
        </p:nvSpPr>
        <p:spPr>
          <a:xfrm>
            <a:off x="3258613" y="2199636"/>
            <a:ext cx="5674774" cy="243746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norite "/>
              <a:ea typeface="+mn-ea"/>
              <a:cs typeface="+mn-cs"/>
            </a:endParaRPr>
          </a:p>
        </p:txBody>
      </p:sp>
    </p:spTree>
    <p:extLst>
      <p:ext uri="{BB962C8B-B14F-4D97-AF65-F5344CB8AC3E}">
        <p14:creationId xmlns:p14="http://schemas.microsoft.com/office/powerpoint/2010/main" val="424127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A picture containing grass, outdoor, nature, field, sunset">
            <a:extLst>
              <a:ext uri="{FF2B5EF4-FFF2-40B4-BE49-F238E27FC236}">
                <a16:creationId xmlns:a16="http://schemas.microsoft.com/office/drawing/2014/main" id="{C4BDBB22-6AEB-49C9-9E42-0CA929FFB7A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a:stretch/>
        </p:blipFill>
        <p:spPr>
          <a:xfrm>
            <a:off x="-1" y="0"/>
            <a:ext cx="6772276" cy="6858000"/>
          </a:xfrm>
        </p:spPr>
      </p:pic>
      <p:sp>
        <p:nvSpPr>
          <p:cNvPr id="47" name="Title 46">
            <a:extLst>
              <a:ext uri="{FF2B5EF4-FFF2-40B4-BE49-F238E27FC236}">
                <a16:creationId xmlns:a16="http://schemas.microsoft.com/office/drawing/2014/main" id="{3F9E60C6-15AA-4C95-9519-652CD08A827C}"/>
              </a:ext>
            </a:extLst>
          </p:cNvPr>
          <p:cNvSpPr>
            <a:spLocks noGrp="1"/>
          </p:cNvSpPr>
          <p:nvPr>
            <p:ph type="title"/>
          </p:nvPr>
        </p:nvSpPr>
        <p:spPr>
          <a:xfrm>
            <a:off x="1861354" y="790900"/>
            <a:ext cx="3049568" cy="2508111"/>
          </a:xfrm>
        </p:spPr>
        <p:txBody>
          <a:bodyPr rtlCol="0"/>
          <a:lstStyle/>
          <a:p>
            <a:pPr rtl="0"/>
            <a:r>
              <a:rPr lang="en-GB"/>
              <a:t>Personal Experience and the Benefits to Students</a:t>
            </a:r>
          </a:p>
        </p:txBody>
      </p:sp>
      <p:sp>
        <p:nvSpPr>
          <p:cNvPr id="80" name="Text Placeholder 79">
            <a:extLst>
              <a:ext uri="{FF2B5EF4-FFF2-40B4-BE49-F238E27FC236}">
                <a16:creationId xmlns:a16="http://schemas.microsoft.com/office/drawing/2014/main" id="{1E23B707-4619-411F-BCA9-9F153721B295}"/>
              </a:ext>
            </a:extLst>
          </p:cNvPr>
          <p:cNvSpPr>
            <a:spLocks noGrp="1"/>
          </p:cNvSpPr>
          <p:nvPr>
            <p:ph type="body" sz="quarter" idx="16"/>
          </p:nvPr>
        </p:nvSpPr>
        <p:spPr>
          <a:xfrm>
            <a:off x="7879425" y="395485"/>
            <a:ext cx="3421103" cy="426393"/>
          </a:xfrm>
        </p:spPr>
        <p:txBody>
          <a:bodyPr rtlCol="0"/>
          <a:lstStyle/>
          <a:p>
            <a:pPr rtl="0"/>
            <a:r>
              <a:rPr lang="en-GB"/>
              <a:t>Visits to farms </a:t>
            </a:r>
          </a:p>
        </p:txBody>
      </p:sp>
      <p:sp>
        <p:nvSpPr>
          <p:cNvPr id="79" name="Text Placeholder 78">
            <a:extLst>
              <a:ext uri="{FF2B5EF4-FFF2-40B4-BE49-F238E27FC236}">
                <a16:creationId xmlns:a16="http://schemas.microsoft.com/office/drawing/2014/main" id="{82E2372A-C3D6-4099-889B-9004AC815EC5}"/>
              </a:ext>
            </a:extLst>
          </p:cNvPr>
          <p:cNvSpPr>
            <a:spLocks noGrp="1"/>
          </p:cNvSpPr>
          <p:nvPr>
            <p:ph type="body" sz="quarter" idx="12"/>
          </p:nvPr>
        </p:nvSpPr>
        <p:spPr>
          <a:xfrm>
            <a:off x="7076307" y="849849"/>
            <a:ext cx="4912659" cy="1017102"/>
          </a:xfrm>
        </p:spPr>
        <p:txBody>
          <a:bodyPr rtlCol="0"/>
          <a:lstStyle/>
          <a:p>
            <a:pPr rtl="0"/>
            <a:r>
              <a:rPr lang="en-GB"/>
              <a:t>When they see the theory in action you see the light bulb moment. Not only that you expose them to surroundings they may never come across.​ This is also great for their Wellbeing.</a:t>
            </a:r>
          </a:p>
          <a:p>
            <a:pPr rtl="0"/>
            <a:r>
              <a:rPr lang="en-GB"/>
              <a:t>More often than note it can break through the propaganda they are exposed to online.</a:t>
            </a:r>
          </a:p>
        </p:txBody>
      </p:sp>
      <p:sp>
        <p:nvSpPr>
          <p:cNvPr id="82" name="Text Placeholder 81">
            <a:extLst>
              <a:ext uri="{FF2B5EF4-FFF2-40B4-BE49-F238E27FC236}">
                <a16:creationId xmlns:a16="http://schemas.microsoft.com/office/drawing/2014/main" id="{3F5597E2-E045-4B3D-8F17-983390E18BE1}"/>
              </a:ext>
            </a:extLst>
          </p:cNvPr>
          <p:cNvSpPr>
            <a:spLocks noGrp="1"/>
          </p:cNvSpPr>
          <p:nvPr>
            <p:ph type="body" sz="quarter" idx="18"/>
          </p:nvPr>
        </p:nvSpPr>
        <p:spPr>
          <a:xfrm>
            <a:off x="7366241" y="2956425"/>
            <a:ext cx="3421103" cy="426393"/>
          </a:xfrm>
        </p:spPr>
        <p:txBody>
          <a:bodyPr rtlCol="0"/>
          <a:lstStyle/>
          <a:p>
            <a:pPr rtl="0"/>
            <a:r>
              <a:rPr lang="en-GB"/>
              <a:t>Pay a visit yourself first</a:t>
            </a:r>
          </a:p>
        </p:txBody>
      </p:sp>
      <p:sp>
        <p:nvSpPr>
          <p:cNvPr id="81" name="Text Placeholder 80">
            <a:extLst>
              <a:ext uri="{FF2B5EF4-FFF2-40B4-BE49-F238E27FC236}">
                <a16:creationId xmlns:a16="http://schemas.microsoft.com/office/drawing/2014/main" id="{A64F1920-095B-403C-80E1-A2F024F58071}"/>
              </a:ext>
            </a:extLst>
          </p:cNvPr>
          <p:cNvSpPr>
            <a:spLocks noGrp="1"/>
          </p:cNvSpPr>
          <p:nvPr>
            <p:ph type="body" sz="quarter" idx="17"/>
          </p:nvPr>
        </p:nvSpPr>
        <p:spPr>
          <a:xfrm>
            <a:off x="6977144" y="3272218"/>
            <a:ext cx="4757105" cy="1017102"/>
          </a:xfrm>
        </p:spPr>
        <p:txBody>
          <a:bodyPr rtlCol="0"/>
          <a:lstStyle/>
          <a:p>
            <a:pPr rtl="0"/>
            <a:r>
              <a:rPr lang="en-GB"/>
              <a:t>Other than for the obvious reason of carrying out a risk assessment, visiting yourself first allows you get your head around the language and various acronyms that farmers will use (assuming everyone speaks their language)​. Learn how to simplify what happens into lay persons </a:t>
            </a:r>
          </a:p>
        </p:txBody>
      </p:sp>
      <p:sp>
        <p:nvSpPr>
          <p:cNvPr id="84" name="Text Placeholder 83">
            <a:extLst>
              <a:ext uri="{FF2B5EF4-FFF2-40B4-BE49-F238E27FC236}">
                <a16:creationId xmlns:a16="http://schemas.microsoft.com/office/drawing/2014/main" id="{60D23A3B-7061-4A85-9612-37B1F1EFF97E}"/>
              </a:ext>
            </a:extLst>
          </p:cNvPr>
          <p:cNvSpPr>
            <a:spLocks noGrp="1"/>
          </p:cNvSpPr>
          <p:nvPr>
            <p:ph type="body" sz="quarter" idx="20"/>
          </p:nvPr>
        </p:nvSpPr>
        <p:spPr>
          <a:xfrm>
            <a:off x="7366240" y="5620428"/>
            <a:ext cx="3421103" cy="426393"/>
          </a:xfrm>
        </p:spPr>
        <p:txBody>
          <a:bodyPr rtlCol="0"/>
          <a:lstStyle/>
          <a:p>
            <a:pPr rtl="0"/>
            <a:r>
              <a:rPr lang="en-GB"/>
              <a:t>Do your homework </a:t>
            </a:r>
          </a:p>
        </p:txBody>
      </p:sp>
      <p:sp>
        <p:nvSpPr>
          <p:cNvPr id="83" name="Text Placeholder 82">
            <a:extLst>
              <a:ext uri="{FF2B5EF4-FFF2-40B4-BE49-F238E27FC236}">
                <a16:creationId xmlns:a16="http://schemas.microsoft.com/office/drawing/2014/main" id="{CC67F132-FEAB-45AE-BAFB-DCA57F360572}"/>
              </a:ext>
            </a:extLst>
          </p:cNvPr>
          <p:cNvSpPr>
            <a:spLocks noGrp="1"/>
          </p:cNvSpPr>
          <p:nvPr>
            <p:ph type="body" sz="quarter" idx="19"/>
          </p:nvPr>
        </p:nvSpPr>
        <p:spPr>
          <a:xfrm>
            <a:off x="6977144" y="6008151"/>
            <a:ext cx="4757105" cy="1017102"/>
          </a:xfrm>
        </p:spPr>
        <p:txBody>
          <a:bodyPr rtlCol="0"/>
          <a:lstStyle/>
          <a:p>
            <a:pPr rtl="0"/>
            <a:r>
              <a:rPr lang="en-GB"/>
              <a:t>Do some research and find a farm that is CEVAS accredited </a:t>
            </a:r>
          </a:p>
        </p:txBody>
      </p:sp>
      <p:sp>
        <p:nvSpPr>
          <p:cNvPr id="26" name="Date Placeholder 25">
            <a:extLst>
              <a:ext uri="{FF2B5EF4-FFF2-40B4-BE49-F238E27FC236}">
                <a16:creationId xmlns:a16="http://schemas.microsoft.com/office/drawing/2014/main" id="{56EA46CF-9FAA-46C0-BD37-C79A26B75D16}"/>
              </a:ext>
            </a:extLst>
          </p:cNvPr>
          <p:cNvSpPr>
            <a:spLocks noGrp="1"/>
          </p:cNvSpPr>
          <p:nvPr>
            <p:ph type="dt" sz="half" idx="2"/>
          </p:nvPr>
        </p:nvSpPr>
        <p:spPr>
          <a:xfrm>
            <a:off x="838200" y="6356350"/>
            <a:ext cx="1590675"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0" normalizeH="0" baseline="0" noProof="0">
                <a:ln>
                  <a:noFill/>
                </a:ln>
                <a:solidFill>
                  <a:prstClr val="white"/>
                </a:solidFill>
                <a:effectLst>
                  <a:outerShdw blurRad="38100" dist="38100" dir="2700000" algn="tl">
                    <a:srgbClr val="000000">
                      <a:alpha val="43137"/>
                    </a:srgbClr>
                  </a:outerShdw>
                </a:effectLst>
                <a:uLnTx/>
                <a:uFillTx/>
                <a:latin typeface="Tenorite "/>
                <a:ea typeface="+mn-ea"/>
                <a:cs typeface="+mn-cs"/>
              </a:rPr>
              <a:t>20XX</a:t>
            </a:r>
          </a:p>
        </p:txBody>
      </p:sp>
      <p:sp>
        <p:nvSpPr>
          <p:cNvPr id="28" name="Slide Number Placeholder 27">
            <a:extLst>
              <a:ext uri="{FF2B5EF4-FFF2-40B4-BE49-F238E27FC236}">
                <a16:creationId xmlns:a16="http://schemas.microsoft.com/office/drawing/2014/main" id="{1FFD6689-1CFE-4E13-B717-1E5B52BDCFCD}"/>
              </a:ext>
            </a:extLst>
          </p:cNvPr>
          <p:cNvSpPr>
            <a:spLocks noGrp="1"/>
          </p:cNvSpPr>
          <p:nvPr>
            <p:ph type="sldNum" sz="quarter" idx="4"/>
          </p:nvPr>
        </p:nvSpPr>
        <p:spPr>
          <a:xfrm>
            <a:off x="9791700" y="6356350"/>
            <a:ext cx="15621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GB" sz="1200" b="0" i="0" u="none" strike="noStrike" kern="1200" cap="none" spc="100" normalizeH="0" baseline="0" noProof="0" smtClean="0">
                <a:ln>
                  <a:noFill/>
                </a:ln>
                <a:solidFill>
                  <a:srgbClr val="E7E6E6">
                    <a:lumMod val="50000"/>
                  </a:srgbClr>
                </a:solidFill>
                <a:effectLst/>
                <a:uLnTx/>
                <a:uFillTx/>
                <a:latin typeface="Tenorite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00" normalizeH="0" baseline="0" noProof="0">
              <a:ln>
                <a:noFill/>
              </a:ln>
              <a:solidFill>
                <a:srgbClr val="E7E6E6">
                  <a:lumMod val="50000"/>
                </a:srgbClr>
              </a:solidFill>
              <a:effectLst/>
              <a:uLnTx/>
              <a:uFillTx/>
              <a:latin typeface="Tenorite "/>
              <a:ea typeface="+mn-ea"/>
              <a:cs typeface="+mn-cs"/>
            </a:endParaRPr>
          </a:p>
        </p:txBody>
      </p:sp>
      <p:sp>
        <p:nvSpPr>
          <p:cNvPr id="29" name="Rectangle 14">
            <a:extLst>
              <a:ext uri="{FF2B5EF4-FFF2-40B4-BE49-F238E27FC236}">
                <a16:creationId xmlns:a16="http://schemas.microsoft.com/office/drawing/2014/main" id="{C7070E84-7C6C-417F-AB09-EC34EAFFD611}"/>
              </a:ext>
              <a:ext uri="{C183D7F6-B498-43B3-948B-1728B52AA6E4}">
                <adec:decorative xmlns:adec="http://schemas.microsoft.com/office/drawing/2017/decorative" val="1"/>
              </a:ext>
            </a:extLst>
          </p:cNvPr>
          <p:cNvSpPr/>
          <p:nvPr/>
        </p:nvSpPr>
        <p:spPr>
          <a:xfrm>
            <a:off x="3383071" y="0"/>
            <a:ext cx="3376958" cy="6858000"/>
          </a:xfrm>
          <a:custGeom>
            <a:avLst/>
            <a:gdLst>
              <a:gd name="connsiteX0" fmla="*/ 0 w 8808322"/>
              <a:gd name="connsiteY0" fmla="*/ 0 h 6858000"/>
              <a:gd name="connsiteX1" fmla="*/ 8808322 w 8808322"/>
              <a:gd name="connsiteY1" fmla="*/ 0 h 6858000"/>
              <a:gd name="connsiteX2" fmla="*/ 8808322 w 8808322"/>
              <a:gd name="connsiteY2" fmla="*/ 6858000 h 6858000"/>
              <a:gd name="connsiteX3" fmla="*/ 0 w 8808322"/>
              <a:gd name="connsiteY3" fmla="*/ 6858000 h 6858000"/>
              <a:gd name="connsiteX4" fmla="*/ 0 w 8808322"/>
              <a:gd name="connsiteY4" fmla="*/ 0 h 6858000"/>
              <a:gd name="connsiteX0" fmla="*/ 398 w 8808720"/>
              <a:gd name="connsiteY0" fmla="*/ 0 h 6858000"/>
              <a:gd name="connsiteX1" fmla="*/ 8808720 w 8808720"/>
              <a:gd name="connsiteY1" fmla="*/ 0 h 6858000"/>
              <a:gd name="connsiteX2" fmla="*/ 8808720 w 8808720"/>
              <a:gd name="connsiteY2" fmla="*/ 6858000 h 6858000"/>
              <a:gd name="connsiteX3" fmla="*/ 398 w 8808720"/>
              <a:gd name="connsiteY3" fmla="*/ 6858000 h 6858000"/>
              <a:gd name="connsiteX4" fmla="*/ 0 w 8808720"/>
              <a:gd name="connsiteY4" fmla="*/ 1417320 h 6858000"/>
              <a:gd name="connsiteX5" fmla="*/ 398 w 8808720"/>
              <a:gd name="connsiteY5"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101918 w 8910240"/>
              <a:gd name="connsiteY0" fmla="*/ 0 h 6858000"/>
              <a:gd name="connsiteX1" fmla="*/ 8910240 w 8910240"/>
              <a:gd name="connsiteY1" fmla="*/ 0 h 6858000"/>
              <a:gd name="connsiteX2" fmla="*/ 8910240 w 8910240"/>
              <a:gd name="connsiteY2" fmla="*/ 6858000 h 6858000"/>
              <a:gd name="connsiteX3" fmla="*/ 101918 w 8910240"/>
              <a:gd name="connsiteY3" fmla="*/ 6858000 h 6858000"/>
              <a:gd name="connsiteX4" fmla="*/ 101520 w 8910240"/>
              <a:gd name="connsiteY4" fmla="*/ 1417320 h 6858000"/>
              <a:gd name="connsiteX5" fmla="*/ 1549320 w 8910240"/>
              <a:gd name="connsiteY5" fmla="*/ 1417320 h 6858000"/>
              <a:gd name="connsiteX6" fmla="*/ 1541700 w 8910240"/>
              <a:gd name="connsiteY6" fmla="*/ 822960 h 6858000"/>
              <a:gd name="connsiteX7" fmla="*/ 109140 w 8910240"/>
              <a:gd name="connsiteY7" fmla="*/ 822960 h 6858000"/>
              <a:gd name="connsiteX8" fmla="*/ 101918 w 8910240"/>
              <a:gd name="connsiteY8" fmla="*/ 0 h 6858000"/>
              <a:gd name="connsiteX0" fmla="*/ 607 w 8808929"/>
              <a:gd name="connsiteY0" fmla="*/ 0 h 6858000"/>
              <a:gd name="connsiteX1" fmla="*/ 8808929 w 8808929"/>
              <a:gd name="connsiteY1" fmla="*/ 0 h 6858000"/>
              <a:gd name="connsiteX2" fmla="*/ 8808929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8808929"/>
              <a:gd name="connsiteY0" fmla="*/ 0 h 6858000"/>
              <a:gd name="connsiteX1" fmla="*/ 8808929 w 8808929"/>
              <a:gd name="connsiteY1" fmla="*/ 0 h 6858000"/>
              <a:gd name="connsiteX2" fmla="*/ 3366072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3376958"/>
              <a:gd name="connsiteY0" fmla="*/ 0 h 6858000"/>
              <a:gd name="connsiteX1" fmla="*/ 3376958 w 3376958"/>
              <a:gd name="connsiteY1" fmla="*/ 0 h 6858000"/>
              <a:gd name="connsiteX2" fmla="*/ 3366072 w 3376958"/>
              <a:gd name="connsiteY2" fmla="*/ 6858000 h 6858000"/>
              <a:gd name="connsiteX3" fmla="*/ 607 w 3376958"/>
              <a:gd name="connsiteY3" fmla="*/ 6858000 h 6858000"/>
              <a:gd name="connsiteX4" fmla="*/ 209 w 3376958"/>
              <a:gd name="connsiteY4" fmla="*/ 1417320 h 6858000"/>
              <a:gd name="connsiteX5" fmla="*/ 1448009 w 3376958"/>
              <a:gd name="connsiteY5" fmla="*/ 1417320 h 6858000"/>
              <a:gd name="connsiteX6" fmla="*/ 1440389 w 3376958"/>
              <a:gd name="connsiteY6" fmla="*/ 822960 h 6858000"/>
              <a:gd name="connsiteX7" fmla="*/ 7829 w 3376958"/>
              <a:gd name="connsiteY7" fmla="*/ 822960 h 6858000"/>
              <a:gd name="connsiteX8" fmla="*/ 607 w 3376958"/>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6958" h="6858000">
                <a:moveTo>
                  <a:pt x="607" y="0"/>
                </a:moveTo>
                <a:lnTo>
                  <a:pt x="3376958" y="0"/>
                </a:lnTo>
                <a:cubicBezTo>
                  <a:pt x="3373329" y="2286000"/>
                  <a:pt x="3369701" y="4572000"/>
                  <a:pt x="3366072" y="6858000"/>
                </a:cubicBezTo>
                <a:lnTo>
                  <a:pt x="607" y="6858000"/>
                </a:lnTo>
                <a:cubicBezTo>
                  <a:pt x="474" y="5044440"/>
                  <a:pt x="342" y="3230880"/>
                  <a:pt x="209" y="1417320"/>
                </a:cubicBezTo>
                <a:cubicBezTo>
                  <a:pt x="-1127" y="1400810"/>
                  <a:pt x="1470803" y="1409700"/>
                  <a:pt x="1448009" y="1417320"/>
                </a:cubicBezTo>
                <a:cubicBezTo>
                  <a:pt x="1444199" y="1253490"/>
                  <a:pt x="1453023" y="1028700"/>
                  <a:pt x="1440389" y="822960"/>
                </a:cubicBezTo>
                <a:lnTo>
                  <a:pt x="7829" y="822960"/>
                </a:lnTo>
                <a:cubicBezTo>
                  <a:pt x="4085" y="533400"/>
                  <a:pt x="-1933" y="316230"/>
                  <a:pt x="607" y="0"/>
                </a:cubicBezTo>
                <a:close/>
              </a:path>
            </a:pathLst>
          </a:cu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norite "/>
              <a:ea typeface="+mn-ea"/>
              <a:cs typeface="+mn-cs"/>
            </a:endParaRPr>
          </a:p>
        </p:txBody>
      </p:sp>
    </p:spTree>
    <p:extLst>
      <p:ext uri="{BB962C8B-B14F-4D97-AF65-F5344CB8AC3E}">
        <p14:creationId xmlns:p14="http://schemas.microsoft.com/office/powerpoint/2010/main" val="86075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diamond(in)">
                                      <p:cBhvr>
                                        <p:cTn id="7" dur="20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Effect transition="in" filter="diamond(in)">
                                      <p:cBhvr>
                                        <p:cTn id="12" dur="2000"/>
                                        <p:tgtEl>
                                          <p:spTgt spid="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1">
                                            <p:txEl>
                                              <p:pRg st="0" end="0"/>
                                            </p:txEl>
                                          </p:spTgt>
                                        </p:tgtEl>
                                        <p:attrNameLst>
                                          <p:attrName>style.visibility</p:attrName>
                                        </p:attrNameLst>
                                      </p:cBhvr>
                                      <p:to>
                                        <p:strVal val="visible"/>
                                      </p:to>
                                    </p:set>
                                    <p:animEffect transition="in" filter="diamond(in)">
                                      <p:cBhvr>
                                        <p:cTn id="17" dur="2000"/>
                                        <p:tgtEl>
                                          <p:spTgt spid="8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3">
                                            <p:txEl>
                                              <p:pRg st="0" end="0"/>
                                            </p:txEl>
                                          </p:spTgt>
                                        </p:tgtEl>
                                        <p:attrNameLst>
                                          <p:attrName>style.visibility</p:attrName>
                                        </p:attrNameLst>
                                      </p:cBhvr>
                                      <p:to>
                                        <p:strVal val="visible"/>
                                      </p:to>
                                    </p:set>
                                    <p:anim calcmode="lin" valueType="num">
                                      <p:cBhvr additive="base">
                                        <p:cTn id="22"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p:bldP spid="81" grpId="0" build="p"/>
      <p:bldP spid="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1D9B171E-A37E-4DB5-A2AC-F8C4778DB6C6}"/>
              </a:ext>
            </a:extLst>
          </p:cNvPr>
          <p:cNvSpPr>
            <a:spLocks noGrp="1"/>
          </p:cNvSpPr>
          <p:nvPr>
            <p:ph type="title"/>
          </p:nvPr>
        </p:nvSpPr>
        <p:spPr>
          <a:xfrm>
            <a:off x="429164" y="631031"/>
            <a:ext cx="4143432" cy="548711"/>
          </a:xfrm>
        </p:spPr>
        <p:txBody>
          <a:bodyPr rtlCol="0"/>
          <a:lstStyle/>
          <a:p>
            <a:pPr rtl="0"/>
            <a:r>
              <a:rPr lang="en-GB"/>
              <a:t>Open Farm Sunday</a:t>
            </a:r>
          </a:p>
        </p:txBody>
      </p:sp>
      <p:sp>
        <p:nvSpPr>
          <p:cNvPr id="5" name="Text Placeholder 4">
            <a:extLst>
              <a:ext uri="{FF2B5EF4-FFF2-40B4-BE49-F238E27FC236}">
                <a16:creationId xmlns:a16="http://schemas.microsoft.com/office/drawing/2014/main" id="{7A5259B6-9592-490D-9692-23A6DD900E14}"/>
              </a:ext>
            </a:extLst>
          </p:cNvPr>
          <p:cNvSpPr>
            <a:spLocks noGrp="1"/>
          </p:cNvSpPr>
          <p:nvPr>
            <p:ph type="body" sz="quarter" idx="16"/>
          </p:nvPr>
        </p:nvSpPr>
        <p:spPr>
          <a:xfrm>
            <a:off x="7013144" y="478994"/>
            <a:ext cx="4953000" cy="426393"/>
          </a:xfrm>
        </p:spPr>
        <p:txBody>
          <a:bodyPr rtlCol="0"/>
          <a:lstStyle/>
          <a:p>
            <a:pPr rtl="0"/>
            <a:r>
              <a:rPr lang="en-GB"/>
              <a:t>Why go?</a:t>
            </a:r>
          </a:p>
        </p:txBody>
      </p:sp>
      <p:sp>
        <p:nvSpPr>
          <p:cNvPr id="36" name="Slide Number Placeholder 35">
            <a:extLst>
              <a:ext uri="{FF2B5EF4-FFF2-40B4-BE49-F238E27FC236}">
                <a16:creationId xmlns:a16="http://schemas.microsoft.com/office/drawing/2014/main" id="{4224E8B4-C6BD-4998-8E02-7B2861BBB464}"/>
              </a:ext>
            </a:extLst>
          </p:cNvPr>
          <p:cNvSpPr>
            <a:spLocks noGrp="1"/>
          </p:cNvSpPr>
          <p:nvPr>
            <p:ph type="sldNum" sz="quarter" idx="4"/>
          </p:nvPr>
        </p:nvSpPr>
        <p:spPr>
          <a:xfrm>
            <a:off x="8610600" y="6356350"/>
            <a:ext cx="27432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GB" sz="1200" b="0" i="0" u="none" strike="noStrike" kern="1200" cap="none" spc="100" normalizeH="0" baseline="0" noProof="0" smtClean="0">
                <a:ln>
                  <a:noFill/>
                </a:ln>
                <a:solidFill>
                  <a:srgbClr val="E7E6E6">
                    <a:lumMod val="50000"/>
                  </a:srgbClr>
                </a:solidFill>
                <a:effectLst/>
                <a:uLnTx/>
                <a:uFillTx/>
                <a:latin typeface="Tenorite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00" normalizeH="0" baseline="0" noProof="0">
              <a:ln>
                <a:noFill/>
              </a:ln>
              <a:solidFill>
                <a:srgbClr val="E7E6E6">
                  <a:lumMod val="50000"/>
                </a:srgbClr>
              </a:solidFill>
              <a:effectLst/>
              <a:uLnTx/>
              <a:uFillTx/>
              <a:latin typeface="Tenorite "/>
              <a:ea typeface="+mn-ea"/>
              <a:cs typeface="+mn-cs"/>
            </a:endParaRPr>
          </a:p>
        </p:txBody>
      </p:sp>
      <p:pic>
        <p:nvPicPr>
          <p:cNvPr id="8" name="Picture 7">
            <a:extLst>
              <a:ext uri="{FF2B5EF4-FFF2-40B4-BE49-F238E27FC236}">
                <a16:creationId xmlns:a16="http://schemas.microsoft.com/office/drawing/2014/main" id="{5E633DDE-6989-BB6B-5E86-8674EC4FC9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165" y="2733550"/>
            <a:ext cx="5428890" cy="3613604"/>
          </a:xfrm>
          <a:prstGeom prst="rect">
            <a:avLst/>
          </a:prstGeom>
        </p:spPr>
      </p:pic>
      <p:pic>
        <p:nvPicPr>
          <p:cNvPr id="9" name="Picture 8">
            <a:extLst>
              <a:ext uri="{FF2B5EF4-FFF2-40B4-BE49-F238E27FC236}">
                <a16:creationId xmlns:a16="http://schemas.microsoft.com/office/drawing/2014/main" id="{45DC863F-87A8-58EB-4038-AD24EF0DD522}"/>
              </a:ext>
            </a:extLst>
          </p:cNvPr>
          <p:cNvPicPr>
            <a:picLocks noChangeAspect="1"/>
          </p:cNvPicPr>
          <p:nvPr/>
        </p:nvPicPr>
        <p:blipFill>
          <a:blip r:embed="rId4"/>
          <a:stretch>
            <a:fillRect/>
          </a:stretch>
        </p:blipFill>
        <p:spPr>
          <a:xfrm>
            <a:off x="3950163" y="377440"/>
            <a:ext cx="1822565" cy="1423336"/>
          </a:xfrm>
          <a:prstGeom prst="rect">
            <a:avLst/>
          </a:prstGeom>
        </p:spPr>
      </p:pic>
      <p:sp>
        <p:nvSpPr>
          <p:cNvPr id="10" name="TextBox 9">
            <a:extLst>
              <a:ext uri="{FF2B5EF4-FFF2-40B4-BE49-F238E27FC236}">
                <a16:creationId xmlns:a16="http://schemas.microsoft.com/office/drawing/2014/main" id="{C651B794-60F6-C9C5-622C-C65AF24BC222}"/>
              </a:ext>
            </a:extLst>
          </p:cNvPr>
          <p:cNvSpPr txBox="1"/>
          <p:nvPr/>
        </p:nvSpPr>
        <p:spPr>
          <a:xfrm>
            <a:off x="429164" y="1298759"/>
            <a:ext cx="37663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Tenorite "/>
                <a:ea typeface="+mn-ea"/>
                <a:cs typeface="+mn-cs"/>
              </a:rPr>
              <a:t>Organised by LEAF but supported by many of the big Agricultural Processors such as Arla, Tesco, etc.</a:t>
            </a:r>
          </a:p>
        </p:txBody>
      </p:sp>
      <p:graphicFrame>
        <p:nvGraphicFramePr>
          <p:cNvPr id="38" name="Text Placeholder 2">
            <a:extLst>
              <a:ext uri="{FF2B5EF4-FFF2-40B4-BE49-F238E27FC236}">
                <a16:creationId xmlns:a16="http://schemas.microsoft.com/office/drawing/2014/main" id="{E4F41AFB-27B0-3AF4-CB42-09F1012B8BB0}"/>
              </a:ext>
            </a:extLst>
          </p:cNvPr>
          <p:cNvGraphicFramePr/>
          <p:nvPr/>
        </p:nvGraphicFramePr>
        <p:xfrm>
          <a:off x="6769494" y="1208525"/>
          <a:ext cx="4953000" cy="45647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326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BCCD6C8-F91D-4A81-8513-B31078BBC009}"/>
              </a:ext>
            </a:extLst>
          </p:cNvPr>
          <p:cNvSpPr>
            <a:spLocks noGrp="1"/>
          </p:cNvSpPr>
          <p:nvPr>
            <p:ph type="title"/>
          </p:nvPr>
        </p:nvSpPr>
        <p:spPr>
          <a:xfrm>
            <a:off x="286871" y="422661"/>
            <a:ext cx="8964705" cy="1028074"/>
          </a:xfrm>
        </p:spPr>
        <p:txBody>
          <a:bodyPr rtlCol="0"/>
          <a:lstStyle/>
          <a:p>
            <a:pPr algn="ctr" rtl="0"/>
            <a:r>
              <a:rPr lang="en-GB" sz="2800"/>
              <a:t>CEVAS</a:t>
            </a:r>
            <a:br>
              <a:rPr lang="en-GB" sz="2800"/>
            </a:br>
            <a:r>
              <a:rPr lang="en-GB" sz="2800"/>
              <a:t>Countryside Education Visits Accreditation Scheme</a:t>
            </a:r>
          </a:p>
        </p:txBody>
      </p:sp>
      <p:sp>
        <p:nvSpPr>
          <p:cNvPr id="63" name="Text Placeholder 62">
            <a:extLst>
              <a:ext uri="{FF2B5EF4-FFF2-40B4-BE49-F238E27FC236}">
                <a16:creationId xmlns:a16="http://schemas.microsoft.com/office/drawing/2014/main" id="{9F219F7A-AA8D-44E8-85C6-7B9E43B2FEA2}"/>
              </a:ext>
            </a:extLst>
          </p:cNvPr>
          <p:cNvSpPr>
            <a:spLocks noGrp="1"/>
          </p:cNvSpPr>
          <p:nvPr>
            <p:ph type="body" sz="quarter" idx="16"/>
          </p:nvPr>
        </p:nvSpPr>
        <p:spPr>
          <a:xfrm>
            <a:off x="286871" y="1693004"/>
            <a:ext cx="1741937" cy="720399"/>
          </a:xfrm>
        </p:spPr>
        <p:txBody>
          <a:bodyPr rtlCol="0"/>
          <a:lstStyle/>
          <a:p>
            <a:pPr rtl="0"/>
            <a:r>
              <a:rPr lang="en-GB"/>
              <a:t>​A or B ?</a:t>
            </a:r>
          </a:p>
        </p:txBody>
      </p:sp>
      <p:sp>
        <p:nvSpPr>
          <p:cNvPr id="100" name="Text Placeholder 99">
            <a:extLst>
              <a:ext uri="{FF2B5EF4-FFF2-40B4-BE49-F238E27FC236}">
                <a16:creationId xmlns:a16="http://schemas.microsoft.com/office/drawing/2014/main" id="{20C05462-50C1-47AC-B864-6331DA480340}"/>
              </a:ext>
            </a:extLst>
          </p:cNvPr>
          <p:cNvSpPr>
            <a:spLocks noGrp="1"/>
          </p:cNvSpPr>
          <p:nvPr>
            <p:ph type="body" sz="quarter" idx="18"/>
          </p:nvPr>
        </p:nvSpPr>
        <p:spPr>
          <a:xfrm>
            <a:off x="286871" y="3007842"/>
            <a:ext cx="1741937" cy="720400"/>
          </a:xfrm>
        </p:spPr>
        <p:txBody>
          <a:bodyPr rtlCol="0"/>
          <a:lstStyle/>
          <a:p>
            <a:pPr rtl="0"/>
            <a:r>
              <a:rPr lang="en-GB"/>
              <a:t>Qualified?</a:t>
            </a:r>
          </a:p>
        </p:txBody>
      </p:sp>
      <p:sp>
        <p:nvSpPr>
          <p:cNvPr id="102" name="Text Placeholder 101">
            <a:extLst>
              <a:ext uri="{FF2B5EF4-FFF2-40B4-BE49-F238E27FC236}">
                <a16:creationId xmlns:a16="http://schemas.microsoft.com/office/drawing/2014/main" id="{26F75E59-B08F-4122-977F-72EEC91E5B7F}"/>
              </a:ext>
            </a:extLst>
          </p:cNvPr>
          <p:cNvSpPr>
            <a:spLocks noGrp="1"/>
          </p:cNvSpPr>
          <p:nvPr>
            <p:ph type="body" sz="quarter" idx="20"/>
          </p:nvPr>
        </p:nvSpPr>
        <p:spPr>
          <a:xfrm>
            <a:off x="125506" y="5164996"/>
            <a:ext cx="1986348" cy="720400"/>
          </a:xfrm>
        </p:spPr>
        <p:txBody>
          <a:bodyPr rtlCol="0"/>
          <a:lstStyle/>
          <a:p>
            <a:pPr rtl="0"/>
            <a:r>
              <a:rPr lang="en-GB"/>
              <a:t>In </a:t>
            </a:r>
            <a:r>
              <a:rPr lang="en-GB" err="1"/>
              <a:t>SchooL</a:t>
            </a:r>
            <a:endParaRPr lang="en-GB"/>
          </a:p>
        </p:txBody>
      </p:sp>
      <p:sp>
        <p:nvSpPr>
          <p:cNvPr id="62" name="Text Placeholder 61">
            <a:extLst>
              <a:ext uri="{FF2B5EF4-FFF2-40B4-BE49-F238E27FC236}">
                <a16:creationId xmlns:a16="http://schemas.microsoft.com/office/drawing/2014/main" id="{F0E231FA-A4C7-4627-A14C-74DA402FD943}"/>
              </a:ext>
            </a:extLst>
          </p:cNvPr>
          <p:cNvSpPr>
            <a:spLocks noGrp="1"/>
          </p:cNvSpPr>
          <p:nvPr>
            <p:ph type="body" sz="quarter" idx="12"/>
          </p:nvPr>
        </p:nvSpPr>
        <p:spPr>
          <a:xfrm>
            <a:off x="2435528" y="1584309"/>
            <a:ext cx="6236118" cy="1017102"/>
          </a:xfrm>
        </p:spPr>
        <p:txBody>
          <a:bodyPr rtlCol="0"/>
          <a:lstStyle/>
          <a:p>
            <a:pPr rtl="0"/>
            <a:r>
              <a:rPr lang="en-GB"/>
              <a:t>Farmers can be accredited via two routes</a:t>
            </a:r>
          </a:p>
          <a:p>
            <a:pPr rtl="0"/>
            <a:r>
              <a:rPr lang="en-GB"/>
              <a:t>- A) Education Route</a:t>
            </a:r>
          </a:p>
          <a:p>
            <a:pPr rtl="0"/>
            <a:r>
              <a:rPr lang="en-GB"/>
              <a:t>-B) Care Farm Route</a:t>
            </a:r>
          </a:p>
        </p:txBody>
      </p:sp>
      <p:sp>
        <p:nvSpPr>
          <p:cNvPr id="99" name="Text Placeholder 98">
            <a:extLst>
              <a:ext uri="{FF2B5EF4-FFF2-40B4-BE49-F238E27FC236}">
                <a16:creationId xmlns:a16="http://schemas.microsoft.com/office/drawing/2014/main" id="{5355A1F3-1DF5-4754-82C7-DBE14DBFAC9A}"/>
              </a:ext>
            </a:extLst>
          </p:cNvPr>
          <p:cNvSpPr>
            <a:spLocks noGrp="1"/>
          </p:cNvSpPr>
          <p:nvPr>
            <p:ph type="body" sz="quarter" idx="17"/>
          </p:nvPr>
        </p:nvSpPr>
        <p:spPr>
          <a:xfrm>
            <a:off x="2585254" y="2953407"/>
            <a:ext cx="5805711" cy="1017102"/>
          </a:xfrm>
        </p:spPr>
        <p:txBody>
          <a:bodyPr rtlCol="0"/>
          <a:lstStyle/>
          <a:p>
            <a:pPr rtl="0"/>
            <a:r>
              <a:rPr lang="en-GB"/>
              <a:t>CEVAS is managed by LEAF and provides farmers with training to Open College Network level 2 Award standard. They are trained in curriculum needs, cross curricular opportunities, how to plan and risk assess sessions, how to present to children of all ages. Taught to link what they offer to National Curriculum. ​</a:t>
            </a:r>
          </a:p>
        </p:txBody>
      </p:sp>
      <p:sp>
        <p:nvSpPr>
          <p:cNvPr id="101" name="Text Placeholder 100">
            <a:extLst>
              <a:ext uri="{FF2B5EF4-FFF2-40B4-BE49-F238E27FC236}">
                <a16:creationId xmlns:a16="http://schemas.microsoft.com/office/drawing/2014/main" id="{E67B7AF0-52AF-488F-990C-DB132A565BAD}"/>
              </a:ext>
            </a:extLst>
          </p:cNvPr>
          <p:cNvSpPr>
            <a:spLocks noGrp="1"/>
          </p:cNvSpPr>
          <p:nvPr>
            <p:ph type="body" sz="quarter" idx="19"/>
          </p:nvPr>
        </p:nvSpPr>
        <p:spPr>
          <a:xfrm>
            <a:off x="2693961" y="5097342"/>
            <a:ext cx="5805711" cy="1017102"/>
          </a:xfrm>
        </p:spPr>
        <p:txBody>
          <a:bodyPr rtlCol="0"/>
          <a:lstStyle/>
          <a:p>
            <a:pPr rtl="0"/>
            <a:r>
              <a:rPr lang="en-GB"/>
              <a:t>CEVAS also covers farmers going into schools to work with students and provides them with resource support packs ​</a:t>
            </a:r>
          </a:p>
        </p:txBody>
      </p:sp>
      <p:sp>
        <p:nvSpPr>
          <p:cNvPr id="20" name="Date Placeholder 19">
            <a:extLst>
              <a:ext uri="{FF2B5EF4-FFF2-40B4-BE49-F238E27FC236}">
                <a16:creationId xmlns:a16="http://schemas.microsoft.com/office/drawing/2014/main" id="{6118120B-49F2-457A-8FD7-4A9BA3AC6A66}"/>
              </a:ext>
            </a:extLst>
          </p:cNvPr>
          <p:cNvSpPr>
            <a:spLocks noGrp="1"/>
          </p:cNvSpPr>
          <p:nvPr>
            <p:ph type="dt" sz="half" idx="2"/>
          </p:nvPr>
        </p:nvSpPr>
        <p:spPr>
          <a:xfrm>
            <a:off x="0" y="6248018"/>
            <a:ext cx="2435528" cy="614850"/>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0" normalizeH="0" baseline="0" noProof="0">
                <a:ln>
                  <a:noFill/>
                </a:ln>
                <a:solidFill>
                  <a:prstClr val="white"/>
                </a:solidFill>
                <a:effectLst>
                  <a:outerShdw blurRad="38100" dist="38100" dir="2700000" algn="tl">
                    <a:srgbClr val="000000">
                      <a:alpha val="43137"/>
                    </a:srgbClr>
                  </a:outerShdw>
                </a:effectLst>
                <a:uLnTx/>
                <a:uFillTx/>
                <a:latin typeface="Tenorite "/>
                <a:ea typeface="+mn-ea"/>
                <a:cs typeface="+mn-cs"/>
              </a:rPr>
              <a:t>20XX</a:t>
            </a:r>
          </a:p>
        </p:txBody>
      </p:sp>
      <p:sp>
        <p:nvSpPr>
          <p:cNvPr id="21" name="Footer Placeholder 20">
            <a:extLst>
              <a:ext uri="{FF2B5EF4-FFF2-40B4-BE49-F238E27FC236}">
                <a16:creationId xmlns:a16="http://schemas.microsoft.com/office/drawing/2014/main" id="{08ADC8B7-1650-4062-AE08-FC1C3B6ADD76}"/>
              </a:ext>
            </a:extLst>
          </p:cNvPr>
          <p:cNvSpPr>
            <a:spLocks noGrp="1"/>
          </p:cNvSpPr>
          <p:nvPr>
            <p:ph type="ftr" sz="quarter" idx="11"/>
          </p:nvPr>
        </p:nvSpPr>
        <p:spPr>
          <a:xfrm>
            <a:off x="2439762" y="6248018"/>
            <a:ext cx="7267426" cy="620868"/>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all" spc="100" normalizeH="0" baseline="0" noProof="0">
                <a:ln>
                  <a:noFill/>
                </a:ln>
                <a:solidFill>
                  <a:prstClr val="white"/>
                </a:solidFill>
                <a:effectLst>
                  <a:outerShdw blurRad="38100" dist="38100" dir="2700000" algn="tl">
                    <a:srgbClr val="000000">
                      <a:alpha val="43137"/>
                    </a:srgbClr>
                  </a:outerShdw>
                </a:effectLst>
                <a:uLnTx/>
                <a:uFillTx/>
                <a:latin typeface="Tenorite Bold"/>
                <a:ea typeface="+mn-ea"/>
                <a:cs typeface="+mn-cs"/>
              </a:rPr>
              <a:t>Pitch deck</a:t>
            </a:r>
          </a:p>
        </p:txBody>
      </p:sp>
      <p:sp>
        <p:nvSpPr>
          <p:cNvPr id="22" name="Slide Number Placeholder 21">
            <a:extLst>
              <a:ext uri="{FF2B5EF4-FFF2-40B4-BE49-F238E27FC236}">
                <a16:creationId xmlns:a16="http://schemas.microsoft.com/office/drawing/2014/main" id="{071C9AA2-1CCA-4329-B67C-08356C3C3CBC}"/>
              </a:ext>
            </a:extLst>
          </p:cNvPr>
          <p:cNvSpPr>
            <a:spLocks noGrp="1"/>
          </p:cNvSpPr>
          <p:nvPr>
            <p:ph type="sldNum" sz="quarter" idx="4"/>
          </p:nvPr>
        </p:nvSpPr>
        <p:spPr>
          <a:xfrm>
            <a:off x="9707188" y="6248018"/>
            <a:ext cx="2495699" cy="620866"/>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GB" sz="1200" b="0" i="0" u="none" strike="noStrike" kern="1200" cap="none" spc="100" normalizeH="0" baseline="0" noProof="0" smtClean="0">
                <a:ln>
                  <a:noFill/>
                </a:ln>
                <a:solidFill>
                  <a:prstClr val="white"/>
                </a:solidFill>
                <a:effectLst>
                  <a:outerShdw blurRad="38100" dist="38100" dir="2700000" algn="tl">
                    <a:srgbClr val="000000">
                      <a:alpha val="43137"/>
                    </a:srgbClr>
                  </a:outerShdw>
                </a:effectLst>
                <a:uLnTx/>
                <a:uFillTx/>
                <a:latin typeface="Tenorite "/>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00" normalizeH="0" baseline="0" noProof="0">
              <a:ln>
                <a:noFill/>
              </a:ln>
              <a:solidFill>
                <a:prstClr val="white"/>
              </a:solidFill>
              <a:effectLst>
                <a:outerShdw blurRad="38100" dist="38100" dir="2700000" algn="tl">
                  <a:srgbClr val="000000">
                    <a:alpha val="43137"/>
                  </a:srgbClr>
                </a:outerShdw>
              </a:effectLst>
              <a:uLnTx/>
              <a:uFillTx/>
              <a:latin typeface="Tenorite "/>
              <a:ea typeface="+mn-ea"/>
              <a:cs typeface="+mn-cs"/>
            </a:endParaRPr>
          </a:p>
        </p:txBody>
      </p:sp>
      <p:pic>
        <p:nvPicPr>
          <p:cNvPr id="2" name="Picture 1">
            <a:extLst>
              <a:ext uri="{FF2B5EF4-FFF2-40B4-BE49-F238E27FC236}">
                <a16:creationId xmlns:a16="http://schemas.microsoft.com/office/drawing/2014/main" id="{12E1DDEF-2AAF-50D3-B956-D1B95CCB9111}"/>
              </a:ext>
            </a:extLst>
          </p:cNvPr>
          <p:cNvPicPr>
            <a:picLocks noChangeAspect="1"/>
          </p:cNvPicPr>
          <p:nvPr/>
        </p:nvPicPr>
        <p:blipFill>
          <a:blip r:embed="rId3"/>
          <a:stretch>
            <a:fillRect/>
          </a:stretch>
        </p:blipFill>
        <p:spPr>
          <a:xfrm rot="5400000">
            <a:off x="7792183" y="2187697"/>
            <a:ext cx="5494894" cy="1687976"/>
          </a:xfrm>
          <a:prstGeom prst="rect">
            <a:avLst/>
          </a:prstGeom>
        </p:spPr>
      </p:pic>
    </p:spTree>
    <p:extLst>
      <p:ext uri="{BB962C8B-B14F-4D97-AF65-F5344CB8AC3E}">
        <p14:creationId xmlns:p14="http://schemas.microsoft.com/office/powerpoint/2010/main" val="23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3"/>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3">
                                            <p:bg/>
                                          </p:spTgt>
                                        </p:tgtEl>
                                        <p:attrNameLst>
                                          <p:attrName>style.visibility</p:attrName>
                                        </p:attrNameLst>
                                      </p:cBhvr>
                                      <p:to>
                                        <p:strVal val="visible"/>
                                      </p:to>
                                    </p:set>
                                    <p:anim calcmode="lin" valueType="num">
                                      <p:cBhvr additive="base">
                                        <p:cTn id="11" dur="500" fill="hold"/>
                                        <p:tgtEl>
                                          <p:spTgt spid="6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6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3">
                                            <p:txEl>
                                              <p:pRg st="0" end="0"/>
                                            </p:txEl>
                                          </p:spTgt>
                                        </p:tgtEl>
                                        <p:attrNameLst>
                                          <p:attrName>style.visibility</p:attrName>
                                        </p:attrNameLst>
                                      </p:cBhvr>
                                      <p:to>
                                        <p:strVal val="visible"/>
                                      </p:to>
                                    </p:set>
                                    <p:anim calcmode="lin" valueType="num">
                                      <p:cBhvr additive="base">
                                        <p:cTn id="1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2">
                                            <p:txEl>
                                              <p:pRg st="0" end="0"/>
                                            </p:txEl>
                                          </p:spTgt>
                                        </p:tgtEl>
                                        <p:attrNameLst>
                                          <p:attrName>style.visibility</p:attrName>
                                        </p:attrNameLst>
                                      </p:cBhvr>
                                      <p:to>
                                        <p:strVal val="visible"/>
                                      </p:to>
                                    </p:set>
                                    <p:anim calcmode="lin" valueType="num">
                                      <p:cBhvr additive="base">
                                        <p:cTn id="23"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2">
                                            <p:txEl>
                                              <p:pRg st="1" end="1"/>
                                            </p:txEl>
                                          </p:spTgt>
                                        </p:tgtEl>
                                        <p:attrNameLst>
                                          <p:attrName>style.visibility</p:attrName>
                                        </p:attrNameLst>
                                      </p:cBhvr>
                                      <p:to>
                                        <p:strVal val="visible"/>
                                      </p:to>
                                    </p:set>
                                    <p:anim calcmode="lin" valueType="num">
                                      <p:cBhvr additive="base">
                                        <p:cTn id="29" dur="500" fill="hold"/>
                                        <p:tgtEl>
                                          <p:spTgt spid="6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2">
                                            <p:txEl>
                                              <p:pRg st="2" end="2"/>
                                            </p:txEl>
                                          </p:spTgt>
                                        </p:tgtEl>
                                        <p:attrNameLst>
                                          <p:attrName>style.visibility</p:attrName>
                                        </p:attrNameLst>
                                      </p:cBhvr>
                                      <p:to>
                                        <p:strVal val="visible"/>
                                      </p:to>
                                    </p:set>
                                    <p:anim calcmode="lin" valueType="num">
                                      <p:cBhvr additive="base">
                                        <p:cTn id="35"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0">
                                            <p:bg/>
                                          </p:spTgt>
                                        </p:tgtEl>
                                        <p:attrNameLst>
                                          <p:attrName>style.visibility</p:attrName>
                                        </p:attrNameLst>
                                      </p:cBhvr>
                                      <p:to>
                                        <p:strVal val="visible"/>
                                      </p:to>
                                    </p:set>
                                    <p:animEffect transition="in" filter="fade">
                                      <p:cBhvr>
                                        <p:cTn id="41" dur="1000"/>
                                        <p:tgtEl>
                                          <p:spTgt spid="100">
                                            <p:bg/>
                                          </p:spTgt>
                                        </p:tgtEl>
                                      </p:cBhvr>
                                    </p:animEffect>
                                    <p:anim calcmode="lin" valueType="num">
                                      <p:cBhvr>
                                        <p:cTn id="42" dur="1000" fill="hold"/>
                                        <p:tgtEl>
                                          <p:spTgt spid="100">
                                            <p:bg/>
                                          </p:spTgt>
                                        </p:tgtEl>
                                        <p:attrNameLst>
                                          <p:attrName>ppt_x</p:attrName>
                                        </p:attrNameLst>
                                      </p:cBhvr>
                                      <p:tavLst>
                                        <p:tav tm="0">
                                          <p:val>
                                            <p:strVal val="#ppt_x"/>
                                          </p:val>
                                        </p:tav>
                                        <p:tav tm="100000">
                                          <p:val>
                                            <p:strVal val="#ppt_x"/>
                                          </p:val>
                                        </p:tav>
                                      </p:tavLst>
                                    </p:anim>
                                    <p:anim calcmode="lin" valueType="num">
                                      <p:cBhvr>
                                        <p:cTn id="43" dur="1000" fill="hold"/>
                                        <p:tgtEl>
                                          <p:spTgt spid="100">
                                            <p:bg/>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0">
                                            <p:txEl>
                                              <p:pRg st="0" end="0"/>
                                            </p:txEl>
                                          </p:spTgt>
                                        </p:tgtEl>
                                        <p:attrNameLst>
                                          <p:attrName>style.visibility</p:attrName>
                                        </p:attrNameLst>
                                      </p:cBhvr>
                                      <p:to>
                                        <p:strVal val="visible"/>
                                      </p:to>
                                    </p:set>
                                    <p:animEffect transition="in" filter="fade">
                                      <p:cBhvr>
                                        <p:cTn id="48" dur="1000"/>
                                        <p:tgtEl>
                                          <p:spTgt spid="100">
                                            <p:txEl>
                                              <p:pRg st="0" end="0"/>
                                            </p:txEl>
                                          </p:spTgt>
                                        </p:tgtEl>
                                      </p:cBhvr>
                                    </p:animEffect>
                                    <p:anim calcmode="lin" valueType="num">
                                      <p:cBhvr>
                                        <p:cTn id="49"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9">
                                            <p:txEl>
                                              <p:pRg st="0" end="0"/>
                                            </p:txEl>
                                          </p:spTgt>
                                        </p:tgtEl>
                                        <p:attrNameLst>
                                          <p:attrName>style.visibility</p:attrName>
                                        </p:attrNameLst>
                                      </p:cBhvr>
                                      <p:to>
                                        <p:strVal val="visible"/>
                                      </p:to>
                                    </p:set>
                                    <p:animEffect transition="in" filter="fade">
                                      <p:cBhvr>
                                        <p:cTn id="55" dur="1000"/>
                                        <p:tgtEl>
                                          <p:spTgt spid="99">
                                            <p:txEl>
                                              <p:pRg st="0" end="0"/>
                                            </p:txEl>
                                          </p:spTgt>
                                        </p:tgtEl>
                                      </p:cBhvr>
                                    </p:animEffect>
                                    <p:anim calcmode="lin" valueType="num">
                                      <p:cBhvr>
                                        <p:cTn id="56"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02">
                                            <p:bg/>
                                          </p:spTgt>
                                        </p:tgtEl>
                                        <p:attrNameLst>
                                          <p:attrName>style.visibility</p:attrName>
                                        </p:attrNameLst>
                                      </p:cBhvr>
                                      <p:to>
                                        <p:strVal val="visible"/>
                                      </p:to>
                                    </p:set>
                                    <p:anim calcmode="lin" valueType="num">
                                      <p:cBhvr additive="base">
                                        <p:cTn id="62" dur="500" fill="hold"/>
                                        <p:tgtEl>
                                          <p:spTgt spid="102">
                                            <p:bg/>
                                          </p:spTgt>
                                        </p:tgtEl>
                                        <p:attrNameLst>
                                          <p:attrName>ppt_x</p:attrName>
                                        </p:attrNameLst>
                                      </p:cBhvr>
                                      <p:tavLst>
                                        <p:tav tm="0">
                                          <p:val>
                                            <p:strVal val="#ppt_x"/>
                                          </p:val>
                                        </p:tav>
                                        <p:tav tm="100000">
                                          <p:val>
                                            <p:strVal val="#ppt_x"/>
                                          </p:val>
                                        </p:tav>
                                      </p:tavLst>
                                    </p:anim>
                                    <p:anim calcmode="lin" valueType="num">
                                      <p:cBhvr additive="base">
                                        <p:cTn id="63" dur="500" fill="hold"/>
                                        <p:tgtEl>
                                          <p:spTgt spid="102">
                                            <p:bg/>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02">
                                            <p:txEl>
                                              <p:pRg st="0" end="0"/>
                                            </p:txEl>
                                          </p:spTgt>
                                        </p:tgtEl>
                                        <p:attrNameLst>
                                          <p:attrName>style.visibility</p:attrName>
                                        </p:attrNameLst>
                                      </p:cBhvr>
                                      <p:to>
                                        <p:strVal val="visible"/>
                                      </p:to>
                                    </p:set>
                                    <p:anim calcmode="lin" valueType="num">
                                      <p:cBhvr additive="base">
                                        <p:cTn id="68"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01">
                                            <p:txEl>
                                              <p:pRg st="0" end="0"/>
                                            </p:txEl>
                                          </p:spTgt>
                                        </p:tgtEl>
                                        <p:attrNameLst>
                                          <p:attrName>style.visibility</p:attrName>
                                        </p:attrNameLst>
                                      </p:cBhvr>
                                      <p:to>
                                        <p:strVal val="visible"/>
                                      </p:to>
                                    </p:set>
                                    <p:anim calcmode="lin" valueType="num">
                                      <p:cBhvr additive="base">
                                        <p:cTn id="74"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3" grpId="0" build="p" animBg="1"/>
      <p:bldP spid="100" grpId="0" build="p" animBg="1"/>
      <p:bldP spid="102" grpId="0" build="p" animBg="1"/>
      <p:bldP spid="62" grpId="0" build="p"/>
      <p:bldP spid="99" grpId="0" build="p"/>
      <p:bldP spid="10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32" name="Rectangle 131">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
                <a:ea typeface="+mn-ea"/>
                <a:cs typeface="+mn-cs"/>
              </a:endParaRPr>
            </a:p>
          </p:txBody>
        </p:sp>
        <p:sp>
          <p:nvSpPr>
            <p:cNvPr id="133" name="Rectangle 132">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
                <a:ea typeface="+mn-ea"/>
                <a:cs typeface="+mn-cs"/>
              </a:endParaRPr>
            </a:p>
          </p:txBody>
        </p:sp>
        <p:sp>
          <p:nvSpPr>
            <p:cNvPr id="134" name="Rectangle 133">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
                <a:ea typeface="+mn-ea"/>
                <a:cs typeface="+mn-cs"/>
              </a:endParaRPr>
            </a:p>
          </p:txBody>
        </p:sp>
      </p:grpSp>
      <p:sp>
        <p:nvSpPr>
          <p:cNvPr id="42" name="Title 41">
            <a:extLst>
              <a:ext uri="{FF2B5EF4-FFF2-40B4-BE49-F238E27FC236}">
                <a16:creationId xmlns:a16="http://schemas.microsoft.com/office/drawing/2014/main" id="{2BE5B953-EF9F-4041-99DD-A612D068CA20}"/>
              </a:ext>
            </a:extLst>
          </p:cNvPr>
          <p:cNvSpPr>
            <a:spLocks noGrp="1"/>
          </p:cNvSpPr>
          <p:nvPr>
            <p:ph type="title"/>
          </p:nvPr>
        </p:nvSpPr>
        <p:spPr>
          <a:xfrm>
            <a:off x="876691" y="301843"/>
            <a:ext cx="10477109" cy="1003532"/>
          </a:xfrm>
        </p:spPr>
        <p:txBody>
          <a:bodyPr vert="horz" lIns="91440" tIns="45720" rIns="91440" bIns="45720" rtlCol="0" anchor="ctr">
            <a:normAutofit/>
          </a:bodyPr>
          <a:lstStyle/>
          <a:p>
            <a:pPr algn="l"/>
            <a:r>
              <a:rPr lang="en-US" sz="3200" kern="1200">
                <a:solidFill>
                  <a:srgbClr val="FFFFFF"/>
                </a:solidFill>
                <a:latin typeface="+mj-lt"/>
                <a:ea typeface="+mj-ea"/>
                <a:cs typeface="+mj-cs"/>
              </a:rPr>
              <a:t>Where can you go for Links and Ideas? </a:t>
            </a:r>
          </a:p>
        </p:txBody>
      </p:sp>
      <p:sp>
        <p:nvSpPr>
          <p:cNvPr id="39" name="Text Placeholder 38">
            <a:extLst>
              <a:ext uri="{FF2B5EF4-FFF2-40B4-BE49-F238E27FC236}">
                <a16:creationId xmlns:a16="http://schemas.microsoft.com/office/drawing/2014/main" id="{527B65DB-B329-4F74-8E21-BB9F010D9221}"/>
              </a:ext>
            </a:extLst>
          </p:cNvPr>
          <p:cNvSpPr>
            <a:spLocks/>
          </p:cNvSpPr>
          <p:nvPr/>
        </p:nvSpPr>
        <p:spPr>
          <a:xfrm>
            <a:off x="338555" y="1936294"/>
            <a:ext cx="4987201" cy="885073"/>
          </a:xfrm>
          <a:prstGeom prst="rect">
            <a:avLst/>
          </a:prstGeom>
        </p:spPr>
        <p:txBody>
          <a:bodyPr rtlCol="0"/>
          <a:lstStyle/>
          <a:p>
            <a:pPr marL="0" marR="0" lvl="0" indent="0" algn="l" defTabSz="649224"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Tenorite "/>
                <a:ea typeface="+mn-ea"/>
                <a:cs typeface="+mn-cs"/>
              </a:rPr>
              <a:t>Countryside Classroom</a:t>
            </a:r>
          </a:p>
        </p:txBody>
      </p:sp>
      <p:sp>
        <p:nvSpPr>
          <p:cNvPr id="37" name="Text Placeholder 36">
            <a:extLst>
              <a:ext uri="{FF2B5EF4-FFF2-40B4-BE49-F238E27FC236}">
                <a16:creationId xmlns:a16="http://schemas.microsoft.com/office/drawing/2014/main" id="{71CDE1A5-3814-4B55-93C4-8A6EA3982E73}"/>
              </a:ext>
            </a:extLst>
          </p:cNvPr>
          <p:cNvSpPr>
            <a:spLocks/>
          </p:cNvSpPr>
          <p:nvPr/>
        </p:nvSpPr>
        <p:spPr>
          <a:xfrm>
            <a:off x="338554" y="3100034"/>
            <a:ext cx="4699610" cy="783853"/>
          </a:xfrm>
          <a:prstGeom prst="rect">
            <a:avLst/>
          </a:prstGeom>
        </p:spPr>
        <p:txBody>
          <a:bodyPr rtlCol="0"/>
          <a:lstStyle/>
          <a:p>
            <a:pPr marL="0" marR="0" lvl="0" indent="0" algn="l" defTabSz="649224"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Tenorite "/>
                <a:ea typeface="+mn-ea"/>
                <a:cs typeface="+mn-cs"/>
              </a:rPr>
              <a:t>Great supply of resources and you can search for famers that host visits</a:t>
            </a:r>
          </a:p>
        </p:txBody>
      </p:sp>
      <p:sp>
        <p:nvSpPr>
          <p:cNvPr id="54" name="Text Placeholder 53">
            <a:extLst>
              <a:ext uri="{FF2B5EF4-FFF2-40B4-BE49-F238E27FC236}">
                <a16:creationId xmlns:a16="http://schemas.microsoft.com/office/drawing/2014/main" id="{D3FA2EF4-DF81-4FEC-82B7-E032CFC41EB6}"/>
              </a:ext>
            </a:extLst>
          </p:cNvPr>
          <p:cNvSpPr>
            <a:spLocks/>
          </p:cNvSpPr>
          <p:nvPr/>
        </p:nvSpPr>
        <p:spPr>
          <a:xfrm>
            <a:off x="338555" y="2478632"/>
            <a:ext cx="3713491" cy="408337"/>
          </a:xfrm>
          <a:prstGeom prst="rect">
            <a:avLst/>
          </a:prstGeom>
        </p:spPr>
        <p:txBody>
          <a:bodyPr rtlCol="0"/>
          <a:lstStyle/>
          <a:p>
            <a:pPr marL="0" marR="0" lvl="0" indent="0" algn="l" defTabSz="649224"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Tenorite "/>
                <a:ea typeface="+mn-ea"/>
                <a:cs typeface="+mn-cs"/>
              </a:rPr>
              <a:t>www.countrysideclassroom.org.uk</a:t>
            </a:r>
          </a:p>
        </p:txBody>
      </p:sp>
      <p:sp>
        <p:nvSpPr>
          <p:cNvPr id="93" name="Text Placeholder 92">
            <a:extLst>
              <a:ext uri="{FF2B5EF4-FFF2-40B4-BE49-F238E27FC236}">
                <a16:creationId xmlns:a16="http://schemas.microsoft.com/office/drawing/2014/main" id="{69309BE5-1D43-41CC-AF4E-0764CB38AFC7}"/>
              </a:ext>
            </a:extLst>
          </p:cNvPr>
          <p:cNvSpPr>
            <a:spLocks/>
          </p:cNvSpPr>
          <p:nvPr/>
        </p:nvSpPr>
        <p:spPr>
          <a:xfrm>
            <a:off x="6899901" y="2046786"/>
            <a:ext cx="3712108" cy="863691"/>
          </a:xfrm>
          <a:prstGeom prst="rect">
            <a:avLst/>
          </a:prstGeom>
        </p:spPr>
        <p:txBody>
          <a:bodyPr rtlCol="0"/>
          <a:lstStyle/>
          <a:p>
            <a:pPr marL="0" marR="0" lvl="0" indent="0" algn="l" defTabSz="649224"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Tenorite "/>
                <a:ea typeface="+mn-ea"/>
                <a:cs typeface="+mn-cs"/>
              </a:rPr>
              <a:t>Food Fact OF Life</a:t>
            </a:r>
          </a:p>
        </p:txBody>
      </p:sp>
      <p:sp>
        <p:nvSpPr>
          <p:cNvPr id="111" name="Text Placeholder 110">
            <a:extLst>
              <a:ext uri="{FF2B5EF4-FFF2-40B4-BE49-F238E27FC236}">
                <a16:creationId xmlns:a16="http://schemas.microsoft.com/office/drawing/2014/main" id="{E1D1694F-C738-4BCD-9E96-EE9975000D4C}"/>
              </a:ext>
            </a:extLst>
          </p:cNvPr>
          <p:cNvSpPr>
            <a:spLocks/>
          </p:cNvSpPr>
          <p:nvPr/>
        </p:nvSpPr>
        <p:spPr>
          <a:xfrm>
            <a:off x="6908961" y="3094535"/>
            <a:ext cx="4944485" cy="370410"/>
          </a:xfrm>
          <a:prstGeom prst="rect">
            <a:avLst/>
          </a:prstGeom>
        </p:spPr>
        <p:txBody>
          <a:bodyPr rtlCol="0"/>
          <a:lstStyle/>
          <a:p>
            <a:pPr marL="0" marR="0" lvl="0" indent="0" algn="l" defTabSz="649224"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Tenorite "/>
                <a:ea typeface="+mn-ea"/>
                <a:cs typeface="+mn-cs"/>
              </a:rPr>
              <a:t>Bucket loads of resources for all curriculum stages including SEND provision, lesson plans, curriculum maps, recipes, careers info, whole school food approach, parental engagement and remote learning which is great for Alt Prov</a:t>
            </a:r>
            <a:r>
              <a:rPr kumimoji="0" lang="en-GB" sz="1278" b="0" i="0" u="none" strike="noStrike" kern="1200" cap="none" spc="0" normalizeH="0" baseline="0" noProof="0">
                <a:ln>
                  <a:noFill/>
                </a:ln>
                <a:solidFill>
                  <a:prstClr val="black"/>
                </a:solidFill>
                <a:effectLst/>
                <a:uLnTx/>
                <a:uFillTx/>
                <a:latin typeface="Tenorite "/>
                <a:ea typeface="+mn-ea"/>
                <a:cs typeface="+mn-cs"/>
              </a:rPr>
              <a:t>.</a:t>
            </a:r>
            <a:endParaRPr kumimoji="0" lang="en-GB" sz="1800" b="0" i="0" u="none" strike="noStrike" kern="1200" cap="none" spc="0" normalizeH="0" baseline="0" noProof="0">
              <a:ln>
                <a:noFill/>
              </a:ln>
              <a:solidFill>
                <a:prstClr val="black"/>
              </a:solidFill>
              <a:effectLst/>
              <a:uLnTx/>
              <a:uFillTx/>
              <a:latin typeface="Tenorite "/>
              <a:ea typeface="+mn-ea"/>
              <a:cs typeface="+mn-cs"/>
            </a:endParaRPr>
          </a:p>
        </p:txBody>
      </p:sp>
      <p:sp>
        <p:nvSpPr>
          <p:cNvPr id="126" name="Text Placeholder 125">
            <a:extLst>
              <a:ext uri="{FF2B5EF4-FFF2-40B4-BE49-F238E27FC236}">
                <a16:creationId xmlns:a16="http://schemas.microsoft.com/office/drawing/2014/main" id="{7E940100-DD26-429A-A83D-A44DA41E65D5}"/>
              </a:ext>
            </a:extLst>
          </p:cNvPr>
          <p:cNvSpPr>
            <a:spLocks/>
          </p:cNvSpPr>
          <p:nvPr/>
        </p:nvSpPr>
        <p:spPr>
          <a:xfrm>
            <a:off x="6908961" y="2517996"/>
            <a:ext cx="3482920" cy="321104"/>
          </a:xfrm>
          <a:prstGeom prst="rect">
            <a:avLst/>
          </a:prstGeom>
        </p:spPr>
        <p:txBody>
          <a:bodyPr rtlCol="0"/>
          <a:lstStyle/>
          <a:p>
            <a:pPr marL="0" marR="0" lvl="0" indent="0" algn="l" defTabSz="649224"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Tenorite "/>
                <a:ea typeface="+mn-ea"/>
                <a:cs typeface="+mn-cs"/>
              </a:rPr>
              <a:t>www.foodafactoflife.org.uk</a:t>
            </a:r>
          </a:p>
        </p:txBody>
      </p:sp>
      <p:sp>
        <p:nvSpPr>
          <p:cNvPr id="16" name="Slide Number Placeholder 15">
            <a:extLst>
              <a:ext uri="{FF2B5EF4-FFF2-40B4-BE49-F238E27FC236}">
                <a16:creationId xmlns:a16="http://schemas.microsoft.com/office/drawing/2014/main" id="{B4B869B9-27B2-49B6-8155-82C866DB1AD1}"/>
              </a:ext>
            </a:extLst>
          </p:cNvPr>
          <p:cNvSpPr>
            <a:spLocks/>
          </p:cNvSpPr>
          <p:nvPr/>
        </p:nvSpPr>
        <p:spPr>
          <a:xfrm>
            <a:off x="7993424" y="5721592"/>
            <a:ext cx="1954200" cy="260108"/>
          </a:xfrm>
          <a:prstGeom prst="rect">
            <a:avLst/>
          </a:prstGeom>
        </p:spPr>
        <p:txBody>
          <a:bodyPr rtlCol="0"/>
          <a:lstStyle/>
          <a:p>
            <a:pPr marL="0" marR="0" lvl="0" indent="0" algn="l" defTabSz="649224" rtl="0" eaLnBrk="1" fontAlgn="auto" latinLnBrk="0" hangingPunct="1">
              <a:lnSpc>
                <a:spcPct val="100000"/>
              </a:lnSpc>
              <a:spcBef>
                <a:spcPts val="0"/>
              </a:spcBef>
              <a:spcAft>
                <a:spcPts val="600"/>
              </a:spcAft>
              <a:buClrTx/>
              <a:buSzTx/>
              <a:buFontTx/>
              <a:buNone/>
              <a:tabLst/>
              <a:defRPr/>
            </a:pPr>
            <a:fld id="{EA87306C-81BA-4795-A5CA-9392456A8C1E}" type="slidenum">
              <a:rPr kumimoji="0" lang="en-GB" sz="1278" b="0" i="0" u="none" strike="noStrike" kern="1200" cap="none" spc="0" normalizeH="0" baseline="0" noProof="0">
                <a:ln>
                  <a:noFill/>
                </a:ln>
                <a:solidFill>
                  <a:prstClr val="black"/>
                </a:solidFill>
                <a:effectLst/>
                <a:uLnTx/>
                <a:uFillTx/>
                <a:latin typeface="Tenorite "/>
                <a:ea typeface="+mn-ea"/>
                <a:cs typeface="+mn-cs"/>
              </a:rPr>
              <a:pPr marL="0" marR="0" lvl="0" indent="0" algn="l" defTabSz="649224" rtl="0" eaLnBrk="1" fontAlgn="auto" latinLnBrk="0" hangingPunct="1">
                <a:lnSpc>
                  <a:spcPct val="100000"/>
                </a:lnSpc>
                <a:spcBef>
                  <a:spcPts val="0"/>
                </a:spcBef>
                <a:spcAft>
                  <a:spcPts val="600"/>
                </a:spcAft>
                <a:buClrTx/>
                <a:buSzTx/>
                <a:buFontTx/>
                <a:buNone/>
                <a:tabLst/>
                <a:defRPr/>
              </a:pPr>
              <a:t>14</a:t>
            </a:fld>
            <a:endParaRPr kumimoji="0" lang="en-GB" sz="1800" b="0" i="0" u="none" strike="noStrike" kern="1200" cap="none" spc="0" normalizeH="0" baseline="0" noProof="0">
              <a:ln>
                <a:noFill/>
              </a:ln>
              <a:solidFill>
                <a:prstClr val="black"/>
              </a:solidFill>
              <a:effectLst/>
              <a:uLnTx/>
              <a:uFillTx/>
              <a:latin typeface="Tenorite "/>
              <a:ea typeface="+mn-ea"/>
              <a:cs typeface="+mn-cs"/>
            </a:endParaRPr>
          </a:p>
        </p:txBody>
      </p:sp>
      <p:pic>
        <p:nvPicPr>
          <p:cNvPr id="11" name="Picture Placeholder 10">
            <a:extLst>
              <a:ext uri="{FF2B5EF4-FFF2-40B4-BE49-F238E27FC236}">
                <a16:creationId xmlns:a16="http://schemas.microsoft.com/office/drawing/2014/main" id="{E0FCD42F-3125-F889-B2F8-01872822BB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0581" y="4136334"/>
            <a:ext cx="4302994" cy="2049313"/>
          </a:xfrm>
          <a:prstGeom prst="rect">
            <a:avLst/>
          </a:prstGeom>
        </p:spPr>
      </p:pic>
      <p:pic>
        <p:nvPicPr>
          <p:cNvPr id="13" name="Picture 12" descr="A computer screen shot of a website&#10;&#10;Description automatically generated">
            <a:extLst>
              <a:ext uri="{FF2B5EF4-FFF2-40B4-BE49-F238E27FC236}">
                <a16:creationId xmlns:a16="http://schemas.microsoft.com/office/drawing/2014/main" id="{12A4E20D-6EBE-C76A-31F7-DBE7681ED5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7474" y="4555562"/>
            <a:ext cx="3816308" cy="2025182"/>
          </a:xfrm>
          <a:prstGeom prst="rect">
            <a:avLst/>
          </a:prstGeom>
        </p:spPr>
      </p:pic>
    </p:spTree>
    <p:extLst>
      <p:ext uri="{BB962C8B-B14F-4D97-AF65-F5344CB8AC3E}">
        <p14:creationId xmlns:p14="http://schemas.microsoft.com/office/powerpoint/2010/main" val="7901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3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grpId="0" nodeType="clickEffect">
                                  <p:stCondLst>
                                    <p:cond delay="0"/>
                                  </p:stCondLst>
                                  <p:childTnLst>
                                    <p:anim calcmode="discrete" valueType="str">
                                      <p:cBhvr override="childStyle">
                                        <p:cTn id="10" dur="2000" fill="hold"/>
                                        <p:tgtEl>
                                          <p:spTgt spid="9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B0A0B61-E44C-4C98-A84B-B96C81DA5816}"/>
              </a:ext>
            </a:extLst>
          </p:cNvPr>
          <p:cNvSpPr>
            <a:spLocks noGrp="1"/>
          </p:cNvSpPr>
          <p:nvPr>
            <p:ph type="title"/>
          </p:nvPr>
        </p:nvSpPr>
        <p:spPr>
          <a:xfrm>
            <a:off x="838200" y="2277035"/>
            <a:ext cx="3680012" cy="1151965"/>
          </a:xfrm>
        </p:spPr>
        <p:txBody>
          <a:bodyPr rtlCol="0"/>
          <a:lstStyle/>
          <a:p>
            <a:pPr rtl="0"/>
            <a:r>
              <a:rPr lang="en-GB"/>
              <a:t>Any Questions?</a:t>
            </a:r>
          </a:p>
        </p:txBody>
      </p:sp>
      <p:sp>
        <p:nvSpPr>
          <p:cNvPr id="9" name="Text Placeholder 8">
            <a:extLst>
              <a:ext uri="{FF2B5EF4-FFF2-40B4-BE49-F238E27FC236}">
                <a16:creationId xmlns:a16="http://schemas.microsoft.com/office/drawing/2014/main" id="{0BF8A3EA-3C0A-457C-ACBD-FA9FBF4DCB9F}"/>
              </a:ext>
            </a:extLst>
          </p:cNvPr>
          <p:cNvSpPr>
            <a:spLocks noGrp="1"/>
          </p:cNvSpPr>
          <p:nvPr>
            <p:ph type="body" sz="quarter" idx="14"/>
          </p:nvPr>
        </p:nvSpPr>
        <p:spPr>
          <a:xfrm>
            <a:off x="838201" y="3959761"/>
            <a:ext cx="4630270" cy="1790164"/>
          </a:xfrm>
        </p:spPr>
        <p:txBody>
          <a:bodyPr rtlCol="0"/>
          <a:lstStyle/>
          <a:p>
            <a:pPr rtl="0"/>
            <a:r>
              <a:rPr lang="en-GB" sz="2800"/>
              <a:t>Iona Corbett</a:t>
            </a:r>
          </a:p>
          <a:p>
            <a:pPr rtl="0"/>
            <a:endParaRPr lang="en-GB" sz="2800"/>
          </a:p>
          <a:p>
            <a:pPr rtl="0"/>
            <a:r>
              <a:rPr lang="en-GB" sz="2000"/>
              <a:t>Faculty Director for Technology, Creative Art &amp; Design and Food.</a:t>
            </a:r>
          </a:p>
          <a:p>
            <a:pPr rtl="0"/>
            <a:endParaRPr lang="en-GB" sz="2000"/>
          </a:p>
          <a:p>
            <a:pPr rtl="0"/>
            <a:r>
              <a:rPr lang="en-GB" sz="2000"/>
              <a:t>Head of Food &amp; Nutrition​</a:t>
            </a:r>
          </a:p>
          <a:p>
            <a:pPr rtl="0"/>
            <a:endParaRPr lang="en-GB" sz="2000"/>
          </a:p>
          <a:p>
            <a:pPr rtl="0"/>
            <a:r>
              <a:rPr lang="en-GB" sz="2800" err="1"/>
              <a:t>Icorbett@campden.school</a:t>
            </a:r>
            <a:endParaRPr lang="en-GB" sz="2800"/>
          </a:p>
        </p:txBody>
      </p:sp>
      <p:sp>
        <p:nvSpPr>
          <p:cNvPr id="3" name="Footer Placeholder 2">
            <a:extLst>
              <a:ext uri="{FF2B5EF4-FFF2-40B4-BE49-F238E27FC236}">
                <a16:creationId xmlns:a16="http://schemas.microsoft.com/office/drawing/2014/main" id="{45AB52D9-2BE1-41EE-B28C-4DEDAEFD750F}"/>
              </a:ext>
            </a:extLst>
          </p:cNvPr>
          <p:cNvSpPr>
            <a:spLocks noGrp="1"/>
          </p:cNvSpPr>
          <p:nvPr>
            <p:ph type="ftr" sz="quarter" idx="3"/>
          </p:nvPr>
        </p:nvSpPr>
        <p:spPr>
          <a:xfrm>
            <a:off x="7276948" y="5414682"/>
            <a:ext cx="3210247" cy="941668"/>
          </a:xfrm>
        </p:spPr>
        <p:txBody>
          <a:bodyPr rtlCol="0"/>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all" spc="100" normalizeH="0" baseline="0" noProof="0">
                <a:ln>
                  <a:noFill/>
                </a:ln>
                <a:solidFill>
                  <a:prstClr val="black"/>
                </a:solidFill>
                <a:effectLst/>
                <a:uLnTx/>
                <a:uFillTx/>
                <a:latin typeface="museo500-regular"/>
                <a:ea typeface="+mn-ea"/>
                <a:cs typeface="+mn-cs"/>
              </a:rPr>
              <a:t>INSPIRE </a:t>
            </a:r>
            <a:r>
              <a:rPr kumimoji="0" lang="en-GB" sz="1200" b="1" i="0" u="none" strike="noStrike" kern="1200" cap="all" spc="100" normalizeH="0" baseline="0" noProof="0">
                <a:ln>
                  <a:noFill/>
                </a:ln>
                <a:solidFill>
                  <a:prstClr val="black"/>
                </a:solidFill>
                <a:effectLst/>
                <a:uLnTx/>
                <a:uFillTx/>
                <a:latin typeface="Cedarville Cursive"/>
                <a:ea typeface="+mn-ea"/>
                <a:cs typeface="+mn-cs"/>
              </a:rPr>
              <a:t>•</a:t>
            </a:r>
            <a:r>
              <a:rPr kumimoji="0" lang="en-GB" sz="1200" b="1" i="0" u="none" strike="noStrike" kern="1200" cap="all" spc="100" normalizeH="0" baseline="0" noProof="0">
                <a:ln>
                  <a:noFill/>
                </a:ln>
                <a:solidFill>
                  <a:prstClr val="black"/>
                </a:solidFill>
                <a:effectLst/>
                <a:uLnTx/>
                <a:uFillTx/>
                <a:latin typeface="museo500-regular"/>
                <a:ea typeface="+mn-ea"/>
                <a:cs typeface="+mn-cs"/>
              </a:rPr>
              <a:t> EMPOWER </a:t>
            </a:r>
            <a:r>
              <a:rPr kumimoji="0" lang="en-GB" sz="1200" b="1" i="0" u="none" strike="noStrike" kern="1200" cap="all" spc="100" normalizeH="0" baseline="0" noProof="0">
                <a:ln>
                  <a:noFill/>
                </a:ln>
                <a:solidFill>
                  <a:prstClr val="black"/>
                </a:solidFill>
                <a:effectLst/>
                <a:uLnTx/>
                <a:uFillTx/>
                <a:latin typeface="Cedarville Cursive"/>
                <a:ea typeface="+mn-ea"/>
                <a:cs typeface="+mn-cs"/>
              </a:rPr>
              <a:t>•</a:t>
            </a:r>
            <a:r>
              <a:rPr kumimoji="0" lang="en-GB" sz="1200" b="1" i="0" u="none" strike="noStrike" kern="1200" cap="all" spc="100" normalizeH="0" baseline="0" noProof="0">
                <a:ln>
                  <a:noFill/>
                </a:ln>
                <a:solidFill>
                  <a:prstClr val="black"/>
                </a:solidFill>
                <a:effectLst/>
                <a:uLnTx/>
                <a:uFillTx/>
                <a:latin typeface="museo500-regular"/>
                <a:ea typeface="+mn-ea"/>
                <a:cs typeface="+mn-cs"/>
              </a:rPr>
              <a:t> EXCEL</a:t>
            </a:r>
          </a:p>
        </p:txBody>
      </p:sp>
      <p:sp>
        <p:nvSpPr>
          <p:cNvPr id="4" name="Slide Number Placeholder 3">
            <a:extLst>
              <a:ext uri="{FF2B5EF4-FFF2-40B4-BE49-F238E27FC236}">
                <a16:creationId xmlns:a16="http://schemas.microsoft.com/office/drawing/2014/main" id="{D48E7CB9-A0ED-4EB9-BBDE-0C1004C498B9}"/>
              </a:ext>
            </a:extLst>
          </p:cNvPr>
          <p:cNvSpPr>
            <a:spLocks noGrp="1"/>
          </p:cNvSpPr>
          <p:nvPr>
            <p:ph type="sldNum" sz="quarter" idx="4"/>
          </p:nvPr>
        </p:nvSpPr>
        <p:spPr>
          <a:xfrm>
            <a:off x="9791700" y="6356350"/>
            <a:ext cx="15621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GB" sz="1200" b="0" i="0" u="none" strike="noStrike" kern="1200" cap="none" spc="100" normalizeH="0" baseline="0" noProof="0" smtClean="0">
                <a:ln>
                  <a:noFill/>
                </a:ln>
                <a:solidFill>
                  <a:prstClr val="white"/>
                </a:solidFill>
                <a:effectLst>
                  <a:outerShdw blurRad="38100" dist="38100" dir="2700000" algn="tl">
                    <a:srgbClr val="000000">
                      <a:alpha val="43137"/>
                    </a:srgbClr>
                  </a:outerShdw>
                </a:effectLst>
                <a:uLnTx/>
                <a:uFillTx/>
                <a:latin typeface="Tenorite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00" normalizeH="0" baseline="0" noProof="0">
              <a:ln>
                <a:noFill/>
              </a:ln>
              <a:solidFill>
                <a:prstClr val="white"/>
              </a:solidFill>
              <a:effectLst>
                <a:outerShdw blurRad="38100" dist="38100" dir="2700000" algn="tl">
                  <a:srgbClr val="000000">
                    <a:alpha val="43137"/>
                  </a:srgbClr>
                </a:outerShdw>
              </a:effectLst>
              <a:uLnTx/>
              <a:uFillTx/>
              <a:latin typeface="Tenorite "/>
              <a:ea typeface="+mn-ea"/>
              <a:cs typeface="+mn-cs"/>
            </a:endParaRPr>
          </a:p>
        </p:txBody>
      </p:sp>
      <p:pic>
        <p:nvPicPr>
          <p:cNvPr id="7" name="Picture Placeholder 6">
            <a:extLst>
              <a:ext uri="{FF2B5EF4-FFF2-40B4-BE49-F238E27FC236}">
                <a16:creationId xmlns:a16="http://schemas.microsoft.com/office/drawing/2014/main" id="{52F8519F-3799-2DE4-B2C9-6ABB405ACEE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559446" y="286870"/>
            <a:ext cx="4794354" cy="4921624"/>
          </a:xfrm>
          <a:prstGeom prst="rect">
            <a:avLst/>
          </a:prstGeom>
        </p:spPr>
      </p:pic>
    </p:spTree>
    <p:extLst>
      <p:ext uri="{BB962C8B-B14F-4D97-AF65-F5344CB8AC3E}">
        <p14:creationId xmlns:p14="http://schemas.microsoft.com/office/powerpoint/2010/main" val="1851646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019D475-F223-317F-B5AC-76550CBC0FEE}"/>
              </a:ext>
            </a:extLst>
          </p:cNvPr>
          <p:cNvSpPr>
            <a:spLocks noGrp="1"/>
          </p:cNvSpPr>
          <p:nvPr>
            <p:ph type="title"/>
          </p:nvPr>
        </p:nvSpPr>
        <p:spPr>
          <a:xfrm>
            <a:off x="4104165" y="399979"/>
            <a:ext cx="3983665" cy="942976"/>
          </a:xfrm>
        </p:spPr>
        <p:txBody>
          <a:bodyPr>
            <a:normAutofit/>
          </a:bodyPr>
          <a:lstStyle/>
          <a:p>
            <a:pPr algn="ctr">
              <a:lnSpc>
                <a:spcPct val="150000"/>
              </a:lnSpc>
            </a:pPr>
            <a:r>
              <a:rPr lang="en-US" sz="3600" b="1" dirty="0">
                <a:latin typeface="Century Gothic" panose="020B0502020202020204" pitchFamily="34" charset="0"/>
                <a:cs typeface="Calibri" panose="020F0502020204030204" pitchFamily="34" charset="0"/>
              </a:rPr>
              <a:t>Joshua Piggott</a:t>
            </a:r>
          </a:p>
        </p:txBody>
      </p:sp>
      <p:sp>
        <p:nvSpPr>
          <p:cNvPr id="2" name="Subtitle 2">
            <a:extLst>
              <a:ext uri="{FF2B5EF4-FFF2-40B4-BE49-F238E27FC236}">
                <a16:creationId xmlns:a16="http://schemas.microsoft.com/office/drawing/2014/main" id="{7BE18322-95D7-27B4-4C0A-715871F927B7}"/>
              </a:ext>
            </a:extLst>
          </p:cNvPr>
          <p:cNvSpPr txBox="1">
            <a:spLocks/>
          </p:cNvSpPr>
          <p:nvPr/>
        </p:nvSpPr>
        <p:spPr>
          <a:xfrm>
            <a:off x="4731643" y="1550975"/>
            <a:ext cx="2728712" cy="9429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Science Lead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5" name="Picture 4" descr="A close-up of a logo&#10;&#10;Description automatically generated with medium confidence">
            <a:extLst>
              <a:ext uri="{FF2B5EF4-FFF2-40B4-BE49-F238E27FC236}">
                <a16:creationId xmlns:a16="http://schemas.microsoft.com/office/drawing/2014/main" id="{9B64B492-4312-54A5-3663-46883F40CB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8357" y="5044558"/>
            <a:ext cx="5615283" cy="1687652"/>
          </a:xfrm>
          <a:prstGeom prst="rect">
            <a:avLst/>
          </a:prstGeom>
        </p:spPr>
      </p:pic>
      <p:pic>
        <p:nvPicPr>
          <p:cNvPr id="5122" name="Picture 2">
            <a:extLst>
              <a:ext uri="{FF2B5EF4-FFF2-40B4-BE49-F238E27FC236}">
                <a16:creationId xmlns:a16="http://schemas.microsoft.com/office/drawing/2014/main" id="{81355A64-8CFC-99E1-B91B-9A6775C97E5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992" y="84294"/>
            <a:ext cx="3124419" cy="2759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shape&#10;&#10;Description automatically generated">
            <a:extLst>
              <a:ext uri="{FF2B5EF4-FFF2-40B4-BE49-F238E27FC236}">
                <a16:creationId xmlns:a16="http://schemas.microsoft.com/office/drawing/2014/main" id="{EBCBE60C-562F-CFEF-AE7D-5F77D85789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7551" y="2493951"/>
            <a:ext cx="2234922" cy="2234922"/>
          </a:xfrm>
          <a:prstGeom prst="rect">
            <a:avLst/>
          </a:prstGeom>
        </p:spPr>
      </p:pic>
      <p:pic>
        <p:nvPicPr>
          <p:cNvPr id="8" name="Picture 7" descr="Graphical user interface, text, chat or text message&#10;&#10;Description automatically generated">
            <a:extLst>
              <a:ext uri="{FF2B5EF4-FFF2-40B4-BE49-F238E27FC236}">
                <a16:creationId xmlns:a16="http://schemas.microsoft.com/office/drawing/2014/main" id="{1C8AB56A-A608-88C7-14F7-4D53CEE14CA6}"/>
              </a:ext>
            </a:extLst>
          </p:cNvPr>
          <p:cNvPicPr>
            <a:picLocks noChangeAspect="1"/>
          </p:cNvPicPr>
          <p:nvPr/>
        </p:nvPicPr>
        <p:blipFill>
          <a:blip r:embed="rId6"/>
          <a:stretch>
            <a:fillRect/>
          </a:stretch>
        </p:blipFill>
        <p:spPr>
          <a:xfrm>
            <a:off x="8704448" y="84294"/>
            <a:ext cx="3385444" cy="2873254"/>
          </a:xfrm>
          <a:prstGeom prst="rect">
            <a:avLst/>
          </a:prstGeom>
        </p:spPr>
      </p:pic>
      <p:pic>
        <p:nvPicPr>
          <p:cNvPr id="4" name="Picture 3" descr="Diagram, logo&#10;&#10;Description automatically generated">
            <a:extLst>
              <a:ext uri="{FF2B5EF4-FFF2-40B4-BE49-F238E27FC236}">
                <a16:creationId xmlns:a16="http://schemas.microsoft.com/office/drawing/2014/main" id="{8EE52065-9D74-8715-7909-F19AE2C042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6000" y="2431824"/>
            <a:ext cx="2405543" cy="2405543"/>
          </a:xfrm>
          <a:prstGeom prst="rect">
            <a:avLst/>
          </a:prstGeom>
        </p:spPr>
      </p:pic>
      <p:pic>
        <p:nvPicPr>
          <p:cNvPr id="3" name="Picture 2" descr="A logo with colorful shapes&#10;&#10;Description automatically generated with medium confidence">
            <a:extLst>
              <a:ext uri="{FF2B5EF4-FFF2-40B4-BE49-F238E27FC236}">
                <a16:creationId xmlns:a16="http://schemas.microsoft.com/office/drawing/2014/main" id="{D5A0138E-1427-012F-02AE-DBB433E88F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4069" y="3634596"/>
            <a:ext cx="1893220" cy="2819924"/>
          </a:xfrm>
          <a:prstGeom prst="rect">
            <a:avLst/>
          </a:prstGeom>
        </p:spPr>
      </p:pic>
    </p:spTree>
    <p:extLst>
      <p:ext uri="{BB962C8B-B14F-4D97-AF65-F5344CB8AC3E}">
        <p14:creationId xmlns:p14="http://schemas.microsoft.com/office/powerpoint/2010/main" val="1204817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7409">
        <p159:morph option="byObject"/>
      </p:transition>
    </mc:Choice>
    <mc:Fallback xmlns="">
      <p:transition spd="slow" advTm="4740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0EAE20-7FA3-1F30-85B0-9B1E7FB4AB3F}"/>
              </a:ext>
            </a:extLst>
          </p:cNvPr>
          <p:cNvSpPr txBox="1">
            <a:spLocks/>
          </p:cNvSpPr>
          <p:nvPr/>
        </p:nvSpPr>
        <p:spPr>
          <a:xfrm>
            <a:off x="233766" y="210142"/>
            <a:ext cx="11746424" cy="843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alibri" panose="020F0502020204030204" pitchFamily="34" charset="0"/>
                <a:ea typeface="+mj-ea"/>
                <a:cs typeface="+mj-cs"/>
              </a:rPr>
              <a:t>What I will talk about…</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2" name="TextBox 11">
            <a:extLst>
              <a:ext uri="{FF2B5EF4-FFF2-40B4-BE49-F238E27FC236}">
                <a16:creationId xmlns:a16="http://schemas.microsoft.com/office/drawing/2014/main" id="{4CDAF7D4-0F8E-C5D4-BDB1-D96E926C8152}"/>
              </a:ext>
            </a:extLst>
          </p:cNvPr>
          <p:cNvSpPr txBox="1"/>
          <p:nvPr/>
        </p:nvSpPr>
        <p:spPr>
          <a:xfrm>
            <a:off x="4052127" y="1810896"/>
            <a:ext cx="7940842" cy="3236207"/>
          </a:xfrm>
          <a:prstGeom prst="rect">
            <a:avLst/>
          </a:prstGeom>
          <a:noFill/>
        </p:spPr>
        <p:txBody>
          <a:bodyPr wrap="square">
            <a:spAutoFit/>
          </a:bodyPr>
          <a:lstStyle/>
          <a:p>
            <a:pPr marL="342900" marR="0" lvl="0" indent="-342900" algn="just" defTabSz="914400" rtl="0" eaLnBrk="1" fontAlgn="auto" latinLnBrk="0" hangingPunct="1">
              <a:lnSpc>
                <a:spcPct val="107000"/>
              </a:lnSpc>
              <a:spcBef>
                <a:spcPts val="0"/>
              </a:spcBef>
              <a:spcAft>
                <a:spcPts val="0"/>
              </a:spcAft>
              <a:buClrTx/>
              <a:buSzTx/>
              <a:buFont typeface="Symbol" pitchFamily="2" charset="2"/>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LEAF Education Awards</a:t>
            </a:r>
          </a:p>
          <a:p>
            <a:pPr marL="342900" marR="0" lvl="0" indent="-342900" algn="just" defTabSz="914400" rtl="0" eaLnBrk="1" fontAlgn="auto" latinLnBrk="0" hangingPunct="1">
              <a:lnSpc>
                <a:spcPct val="107000"/>
              </a:lnSpc>
              <a:spcBef>
                <a:spcPts val="0"/>
              </a:spcBef>
              <a:spcAft>
                <a:spcPts val="0"/>
              </a:spcAft>
              <a:buClrTx/>
              <a:buSzTx/>
              <a:buFont typeface="Symbol" pitchFamily="2" charset="2"/>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pitchFamily="2" charset="2"/>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Threading farming throughout our curriculum</a:t>
            </a:r>
          </a:p>
          <a:p>
            <a:pPr marL="342900" marR="0" lvl="0" indent="-342900" algn="just" defTabSz="914400" rtl="0" eaLnBrk="1" fontAlgn="auto" latinLnBrk="0" hangingPunct="1">
              <a:lnSpc>
                <a:spcPct val="107000"/>
              </a:lnSpc>
              <a:spcBef>
                <a:spcPts val="0"/>
              </a:spcBef>
              <a:spcAft>
                <a:spcPts val="0"/>
              </a:spcAft>
              <a:buClrTx/>
              <a:buSzTx/>
              <a:buFont typeface="Symbol" pitchFamily="2" charset="2"/>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pitchFamily="2" charset="2"/>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Events and enrichments on farms, and their impact</a:t>
            </a: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pitchFamily="2" charset="2"/>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Articles and resources (e.g. Countryside Classroom)</a:t>
            </a:r>
          </a:p>
          <a:p>
            <a:pPr marL="342900" marR="0" lvl="0" indent="-342900" algn="just" defTabSz="914400" rtl="0" eaLnBrk="1" fontAlgn="auto" latinLnBrk="0" hangingPunct="1">
              <a:lnSpc>
                <a:spcPct val="107000"/>
              </a:lnSpc>
              <a:spcBef>
                <a:spcPts val="0"/>
              </a:spcBef>
              <a:spcAft>
                <a:spcPts val="0"/>
              </a:spcAft>
              <a:buClrTx/>
              <a:buSzTx/>
              <a:buFont typeface="Symbol" pitchFamily="2" charset="2"/>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13" name="Picture 2" descr="How using checklists in Jira can help your team be more Agile">
            <a:extLst>
              <a:ext uri="{FF2B5EF4-FFF2-40B4-BE49-F238E27FC236}">
                <a16:creationId xmlns:a16="http://schemas.microsoft.com/office/drawing/2014/main" id="{38537071-7029-AF07-5A9B-5DB13462332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1899" y="1556191"/>
            <a:ext cx="2903805" cy="34909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6B4FCBA-FCEF-2F2F-DEF7-53C2E74D907D}"/>
              </a:ext>
            </a:extLst>
          </p:cNvPr>
          <p:cNvSpPr txBox="1"/>
          <p:nvPr/>
        </p:nvSpPr>
        <p:spPr>
          <a:xfrm>
            <a:off x="10051874" y="6274515"/>
            <a:ext cx="19410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Joshua Piggott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2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0EAE20-7FA3-1F30-85B0-9B1E7FB4AB3F}"/>
              </a:ext>
            </a:extLst>
          </p:cNvPr>
          <p:cNvSpPr txBox="1">
            <a:spLocks/>
          </p:cNvSpPr>
          <p:nvPr/>
        </p:nvSpPr>
        <p:spPr>
          <a:xfrm>
            <a:off x="233766" y="210142"/>
            <a:ext cx="11746424" cy="843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alibri" panose="020F0502020204030204" pitchFamily="34" charset="0"/>
                <a:ea typeface="+mj-ea"/>
                <a:cs typeface="+mj-cs"/>
              </a:rPr>
              <a:t>LEAF Education Awards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 name="Picture 2">
            <a:extLst>
              <a:ext uri="{FF2B5EF4-FFF2-40B4-BE49-F238E27FC236}">
                <a16:creationId xmlns:a16="http://schemas.microsoft.com/office/drawing/2014/main" id="{224392CB-2A06-27B9-E022-5980E6C67E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01321" y="210142"/>
            <a:ext cx="1805668" cy="15945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8F8C8C-7313-C7A3-98B3-E83FE6C83E41}"/>
              </a:ext>
            </a:extLst>
          </p:cNvPr>
          <p:cNvSpPr txBox="1"/>
          <p:nvPr/>
        </p:nvSpPr>
        <p:spPr>
          <a:xfrm>
            <a:off x="385011" y="811988"/>
            <a:ext cx="11498552"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1560F"/>
                </a:solidFill>
                <a:effectLst/>
                <a:uLnTx/>
                <a:uFillTx/>
                <a:latin typeface="Calibri" panose="020F0502020204030204" pitchFamily="34" charset="0"/>
                <a:ea typeface="+mn-ea"/>
                <a:cs typeface="+mn-cs"/>
              </a:rPr>
              <a:t>Year 1 Bronze: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be awarded this level, the school has: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Had training or a CPD session at the school with LEAF Education</a:t>
            </a:r>
            <a:b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Organised an event promoting food production / farming / natural environment at the school e.g., a Harvest Festival / Science Week Events</a:t>
            </a:r>
            <a:b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Incorporated an activity or topic that looks at how food and farming has a role to play in us all having climate positive impacts</a:t>
            </a:r>
            <a:b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Had a visit from a local farmer or food production expert, e.g., an agronomist or plant scientist</a:t>
            </a:r>
            <a:b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Visited a farm or taken part in a LEAF Education Virtual Farm tour</a:t>
            </a:r>
            <a:b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One member of staff taking part in the popular Farmer Time initiative</a:t>
            </a:r>
            <a:b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Promoted an organised event and partnership with LEAF among the wider community via social media (tagging in LEAF Education), e.g., within the school newsletter.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93DBDD1-EED5-7C5E-3FF4-C35DE9ADF3BE}"/>
              </a:ext>
            </a:extLst>
          </p:cNvPr>
          <p:cNvSpPr txBox="1"/>
          <p:nvPr/>
        </p:nvSpPr>
        <p:spPr>
          <a:xfrm>
            <a:off x="10051874" y="6274515"/>
            <a:ext cx="19410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Joshua Piggott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67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0EAE20-7FA3-1F30-85B0-9B1E7FB4AB3F}"/>
              </a:ext>
            </a:extLst>
          </p:cNvPr>
          <p:cNvSpPr txBox="1">
            <a:spLocks/>
          </p:cNvSpPr>
          <p:nvPr/>
        </p:nvSpPr>
        <p:spPr>
          <a:xfrm>
            <a:off x="233766" y="210142"/>
            <a:ext cx="11746424" cy="843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alibri" panose="020F0502020204030204" pitchFamily="34" charset="0"/>
                <a:ea typeface="+mj-ea"/>
                <a:cs typeface="+mj-cs"/>
              </a:rPr>
              <a:t>A farming curriculum</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26" name="Picture 2" descr="Farming STEMterprise - NFU Education">
            <a:extLst>
              <a:ext uri="{FF2B5EF4-FFF2-40B4-BE49-F238E27FC236}">
                <a16:creationId xmlns:a16="http://schemas.microsoft.com/office/drawing/2014/main" id="{87DD3264-3991-107C-F6C8-2EE8BD477A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1810" y="264086"/>
            <a:ext cx="3233738" cy="2155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cient Egypt Banner - Teaching Ideas">
            <a:extLst>
              <a:ext uri="{FF2B5EF4-FFF2-40B4-BE49-F238E27FC236}">
                <a16:creationId xmlns:a16="http://schemas.microsoft.com/office/drawing/2014/main" id="{3F7536A7-010F-F37E-826D-09141B64CF5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29290" y="3785938"/>
            <a:ext cx="3562710" cy="12469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one Age farming by Peter Jackson: Buy fine art print">
            <a:extLst>
              <a:ext uri="{FF2B5EF4-FFF2-40B4-BE49-F238E27FC236}">
                <a16:creationId xmlns:a16="http://schemas.microsoft.com/office/drawing/2014/main" id="{95E72DD0-CDAA-AB12-5138-DCFD9E9F0FE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69009" y="210142"/>
            <a:ext cx="268922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rming in Lincolnshire – Lincolnshire Pride">
            <a:extLst>
              <a:ext uri="{FF2B5EF4-FFF2-40B4-BE49-F238E27FC236}">
                <a16:creationId xmlns:a16="http://schemas.microsoft.com/office/drawing/2014/main" id="{E1C41B72-0933-8C4A-FFA8-935BD4BF266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8810" y="2934348"/>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ography | marydeansprimary">
            <a:extLst>
              <a:ext uri="{FF2B5EF4-FFF2-40B4-BE49-F238E27FC236}">
                <a16:creationId xmlns:a16="http://schemas.microsoft.com/office/drawing/2014/main" id="{479D69AE-E1BC-5584-5631-CF78BB6B2F8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825" y="5107811"/>
            <a:ext cx="2836988" cy="14083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arities and Net Zero - Wilder Coe">
            <a:extLst>
              <a:ext uri="{FF2B5EF4-FFF2-40B4-BE49-F238E27FC236}">
                <a16:creationId xmlns:a16="http://schemas.microsoft.com/office/drawing/2014/main" id="{96E748CB-EBB2-7EE8-A361-1FD2FA50258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627406" y="1254217"/>
            <a:ext cx="2937188" cy="25317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arvest Festival Celebration | Early Years Events Calendar">
            <a:extLst>
              <a:ext uri="{FF2B5EF4-FFF2-40B4-BE49-F238E27FC236}">
                <a16:creationId xmlns:a16="http://schemas.microsoft.com/office/drawing/2014/main" id="{B025F490-58D7-D2C1-7A45-2947FE726BB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99790" y="4096398"/>
            <a:ext cx="3297152" cy="2060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3508BE-31C7-F0E9-DFC1-68C8DB6F8395}"/>
              </a:ext>
            </a:extLst>
          </p:cNvPr>
          <p:cNvSpPr txBox="1"/>
          <p:nvPr/>
        </p:nvSpPr>
        <p:spPr>
          <a:xfrm>
            <a:off x="10051874" y="6274515"/>
            <a:ext cx="19410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Joshua Piggott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7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541" y="1276566"/>
            <a:ext cx="9836470" cy="736634"/>
          </a:xfrm>
        </p:spPr>
        <p:txBody>
          <a:bodyPr/>
          <a:lstStyle/>
          <a:p>
            <a:pPr defTabSz="914400">
              <a:lnSpc>
                <a:spcPct val="100000"/>
              </a:lnSpc>
              <a:spcBef>
                <a:spcPts val="0"/>
              </a:spcBef>
              <a:defRPr/>
            </a:pPr>
            <a:r>
              <a:rPr lang="en-GB" sz="3400" dirty="0">
                <a:effectLst/>
                <a:latin typeface="Arial" panose="020B0604020202020204" pitchFamily="34" charset="0"/>
                <a:ea typeface="Times New Roman" panose="02020603050405020304" pitchFamily="18" charset="0"/>
              </a:rPr>
              <a:t>Bringing where food comes from to life</a:t>
            </a:r>
            <a:br>
              <a:rPr lang="en-GB" sz="3600" b="1" i="0" dirty="0">
                <a:effectLst/>
                <a:latin typeface="Arial" panose="020B0604020202020204" pitchFamily="34" charset="0"/>
                <a:cs typeface="Arial" panose="020B0604020202020204" pitchFamily="34" charset="0"/>
              </a:rPr>
            </a:br>
            <a:endParaRPr lang="en-GB" sz="3400" b="0" dirty="0">
              <a:solidFill>
                <a:prstClr val="black"/>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8136" y="2904860"/>
            <a:ext cx="4487133" cy="2221295"/>
          </a:xfrm>
        </p:spPr>
        <p:txBody>
          <a:bodyPr/>
          <a:lstStyle/>
          <a:p>
            <a:pPr marL="0" indent="0">
              <a:buNone/>
            </a:pPr>
            <a:r>
              <a:rPr lang="en-US" sz="2000" b="1" dirty="0"/>
              <a:t>Welcome!</a:t>
            </a:r>
          </a:p>
          <a:p>
            <a:pPr marL="0" indent="0">
              <a:buNone/>
            </a:pPr>
            <a:endParaRPr lang="en-US" sz="2000" dirty="0"/>
          </a:p>
          <a:p>
            <a:pPr marL="0" indent="0">
              <a:buNone/>
            </a:pPr>
            <a:r>
              <a:rPr lang="en-US" sz="2000" dirty="0"/>
              <a:t>The webinar will start at 4.30pm</a:t>
            </a:r>
          </a:p>
          <a:p>
            <a:pPr marL="0" indent="0">
              <a:buNone/>
            </a:pPr>
            <a:endParaRPr lang="en-US" sz="2000" dirty="0"/>
          </a:p>
          <a:p>
            <a:pPr marL="0" indent="0">
              <a:buNone/>
            </a:pPr>
            <a:r>
              <a:rPr lang="en-GB" sz="2000" dirty="0">
                <a:latin typeface="Arial" pitchFamily="34"/>
                <a:cs typeface="Arial" pitchFamily="34"/>
              </a:rPr>
              <a:t>Let us know who you are – type your name and organisation in the chat box.</a:t>
            </a:r>
          </a:p>
          <a:p>
            <a:pPr marL="0" indent="0">
              <a:buNone/>
            </a:pPr>
            <a:r>
              <a:rPr lang="en-GB" sz="2000" i="1" dirty="0">
                <a:latin typeface="Arial" pitchFamily="34"/>
                <a:cs typeface="Arial" pitchFamily="34"/>
              </a:rPr>
              <a:t>Set your chat box to everyone.</a:t>
            </a:r>
            <a:endParaRPr lang="en-US" sz="2000" i="1" dirty="0"/>
          </a:p>
          <a:p>
            <a:pPr marL="0" indent="0">
              <a:buNone/>
            </a:pPr>
            <a:endParaRPr lang="en-US" sz="1800" dirty="0"/>
          </a:p>
        </p:txBody>
      </p:sp>
      <p:sp>
        <p:nvSpPr>
          <p:cNvPr id="7" name="TextBox 6">
            <a:extLst>
              <a:ext uri="{FF2B5EF4-FFF2-40B4-BE49-F238E27FC236}">
                <a16:creationId xmlns:a16="http://schemas.microsoft.com/office/drawing/2014/main" id="{BE8D176B-E605-B5FB-5CB7-1CFBE44FDE0C}"/>
              </a:ext>
            </a:extLst>
          </p:cNvPr>
          <p:cNvSpPr txBox="1"/>
          <p:nvPr/>
        </p:nvSpPr>
        <p:spPr>
          <a:xfrm>
            <a:off x="6663099" y="2945940"/>
            <a:ext cx="4918172" cy="2308324"/>
          </a:xfrm>
          <a:prstGeom prst="rect">
            <a:avLst/>
          </a:prstGeom>
          <a:noFill/>
          <a:ln w="22225">
            <a:solidFill>
              <a:srgbClr val="C33D86"/>
            </a:solidFill>
          </a:ln>
        </p:spPr>
        <p:txBody>
          <a:bodyPr wrap="square" rtlCol="0">
            <a:spAutoFit/>
          </a:bodyPr>
          <a:lstStyle/>
          <a:p>
            <a:r>
              <a:rPr lang="en-GB" dirty="0">
                <a:latin typeface="Arial" panose="020B0604020202020204" pitchFamily="34" charset="0"/>
                <a:cs typeface="Arial" panose="020B0604020202020204" pitchFamily="34" charset="0"/>
              </a:rPr>
              <a:t>Presenters:</a:t>
            </a:r>
          </a:p>
          <a:p>
            <a:pPr marL="285750" indent="-285750" rtl="0">
              <a:buFont typeface="Arial" panose="020B0604020202020204" pitchFamily="34" charset="0"/>
              <a:buChar char="•"/>
            </a:pPr>
            <a:r>
              <a:rPr lang="en-GB" dirty="0">
                <a:latin typeface="Arial" panose="020B0604020202020204" pitchFamily="34" charset="0"/>
                <a:cs typeface="Arial" panose="020B0604020202020204" pitchFamily="34" charset="0"/>
              </a:rPr>
              <a:t>Iona Corbett, Faculty Director for Technology, Creative Art &amp; Design, Head of Food &amp; Nutrition​, Chipping Campden School</a:t>
            </a:r>
          </a:p>
          <a:p>
            <a:pPr marL="285750" indent="-285750" rtl="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Joshua Piggott, Science Lead, St Nicholas’ Church of England First School</a:t>
            </a:r>
          </a:p>
        </p:txBody>
      </p:sp>
    </p:spTree>
    <p:extLst>
      <p:ext uri="{BB962C8B-B14F-4D97-AF65-F5344CB8AC3E}">
        <p14:creationId xmlns:p14="http://schemas.microsoft.com/office/powerpoint/2010/main" val="258223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0EAE20-7FA3-1F30-85B0-9B1E7FB4AB3F}"/>
              </a:ext>
            </a:extLst>
          </p:cNvPr>
          <p:cNvSpPr txBox="1">
            <a:spLocks/>
          </p:cNvSpPr>
          <p:nvPr/>
        </p:nvSpPr>
        <p:spPr>
          <a:xfrm>
            <a:off x="233766" y="210143"/>
            <a:ext cx="11746424" cy="64236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alibri" panose="020F0502020204030204" pitchFamily="34" charset="0"/>
                <a:ea typeface="+mj-ea"/>
                <a:cs typeface="+mj-cs"/>
              </a:rPr>
              <a:t>Farm Workshops and Visits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8" name="Picture 27" descr="A person holding a magnifying glass to a group of children&#10;&#10;Description automatically generated">
            <a:extLst>
              <a:ext uri="{FF2B5EF4-FFF2-40B4-BE49-F238E27FC236}">
                <a16:creationId xmlns:a16="http://schemas.microsoft.com/office/drawing/2014/main" id="{55F50C20-5505-EC9A-E845-E88BAA9AFB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6824" y="4965087"/>
            <a:ext cx="2825426" cy="1883617"/>
          </a:xfrm>
          <a:prstGeom prst="rect">
            <a:avLst/>
          </a:prstGeom>
        </p:spPr>
      </p:pic>
      <p:pic>
        <p:nvPicPr>
          <p:cNvPr id="29" name="Picture 28" descr="A child petting a sheep&#10;&#10;Description automatically generated">
            <a:extLst>
              <a:ext uri="{FF2B5EF4-FFF2-40B4-BE49-F238E27FC236}">
                <a16:creationId xmlns:a16="http://schemas.microsoft.com/office/drawing/2014/main" id="{33DCC960-FFAA-55DE-A76E-D804F56401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6571" y="3095376"/>
            <a:ext cx="2825426" cy="1883617"/>
          </a:xfrm>
          <a:prstGeom prst="rect">
            <a:avLst/>
          </a:prstGeom>
        </p:spPr>
      </p:pic>
      <p:pic>
        <p:nvPicPr>
          <p:cNvPr id="30" name="Picture 29" descr="A group of children looking at something&#10;&#10;Description automatically generated">
            <a:extLst>
              <a:ext uri="{FF2B5EF4-FFF2-40B4-BE49-F238E27FC236}">
                <a16:creationId xmlns:a16="http://schemas.microsoft.com/office/drawing/2014/main" id="{3B6DEDA8-4FC7-884B-5CF2-E10E931418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66571" y="1211758"/>
            <a:ext cx="2825429" cy="1883620"/>
          </a:xfrm>
          <a:prstGeom prst="rect">
            <a:avLst/>
          </a:prstGeom>
        </p:spPr>
      </p:pic>
      <p:pic>
        <p:nvPicPr>
          <p:cNvPr id="31" name="Picture 30" descr="A group of children in a room&#10;&#10;Description automatically generated">
            <a:extLst>
              <a:ext uri="{FF2B5EF4-FFF2-40B4-BE49-F238E27FC236}">
                <a16:creationId xmlns:a16="http://schemas.microsoft.com/office/drawing/2014/main" id="{C1BB951F-C5B0-1989-11D3-5DE8781AD4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70727" y="3081469"/>
            <a:ext cx="2825428" cy="1883618"/>
          </a:xfrm>
          <a:prstGeom prst="rect">
            <a:avLst/>
          </a:prstGeom>
        </p:spPr>
      </p:pic>
      <p:pic>
        <p:nvPicPr>
          <p:cNvPr id="32" name="Picture 31" descr="Two boys sitting on the ground&#10;&#10;Description automatically generated">
            <a:extLst>
              <a:ext uri="{FF2B5EF4-FFF2-40B4-BE49-F238E27FC236}">
                <a16:creationId xmlns:a16="http://schemas.microsoft.com/office/drawing/2014/main" id="{9D4B5E11-D652-A736-F345-6FE7D0687F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66822" y="1211757"/>
            <a:ext cx="2825428" cy="1883619"/>
          </a:xfrm>
          <a:prstGeom prst="rect">
            <a:avLst/>
          </a:prstGeom>
        </p:spPr>
      </p:pic>
      <p:sp>
        <p:nvSpPr>
          <p:cNvPr id="33" name="TextBox 32">
            <a:extLst>
              <a:ext uri="{FF2B5EF4-FFF2-40B4-BE49-F238E27FC236}">
                <a16:creationId xmlns:a16="http://schemas.microsoft.com/office/drawing/2014/main" id="{995B0C62-0D63-4444-1B11-201DCD88468C}"/>
              </a:ext>
            </a:extLst>
          </p:cNvPr>
          <p:cNvSpPr txBox="1"/>
          <p:nvPr/>
        </p:nvSpPr>
        <p:spPr>
          <a:xfrm>
            <a:off x="6504980" y="819425"/>
            <a:ext cx="5687017" cy="307777"/>
          </a:xfrm>
          <a:prstGeom prst="rect">
            <a:avLst/>
          </a:prstGeom>
          <a:solidFill>
            <a:srgbClr val="D2B4E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LEAF “Why Farming Matters” launch at Southfields Farm, Birmingham</a:t>
            </a:r>
          </a:p>
        </p:txBody>
      </p:sp>
      <p:sp>
        <p:nvSpPr>
          <p:cNvPr id="34" name="TextBox 33">
            <a:extLst>
              <a:ext uri="{FF2B5EF4-FFF2-40B4-BE49-F238E27FC236}">
                <a16:creationId xmlns:a16="http://schemas.microsoft.com/office/drawing/2014/main" id="{8AD081D3-F2D0-1331-EB06-DB7D3E2BCDD4}"/>
              </a:ext>
            </a:extLst>
          </p:cNvPr>
          <p:cNvSpPr txBox="1"/>
          <p:nvPr/>
        </p:nvSpPr>
        <p:spPr>
          <a:xfrm>
            <a:off x="9384743" y="4971081"/>
            <a:ext cx="2803351" cy="1938992"/>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phenomenal impact on low aspirational and attaining children in learning about science through the Why Farming Matters project. </a:t>
            </a:r>
          </a:p>
        </p:txBody>
      </p:sp>
      <p:pic>
        <p:nvPicPr>
          <p:cNvPr id="35" name="Picture 34">
            <a:extLst>
              <a:ext uri="{FF2B5EF4-FFF2-40B4-BE49-F238E27FC236}">
                <a16:creationId xmlns:a16="http://schemas.microsoft.com/office/drawing/2014/main" id="{2C748144-6D79-1F36-70EF-AF72FC9699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3872" y="1077873"/>
            <a:ext cx="3315429" cy="4144287"/>
          </a:xfrm>
          <a:prstGeom prst="rect">
            <a:avLst/>
          </a:prstGeom>
        </p:spPr>
      </p:pic>
      <p:sp>
        <p:nvSpPr>
          <p:cNvPr id="36" name="TextBox 35">
            <a:extLst>
              <a:ext uri="{FF2B5EF4-FFF2-40B4-BE49-F238E27FC236}">
                <a16:creationId xmlns:a16="http://schemas.microsoft.com/office/drawing/2014/main" id="{A6949AE2-D476-1611-68BA-3558234097A8}"/>
              </a:ext>
            </a:extLst>
          </p:cNvPr>
          <p:cNvSpPr txBox="1"/>
          <p:nvPr/>
        </p:nvSpPr>
        <p:spPr>
          <a:xfrm>
            <a:off x="162879" y="5447529"/>
            <a:ext cx="5756658" cy="1015663"/>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Children enjoyed another farm visit learning all about soils and how soil helps our food grow, and how important it is for farmers.</a:t>
            </a:r>
          </a:p>
        </p:txBody>
      </p:sp>
      <p:sp>
        <p:nvSpPr>
          <p:cNvPr id="37" name="Rounded Rectangular Callout 36">
            <a:extLst>
              <a:ext uri="{FF2B5EF4-FFF2-40B4-BE49-F238E27FC236}">
                <a16:creationId xmlns:a16="http://schemas.microsoft.com/office/drawing/2014/main" id="{9D3D0E21-A6AF-F7E1-592C-A136F43565F3}"/>
              </a:ext>
            </a:extLst>
          </p:cNvPr>
          <p:cNvSpPr/>
          <p:nvPr/>
        </p:nvSpPr>
        <p:spPr>
          <a:xfrm>
            <a:off x="3326257" y="3785937"/>
            <a:ext cx="2593280" cy="1436223"/>
          </a:xfrm>
          <a:prstGeom prst="wedgeRoundRectCallout">
            <a:avLst>
              <a:gd name="adj1" fmla="val -34067"/>
              <a:gd name="adj2" fmla="val -63646"/>
              <a:gd name="adj3" fmla="val 16667"/>
            </a:avLst>
          </a:prstGeom>
          <a:solidFill>
            <a:srgbClr val="C6E0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think my garden has clay soil because it rolls into a ball!”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Year 3 Pupil.</a:t>
            </a:r>
          </a:p>
        </p:txBody>
      </p:sp>
      <p:sp>
        <p:nvSpPr>
          <p:cNvPr id="38" name="Rounded Rectangular Callout 37">
            <a:extLst>
              <a:ext uri="{FF2B5EF4-FFF2-40B4-BE49-F238E27FC236}">
                <a16:creationId xmlns:a16="http://schemas.microsoft.com/office/drawing/2014/main" id="{ADB5F061-844A-EEDA-789D-D4846488D0A6}"/>
              </a:ext>
            </a:extLst>
          </p:cNvPr>
          <p:cNvSpPr/>
          <p:nvPr/>
        </p:nvSpPr>
        <p:spPr>
          <a:xfrm>
            <a:off x="3326258" y="819425"/>
            <a:ext cx="3174818" cy="2609575"/>
          </a:xfrm>
          <a:prstGeom prst="wedgeRoundRectCallout">
            <a:avLst>
              <a:gd name="adj1" fmla="val -38860"/>
              <a:gd name="adj2" fmla="val 53125"/>
              <a:gd name="adj3" fmla="val 16667"/>
            </a:avLst>
          </a:prstGeom>
          <a:solidFill>
            <a:srgbClr val="C6E0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 thought it was really good because I liked going around to other people’s stalls to see what they got up to at their schools. I learnt that non magnetic things are called insulators. I loved learning about magnets!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Year 3 Pupil.</a:t>
            </a:r>
          </a:p>
        </p:txBody>
      </p:sp>
      <p:sp>
        <p:nvSpPr>
          <p:cNvPr id="39" name="TextBox 38">
            <a:extLst>
              <a:ext uri="{FF2B5EF4-FFF2-40B4-BE49-F238E27FC236}">
                <a16:creationId xmlns:a16="http://schemas.microsoft.com/office/drawing/2014/main" id="{CCA6DBA6-66A1-9899-FFF9-BF7E730B9D53}"/>
              </a:ext>
            </a:extLst>
          </p:cNvPr>
          <p:cNvSpPr txBox="1"/>
          <p:nvPr/>
        </p:nvSpPr>
        <p:spPr>
          <a:xfrm>
            <a:off x="0" y="6540741"/>
            <a:ext cx="19410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Joshua Piggott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18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0EAE20-7FA3-1F30-85B0-9B1E7FB4AB3F}"/>
              </a:ext>
            </a:extLst>
          </p:cNvPr>
          <p:cNvSpPr txBox="1">
            <a:spLocks/>
          </p:cNvSpPr>
          <p:nvPr/>
        </p:nvSpPr>
        <p:spPr>
          <a:xfrm>
            <a:off x="233766" y="210143"/>
            <a:ext cx="11746424" cy="64236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alibri" panose="020F0502020204030204" pitchFamily="34" charset="0"/>
                <a:ea typeface="+mj-ea"/>
                <a:cs typeface="+mj-cs"/>
              </a:rPr>
              <a:t>Chef on the Farm</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050" name="Picture 2" descr="Chef on the Farm | Countryside Classroom in Action | Countryside Classroom">
            <a:extLst>
              <a:ext uri="{FF2B5EF4-FFF2-40B4-BE49-F238E27FC236}">
                <a16:creationId xmlns:a16="http://schemas.microsoft.com/office/drawing/2014/main" id="{A54905F7-7DD6-4661-FC5D-C4590C0420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0887" y="852505"/>
            <a:ext cx="8310226" cy="55265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267FFD-A561-BDDD-5DF6-42F6B99F471E}"/>
              </a:ext>
            </a:extLst>
          </p:cNvPr>
          <p:cNvSpPr txBox="1"/>
          <p:nvPr/>
        </p:nvSpPr>
        <p:spPr>
          <a:xfrm>
            <a:off x="10051874" y="6354725"/>
            <a:ext cx="19410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Joshua Piggott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92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0EAE20-7FA3-1F30-85B0-9B1E7FB4AB3F}"/>
              </a:ext>
            </a:extLst>
          </p:cNvPr>
          <p:cNvSpPr txBox="1">
            <a:spLocks/>
          </p:cNvSpPr>
          <p:nvPr/>
        </p:nvSpPr>
        <p:spPr>
          <a:xfrm>
            <a:off x="233766" y="0"/>
            <a:ext cx="5825064" cy="843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alibri" panose="020F0502020204030204" pitchFamily="34" charset="0"/>
                <a:ea typeface="+mj-ea"/>
                <a:cs typeface="+mj-cs"/>
              </a:rPr>
              <a:t>Resources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 name="Picture 1" descr="A close-up of a book&#10;&#10;Description automatically generated">
            <a:extLst>
              <a:ext uri="{FF2B5EF4-FFF2-40B4-BE49-F238E27FC236}">
                <a16:creationId xmlns:a16="http://schemas.microsoft.com/office/drawing/2014/main" id="{D8541FC6-6832-DC34-5D5B-344688AD3D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7501" y="756519"/>
            <a:ext cx="5958500" cy="3236267"/>
          </a:xfrm>
          <a:prstGeom prst="rect">
            <a:avLst/>
          </a:prstGeom>
        </p:spPr>
      </p:pic>
      <p:pic>
        <p:nvPicPr>
          <p:cNvPr id="4" name="Picture 3" descr="A close-up of a paper&#10;&#10;Description automatically generated">
            <a:extLst>
              <a:ext uri="{FF2B5EF4-FFF2-40B4-BE49-F238E27FC236}">
                <a16:creationId xmlns:a16="http://schemas.microsoft.com/office/drawing/2014/main" id="{5E7D35FC-323A-ABD2-6B34-0A038CFDF0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3171" y="0"/>
            <a:ext cx="6058829" cy="6858000"/>
          </a:xfrm>
          <a:prstGeom prst="rect">
            <a:avLst/>
          </a:prstGeom>
        </p:spPr>
      </p:pic>
      <p:pic>
        <p:nvPicPr>
          <p:cNvPr id="6" name="Picture 5" descr="A group of children eating food&#10;&#10;Description automatically generated">
            <a:extLst>
              <a:ext uri="{FF2B5EF4-FFF2-40B4-BE49-F238E27FC236}">
                <a16:creationId xmlns:a16="http://schemas.microsoft.com/office/drawing/2014/main" id="{03F842FE-A41B-D365-20D4-F150A9580AE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330" y="4138862"/>
            <a:ext cx="5958500" cy="2598821"/>
          </a:xfrm>
          <a:prstGeom prst="rect">
            <a:avLst/>
          </a:prstGeom>
        </p:spPr>
      </p:pic>
    </p:spTree>
    <p:extLst>
      <p:ext uri="{BB962C8B-B14F-4D97-AF65-F5344CB8AC3E}">
        <p14:creationId xmlns:p14="http://schemas.microsoft.com/office/powerpoint/2010/main" val="4284005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F683-B8D8-E4C3-9853-288C820BDDB5}"/>
              </a:ext>
            </a:extLst>
          </p:cNvPr>
          <p:cNvSpPr>
            <a:spLocks noGrp="1"/>
          </p:cNvSpPr>
          <p:nvPr>
            <p:ph type="ctrTitle"/>
          </p:nvPr>
        </p:nvSpPr>
        <p:spPr/>
        <p:txBody>
          <a:bodyPr/>
          <a:lstStyle/>
          <a:p>
            <a:r>
              <a:rPr lang="en-GB" i="1" dirty="0"/>
              <a:t>Food – a fact of life </a:t>
            </a:r>
            <a:r>
              <a:rPr lang="en-GB" dirty="0"/>
              <a:t>resources</a:t>
            </a:r>
          </a:p>
        </p:txBody>
      </p:sp>
      <p:sp>
        <p:nvSpPr>
          <p:cNvPr id="3" name="Subtitle 2">
            <a:extLst>
              <a:ext uri="{FF2B5EF4-FFF2-40B4-BE49-F238E27FC236}">
                <a16:creationId xmlns:a16="http://schemas.microsoft.com/office/drawing/2014/main" id="{B9A9124A-B81F-7CE9-AA58-581640052021}"/>
              </a:ext>
            </a:extLst>
          </p:cNvPr>
          <p:cNvSpPr>
            <a:spLocks noGrp="1"/>
          </p:cNvSpPr>
          <p:nvPr>
            <p:ph type="subTitle" idx="1"/>
          </p:nvPr>
        </p:nvSpPr>
        <p:spPr>
          <a:xfrm>
            <a:off x="1169277" y="2319502"/>
            <a:ext cx="5516004" cy="3600000"/>
          </a:xfrm>
        </p:spPr>
        <p:txBody>
          <a:bodyPr/>
          <a:lstStyle/>
          <a:p>
            <a:r>
              <a:rPr lang="en-GB" dirty="0">
                <a:hlinkClick r:id="rId2"/>
              </a:rPr>
              <a:t>Knowledge organisers</a:t>
            </a:r>
            <a:endParaRPr lang="en-GB" dirty="0"/>
          </a:p>
          <a:p>
            <a:r>
              <a:rPr lang="en-GB" dirty="0"/>
              <a:t>Where food comes from resources </a:t>
            </a:r>
          </a:p>
          <a:p>
            <a:r>
              <a:rPr lang="en-GB" dirty="0"/>
              <a:t>Food commodities resources, including growing and food production videos</a:t>
            </a:r>
          </a:p>
          <a:p>
            <a:r>
              <a:rPr lang="en-GB" dirty="0"/>
              <a:t> Challenge activities:</a:t>
            </a:r>
          </a:p>
          <a:p>
            <a:pPr>
              <a:buFont typeface="Courier New" panose="02070309020205020404" pitchFamily="49" charset="0"/>
              <a:buChar char="o"/>
            </a:pPr>
            <a:r>
              <a:rPr lang="en-GB" dirty="0">
                <a:hlinkClick r:id="rId3"/>
              </a:rPr>
              <a:t>Grow the seasons </a:t>
            </a:r>
            <a:r>
              <a:rPr lang="en-GB" dirty="0"/>
              <a:t>– 5-7 years</a:t>
            </a:r>
          </a:p>
          <a:p>
            <a:pPr>
              <a:buFont typeface="Courier New" panose="02070309020205020404" pitchFamily="49" charset="0"/>
              <a:buChar char="o"/>
            </a:pPr>
            <a:r>
              <a:rPr lang="en-GB" dirty="0">
                <a:hlinkClick r:id="rId4"/>
              </a:rPr>
              <a:t>Life on a farm </a:t>
            </a:r>
            <a:r>
              <a:rPr lang="en-GB" dirty="0"/>
              <a:t>– 7-11 years</a:t>
            </a:r>
          </a:p>
          <a:p>
            <a:pPr>
              <a:buFont typeface="Courier New" panose="02070309020205020404" pitchFamily="49" charset="0"/>
              <a:buChar char="o"/>
            </a:pPr>
            <a:r>
              <a:rPr lang="en-GB" dirty="0">
                <a:hlinkClick r:id="rId5"/>
              </a:rPr>
              <a:t>Eat your way round the UK </a:t>
            </a:r>
            <a:r>
              <a:rPr lang="en-GB" dirty="0"/>
              <a:t>– 11-14 years</a:t>
            </a:r>
          </a:p>
          <a:p>
            <a:pPr>
              <a:buFont typeface="Courier New" panose="02070309020205020404" pitchFamily="49" charset="0"/>
              <a:buChar char="o"/>
            </a:pPr>
            <a:r>
              <a:rPr lang="en-GB" dirty="0">
                <a:hlinkClick r:id="rId6"/>
              </a:rPr>
              <a:t>Journey of your meal </a:t>
            </a:r>
            <a:r>
              <a:rPr lang="en-GB" dirty="0"/>
              <a:t>– 14-16 years</a:t>
            </a:r>
          </a:p>
          <a:p>
            <a:pPr>
              <a:buFont typeface="Courier New" panose="02070309020205020404" pitchFamily="49" charset="0"/>
              <a:buChar char="o"/>
            </a:pPr>
            <a:r>
              <a:rPr lang="en-GB" dirty="0">
                <a:hlinkClick r:id="rId7"/>
              </a:rPr>
              <a:t>Posters </a:t>
            </a:r>
            <a:endParaRPr lang="en-GB" dirty="0"/>
          </a:p>
          <a:p>
            <a:endParaRPr lang="en-GB" dirty="0"/>
          </a:p>
          <a:p>
            <a:pPr marL="0" indent="0">
              <a:buNone/>
            </a:pPr>
            <a:endParaRPr lang="en-GB" dirty="0"/>
          </a:p>
          <a:p>
            <a:endParaRPr lang="en-GB" dirty="0"/>
          </a:p>
        </p:txBody>
      </p:sp>
      <p:pic>
        <p:nvPicPr>
          <p:cNvPr id="5" name="Picture 4">
            <a:extLst>
              <a:ext uri="{FF2B5EF4-FFF2-40B4-BE49-F238E27FC236}">
                <a16:creationId xmlns:a16="http://schemas.microsoft.com/office/drawing/2014/main" id="{520080F3-5CAC-B577-81AB-023A8845ED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69946" y="1688384"/>
            <a:ext cx="3136049" cy="2214633"/>
          </a:xfrm>
          <a:prstGeom prst="rect">
            <a:avLst/>
          </a:prstGeom>
          <a:ln w="25400">
            <a:solidFill>
              <a:srgbClr val="C33D86"/>
            </a:solidFill>
          </a:ln>
        </p:spPr>
      </p:pic>
      <p:pic>
        <p:nvPicPr>
          <p:cNvPr id="9" name="Picture 8">
            <a:extLst>
              <a:ext uri="{FF2B5EF4-FFF2-40B4-BE49-F238E27FC236}">
                <a16:creationId xmlns:a16="http://schemas.microsoft.com/office/drawing/2014/main" id="{50AFD35F-461C-CB48-B3A1-BCD5CC5508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57962" y="3477390"/>
            <a:ext cx="3136049" cy="2193626"/>
          </a:xfrm>
          <a:prstGeom prst="rect">
            <a:avLst/>
          </a:prstGeom>
          <a:ln w="25400">
            <a:solidFill>
              <a:srgbClr val="C33D86"/>
            </a:solidFill>
          </a:ln>
        </p:spPr>
      </p:pic>
      <p:pic>
        <p:nvPicPr>
          <p:cNvPr id="10" name="Picture 9" descr="A child's face on a green and white background&#10;&#10;Description automatically generated">
            <a:extLst>
              <a:ext uri="{FF2B5EF4-FFF2-40B4-BE49-F238E27FC236}">
                <a16:creationId xmlns:a16="http://schemas.microsoft.com/office/drawing/2014/main" id="{6AC15EF6-C970-7BAF-5B08-FAB01DBC33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6208017" y="2961865"/>
            <a:ext cx="2059790" cy="1428115"/>
          </a:xfrm>
          <a:prstGeom prst="rect">
            <a:avLst/>
          </a:prstGeom>
          <a:ln w="25400">
            <a:solidFill>
              <a:srgbClr val="C33D86"/>
            </a:solidFill>
          </a:ln>
        </p:spPr>
      </p:pic>
      <p:pic>
        <p:nvPicPr>
          <p:cNvPr id="12" name="Picture 11">
            <a:extLst>
              <a:ext uri="{FF2B5EF4-FFF2-40B4-BE49-F238E27FC236}">
                <a16:creationId xmlns:a16="http://schemas.microsoft.com/office/drawing/2014/main" id="{CC2265F1-7DF9-3D16-C697-FC0638A319A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00170" y="4910587"/>
            <a:ext cx="2151800" cy="1520857"/>
          </a:xfrm>
          <a:prstGeom prst="rect">
            <a:avLst/>
          </a:prstGeom>
          <a:ln w="25400">
            <a:solidFill>
              <a:srgbClr val="C33D86"/>
            </a:solidFill>
          </a:ln>
        </p:spPr>
      </p:pic>
      <p:sp>
        <p:nvSpPr>
          <p:cNvPr id="13" name="TextBox 12">
            <a:extLst>
              <a:ext uri="{FF2B5EF4-FFF2-40B4-BE49-F238E27FC236}">
                <a16:creationId xmlns:a16="http://schemas.microsoft.com/office/drawing/2014/main" id="{C1470FF7-BA3A-0086-DD16-6880FA810891}"/>
              </a:ext>
            </a:extLst>
          </p:cNvPr>
          <p:cNvSpPr txBox="1"/>
          <p:nvPr/>
        </p:nvSpPr>
        <p:spPr>
          <a:xfrm>
            <a:off x="673240" y="6350558"/>
            <a:ext cx="3838470" cy="369332"/>
          </a:xfrm>
          <a:prstGeom prst="rect">
            <a:avLst/>
          </a:prstGeom>
          <a:noFill/>
        </p:spPr>
        <p:txBody>
          <a:bodyPr wrap="square" rtlCol="0">
            <a:spAutoFit/>
          </a:bodyPr>
          <a:lstStyle/>
          <a:p>
            <a:r>
              <a:rPr lang="en-GB" dirty="0">
                <a:hlinkClick r:id="rId12"/>
              </a:rPr>
              <a:t>www.foodafactoflife.org.uk</a:t>
            </a:r>
            <a:r>
              <a:rPr lang="en-GB" dirty="0"/>
              <a:t> </a:t>
            </a:r>
          </a:p>
        </p:txBody>
      </p:sp>
    </p:spTree>
    <p:extLst>
      <p:ext uri="{BB962C8B-B14F-4D97-AF65-F5344CB8AC3E}">
        <p14:creationId xmlns:p14="http://schemas.microsoft.com/office/powerpoint/2010/main" val="1813338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2B04-5783-8924-E0F9-DE703AD8C697}"/>
              </a:ext>
            </a:extLst>
          </p:cNvPr>
          <p:cNvSpPr>
            <a:spLocks noGrp="1"/>
          </p:cNvSpPr>
          <p:nvPr>
            <p:ph type="ctrTitle"/>
          </p:nvPr>
        </p:nvSpPr>
        <p:spPr/>
        <p:txBody>
          <a:bodyPr/>
          <a:lstStyle/>
          <a:p>
            <a:r>
              <a:rPr lang="en-GB"/>
              <a:t>Farmer Time video here</a:t>
            </a:r>
          </a:p>
        </p:txBody>
      </p:sp>
      <p:pic>
        <p:nvPicPr>
          <p:cNvPr id="4" name="Online Media 3">
            <a:hlinkClick r:id="" action="ppaction://media"/>
            <a:extLst>
              <a:ext uri="{FF2B5EF4-FFF2-40B4-BE49-F238E27FC236}">
                <a16:creationId xmlns:a16="http://schemas.microsoft.com/office/drawing/2014/main" id="{A6EE897F-9921-9761-A89D-ED72188AEE6D}"/>
              </a:ext>
            </a:extLst>
          </p:cNvPr>
          <p:cNvPicPr>
            <a:picLocks noRot="1" noChangeAspect="1"/>
          </p:cNvPicPr>
          <p:nvPr>
            <a:videoFile r:link="rId1"/>
          </p:nvPr>
        </p:nvPicPr>
        <p:blipFill>
          <a:blip r:embed="rId3"/>
          <a:srcRect/>
          <a:stretch/>
        </p:blipFill>
        <p:spPr>
          <a:xfrm>
            <a:off x="401934" y="469915"/>
            <a:ext cx="11049403" cy="6215290"/>
          </a:xfrm>
          <a:prstGeom prst="rect">
            <a:avLst/>
          </a:prstGeom>
        </p:spPr>
      </p:pic>
    </p:spTree>
    <p:extLst>
      <p:ext uri="{BB962C8B-B14F-4D97-AF65-F5344CB8AC3E}">
        <p14:creationId xmlns:p14="http://schemas.microsoft.com/office/powerpoint/2010/main" val="363871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27" y="1337191"/>
            <a:ext cx="11232276" cy="720000"/>
          </a:xfrm>
        </p:spPr>
        <p:txBody>
          <a:bodyPr/>
          <a:lstStyle/>
          <a:p>
            <a:pPr marL="0" indent="0">
              <a:buNone/>
            </a:pPr>
            <a:r>
              <a:rPr lang="en-GB"/>
              <a:t>Keep up to date with our free resources and training </a:t>
            </a:r>
            <a:br>
              <a:rPr lang="en-GB"/>
            </a:br>
            <a:endParaRPr lang="en-GB"/>
          </a:p>
        </p:txBody>
      </p:sp>
      <p:sp>
        <p:nvSpPr>
          <p:cNvPr id="3" name="Subtitle 2"/>
          <p:cNvSpPr>
            <a:spLocks noGrp="1"/>
          </p:cNvSpPr>
          <p:nvPr>
            <p:ph type="subTitle" idx="1"/>
          </p:nvPr>
        </p:nvSpPr>
        <p:spPr>
          <a:xfrm>
            <a:off x="542048" y="2057191"/>
            <a:ext cx="6835386" cy="2267968"/>
          </a:xfrm>
        </p:spPr>
        <p:txBody>
          <a:bodyPr/>
          <a:lstStyle/>
          <a:p>
            <a:pPr marL="0" indent="0">
              <a:buNone/>
            </a:pPr>
            <a:r>
              <a:rPr lang="en-GB" sz="2000" b="1"/>
              <a:t>Education News </a:t>
            </a:r>
            <a:r>
              <a:rPr lang="en-GB" sz="2000"/>
              <a:t>(monthly email update)</a:t>
            </a:r>
          </a:p>
          <a:p>
            <a:pPr marL="0" indent="0">
              <a:buNone/>
            </a:pPr>
            <a:r>
              <a:rPr lang="en-GB" sz="2000"/>
              <a:t>Sign up on the homepage: </a:t>
            </a:r>
            <a:r>
              <a:rPr lang="en-GB" sz="2000">
                <a:hlinkClick r:id="rId2"/>
              </a:rPr>
              <a:t>www.foodafactoflife.org.uk</a:t>
            </a:r>
            <a:r>
              <a:rPr lang="en-GB" sz="2000"/>
              <a:t> </a:t>
            </a:r>
          </a:p>
          <a:p>
            <a:pPr marL="0" indent="0">
              <a:buNone/>
            </a:pPr>
            <a:endParaRPr lang="en-GB" sz="2000"/>
          </a:p>
          <a:p>
            <a:pPr marL="0" indent="0">
              <a:buNone/>
            </a:pPr>
            <a:r>
              <a:rPr lang="en-GB" sz="2000" b="1"/>
              <a:t>PPD newsletter </a:t>
            </a:r>
            <a:r>
              <a:rPr lang="en-GB" sz="2000"/>
              <a:t>(find out about upcoming FFL training)</a:t>
            </a:r>
          </a:p>
          <a:p>
            <a:pPr marL="0" indent="0">
              <a:buNone/>
            </a:pPr>
            <a:r>
              <a:rPr lang="en-GB" sz="2000">
                <a:latin typeface="Arial" panose="020B0604020202020204" pitchFamily="34" charset="0"/>
                <a:cs typeface="Arial" panose="020B0604020202020204" pitchFamily="34" charset="0"/>
                <a:hlinkClick r:id="rId3"/>
              </a:rPr>
              <a:t>https://www.foodafactoflife.org.uk/professional-development/</a:t>
            </a:r>
            <a:endParaRPr lang="en-GB" sz="2000"/>
          </a:p>
          <a:p>
            <a:pPr marL="0" indent="0">
              <a:buNone/>
            </a:pPr>
            <a:endParaRPr lang="en-GB" sz="2000"/>
          </a:p>
          <a:p>
            <a:pPr marL="0" indent="0">
              <a:buNone/>
            </a:pPr>
            <a:r>
              <a:rPr lang="en-GB" sz="2000" b="1"/>
              <a:t>Follow us on Twitter @Foodafactoflife </a:t>
            </a:r>
          </a:p>
          <a:p>
            <a:pPr marL="0" indent="0">
              <a:buNone/>
            </a:pPr>
            <a:r>
              <a:rPr lang="en-GB" sz="2000">
                <a:hlinkClick r:id="rId4"/>
              </a:rPr>
              <a:t>https://twitter.com/foodafactoflife</a:t>
            </a:r>
            <a:r>
              <a:rPr lang="en-GB" sz="2000"/>
              <a:t> </a:t>
            </a:r>
          </a:p>
          <a:p>
            <a:pPr marL="0" indent="0">
              <a:buNone/>
            </a:pPr>
            <a:endParaRPr lang="en-GB" sz="2000" b="1"/>
          </a:p>
          <a:p>
            <a:pPr marL="0" indent="0">
              <a:buNone/>
            </a:pPr>
            <a:r>
              <a:rPr lang="en-GB" sz="2000" b="1"/>
              <a:t>Keep in touch: </a:t>
            </a:r>
          </a:p>
          <a:p>
            <a:pPr marL="0" indent="0">
              <a:buNone/>
            </a:pPr>
            <a:r>
              <a:rPr lang="en-GB" sz="2000">
                <a:hlinkClick r:id="rId5"/>
              </a:rPr>
              <a:t>education@nutrition.org.uk</a:t>
            </a:r>
            <a:r>
              <a:rPr lang="en-GB" sz="2000"/>
              <a:t> </a:t>
            </a:r>
          </a:p>
          <a:p>
            <a:pPr marL="0" indent="0">
              <a:buNone/>
            </a:pPr>
            <a:endParaRPr lang="en-US" sz="2200" b="1"/>
          </a:p>
        </p:txBody>
      </p:sp>
      <p:sp>
        <p:nvSpPr>
          <p:cNvPr id="4" name="Subtitle 2">
            <a:extLst>
              <a:ext uri="{FF2B5EF4-FFF2-40B4-BE49-F238E27FC236}">
                <a16:creationId xmlns:a16="http://schemas.microsoft.com/office/drawing/2014/main" id="{50DAD9A1-5187-46C5-AB84-2A7D0FEC4777}"/>
              </a:ext>
            </a:extLst>
          </p:cNvPr>
          <p:cNvSpPr txBox="1">
            <a:spLocks/>
          </p:cNvSpPr>
          <p:nvPr/>
        </p:nvSpPr>
        <p:spPr>
          <a:xfrm>
            <a:off x="750175" y="2691426"/>
            <a:ext cx="4452019" cy="3914363"/>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endParaRPr lang="en-GB" sz="2000"/>
          </a:p>
          <a:p>
            <a:pPr marL="0" indent="0">
              <a:buFont typeface="Arial" charset="0"/>
              <a:buNone/>
            </a:pPr>
            <a:endParaRPr lang="en-GB" sz="2000"/>
          </a:p>
          <a:p>
            <a:pPr marL="0" indent="0">
              <a:buFont typeface="Arial" charset="0"/>
              <a:buNone/>
            </a:pPr>
            <a:endParaRPr lang="en-US" sz="2000"/>
          </a:p>
        </p:txBody>
      </p:sp>
      <p:pic>
        <p:nvPicPr>
          <p:cNvPr id="6" name="Picture 5">
            <a:extLst>
              <a:ext uri="{FF2B5EF4-FFF2-40B4-BE49-F238E27FC236}">
                <a16:creationId xmlns:a16="http://schemas.microsoft.com/office/drawing/2014/main" id="{9ADCF56A-9D2E-4F23-8B3B-D0892A7A9C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1482" y="2057191"/>
            <a:ext cx="2126925" cy="3664031"/>
          </a:xfrm>
          <a:prstGeom prst="rect">
            <a:avLst/>
          </a:prstGeom>
          <a:ln w="25400">
            <a:solidFill>
              <a:srgbClr val="C33D86"/>
            </a:solidFill>
          </a:ln>
        </p:spPr>
      </p:pic>
      <p:pic>
        <p:nvPicPr>
          <p:cNvPr id="7" name="Picture 6">
            <a:extLst>
              <a:ext uri="{FF2B5EF4-FFF2-40B4-BE49-F238E27FC236}">
                <a16:creationId xmlns:a16="http://schemas.microsoft.com/office/drawing/2014/main" id="{B72CEDD5-00CC-49DD-848E-B147695546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72455" y="2278935"/>
            <a:ext cx="2313123" cy="2369672"/>
          </a:xfrm>
          <a:prstGeom prst="rect">
            <a:avLst/>
          </a:prstGeom>
          <a:ln w="25400">
            <a:solidFill>
              <a:srgbClr val="C33D86"/>
            </a:solidFill>
          </a:ln>
        </p:spPr>
      </p:pic>
      <p:sp>
        <p:nvSpPr>
          <p:cNvPr id="5" name="TextBox 4">
            <a:extLst>
              <a:ext uri="{FF2B5EF4-FFF2-40B4-BE49-F238E27FC236}">
                <a16:creationId xmlns:a16="http://schemas.microsoft.com/office/drawing/2014/main" id="{469CA466-C3DC-EF7F-40AF-93917F51AE84}"/>
              </a:ext>
            </a:extLst>
          </p:cNvPr>
          <p:cNvSpPr txBox="1"/>
          <p:nvPr/>
        </p:nvSpPr>
        <p:spPr>
          <a:xfrm>
            <a:off x="4953000" y="5998029"/>
            <a:ext cx="4819455"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BNF news </a:t>
            </a:r>
            <a:r>
              <a:rPr lang="en-GB">
                <a:latin typeface="Arial" panose="020B0604020202020204" pitchFamily="34" charset="0"/>
                <a:cs typeface="Arial" panose="020B0604020202020204" pitchFamily="34" charset="0"/>
                <a:hlinkClick r:id="rId8"/>
              </a:rPr>
              <a:t>https://www.nutrition.org.uk</a:t>
            </a:r>
            <a:r>
              <a:rPr lang="en-GB">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5479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42C4-4D56-925F-F5E2-EF24BA219E0B}"/>
              </a:ext>
            </a:extLst>
          </p:cNvPr>
          <p:cNvSpPr>
            <a:spLocks noGrp="1"/>
          </p:cNvSpPr>
          <p:nvPr>
            <p:ph type="ctrTitle"/>
          </p:nvPr>
        </p:nvSpPr>
        <p:spPr/>
        <p:txBody>
          <a:bodyPr/>
          <a:lstStyle/>
          <a:p>
            <a:r>
              <a:rPr lang="en-GB" dirty="0"/>
              <a:t>More training …</a:t>
            </a:r>
          </a:p>
        </p:txBody>
      </p:sp>
      <p:sp>
        <p:nvSpPr>
          <p:cNvPr id="3" name="Subtitle 2">
            <a:extLst>
              <a:ext uri="{FF2B5EF4-FFF2-40B4-BE49-F238E27FC236}">
                <a16:creationId xmlns:a16="http://schemas.microsoft.com/office/drawing/2014/main" id="{C52857E3-9065-4F41-5742-EA8037B32298}"/>
              </a:ext>
            </a:extLst>
          </p:cNvPr>
          <p:cNvSpPr>
            <a:spLocks noGrp="1"/>
          </p:cNvSpPr>
          <p:nvPr>
            <p:ph type="subTitle" idx="1"/>
          </p:nvPr>
        </p:nvSpPr>
        <p:spPr>
          <a:xfrm>
            <a:off x="1169276" y="2571092"/>
            <a:ext cx="6407181" cy="3600000"/>
          </a:xfrm>
        </p:spPr>
        <p:txBody>
          <a:bodyPr/>
          <a:lstStyle/>
          <a:p>
            <a:pPr marL="0" indent="0">
              <a:buNone/>
            </a:pPr>
            <a:r>
              <a:rPr lang="en-GB" sz="2000" b="1" dirty="0"/>
              <a:t>Webinars</a:t>
            </a:r>
          </a:p>
          <a:p>
            <a:pPr marL="0" indent="0">
              <a:buNone/>
            </a:pPr>
            <a:r>
              <a:rPr lang="en-GB" sz="1800" dirty="0">
                <a:effectLst/>
                <a:latin typeface="Arial" panose="020B0604020202020204" pitchFamily="34" charset="0"/>
                <a:ea typeface="Times New Roman" panose="02020603050405020304" pitchFamily="18" charset="0"/>
                <a:hlinkClick r:id="rId2"/>
              </a:rPr>
              <a:t>Sustainable farming in practice: the natural world and the importance of sustainability in context </a:t>
            </a:r>
            <a:r>
              <a:rPr lang="en-GB" sz="1800" dirty="0">
                <a:effectLst/>
                <a:latin typeface="Arial" panose="020B0604020202020204" pitchFamily="34" charset="0"/>
                <a:ea typeface="Times New Roman" panose="02020603050405020304" pitchFamily="18" charset="0"/>
              </a:rPr>
              <a:t>– 14 March 2024</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2000" b="1" dirty="0"/>
          </a:p>
          <a:p>
            <a:endParaRPr lang="en-GB" sz="2000" dirty="0"/>
          </a:p>
          <a:p>
            <a:pPr marL="0" indent="0">
              <a:buNone/>
            </a:pPr>
            <a:endParaRPr lang="en-GB" sz="2000" dirty="0"/>
          </a:p>
          <a:p>
            <a:pPr marL="0" indent="0">
              <a:buNone/>
            </a:pPr>
            <a:r>
              <a:rPr lang="en-GB" sz="2000" dirty="0"/>
              <a:t>Further webinars and virtual practical workshops will be announced soon.  If there is a particular topic that we should focus on, let us know!</a:t>
            </a:r>
          </a:p>
          <a:p>
            <a:pPr marL="0" indent="0">
              <a:buNone/>
            </a:pPr>
            <a:endParaRPr lang="en-GB" sz="2000" dirty="0"/>
          </a:p>
          <a:p>
            <a:pPr marL="0" indent="0">
              <a:buNone/>
            </a:pPr>
            <a:endParaRPr lang="en-GB" dirty="0"/>
          </a:p>
          <a:p>
            <a:endParaRPr lang="en-GB" dirty="0"/>
          </a:p>
        </p:txBody>
      </p:sp>
      <p:pic>
        <p:nvPicPr>
          <p:cNvPr id="1026" name="Picture 2">
            <a:extLst>
              <a:ext uri="{FF2B5EF4-FFF2-40B4-BE49-F238E27FC236}">
                <a16:creationId xmlns:a16="http://schemas.microsoft.com/office/drawing/2014/main" id="{6E5BC889-8593-A2C1-C796-C761789B312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52317" y="2571092"/>
            <a:ext cx="4140889" cy="2318637"/>
          </a:xfrm>
          <a:prstGeom prst="rect">
            <a:avLst/>
          </a:prstGeom>
          <a:noFill/>
          <a:ln w="25400">
            <a:solidFill>
              <a:srgbClr val="C33D8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75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3" y="1436163"/>
            <a:ext cx="9720000" cy="720000"/>
          </a:xfrm>
        </p:spPr>
        <p:txBody>
          <a:bodyPr/>
          <a:lstStyle/>
          <a:p>
            <a:r>
              <a:rPr lang="en-US" sz="3400"/>
              <a:t>More training…</a:t>
            </a:r>
          </a:p>
        </p:txBody>
      </p:sp>
      <p:sp>
        <p:nvSpPr>
          <p:cNvPr id="3" name="Subtitle 2"/>
          <p:cNvSpPr>
            <a:spLocks noGrp="1"/>
          </p:cNvSpPr>
          <p:nvPr>
            <p:ph type="subTitle" idx="1"/>
          </p:nvPr>
        </p:nvSpPr>
        <p:spPr>
          <a:xfrm>
            <a:off x="1011618" y="2193796"/>
            <a:ext cx="7261944" cy="4385679"/>
          </a:xfrm>
        </p:spPr>
        <p:txBody>
          <a:bodyPr/>
          <a:lstStyle/>
          <a:p>
            <a:pPr marL="0" indent="0">
              <a:buNone/>
            </a:pPr>
            <a:r>
              <a:rPr lang="en-US" sz="2000" b="1" dirty="0"/>
              <a:t>FREE</a:t>
            </a:r>
            <a:r>
              <a:rPr lang="en-US" sz="2000" dirty="0"/>
              <a:t> online modular courses: </a:t>
            </a:r>
          </a:p>
          <a:p>
            <a:r>
              <a:rPr lang="en-US" sz="2000" dirty="0"/>
              <a:t>Functional properties of food</a:t>
            </a:r>
          </a:p>
          <a:p>
            <a:r>
              <a:rPr lang="en-US" sz="2000" dirty="0"/>
              <a:t>Sensory science</a:t>
            </a:r>
          </a:p>
          <a:p>
            <a:r>
              <a:rPr lang="en-US" sz="2000" dirty="0"/>
              <a:t>Food spoilage, hygiene and safety </a:t>
            </a:r>
          </a:p>
          <a:p>
            <a:r>
              <a:rPr lang="en-US" sz="2000" dirty="0"/>
              <a:t>Teaching food and nutrition in primary schools (England, Northern Ireland, Scotland and Wales)</a:t>
            </a:r>
          </a:p>
          <a:p>
            <a:r>
              <a:rPr lang="en-US" sz="2000" dirty="0"/>
              <a:t>Characteristics of teaching food and nutrition education – primary, secondary and pupils with additional needs</a:t>
            </a:r>
          </a:p>
        </p:txBody>
      </p:sp>
      <p:sp>
        <p:nvSpPr>
          <p:cNvPr id="5" name="TextBox 4"/>
          <p:cNvSpPr txBox="1"/>
          <p:nvPr/>
        </p:nvSpPr>
        <p:spPr>
          <a:xfrm>
            <a:off x="1574325" y="5535705"/>
            <a:ext cx="5832672" cy="646331"/>
          </a:xfrm>
          <a:prstGeom prst="rect">
            <a:avLst/>
          </a:prstGeom>
          <a:noFill/>
          <a:ln w="25400">
            <a:solidFill>
              <a:srgbClr val="F33DA5"/>
            </a:solidFill>
          </a:ln>
        </p:spPr>
        <p:txBody>
          <a:bodyPr wrap="square" rtlCol="0">
            <a:spAutoFit/>
          </a:bodyPr>
          <a:lstStyle/>
          <a:p>
            <a:r>
              <a:rPr lang="en-US">
                <a:latin typeface="Arial" panose="020B0604020202020204" pitchFamily="34" charset="0"/>
                <a:cs typeface="Arial" panose="020B0604020202020204" pitchFamily="34" charset="0"/>
              </a:rPr>
              <a:t>To find out more and to book, go to </a:t>
            </a:r>
            <a:r>
              <a:rPr lang="en-GB">
                <a:latin typeface="Arial" panose="020B0604020202020204" pitchFamily="34" charset="0"/>
                <a:cs typeface="Arial" panose="020B0604020202020204" pitchFamily="34" charset="0"/>
                <a:hlinkClick r:id="rId3"/>
              </a:rPr>
              <a:t>https://www.foodafactoflife.org.uk/training/</a:t>
            </a:r>
            <a:r>
              <a:rPr lang="en-GB">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FD930F3D-F6A6-C2F6-F121-2362A0514D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4461" y="2539720"/>
            <a:ext cx="3731288" cy="2019383"/>
          </a:xfrm>
          <a:prstGeom prst="rect">
            <a:avLst/>
          </a:prstGeom>
          <a:ln w="25400">
            <a:solidFill>
              <a:srgbClr val="F33DA5"/>
            </a:solidFill>
          </a:ln>
        </p:spPr>
      </p:pic>
      <p:sp>
        <p:nvSpPr>
          <p:cNvPr id="9" name="TextBox 8">
            <a:extLst>
              <a:ext uri="{FF2B5EF4-FFF2-40B4-BE49-F238E27FC236}">
                <a16:creationId xmlns:a16="http://schemas.microsoft.com/office/drawing/2014/main" id="{7E4320CF-D1A7-5F79-F5DE-21D9C337972C}"/>
              </a:ext>
            </a:extLst>
          </p:cNvPr>
          <p:cNvSpPr txBox="1"/>
          <p:nvPr/>
        </p:nvSpPr>
        <p:spPr>
          <a:xfrm>
            <a:off x="8435800" y="4720361"/>
            <a:ext cx="298771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5"/>
              </a:rPr>
              <a:t>FFL webinar recordings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344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512" y="805475"/>
            <a:ext cx="9144000" cy="635491"/>
          </a:xfrm>
        </p:spPr>
        <p:txBody>
          <a:bodyPr/>
          <a:lstStyle/>
          <a:p>
            <a:r>
              <a:rPr lang="en-GB" sz="3200" dirty="0">
                <a:effectLst/>
                <a:latin typeface="Arial" panose="020B0604020202020204" pitchFamily="34" charset="0"/>
                <a:ea typeface="Times New Roman" panose="02020603050405020304" pitchFamily="18" charset="0"/>
              </a:rPr>
              <a:t>Bringing where food comes from to life</a:t>
            </a:r>
            <a:endParaRPr lang="en-GB" sz="3000"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1DFE121F-A1A9-CAC0-992C-22032398AD4B}"/>
              </a:ext>
            </a:extLst>
          </p:cNvPr>
          <p:cNvSpPr txBox="1"/>
          <p:nvPr/>
        </p:nvSpPr>
        <p:spPr>
          <a:xfrm>
            <a:off x="4082143" y="4844143"/>
            <a:ext cx="6052457" cy="369332"/>
          </a:xfrm>
          <a:prstGeom prst="rect">
            <a:avLst/>
          </a:prstGeom>
          <a:noFill/>
        </p:spPr>
        <p:txBody>
          <a:bodyPr wrap="square" rtlCol="0">
            <a:spAutoFit/>
          </a:bodyPr>
          <a:lstStyle/>
          <a:p>
            <a:r>
              <a:rPr lang="en-GB">
                <a:hlinkClick r:id="rId2"/>
              </a:rPr>
              <a:t>education@nutrition.org.uk</a:t>
            </a:r>
            <a:r>
              <a:rPr lang="en-GB"/>
              <a:t> </a:t>
            </a:r>
          </a:p>
        </p:txBody>
      </p:sp>
    </p:spTree>
    <p:extLst>
      <p:ext uri="{BB962C8B-B14F-4D97-AF65-F5344CB8AC3E}">
        <p14:creationId xmlns:p14="http://schemas.microsoft.com/office/powerpoint/2010/main" val="228064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2125-AF34-61AC-84A9-44EB56C2C81F}"/>
              </a:ext>
            </a:extLst>
          </p:cNvPr>
          <p:cNvSpPr>
            <a:spLocks noGrp="1"/>
          </p:cNvSpPr>
          <p:nvPr>
            <p:ph type="ctrTitle"/>
          </p:nvPr>
        </p:nvSpPr>
        <p:spPr/>
        <p:txBody>
          <a:bodyPr/>
          <a:lstStyle/>
          <a:p>
            <a:r>
              <a:rPr lang="en-GB"/>
              <a:t>What we will be covering</a:t>
            </a:r>
          </a:p>
        </p:txBody>
      </p:sp>
      <p:sp>
        <p:nvSpPr>
          <p:cNvPr id="3" name="Subtitle 2">
            <a:extLst>
              <a:ext uri="{FF2B5EF4-FFF2-40B4-BE49-F238E27FC236}">
                <a16:creationId xmlns:a16="http://schemas.microsoft.com/office/drawing/2014/main" id="{FDF0E1A3-1CDC-0689-30E0-CAA6F33FCCCB}"/>
              </a:ext>
            </a:extLst>
          </p:cNvPr>
          <p:cNvSpPr>
            <a:spLocks noGrp="1"/>
          </p:cNvSpPr>
          <p:nvPr>
            <p:ph type="subTitle" idx="1"/>
          </p:nvPr>
        </p:nvSpPr>
        <p:spPr>
          <a:xfrm>
            <a:off x="1169274" y="2360077"/>
            <a:ext cx="9720000" cy="3600000"/>
          </a:xfrm>
        </p:spPr>
        <p:txBody>
          <a:bodyPr/>
          <a:lstStyle/>
          <a:p>
            <a:pPr>
              <a:buFont typeface="Arial" panose="020B0604020202020204" pitchFamily="34" charset="0"/>
              <a:buChar char="•"/>
            </a:pPr>
            <a:r>
              <a:rPr lang="en-GB" dirty="0"/>
              <a:t>Immersive Food &amp; Farming Days in school, linking to the Gatsby Benchmarks of Good Career Guidance.</a:t>
            </a:r>
          </a:p>
          <a:p>
            <a:pPr>
              <a:buFont typeface="Arial" panose="020B0604020202020204" pitchFamily="34" charset="0"/>
              <a:buChar char="•"/>
            </a:pPr>
            <a:r>
              <a:rPr lang="en-GB" dirty="0"/>
              <a:t>School farm visits and hands on experiences for pupils, supporting cross-curricular learning and overall wellbeing.</a:t>
            </a:r>
          </a:p>
          <a:p>
            <a:pPr>
              <a:buFont typeface="Arial" panose="020B0604020202020204" pitchFamily="34" charset="0"/>
              <a:buChar char="•"/>
            </a:pPr>
            <a:r>
              <a:rPr lang="en-GB" dirty="0"/>
              <a:t>CEVAS accreditation and why this is important when considering taking pupils on farm trips.</a:t>
            </a:r>
          </a:p>
          <a:p>
            <a:pPr>
              <a:buFont typeface="Arial" panose="020B0604020202020204" pitchFamily="34" charset="0"/>
              <a:buChar char="•"/>
            </a:pPr>
            <a:r>
              <a:rPr lang="en-GB" dirty="0"/>
              <a:t>LEAF Education Awards.</a:t>
            </a:r>
          </a:p>
          <a:p>
            <a:pPr>
              <a:buFont typeface="Arial" panose="020B0604020202020204" pitchFamily="34" charset="0"/>
              <a:buChar char="•"/>
            </a:pPr>
            <a:r>
              <a:rPr lang="en-GB" dirty="0"/>
              <a:t>A farming curriculum.</a:t>
            </a:r>
          </a:p>
          <a:p>
            <a:pPr>
              <a:buFont typeface="Arial" panose="020B0604020202020204" pitchFamily="34" charset="0"/>
              <a:buChar char="•"/>
            </a:pPr>
            <a:r>
              <a:rPr lang="en-GB" dirty="0"/>
              <a:t>The impact of enrichment on farms.</a:t>
            </a:r>
          </a:p>
          <a:p>
            <a:pPr>
              <a:buFont typeface="Arial" panose="020B0604020202020204" pitchFamily="34" charset="0"/>
              <a:buChar char="•"/>
            </a:pPr>
            <a:r>
              <a:rPr lang="en-GB" dirty="0"/>
              <a:t>Links to </a:t>
            </a:r>
            <a:r>
              <a:rPr lang="en-GB" i="1" dirty="0"/>
              <a:t>Food – a fact of life </a:t>
            </a:r>
            <a:r>
              <a:rPr lang="en-GB" dirty="0"/>
              <a:t>and other resource hubs.</a:t>
            </a:r>
          </a:p>
          <a:p>
            <a:pPr>
              <a:buFont typeface="Arial" panose="020B0604020202020204" pitchFamily="34" charset="0"/>
              <a:buChar char="•"/>
            </a:pPr>
            <a:r>
              <a:rPr lang="en-GB" dirty="0"/>
              <a:t>Suggestions for food and farming initiatives that you and your pupils can get involved with.</a:t>
            </a:r>
          </a:p>
          <a:p>
            <a:endParaRPr lang="en-GB" dirty="0"/>
          </a:p>
        </p:txBody>
      </p:sp>
      <p:sp>
        <p:nvSpPr>
          <p:cNvPr id="4" name="TextBox 3">
            <a:extLst>
              <a:ext uri="{FF2B5EF4-FFF2-40B4-BE49-F238E27FC236}">
                <a16:creationId xmlns:a16="http://schemas.microsoft.com/office/drawing/2014/main" id="{272B15BF-1A59-FC04-014B-0E5869FB9107}"/>
              </a:ext>
            </a:extLst>
          </p:cNvPr>
          <p:cNvSpPr txBox="1"/>
          <p:nvPr/>
        </p:nvSpPr>
        <p:spPr>
          <a:xfrm>
            <a:off x="482321" y="6382108"/>
            <a:ext cx="7707086" cy="307777"/>
          </a:xfrm>
          <a:prstGeom prst="rect">
            <a:avLst/>
          </a:prstGeom>
          <a:noFill/>
        </p:spPr>
        <p:txBody>
          <a:bodyPr wrap="square" rtlCol="0">
            <a:spAutoFit/>
          </a:bodyPr>
          <a:lstStyle/>
          <a:p>
            <a:pPr algn="l"/>
            <a:r>
              <a:rPr lang="en-GB" sz="1400" i="0" dirty="0">
                <a:effectLst/>
                <a:latin typeface="Arial" panose="020B0604020202020204" pitchFamily="34" charset="0"/>
                <a:cs typeface="Arial" panose="020B0604020202020204" pitchFamily="34" charset="0"/>
                <a:hlinkClick r:id="rId2"/>
              </a:rPr>
              <a:t>Sustainability and climate change: a strategy for the education and children’s services systems</a:t>
            </a:r>
            <a:endParaRPr lang="en-GB" sz="140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27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green gras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7" name="Title 6">
            <a:extLst>
              <a:ext uri="{FF2B5EF4-FFF2-40B4-BE49-F238E27FC236}">
                <a16:creationId xmlns:a16="http://schemas.microsoft.com/office/drawing/2014/main" id="{CF45A9EB-00FC-4DE7-8041-09649EF9B9B6}"/>
              </a:ext>
            </a:extLst>
          </p:cNvPr>
          <p:cNvSpPr>
            <a:spLocks noGrp="1"/>
          </p:cNvSpPr>
          <p:nvPr>
            <p:ph type="title"/>
          </p:nvPr>
        </p:nvSpPr>
        <p:spPr>
          <a:xfrm>
            <a:off x="0" y="2442052"/>
            <a:ext cx="12192000" cy="1425257"/>
          </a:xfrm>
        </p:spPr>
        <p:txBody>
          <a:bodyPr rtlCol="0"/>
          <a:lstStyle/>
          <a:p>
            <a:pPr rtl="0"/>
            <a:r>
              <a:rPr lang="en-GB"/>
              <a:t>Bringing Where Food Comes from To Life</a:t>
            </a:r>
          </a:p>
        </p:txBody>
      </p:sp>
      <p:sp>
        <p:nvSpPr>
          <p:cNvPr id="14" name="Text Placeholder 13">
            <a:extLst>
              <a:ext uri="{FF2B5EF4-FFF2-40B4-BE49-F238E27FC236}">
                <a16:creationId xmlns:a16="http://schemas.microsoft.com/office/drawing/2014/main" id="{ECE1E739-E339-4FB6-A10E-22AB1A0D782B}"/>
              </a:ext>
            </a:extLst>
          </p:cNvPr>
          <p:cNvSpPr>
            <a:spLocks noGrp="1"/>
          </p:cNvSpPr>
          <p:nvPr>
            <p:ph type="body" sz="quarter" idx="12"/>
          </p:nvPr>
        </p:nvSpPr>
        <p:spPr>
          <a:xfrm>
            <a:off x="0" y="3867309"/>
            <a:ext cx="12192000" cy="1036320"/>
          </a:xfrm>
        </p:spPr>
        <p:txBody>
          <a:bodyPr rtlCol="0"/>
          <a:lstStyle/>
          <a:p>
            <a:pPr rtl="0"/>
            <a:r>
              <a:rPr lang="en-GB"/>
              <a:t>Iona Corbett: Faculty Director for Technology, Creative Art &amp; Design </a:t>
            </a:r>
          </a:p>
          <a:p>
            <a:pPr rtl="0"/>
            <a:r>
              <a:rPr lang="en-GB"/>
              <a:t>Head of Food &amp; Nutrition​ at Chipping Campden School. </a:t>
            </a:r>
          </a:p>
        </p:txBody>
      </p:sp>
      <p:sp>
        <p:nvSpPr>
          <p:cNvPr id="12" name="Rectangle 11">
            <a:extLst>
              <a:ext uri="{FF2B5EF4-FFF2-40B4-BE49-F238E27FC236}">
                <a16:creationId xmlns:a16="http://schemas.microsoft.com/office/drawing/2014/main" id="{619D1BA2-3111-4E03-81E3-0D0F9BA3676D}"/>
              </a:ext>
              <a:ext uri="{C183D7F6-B498-43B3-948B-1728B52AA6E4}">
                <adec:decorative xmlns:adec="http://schemas.microsoft.com/office/drawing/2017/decorative" val="1"/>
              </a:ext>
            </a:extLst>
          </p:cNvPr>
          <p:cNvSpPr/>
          <p:nvPr/>
        </p:nvSpPr>
        <p:spPr>
          <a:xfrm>
            <a:off x="0" y="0"/>
            <a:ext cx="12192000" cy="244205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norite "/>
              <a:ea typeface="+mn-ea"/>
              <a:cs typeface="+mn-cs"/>
            </a:endParaRPr>
          </a:p>
        </p:txBody>
      </p:sp>
      <p:sp>
        <p:nvSpPr>
          <p:cNvPr id="22" name="Rectangle 21">
            <a:extLst>
              <a:ext uri="{FF2B5EF4-FFF2-40B4-BE49-F238E27FC236}">
                <a16:creationId xmlns:a16="http://schemas.microsoft.com/office/drawing/2014/main" id="{EA4B20A4-BDBA-4ACB-BCCE-1FF6B09FE0A1}"/>
              </a:ext>
              <a:ext uri="{C183D7F6-B498-43B3-948B-1728B52AA6E4}">
                <adec:decorative xmlns:adec="http://schemas.microsoft.com/office/drawing/2017/decorative" val="1"/>
              </a:ext>
            </a:extLst>
          </p:cNvPr>
          <p:cNvSpPr/>
          <p:nvPr/>
        </p:nvSpPr>
        <p:spPr>
          <a:xfrm>
            <a:off x="-1" y="4903788"/>
            <a:ext cx="12192000" cy="195421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norite "/>
              <a:ea typeface="+mn-ea"/>
              <a:cs typeface="+mn-cs"/>
            </a:endParaRPr>
          </a:p>
        </p:txBody>
      </p:sp>
      <p:sp>
        <p:nvSpPr>
          <p:cNvPr id="25" name="Rectangle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norite "/>
              <a:ea typeface="+mn-ea"/>
              <a:cs typeface="+mn-cs"/>
            </a:endParaRPr>
          </a:p>
        </p:txBody>
      </p:sp>
    </p:spTree>
    <p:extLst>
      <p:ext uri="{BB962C8B-B14F-4D97-AF65-F5344CB8AC3E}">
        <p14:creationId xmlns:p14="http://schemas.microsoft.com/office/powerpoint/2010/main" val="258327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555523" y="2675264"/>
            <a:ext cx="2667000" cy="1288648"/>
          </a:xfrm>
        </p:spPr>
        <p:txBody>
          <a:bodyPr rtlCol="0"/>
          <a:lstStyle/>
          <a:p>
            <a:pPr rtl="0"/>
            <a:r>
              <a:rPr lang="en-GB"/>
              <a:t>Today’s Topics of Conversation</a:t>
            </a:r>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4231042" y="1032330"/>
            <a:ext cx="3433138" cy="1370672"/>
          </a:xfrm>
        </p:spPr>
        <p:txBody>
          <a:bodyPr rtlCol="0"/>
          <a:lstStyle/>
          <a:p>
            <a:pPr rtl="0"/>
            <a:r>
              <a:rPr lang="en-GB"/>
              <a:t>In school session previously for just year 7 whereby local farm businesses are invited in to talk to the students, including organisations such as LEAF. </a:t>
            </a:r>
          </a:p>
        </p:txBody>
      </p:sp>
      <p:sp>
        <p:nvSpPr>
          <p:cNvPr id="23" name="Text Placeholder 22">
            <a:extLst>
              <a:ext uri="{FF2B5EF4-FFF2-40B4-BE49-F238E27FC236}">
                <a16:creationId xmlns:a16="http://schemas.microsoft.com/office/drawing/2014/main" id="{B36D4B3E-84DA-44C7-A6BE-5A3E2200511C}"/>
              </a:ext>
            </a:extLst>
          </p:cNvPr>
          <p:cNvSpPr>
            <a:spLocks noGrp="1"/>
          </p:cNvSpPr>
          <p:nvPr>
            <p:ph type="body" sz="quarter" idx="17"/>
          </p:nvPr>
        </p:nvSpPr>
        <p:spPr>
          <a:xfrm>
            <a:off x="8203339" y="652826"/>
            <a:ext cx="3433138" cy="426393"/>
          </a:xfrm>
        </p:spPr>
        <p:txBody>
          <a:bodyPr rtlCol="0"/>
          <a:lstStyle/>
          <a:p>
            <a:pPr rtl="0"/>
            <a:r>
              <a:rPr lang="en-GB"/>
              <a:t>Countryside Classroom</a:t>
            </a:r>
          </a:p>
        </p:txBody>
      </p:sp>
      <p:sp>
        <p:nvSpPr>
          <p:cNvPr id="19" name="Text Placeholder 18">
            <a:extLst>
              <a:ext uri="{FF2B5EF4-FFF2-40B4-BE49-F238E27FC236}">
                <a16:creationId xmlns:a16="http://schemas.microsoft.com/office/drawing/2014/main" id="{41F484C5-3EB9-4664-93EB-E81179E953BB}"/>
              </a:ext>
            </a:extLst>
          </p:cNvPr>
          <p:cNvSpPr>
            <a:spLocks noGrp="1"/>
          </p:cNvSpPr>
          <p:nvPr>
            <p:ph type="body" sz="quarter" idx="13"/>
          </p:nvPr>
        </p:nvSpPr>
        <p:spPr>
          <a:xfrm>
            <a:off x="8203339" y="1032330"/>
            <a:ext cx="3433138" cy="1370672"/>
          </a:xfrm>
        </p:spPr>
        <p:txBody>
          <a:bodyPr rtlCol="0"/>
          <a:lstStyle/>
          <a:p>
            <a:pPr rtl="0"/>
            <a:r>
              <a:rPr lang="en-GB"/>
              <a:t>What is it and how can you benefit from it. </a:t>
            </a:r>
          </a:p>
        </p:txBody>
      </p:sp>
      <p:sp>
        <p:nvSpPr>
          <p:cNvPr id="25" name="Text Placeholder 24">
            <a:extLst>
              <a:ext uri="{FF2B5EF4-FFF2-40B4-BE49-F238E27FC236}">
                <a16:creationId xmlns:a16="http://schemas.microsoft.com/office/drawing/2014/main" id="{FB26710D-F165-490A-A2CE-0A7D9FD8F9BA}"/>
              </a:ext>
            </a:extLst>
          </p:cNvPr>
          <p:cNvSpPr>
            <a:spLocks noGrp="1"/>
          </p:cNvSpPr>
          <p:nvPr>
            <p:ph type="body" sz="quarter" idx="19"/>
          </p:nvPr>
        </p:nvSpPr>
        <p:spPr>
          <a:xfrm>
            <a:off x="4231042" y="511429"/>
            <a:ext cx="3433138" cy="428891"/>
          </a:xfrm>
        </p:spPr>
        <p:txBody>
          <a:bodyPr rtlCol="0"/>
          <a:lstStyle/>
          <a:p>
            <a:pPr rtl="0"/>
            <a:r>
              <a:rPr lang="en-GB"/>
              <a:t>Immersive Food &amp; Farming Days in School</a:t>
            </a:r>
          </a:p>
        </p:txBody>
      </p:sp>
      <p:sp>
        <p:nvSpPr>
          <p:cNvPr id="45" name="Text Placeholder 44">
            <a:extLst>
              <a:ext uri="{FF2B5EF4-FFF2-40B4-BE49-F238E27FC236}">
                <a16:creationId xmlns:a16="http://schemas.microsoft.com/office/drawing/2014/main" id="{DD180B3D-49E9-46B9-A20B-5BB4BD204605}"/>
              </a:ext>
            </a:extLst>
          </p:cNvPr>
          <p:cNvSpPr>
            <a:spLocks noGrp="1"/>
          </p:cNvSpPr>
          <p:nvPr>
            <p:ph type="body" sz="quarter" idx="21"/>
          </p:nvPr>
        </p:nvSpPr>
        <p:spPr>
          <a:xfrm>
            <a:off x="8203339" y="2620561"/>
            <a:ext cx="3433138" cy="428891"/>
          </a:xfrm>
        </p:spPr>
        <p:txBody>
          <a:bodyPr rtlCol="0"/>
          <a:lstStyle/>
          <a:p>
            <a:pPr rtl="0"/>
            <a:r>
              <a:rPr lang="en-GB"/>
              <a:t>Links to Food – A Fact of Life</a:t>
            </a:r>
          </a:p>
        </p:txBody>
      </p:sp>
      <p:sp>
        <p:nvSpPr>
          <p:cNvPr id="20" name="Text Placeholder 19">
            <a:extLst>
              <a:ext uri="{FF2B5EF4-FFF2-40B4-BE49-F238E27FC236}">
                <a16:creationId xmlns:a16="http://schemas.microsoft.com/office/drawing/2014/main" id="{B0C9F763-9E0D-4C82-9B80-0BC0FEBCD7FA}"/>
              </a:ext>
            </a:extLst>
          </p:cNvPr>
          <p:cNvSpPr>
            <a:spLocks noGrp="1"/>
          </p:cNvSpPr>
          <p:nvPr>
            <p:ph type="body" sz="quarter" idx="22"/>
          </p:nvPr>
        </p:nvSpPr>
        <p:spPr>
          <a:xfrm>
            <a:off x="8203339" y="3002562"/>
            <a:ext cx="3602380" cy="961350"/>
          </a:xfrm>
        </p:spPr>
        <p:txBody>
          <a:bodyPr rtlCol="0"/>
          <a:lstStyle/>
          <a:p>
            <a:pPr rtl="0"/>
            <a:r>
              <a:rPr lang="en-GB"/>
              <a:t>Resources available ,support for teachers</a:t>
            </a:r>
          </a:p>
        </p:txBody>
      </p:sp>
      <p:sp>
        <p:nvSpPr>
          <p:cNvPr id="24" name="Text Placeholder 23">
            <a:extLst>
              <a:ext uri="{FF2B5EF4-FFF2-40B4-BE49-F238E27FC236}">
                <a16:creationId xmlns:a16="http://schemas.microsoft.com/office/drawing/2014/main" id="{4AB50F20-85E8-46ED-94DD-28F720071BF3}"/>
              </a:ext>
            </a:extLst>
          </p:cNvPr>
          <p:cNvSpPr>
            <a:spLocks noGrp="1"/>
          </p:cNvSpPr>
          <p:nvPr>
            <p:ph type="body" sz="quarter" idx="18"/>
          </p:nvPr>
        </p:nvSpPr>
        <p:spPr>
          <a:xfrm>
            <a:off x="4231042" y="3868057"/>
            <a:ext cx="3433138" cy="428891"/>
          </a:xfrm>
        </p:spPr>
        <p:txBody>
          <a:bodyPr rtlCol="0"/>
          <a:lstStyle/>
          <a:p>
            <a:pPr rtl="0"/>
            <a:r>
              <a:rPr lang="en-GB"/>
              <a:t>School Farm Visits and hands on Experiences for Pupils, Supporting Cross-Curricular Learning and overall Wellbeing</a:t>
            </a:r>
          </a:p>
        </p:txBody>
      </p:sp>
      <p:sp>
        <p:nvSpPr>
          <p:cNvPr id="44" name="Text Placeholder 43">
            <a:extLst>
              <a:ext uri="{FF2B5EF4-FFF2-40B4-BE49-F238E27FC236}">
                <a16:creationId xmlns:a16="http://schemas.microsoft.com/office/drawing/2014/main" id="{540F4685-F7C7-4370-AF35-F80D53D13A43}"/>
              </a:ext>
            </a:extLst>
          </p:cNvPr>
          <p:cNvSpPr>
            <a:spLocks noGrp="1"/>
          </p:cNvSpPr>
          <p:nvPr>
            <p:ph type="body" sz="quarter" idx="24"/>
          </p:nvPr>
        </p:nvSpPr>
        <p:spPr>
          <a:xfrm>
            <a:off x="4231042" y="5558244"/>
            <a:ext cx="3433138" cy="961350"/>
          </a:xfrm>
        </p:spPr>
        <p:txBody>
          <a:bodyPr rtlCol="0"/>
          <a:lstStyle/>
          <a:p>
            <a:pPr rtl="0"/>
            <a:r>
              <a:rPr lang="en-GB"/>
              <a:t>What is CEVAS and why is it good to link with CEVAS accredited organisations</a:t>
            </a:r>
          </a:p>
        </p:txBody>
      </p:sp>
      <p:sp>
        <p:nvSpPr>
          <p:cNvPr id="323" name="Date Placeholder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0" normalizeH="0" baseline="0" noProof="0">
                <a:ln>
                  <a:noFill/>
                </a:ln>
                <a:solidFill>
                  <a:srgbClr val="E7E6E6">
                    <a:lumMod val="50000"/>
                  </a:srgbClr>
                </a:solidFill>
                <a:effectLst/>
                <a:uLnTx/>
                <a:uFillTx/>
                <a:latin typeface="Tenorite "/>
                <a:ea typeface="+mn-ea"/>
                <a:cs typeface="+mn-cs"/>
              </a:rPr>
              <a:t>20XX</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GB" sz="1200" b="0" i="0" u="none" strike="noStrike" kern="1200" cap="none" spc="100" normalizeH="0" baseline="0" noProof="0" smtClean="0">
                <a:ln>
                  <a:noFill/>
                </a:ln>
                <a:solidFill>
                  <a:srgbClr val="E7E6E6">
                    <a:lumMod val="50000"/>
                  </a:srgbClr>
                </a:solidFill>
                <a:effectLst/>
                <a:uLnTx/>
                <a:uFillTx/>
                <a:latin typeface="Tenorite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00" normalizeH="0" baseline="0" noProof="0">
              <a:ln>
                <a:noFill/>
              </a:ln>
              <a:solidFill>
                <a:srgbClr val="E7E6E6">
                  <a:lumMod val="50000"/>
                </a:srgbClr>
              </a:solidFill>
              <a:effectLst/>
              <a:uLnTx/>
              <a:uFillTx/>
              <a:latin typeface="Tenorite "/>
              <a:ea typeface="+mn-ea"/>
              <a:cs typeface="+mn-cs"/>
            </a:endParaRPr>
          </a:p>
        </p:txBody>
      </p:sp>
      <p:sp>
        <p:nvSpPr>
          <p:cNvPr id="4" name="Text Placeholder 22">
            <a:extLst>
              <a:ext uri="{FF2B5EF4-FFF2-40B4-BE49-F238E27FC236}">
                <a16:creationId xmlns:a16="http://schemas.microsoft.com/office/drawing/2014/main" id="{B894DBC6-891E-BBBE-4399-BA916989172A}"/>
              </a:ext>
            </a:extLst>
          </p:cNvPr>
          <p:cNvSpPr txBox="1">
            <a:spLocks/>
          </p:cNvSpPr>
          <p:nvPr/>
        </p:nvSpPr>
        <p:spPr>
          <a:xfrm>
            <a:off x="4231042" y="5113452"/>
            <a:ext cx="3433138" cy="426393"/>
          </a:xfrm>
          <a:prstGeom prst="rect">
            <a:avLst/>
          </a:prstGeom>
        </p:spPr>
        <p:txBody>
          <a:bodyPr rtlCol="0" anchor="b"/>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all" spc="100" normalizeH="0" baseline="0" noProof="0">
                <a:ln>
                  <a:noFill/>
                </a:ln>
                <a:solidFill>
                  <a:srgbClr val="9ACF21">
                    <a:lumMod val="50000"/>
                  </a:srgbClr>
                </a:solidFill>
                <a:effectLst/>
                <a:uLnTx/>
                <a:uFillTx/>
                <a:latin typeface="Tenorite Bold"/>
                <a:ea typeface="+mn-ea"/>
                <a:cs typeface="+mn-cs"/>
              </a:rPr>
              <a:t>CEVAS Accreditation and Why this is important when considering taking pupils of farm trips</a:t>
            </a:r>
          </a:p>
        </p:txBody>
      </p:sp>
    </p:spTree>
    <p:extLst>
      <p:ext uri="{BB962C8B-B14F-4D97-AF65-F5344CB8AC3E}">
        <p14:creationId xmlns:p14="http://schemas.microsoft.com/office/powerpoint/2010/main" val="2174002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fade">
                                      <p:cBhvr>
                                        <p:cTn id="21" dur="1000"/>
                                        <p:tgtEl>
                                          <p:spTgt spid="24">
                                            <p:txEl>
                                              <p:pRg st="0" end="0"/>
                                            </p:txEl>
                                          </p:spTgt>
                                        </p:tgtEl>
                                      </p:cBhvr>
                                    </p:animEffect>
                                    <p:anim calcmode="lin" valueType="num">
                                      <p:cBhvr>
                                        <p:cTn id="22"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4">
                                            <p:txEl>
                                              <p:pRg st="0" end="0"/>
                                            </p:txEl>
                                          </p:spTgt>
                                        </p:tgtEl>
                                        <p:attrNameLst>
                                          <p:attrName>style.visibility</p:attrName>
                                        </p:attrNameLst>
                                      </p:cBhvr>
                                      <p:to>
                                        <p:strVal val="visible"/>
                                      </p:to>
                                    </p:set>
                                    <p:animEffect transition="in" filter="fade">
                                      <p:cBhvr>
                                        <p:cTn id="35" dur="1000"/>
                                        <p:tgtEl>
                                          <p:spTgt spid="44">
                                            <p:txEl>
                                              <p:pRg st="0" end="0"/>
                                            </p:txEl>
                                          </p:spTgt>
                                        </p:tgtEl>
                                      </p:cBhvr>
                                    </p:animEffect>
                                    <p:anim calcmode="lin" valueType="num">
                                      <p:cBhvr>
                                        <p:cTn id="3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fade">
                                      <p:cBhvr>
                                        <p:cTn id="42" dur="1000"/>
                                        <p:tgtEl>
                                          <p:spTgt spid="23">
                                            <p:txEl>
                                              <p:pRg st="0" end="0"/>
                                            </p:txEl>
                                          </p:spTgt>
                                        </p:tgtEl>
                                      </p:cBhvr>
                                    </p:animEffect>
                                    <p:anim calcmode="lin" valueType="num">
                                      <p:cBhvr>
                                        <p:cTn id="4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fade">
                                      <p:cBhvr>
                                        <p:cTn id="49" dur="1000"/>
                                        <p:tgtEl>
                                          <p:spTgt spid="19">
                                            <p:txEl>
                                              <p:pRg st="0" end="0"/>
                                            </p:txEl>
                                          </p:spTgt>
                                        </p:tgtEl>
                                      </p:cBhvr>
                                    </p:animEffect>
                                    <p:anim calcmode="lin" valueType="num">
                                      <p:cBhvr>
                                        <p:cTn id="50"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Effect transition="in" filter="fade">
                                      <p:cBhvr>
                                        <p:cTn id="56" dur="1000"/>
                                        <p:tgtEl>
                                          <p:spTgt spid="45">
                                            <p:txEl>
                                              <p:pRg st="0" end="0"/>
                                            </p:txEl>
                                          </p:spTgt>
                                        </p:tgtEl>
                                      </p:cBhvr>
                                    </p:animEffect>
                                    <p:anim calcmode="lin" valueType="num">
                                      <p:cBhvr>
                                        <p:cTn id="57"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Effect transition="in" filter="fade">
                                      <p:cBhvr>
                                        <p:cTn id="63" dur="1000"/>
                                        <p:tgtEl>
                                          <p:spTgt spid="20">
                                            <p:txEl>
                                              <p:pRg st="0" end="0"/>
                                            </p:txEl>
                                          </p:spTgt>
                                        </p:tgtEl>
                                      </p:cBhvr>
                                    </p:animEffect>
                                    <p:anim calcmode="lin" valueType="num">
                                      <p:cBhvr>
                                        <p:cTn id="6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3" grpId="0" build="p"/>
      <p:bldP spid="19" grpId="0" build="p"/>
      <p:bldP spid="45" grpId="0" build="p"/>
      <p:bldP spid="20" grpId="0" build="p"/>
      <p:bldP spid="24" grpId="0" build="p"/>
      <p:bldP spid="44"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
              <a:ea typeface="+mn-ea"/>
              <a:cs typeface="+mn-cs"/>
            </a:endParaRPr>
          </a:p>
        </p:txBody>
      </p:sp>
      <p:sp>
        <p:nvSpPr>
          <p:cNvPr id="3" name="Title 2">
            <a:extLst>
              <a:ext uri="{FF2B5EF4-FFF2-40B4-BE49-F238E27FC236}">
                <a16:creationId xmlns:a16="http://schemas.microsoft.com/office/drawing/2014/main" id="{65A25FA4-A288-4460-BF12-637E077953CB}"/>
              </a:ext>
            </a:extLst>
          </p:cNvPr>
          <p:cNvSpPr>
            <a:spLocks noGrp="1"/>
          </p:cNvSpPr>
          <p:nvPr>
            <p:ph type="title"/>
          </p:nvPr>
        </p:nvSpPr>
        <p:spPr>
          <a:xfrm>
            <a:off x="838201" y="365125"/>
            <a:ext cx="3816095" cy="1938076"/>
          </a:xfrm>
        </p:spPr>
        <p:txBody>
          <a:bodyPr vert="horz" lIns="91440" tIns="45720" rIns="91440" bIns="45720" rtlCol="0" anchor="ctr">
            <a:normAutofit/>
          </a:bodyPr>
          <a:lstStyle/>
          <a:p>
            <a:pPr algn="l">
              <a:lnSpc>
                <a:spcPct val="90000"/>
              </a:lnSpc>
            </a:pPr>
            <a:r>
              <a:rPr lang="en-US" sz="3400" kern="1200">
                <a:solidFill>
                  <a:schemeClr val="tx1"/>
                </a:solidFill>
                <a:latin typeface="+mj-lt"/>
                <a:ea typeface="+mj-ea"/>
                <a:cs typeface="+mj-cs"/>
              </a:rPr>
              <a:t>Immersive Food &amp; Farming in School </a:t>
            </a:r>
          </a:p>
        </p:txBody>
      </p:sp>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2"/>
          </p:nvPr>
        </p:nvSpPr>
        <p:spPr>
          <a:xfrm>
            <a:off x="838201" y="2482589"/>
            <a:ext cx="3816096" cy="3694373"/>
          </a:xfrm>
        </p:spPr>
        <p:txBody>
          <a:bodyPr vert="horz" lIns="91440" tIns="45720" rIns="91440" bIns="45720" rtlCol="0">
            <a:normAutofit lnSpcReduction="10000"/>
          </a:bodyPr>
          <a:lstStyle/>
          <a:p>
            <a:pPr>
              <a:lnSpc>
                <a:spcPct val="90000"/>
              </a:lnSpc>
              <a:spcAft>
                <a:spcPts val="600"/>
              </a:spcAft>
            </a:pPr>
            <a:r>
              <a:rPr lang="en-US" sz="2000"/>
              <a:t>Previously been run as an hour long session for Year 7 only. Involved a number of food and farming </a:t>
            </a:r>
            <a:r>
              <a:rPr lang="en-US" sz="2000" err="1"/>
              <a:t>organisations</a:t>
            </a:r>
            <a:r>
              <a:rPr lang="en-US" sz="2000"/>
              <a:t> (local farmers, local representatives </a:t>
            </a:r>
            <a:r>
              <a:rPr lang="en-US" sz="2000" err="1"/>
              <a:t>etc</a:t>
            </a:r>
            <a:r>
              <a:rPr lang="en-US" sz="2000"/>
              <a:t>) coming in to school, setting up stands and then tutor groups rotating round the different stations to find out about the different stands.</a:t>
            </a:r>
          </a:p>
          <a:p>
            <a:pPr>
              <a:lnSpc>
                <a:spcPct val="90000"/>
              </a:lnSpc>
              <a:spcAft>
                <a:spcPts val="600"/>
              </a:spcAft>
            </a:pPr>
            <a:endParaRPr lang="en-US" sz="2000"/>
          </a:p>
          <a:p>
            <a:pPr>
              <a:lnSpc>
                <a:spcPct val="90000"/>
              </a:lnSpc>
              <a:spcAft>
                <a:spcPts val="600"/>
              </a:spcAft>
            </a:pPr>
            <a:r>
              <a:rPr lang="en-US" sz="2000"/>
              <a:t>Plans for next year are afoot. </a:t>
            </a:r>
          </a:p>
        </p:txBody>
      </p:sp>
      <p:pic>
        <p:nvPicPr>
          <p:cNvPr id="4" name="Picture 3" descr="A group of people in a room&#10;&#10;Description automatically generated">
            <a:extLst>
              <a:ext uri="{FF2B5EF4-FFF2-40B4-BE49-F238E27FC236}">
                <a16:creationId xmlns:a16="http://schemas.microsoft.com/office/drawing/2014/main" id="{3A43E91E-4F52-86B6-BB08-DEB52CF389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sp>
        <p:nvSpPr>
          <p:cNvPr id="57" name="Date Placeholder 56">
            <a:extLst>
              <a:ext uri="{FF2B5EF4-FFF2-40B4-BE49-F238E27FC236}">
                <a16:creationId xmlns:a16="http://schemas.microsoft.com/office/drawing/2014/main" id="{653BB8CA-23AF-4226-9FB3-FA1964EBA661}"/>
              </a:ext>
            </a:extLst>
          </p:cNvPr>
          <p:cNvSpPr>
            <a:spLocks noGrp="1"/>
          </p:cNvSpPr>
          <p:nvPr>
            <p:ph type="dt" sz="half" idx="2"/>
          </p:nvPr>
        </p:nvSpPr>
        <p:spPr>
          <a:xfrm>
            <a:off x="838200" y="635635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100" normalizeH="0" baseline="0" noProof="0">
                <a:ln>
                  <a:noFill/>
                </a:ln>
                <a:solidFill>
                  <a:prstClr val="black">
                    <a:tint val="75000"/>
                  </a:prstClr>
                </a:solidFill>
                <a:effectLst>
                  <a:outerShdw blurRad="38100" dist="38100" dir="2700000" algn="tl">
                    <a:srgbClr val="000000">
                      <a:alpha val="43137"/>
                    </a:srgbClr>
                  </a:outerShdw>
                </a:effectLst>
                <a:uLnTx/>
                <a:uFillTx/>
                <a:latin typeface="Tenorite "/>
                <a:ea typeface="+mn-ea"/>
                <a:cs typeface="+mn-cs"/>
              </a:rPr>
              <a:t>20XX</a:t>
            </a:r>
          </a:p>
        </p:txBody>
      </p:sp>
      <p:pic>
        <p:nvPicPr>
          <p:cNvPr id="15" name="Picture Placeholder 14">
            <a:extLst>
              <a:ext uri="{FF2B5EF4-FFF2-40B4-BE49-F238E27FC236}">
                <a16:creationId xmlns:a16="http://schemas.microsoft.com/office/drawing/2014/main" id="{8A312F11-75CA-44C5-8937-46152AD55204}"/>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58" name="Footer Placeholder 57">
            <a:extLst>
              <a:ext uri="{FF2B5EF4-FFF2-40B4-BE49-F238E27FC236}">
                <a16:creationId xmlns:a16="http://schemas.microsoft.com/office/drawing/2014/main" id="{4DDD181B-D1CF-4E5A-B354-DE584F3F2B23}"/>
              </a:ext>
            </a:extLst>
          </p:cNvPr>
          <p:cNvSpPr>
            <a:spLocks noGrp="1"/>
          </p:cNvSpPr>
          <p:nvPr>
            <p:ph type="ftr" sz="quarter" idx="3"/>
          </p:nvPr>
        </p:nvSpPr>
        <p:spPr>
          <a:xfrm>
            <a:off x="6516985" y="6356350"/>
            <a:ext cx="41148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all" spc="100" normalizeH="0" baseline="0" noProof="0">
                <a:ln>
                  <a:noFill/>
                </a:ln>
                <a:solidFill>
                  <a:srgbClr val="FFFFFF"/>
                </a:solidFill>
                <a:effectLst>
                  <a:outerShdw blurRad="38100" dist="38100" dir="2700000" algn="tl">
                    <a:srgbClr val="000000">
                      <a:alpha val="43137"/>
                    </a:srgbClr>
                  </a:outerShdw>
                </a:effectLst>
                <a:uLnTx/>
                <a:uFillTx/>
                <a:latin typeface="Tenorite "/>
                <a:ea typeface="+mn-ea"/>
                <a:cs typeface="+mn-cs"/>
              </a:rPr>
              <a:t>Pitch deck</a:t>
            </a:r>
          </a:p>
        </p:txBody>
      </p:sp>
      <p:sp>
        <p:nvSpPr>
          <p:cNvPr id="59" name="Slide Number Placeholder 58">
            <a:extLst>
              <a:ext uri="{FF2B5EF4-FFF2-40B4-BE49-F238E27FC236}">
                <a16:creationId xmlns:a16="http://schemas.microsoft.com/office/drawing/2014/main" id="{185AB600-E5B8-4AFD-A7DA-37E5D3AFF5FA}"/>
              </a:ext>
            </a:extLst>
          </p:cNvPr>
          <p:cNvSpPr>
            <a:spLocks noGrp="1"/>
          </p:cNvSpPr>
          <p:nvPr>
            <p:ph type="sldNum" sz="quarter" idx="4"/>
          </p:nvPr>
        </p:nvSpPr>
        <p:spPr>
          <a:xfrm>
            <a:off x="10515600" y="6356350"/>
            <a:ext cx="838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A87306C-81BA-4795-A5CA-9392456A8C1E}" type="slidenum">
              <a:rPr kumimoji="0" lang="en-US" sz="1200" b="0" i="0" u="none" strike="noStrike" kern="1200" cap="none" spc="100" normalizeH="0" baseline="0" noProof="0">
                <a:ln>
                  <a:noFill/>
                </a:ln>
                <a:solidFill>
                  <a:srgbClr val="FFFFFF"/>
                </a:solidFill>
                <a:effectLst>
                  <a:outerShdw blurRad="38100" dist="38100" dir="2700000" algn="tl">
                    <a:srgbClr val="000000">
                      <a:alpha val="43137"/>
                    </a:srgbClr>
                  </a:outerShdw>
                </a:effectLst>
                <a:uLnTx/>
                <a:uFillTx/>
                <a:latin typeface="Tenorite "/>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100" normalizeH="0" baseline="0" noProof="0">
              <a:ln>
                <a:noFill/>
              </a:ln>
              <a:solidFill>
                <a:srgbClr val="FFFFFF"/>
              </a:solidFill>
              <a:effectLst>
                <a:outerShdw blurRad="38100" dist="38100" dir="2700000" algn="tl">
                  <a:srgbClr val="000000">
                    <a:alpha val="43137"/>
                  </a:srgbClr>
                </a:outerShdw>
              </a:effectLst>
              <a:uLnTx/>
              <a:uFillTx/>
              <a:latin typeface="Tenorite "/>
              <a:ea typeface="+mn-ea"/>
              <a:cs typeface="+mn-cs"/>
            </a:endParaRPr>
          </a:p>
        </p:txBody>
      </p:sp>
    </p:spTree>
    <p:extLst>
      <p:ext uri="{BB962C8B-B14F-4D97-AF65-F5344CB8AC3E}">
        <p14:creationId xmlns:p14="http://schemas.microsoft.com/office/powerpoint/2010/main" val="281533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
              <a:ea typeface="+mn-ea"/>
              <a:cs typeface="+mn-cs"/>
            </a:endParaRPr>
          </a:p>
        </p:txBody>
      </p:sp>
      <p:sp>
        <p:nvSpPr>
          <p:cNvPr id="134" name="Rectangle 13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
              <a:ea typeface="+mn-ea"/>
              <a:cs typeface="+mn-cs"/>
            </a:endParaRPr>
          </a:p>
        </p:txBody>
      </p:sp>
      <p:sp>
        <p:nvSpPr>
          <p:cNvPr id="139" name="Rectangle 13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
              <a:ea typeface="+mn-ea"/>
              <a:cs typeface="+mn-cs"/>
            </a:endParaRPr>
          </a:p>
        </p:txBody>
      </p:sp>
      <p:sp>
        <p:nvSpPr>
          <p:cNvPr id="138" name="Rectangle 13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
              <a:ea typeface="+mn-ea"/>
              <a:cs typeface="+mn-cs"/>
            </a:endParaRPr>
          </a:p>
        </p:txBody>
      </p:sp>
      <p:pic>
        <p:nvPicPr>
          <p:cNvPr id="24" name="Picture Placeholder 23">
            <a:extLst>
              <a:ext uri="{FF2B5EF4-FFF2-40B4-BE49-F238E27FC236}">
                <a16:creationId xmlns:a16="http://schemas.microsoft.com/office/drawing/2014/main" id="{218F3EFB-1B94-46C4-961E-9E4CCDFCA1B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231046"/>
            <a:ext cx="5297451" cy="3015866"/>
          </a:xfrm>
          <a:prstGeom prst="rect">
            <a:avLst/>
          </a:prstGeom>
        </p:spPr>
      </p:pic>
      <p:sp>
        <p:nvSpPr>
          <p:cNvPr id="12" name="Date Placeholder 11">
            <a:extLst>
              <a:ext uri="{FF2B5EF4-FFF2-40B4-BE49-F238E27FC236}">
                <a16:creationId xmlns:a16="http://schemas.microsoft.com/office/drawing/2014/main" id="{F9D1E4F5-C5CC-4509-A364-CC20767557A7}"/>
              </a:ext>
            </a:extLst>
          </p:cNvPr>
          <p:cNvSpPr>
            <a:spLocks/>
          </p:cNvSpPr>
          <p:nvPr/>
        </p:nvSpPr>
        <p:spPr>
          <a:xfrm>
            <a:off x="1241348" y="6006750"/>
            <a:ext cx="2494203" cy="331983"/>
          </a:xfrm>
          <a:prstGeom prst="rect">
            <a:avLst/>
          </a:prstGeom>
        </p:spPr>
        <p:txBody>
          <a:bodyPr rtlCol="0"/>
          <a:lstStyle/>
          <a:p>
            <a:pPr marL="0" marR="0" lvl="0" indent="0" algn="l" defTabSz="822960" rtl="0" eaLnBrk="1" fontAlgn="auto" latinLnBrk="0" hangingPunct="1">
              <a:lnSpc>
                <a:spcPct val="100000"/>
              </a:lnSpc>
              <a:spcBef>
                <a:spcPts val="0"/>
              </a:spcBef>
              <a:spcAft>
                <a:spcPts val="600"/>
              </a:spcAft>
              <a:buClrTx/>
              <a:buSzTx/>
              <a:buFontTx/>
              <a:buNone/>
              <a:tabLst/>
              <a:defRPr/>
            </a:pPr>
            <a:r>
              <a:rPr kumimoji="0" lang="en-GB" sz="1620" b="0" i="0" u="none" strike="noStrike" kern="1200" cap="none" spc="0" normalizeH="0" baseline="0" noProof="0">
                <a:ln>
                  <a:noFill/>
                </a:ln>
                <a:solidFill>
                  <a:prstClr val="black"/>
                </a:solidFill>
                <a:effectLst/>
                <a:uLnTx/>
                <a:uFillTx/>
                <a:latin typeface="Tenorite "/>
                <a:ea typeface="+mn-ea"/>
                <a:cs typeface="+mn-cs"/>
              </a:rPr>
              <a:t>20XX</a:t>
            </a:r>
            <a:endParaRPr kumimoji="0" lang="en-GB" sz="1800" b="0" i="0" u="none" strike="noStrike" kern="1200" cap="none" spc="0" normalizeH="0" baseline="0" noProof="0">
              <a:ln>
                <a:noFill/>
              </a:ln>
              <a:solidFill>
                <a:prstClr val="black"/>
              </a:solidFill>
              <a:effectLst/>
              <a:uLnTx/>
              <a:uFillTx/>
              <a:latin typeface="Tenorite "/>
              <a:ea typeface="+mn-ea"/>
              <a:cs typeface="+mn-cs"/>
            </a:endParaRPr>
          </a:p>
        </p:txBody>
      </p:sp>
      <p:sp>
        <p:nvSpPr>
          <p:cNvPr id="14" name="Slide Number Placeholder 13">
            <a:extLst>
              <a:ext uri="{FF2B5EF4-FFF2-40B4-BE49-F238E27FC236}">
                <a16:creationId xmlns:a16="http://schemas.microsoft.com/office/drawing/2014/main" id="{1C31DFE7-B40B-46F0-B411-4719122FE54E}"/>
              </a:ext>
            </a:extLst>
          </p:cNvPr>
          <p:cNvSpPr>
            <a:spLocks/>
          </p:cNvSpPr>
          <p:nvPr/>
        </p:nvSpPr>
        <p:spPr>
          <a:xfrm>
            <a:off x="8308256" y="6006750"/>
            <a:ext cx="2494203" cy="331983"/>
          </a:xfrm>
          <a:prstGeom prst="rect">
            <a:avLst/>
          </a:prstGeom>
        </p:spPr>
        <p:txBody>
          <a:bodyPr rtlCol="0"/>
          <a:lstStyle/>
          <a:p>
            <a:pPr marL="0" marR="0" lvl="0" indent="0" algn="l" defTabSz="822960" rtl="0" eaLnBrk="1" fontAlgn="auto" latinLnBrk="0" hangingPunct="1">
              <a:lnSpc>
                <a:spcPct val="100000"/>
              </a:lnSpc>
              <a:spcBef>
                <a:spcPts val="0"/>
              </a:spcBef>
              <a:spcAft>
                <a:spcPts val="600"/>
              </a:spcAft>
              <a:buClrTx/>
              <a:buSzTx/>
              <a:buFontTx/>
              <a:buNone/>
              <a:tabLst/>
              <a:defRPr/>
            </a:pPr>
            <a:fld id="{EA87306C-81BA-4795-A5CA-9392456A8C1E}" type="slidenum">
              <a:rPr kumimoji="0" lang="en-GB" sz="1620" b="0" i="0" u="none" strike="noStrike" kern="1200" cap="none" spc="0" normalizeH="0" baseline="0" noProof="0">
                <a:ln>
                  <a:noFill/>
                </a:ln>
                <a:solidFill>
                  <a:prstClr val="black"/>
                </a:solidFill>
                <a:effectLst/>
                <a:uLnTx/>
                <a:uFillTx/>
                <a:latin typeface="Tenorite "/>
                <a:ea typeface="+mn-ea"/>
                <a:cs typeface="+mn-cs"/>
              </a:rPr>
              <a:pPr marL="0" marR="0" lvl="0" indent="0" algn="l" defTabSz="822960" rtl="0" eaLnBrk="1" fontAlgn="auto" latinLnBrk="0" hangingPunct="1">
                <a:lnSpc>
                  <a:spcPct val="100000"/>
                </a:lnSpc>
                <a:spcBef>
                  <a:spcPts val="0"/>
                </a:spcBef>
                <a:spcAft>
                  <a:spcPts val="600"/>
                </a:spcAft>
                <a:buClrTx/>
                <a:buSzTx/>
                <a:buFontTx/>
                <a:buNone/>
                <a:tabLst/>
                <a:defRPr/>
              </a:pPr>
              <a:t>7</a:t>
            </a:fld>
            <a:endParaRPr kumimoji="0" lang="en-GB" sz="1800" b="0" i="0" u="none" strike="noStrike" kern="1200" cap="none" spc="0" normalizeH="0" baseline="0" noProof="0">
              <a:ln>
                <a:noFill/>
              </a:ln>
              <a:solidFill>
                <a:prstClr val="black"/>
              </a:solidFill>
              <a:effectLst/>
              <a:uLnTx/>
              <a:uFillTx/>
              <a:latin typeface="Tenorite "/>
              <a:ea typeface="+mn-ea"/>
              <a:cs typeface="+mn-cs"/>
            </a:endParaRPr>
          </a:p>
        </p:txBody>
      </p:sp>
      <p:sp>
        <p:nvSpPr>
          <p:cNvPr id="127" name="Rectangle 126">
            <a:extLst>
              <a:ext uri="{FF2B5EF4-FFF2-40B4-BE49-F238E27FC236}">
                <a16:creationId xmlns:a16="http://schemas.microsoft.com/office/drawing/2014/main" id="{DD11EA8B-DB5B-4136-99D3-4D19B66922C1}"/>
              </a:ext>
              <a:ext uri="{C183D7F6-B498-43B3-948B-1728B52AA6E4}">
                <adec:decorative xmlns:adec="http://schemas.microsoft.com/office/drawing/2017/decorative" val="1"/>
              </a:ext>
            </a:extLst>
          </p:cNvPr>
          <p:cNvSpPr/>
          <p:nvPr/>
        </p:nvSpPr>
        <p:spPr>
          <a:xfrm>
            <a:off x="1233425" y="4515288"/>
            <a:ext cx="2984929" cy="58254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norite "/>
              <a:ea typeface="+mn-ea"/>
              <a:cs typeface="+mn-cs"/>
            </a:endParaRPr>
          </a:p>
        </p:txBody>
      </p:sp>
      <p:pic>
        <p:nvPicPr>
          <p:cNvPr id="5" name="Picture 4" descr="A group of people standing around a table&#10;&#10;Description automatically generated">
            <a:extLst>
              <a:ext uri="{FF2B5EF4-FFF2-40B4-BE49-F238E27FC236}">
                <a16:creationId xmlns:a16="http://schemas.microsoft.com/office/drawing/2014/main" id="{0A213CCE-38F1-9397-4B61-71C4F094B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8509" y="3535133"/>
            <a:ext cx="2429397" cy="3239195"/>
          </a:xfrm>
          <a:prstGeom prst="rect">
            <a:avLst/>
          </a:prstGeom>
        </p:spPr>
      </p:pic>
      <p:pic>
        <p:nvPicPr>
          <p:cNvPr id="7" name="Picture 6" descr="A group of people around a table with pumpkins&#10;&#10;Description automatically generated">
            <a:extLst>
              <a:ext uri="{FF2B5EF4-FFF2-40B4-BE49-F238E27FC236}">
                <a16:creationId xmlns:a16="http://schemas.microsoft.com/office/drawing/2014/main" id="{5BBAA4A4-BCFD-B553-2ABE-5EAE808BED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4239" y="1107665"/>
            <a:ext cx="3923301" cy="5231068"/>
          </a:xfrm>
          <a:prstGeom prst="rect">
            <a:avLst/>
          </a:prstGeom>
        </p:spPr>
      </p:pic>
      <p:sp>
        <p:nvSpPr>
          <p:cNvPr id="11" name="TextBox 10">
            <a:extLst>
              <a:ext uri="{FF2B5EF4-FFF2-40B4-BE49-F238E27FC236}">
                <a16:creationId xmlns:a16="http://schemas.microsoft.com/office/drawing/2014/main" id="{E9DACCA3-5D5D-F178-3B43-BE2EEB410726}"/>
              </a:ext>
            </a:extLst>
          </p:cNvPr>
          <p:cNvSpPr txBox="1"/>
          <p:nvPr/>
        </p:nvSpPr>
        <p:spPr>
          <a:xfrm>
            <a:off x="5295081" y="3898072"/>
            <a:ext cx="3231483" cy="2246769"/>
          </a:xfrm>
          <a:prstGeom prst="rect">
            <a:avLst/>
          </a:prstGeom>
          <a:noFill/>
        </p:spPr>
        <p:txBody>
          <a:bodyPr wrap="square" rtlCol="0">
            <a:spAutoFit/>
          </a:bodyPr>
          <a:lstStyle/>
          <a:p>
            <a:pPr marL="0" marR="0" lvl="0" indent="0" algn="l" defTabSz="82296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a:ln>
                  <a:noFill/>
                </a:ln>
                <a:solidFill>
                  <a:prstClr val="black"/>
                </a:solidFill>
                <a:effectLst/>
                <a:uLnTx/>
                <a:uFillTx/>
                <a:latin typeface="Tenorite "/>
                <a:ea typeface="+mn-ea"/>
                <a:cs typeface="+mn-cs"/>
              </a:rPr>
              <a:t>Student's finding out about the different businesses and the part they play in the agricultural sector with the bonus of some free tasters from </a:t>
            </a:r>
            <a:r>
              <a:rPr kumimoji="0" lang="en-GB" sz="2000" b="1" i="0" u="none" strike="noStrike" kern="1200" cap="none" spc="0" normalizeH="0" baseline="0" noProof="0" err="1">
                <a:ln>
                  <a:noFill/>
                </a:ln>
                <a:solidFill>
                  <a:prstClr val="black"/>
                </a:solidFill>
                <a:effectLst/>
                <a:uLnTx/>
                <a:uFillTx/>
                <a:latin typeface="Tenorite "/>
                <a:ea typeface="+mn-ea"/>
                <a:cs typeface="+mn-cs"/>
              </a:rPr>
              <a:t>Gorsehill</a:t>
            </a:r>
            <a:r>
              <a:rPr kumimoji="0" lang="en-GB" sz="2000" b="1" i="0" u="none" strike="noStrike" kern="1200" cap="none" spc="0" normalizeH="0" baseline="0" noProof="0">
                <a:ln>
                  <a:noFill/>
                </a:ln>
                <a:solidFill>
                  <a:prstClr val="black"/>
                </a:solidFill>
                <a:effectLst/>
                <a:uLnTx/>
                <a:uFillTx/>
                <a:latin typeface="Tenorite "/>
                <a:ea typeface="+mn-ea"/>
                <a:cs typeface="+mn-cs"/>
              </a:rPr>
              <a:t> Ice Cream</a:t>
            </a:r>
          </a:p>
        </p:txBody>
      </p:sp>
    </p:spTree>
    <p:extLst>
      <p:ext uri="{BB962C8B-B14F-4D97-AF65-F5344CB8AC3E}">
        <p14:creationId xmlns:p14="http://schemas.microsoft.com/office/powerpoint/2010/main" val="398444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Date Placeholder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0" normalizeH="0" baseline="0" noProof="0">
                <a:ln>
                  <a:noFill/>
                </a:ln>
                <a:solidFill>
                  <a:prstClr val="white"/>
                </a:solidFill>
                <a:effectLst>
                  <a:outerShdw blurRad="38100" dist="38100" dir="2700000" algn="tl">
                    <a:srgbClr val="000000">
                      <a:alpha val="43137"/>
                    </a:srgbClr>
                  </a:outerShdw>
                </a:effectLst>
                <a:uLnTx/>
                <a:uFillTx/>
                <a:latin typeface="Tenorite "/>
                <a:ea typeface="+mn-ea"/>
                <a:cs typeface="+mn-cs"/>
              </a:rPr>
              <a:t>20XX</a:t>
            </a:r>
          </a:p>
        </p:txBody>
      </p:sp>
      <p:sp>
        <p:nvSpPr>
          <p:cNvPr id="258" name="Slide Number Placehold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GB" sz="1200" b="0" i="0" u="none" strike="noStrike" kern="1200" cap="none" spc="100" normalizeH="0" baseline="0" noProof="0" smtClean="0">
                <a:ln>
                  <a:noFill/>
                </a:ln>
                <a:solidFill>
                  <a:srgbClr val="E7E6E6">
                    <a:lumMod val="50000"/>
                  </a:srgbClr>
                </a:solidFill>
                <a:effectLst/>
                <a:uLnTx/>
                <a:uFillTx/>
                <a:latin typeface="Tenorite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00" normalizeH="0" baseline="0" noProof="0">
              <a:ln>
                <a:noFill/>
              </a:ln>
              <a:solidFill>
                <a:srgbClr val="E7E6E6">
                  <a:lumMod val="50000"/>
                </a:srgbClr>
              </a:solidFill>
              <a:effectLst/>
              <a:uLnTx/>
              <a:uFillTx/>
              <a:latin typeface="Tenorite "/>
              <a:ea typeface="+mn-ea"/>
              <a:cs typeface="+mn-cs"/>
            </a:endParaRPr>
          </a:p>
        </p:txBody>
      </p:sp>
      <p:sp>
        <p:nvSpPr>
          <p:cNvPr id="4" name="Title 3">
            <a:extLst>
              <a:ext uri="{FF2B5EF4-FFF2-40B4-BE49-F238E27FC236}">
                <a16:creationId xmlns:a16="http://schemas.microsoft.com/office/drawing/2014/main" id="{84AF5474-AB6E-A794-103D-6E68144B556A}"/>
              </a:ext>
            </a:extLst>
          </p:cNvPr>
          <p:cNvSpPr>
            <a:spLocks noGrp="1"/>
          </p:cNvSpPr>
          <p:nvPr>
            <p:ph type="title"/>
          </p:nvPr>
        </p:nvSpPr>
        <p:spPr>
          <a:xfrm>
            <a:off x="5056094" y="2060579"/>
            <a:ext cx="6397680" cy="3103091"/>
          </a:xfrm>
          <a:ln>
            <a:noFill/>
          </a:ln>
        </p:spPr>
        <p:txBody>
          <a:bodyPr/>
          <a:lstStyle/>
          <a:p>
            <a:r>
              <a:rPr lang="en-GB" b="1" i="0">
                <a:solidFill>
                  <a:srgbClr val="565A5C"/>
                </a:solidFill>
                <a:effectLst/>
                <a:latin typeface="arial" panose="020B0604020202020204" pitchFamily="34" charset="0"/>
              </a:rPr>
              <a:t>The eight Gatsby Benchmarks of Good Career Guidance are:</a:t>
            </a:r>
            <a:br>
              <a:rPr lang="en-GB" b="1" i="0">
                <a:solidFill>
                  <a:srgbClr val="565A5C"/>
                </a:solidFill>
                <a:effectLst/>
                <a:latin typeface="arial" panose="020B0604020202020204" pitchFamily="34" charset="0"/>
              </a:rPr>
            </a:br>
            <a:br>
              <a:rPr lang="en-GB" b="0" i="0">
                <a:solidFill>
                  <a:srgbClr val="565A5C"/>
                </a:solidFill>
                <a:effectLst/>
                <a:latin typeface="arial" panose="020B0604020202020204" pitchFamily="34" charset="0"/>
              </a:rPr>
            </a:br>
            <a:r>
              <a:rPr lang="en-GB" b="0" i="0">
                <a:solidFill>
                  <a:srgbClr val="565A5C"/>
                </a:solidFill>
                <a:effectLst/>
                <a:latin typeface="arial" panose="020B0604020202020204" pitchFamily="34" charset="0"/>
              </a:rPr>
              <a:t>1. A stable careers programme</a:t>
            </a:r>
            <a:br>
              <a:rPr lang="en-GB" b="0" i="0">
                <a:solidFill>
                  <a:srgbClr val="565A5C"/>
                </a:solidFill>
                <a:effectLst/>
                <a:latin typeface="arial" panose="020B0604020202020204" pitchFamily="34" charset="0"/>
              </a:rPr>
            </a:br>
            <a:r>
              <a:rPr lang="en-GB" b="0" i="0">
                <a:solidFill>
                  <a:srgbClr val="565A5C"/>
                </a:solidFill>
                <a:effectLst/>
                <a:latin typeface="arial" panose="020B0604020202020204" pitchFamily="34" charset="0"/>
              </a:rPr>
              <a:t>2. Learning from career and labour market information</a:t>
            </a:r>
            <a:br>
              <a:rPr lang="en-GB" b="0" i="0">
                <a:solidFill>
                  <a:srgbClr val="565A5C"/>
                </a:solidFill>
                <a:effectLst/>
                <a:latin typeface="arial" panose="020B0604020202020204" pitchFamily="34" charset="0"/>
              </a:rPr>
            </a:br>
            <a:r>
              <a:rPr lang="en-GB" b="0" i="0">
                <a:solidFill>
                  <a:srgbClr val="565A5C"/>
                </a:solidFill>
                <a:effectLst/>
                <a:latin typeface="arial" panose="020B0604020202020204" pitchFamily="34" charset="0"/>
              </a:rPr>
              <a:t>3. Addressing the needs of each pupil</a:t>
            </a:r>
            <a:br>
              <a:rPr lang="en-GB" b="0" i="0">
                <a:solidFill>
                  <a:srgbClr val="565A5C"/>
                </a:solidFill>
                <a:effectLst/>
                <a:latin typeface="arial" panose="020B0604020202020204" pitchFamily="34" charset="0"/>
              </a:rPr>
            </a:br>
            <a:r>
              <a:rPr lang="en-GB" b="0" i="0">
                <a:solidFill>
                  <a:srgbClr val="565A5C"/>
                </a:solidFill>
                <a:effectLst/>
                <a:latin typeface="arial" panose="020B0604020202020204" pitchFamily="34" charset="0"/>
              </a:rPr>
              <a:t>4. Linking curriculum learning to careers</a:t>
            </a:r>
            <a:br>
              <a:rPr lang="en-GB" b="0" i="0">
                <a:solidFill>
                  <a:srgbClr val="565A5C"/>
                </a:solidFill>
                <a:effectLst/>
                <a:latin typeface="arial" panose="020B0604020202020204" pitchFamily="34" charset="0"/>
              </a:rPr>
            </a:br>
            <a:r>
              <a:rPr lang="en-GB" b="0" i="0">
                <a:solidFill>
                  <a:srgbClr val="565A5C"/>
                </a:solidFill>
                <a:effectLst/>
                <a:latin typeface="arial" panose="020B0604020202020204" pitchFamily="34" charset="0"/>
              </a:rPr>
              <a:t>5. Encounters with employers and employees</a:t>
            </a:r>
            <a:br>
              <a:rPr lang="en-GB" b="0" i="0">
                <a:solidFill>
                  <a:srgbClr val="565A5C"/>
                </a:solidFill>
                <a:effectLst/>
                <a:latin typeface="arial" panose="020B0604020202020204" pitchFamily="34" charset="0"/>
              </a:rPr>
            </a:br>
            <a:r>
              <a:rPr lang="en-GB" b="0" i="0">
                <a:solidFill>
                  <a:srgbClr val="565A5C"/>
                </a:solidFill>
                <a:effectLst/>
                <a:latin typeface="arial" panose="020B0604020202020204" pitchFamily="34" charset="0"/>
              </a:rPr>
              <a:t>6. Experiences of workplaces</a:t>
            </a:r>
            <a:br>
              <a:rPr lang="en-GB" b="0" i="0">
                <a:solidFill>
                  <a:srgbClr val="565A5C"/>
                </a:solidFill>
                <a:effectLst/>
                <a:latin typeface="arial" panose="020B0604020202020204" pitchFamily="34" charset="0"/>
              </a:rPr>
            </a:br>
            <a:r>
              <a:rPr lang="en-GB" b="0" i="0">
                <a:solidFill>
                  <a:srgbClr val="565A5C"/>
                </a:solidFill>
                <a:effectLst/>
                <a:latin typeface="arial" panose="020B0604020202020204" pitchFamily="34" charset="0"/>
              </a:rPr>
              <a:t>7. Encounters with further and higher education</a:t>
            </a:r>
            <a:br>
              <a:rPr lang="en-GB" b="0" i="0">
                <a:solidFill>
                  <a:srgbClr val="565A5C"/>
                </a:solidFill>
                <a:effectLst/>
                <a:latin typeface="arial" panose="020B0604020202020204" pitchFamily="34" charset="0"/>
              </a:rPr>
            </a:br>
            <a:r>
              <a:rPr lang="en-GB" b="0" i="0">
                <a:solidFill>
                  <a:srgbClr val="565A5C"/>
                </a:solidFill>
                <a:effectLst/>
                <a:latin typeface="arial" panose="020B0604020202020204" pitchFamily="34" charset="0"/>
              </a:rPr>
              <a:t>8. Personal guidance</a:t>
            </a:r>
            <a:br>
              <a:rPr lang="en-GB" b="0" i="0">
                <a:solidFill>
                  <a:srgbClr val="565A5C"/>
                </a:solidFill>
                <a:effectLst/>
                <a:latin typeface="arial" panose="020B0604020202020204" pitchFamily="34" charset="0"/>
              </a:rPr>
            </a:br>
            <a:endParaRPr lang="en-GB"/>
          </a:p>
        </p:txBody>
      </p:sp>
      <p:pic>
        <p:nvPicPr>
          <p:cNvPr id="26" name="Picture 25">
            <a:extLst>
              <a:ext uri="{FF2B5EF4-FFF2-40B4-BE49-F238E27FC236}">
                <a16:creationId xmlns:a16="http://schemas.microsoft.com/office/drawing/2014/main" id="{9337DDFD-13C5-2D91-B1A5-FD43C1EEF015}"/>
              </a:ext>
            </a:extLst>
          </p:cNvPr>
          <p:cNvPicPr>
            <a:picLocks noChangeAspect="1"/>
          </p:cNvPicPr>
          <p:nvPr/>
        </p:nvPicPr>
        <p:blipFill>
          <a:blip r:embed="rId3"/>
          <a:stretch>
            <a:fillRect/>
          </a:stretch>
        </p:blipFill>
        <p:spPr>
          <a:xfrm>
            <a:off x="738225" y="1108078"/>
            <a:ext cx="3392203" cy="3392203"/>
          </a:xfrm>
          <a:prstGeom prst="rect">
            <a:avLst/>
          </a:prstGeom>
        </p:spPr>
      </p:pic>
      <p:sp>
        <p:nvSpPr>
          <p:cNvPr id="29" name="Picture Placeholder 28">
            <a:extLst>
              <a:ext uri="{FF2B5EF4-FFF2-40B4-BE49-F238E27FC236}">
                <a16:creationId xmlns:a16="http://schemas.microsoft.com/office/drawing/2014/main" id="{DDA3E5A4-E362-5695-D9DE-E6F7F31E38BA}"/>
              </a:ext>
            </a:extLst>
          </p:cNvPr>
          <p:cNvSpPr>
            <a:spLocks noGrp="1"/>
          </p:cNvSpPr>
          <p:nvPr>
            <p:ph type="pic" sz="quarter" idx="10"/>
          </p:nvPr>
        </p:nvSpPr>
        <p:spPr>
          <a:xfrm>
            <a:off x="0" y="0"/>
            <a:ext cx="4495801" cy="6858000"/>
          </a:xfrm>
        </p:spPr>
        <p:txBody>
          <a:bodyPr/>
          <a:lstStyle/>
          <a:p>
            <a:endParaRPr lang="en-GB"/>
          </a:p>
        </p:txBody>
      </p:sp>
    </p:spTree>
    <p:extLst>
      <p:ext uri="{BB962C8B-B14F-4D97-AF65-F5344CB8AC3E}">
        <p14:creationId xmlns:p14="http://schemas.microsoft.com/office/powerpoint/2010/main" val="109430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F580F041-DC12-4416-8D50-10D5CB88036E}"/>
              </a:ext>
            </a:extLst>
          </p:cNvPr>
          <p:cNvSpPr>
            <a:spLocks noGrp="1"/>
          </p:cNvSpPr>
          <p:nvPr>
            <p:ph type="title"/>
          </p:nvPr>
        </p:nvSpPr>
        <p:spPr>
          <a:xfrm>
            <a:off x="838200" y="597992"/>
            <a:ext cx="10515600" cy="994835"/>
          </a:xfrm>
        </p:spPr>
        <p:txBody>
          <a:bodyPr rtlCol="0"/>
          <a:lstStyle/>
          <a:p>
            <a:pPr rtl="0"/>
            <a:r>
              <a:rPr lang="en-GB"/>
              <a:t>How are we developing it for next year</a:t>
            </a:r>
          </a:p>
        </p:txBody>
      </p:sp>
      <p:pic>
        <p:nvPicPr>
          <p:cNvPr id="46" name="Picture Placeholder 45" descr="Unique box icon">
            <a:extLst>
              <a:ext uri="{FF2B5EF4-FFF2-40B4-BE49-F238E27FC236}">
                <a16:creationId xmlns:a16="http://schemas.microsoft.com/office/drawing/2014/main" id="{1420D33F-ACED-46BE-B2DF-C61CB4ABF7CF}"/>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399526" y="2586244"/>
            <a:ext cx="1000000" cy="1000000"/>
          </a:xfrm>
        </p:spPr>
      </p:pic>
      <p:pic>
        <p:nvPicPr>
          <p:cNvPr id="66" name="Picture Placeholder 65">
            <a:extLst>
              <a:ext uri="{FF2B5EF4-FFF2-40B4-BE49-F238E27FC236}">
                <a16:creationId xmlns:a16="http://schemas.microsoft.com/office/drawing/2014/main" id="{A336AF83-492E-4D22-9173-676DCAB77B13}"/>
              </a:ext>
            </a:extLst>
          </p:cNvPr>
          <p:cNvPicPr>
            <a:picLocks noGrp="1" noChangeAspect="1"/>
          </p:cNvPicPr>
          <p:nvPr>
            <p:ph type="pic" sz="quarter" idx="24"/>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4264006" y="2586244"/>
            <a:ext cx="1015385" cy="1000000"/>
          </a:xfrm>
        </p:spPr>
      </p:pic>
      <p:pic>
        <p:nvPicPr>
          <p:cNvPr id="87" name="Picture Placeholder 86">
            <a:extLst>
              <a:ext uri="{FF2B5EF4-FFF2-40B4-BE49-F238E27FC236}">
                <a16:creationId xmlns:a16="http://schemas.microsoft.com/office/drawing/2014/main" id="{8BBFDB51-02F2-47A2-A20D-538E6E43E738}"/>
              </a:ext>
            </a:extLst>
          </p:cNvPr>
          <p:cNvPicPr>
            <a:picLocks noGrp="1" noChangeAspect="1"/>
          </p:cNvPicPr>
          <p:nvPr>
            <p:ph type="pic" sz="quarter" idx="25"/>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7143872" y="2525060"/>
            <a:ext cx="1000000" cy="1000000"/>
          </a:xfrm>
        </p:spPr>
      </p:pic>
      <p:pic>
        <p:nvPicPr>
          <p:cNvPr id="105" name="Picture Placeholder 104">
            <a:extLst>
              <a:ext uri="{FF2B5EF4-FFF2-40B4-BE49-F238E27FC236}">
                <a16:creationId xmlns:a16="http://schemas.microsoft.com/office/drawing/2014/main" id="{4ECD9547-8CC8-47C4-BE18-635B19076589}"/>
              </a:ext>
            </a:extLst>
          </p:cNvPr>
          <p:cNvPicPr>
            <a:picLocks noGrp="1" noChangeAspect="1"/>
          </p:cNvPicPr>
          <p:nvPr>
            <p:ph type="pic" sz="quarter" idx="26"/>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9789350" y="2525060"/>
            <a:ext cx="1000000" cy="1000000"/>
          </a:xfrm>
        </p:spPr>
      </p:pic>
      <p:sp>
        <p:nvSpPr>
          <p:cNvPr id="62" name="Text Placeholder 61">
            <a:extLst>
              <a:ext uri="{FF2B5EF4-FFF2-40B4-BE49-F238E27FC236}">
                <a16:creationId xmlns:a16="http://schemas.microsoft.com/office/drawing/2014/main" id="{F3A35CB8-192D-46E2-ABAC-ED96BB3582BE}"/>
              </a:ext>
            </a:extLst>
          </p:cNvPr>
          <p:cNvSpPr>
            <a:spLocks noGrp="1"/>
          </p:cNvSpPr>
          <p:nvPr>
            <p:ph type="body" sz="quarter" idx="16"/>
          </p:nvPr>
        </p:nvSpPr>
        <p:spPr>
          <a:xfrm>
            <a:off x="717806" y="4036403"/>
            <a:ext cx="2351446" cy="491509"/>
          </a:xfrm>
        </p:spPr>
        <p:txBody>
          <a:bodyPr rtlCol="0"/>
          <a:lstStyle/>
          <a:p>
            <a:pPr rtl="0"/>
            <a:r>
              <a:rPr lang="en-GB"/>
              <a:t>Careers workshops with 6</a:t>
            </a:r>
            <a:r>
              <a:rPr lang="en-GB" baseline="30000"/>
              <a:t>th</a:t>
            </a:r>
            <a:r>
              <a:rPr lang="en-GB"/>
              <a:t> Form</a:t>
            </a:r>
          </a:p>
        </p:txBody>
      </p:sp>
      <p:sp>
        <p:nvSpPr>
          <p:cNvPr id="61" name="Text Placeholder 60">
            <a:extLst>
              <a:ext uri="{FF2B5EF4-FFF2-40B4-BE49-F238E27FC236}">
                <a16:creationId xmlns:a16="http://schemas.microsoft.com/office/drawing/2014/main" id="{AAB80485-19C5-4162-A7D1-C16C0A37DB0A}"/>
              </a:ext>
            </a:extLst>
          </p:cNvPr>
          <p:cNvSpPr>
            <a:spLocks noGrp="1"/>
          </p:cNvSpPr>
          <p:nvPr>
            <p:ph type="body" sz="quarter" idx="12"/>
          </p:nvPr>
        </p:nvSpPr>
        <p:spPr>
          <a:xfrm>
            <a:off x="708696" y="4742932"/>
            <a:ext cx="2351446" cy="1704547"/>
          </a:xfrm>
        </p:spPr>
        <p:txBody>
          <a:bodyPr rtlCol="0"/>
          <a:lstStyle/>
          <a:p>
            <a:pPr rtl="0"/>
            <a:r>
              <a:rPr lang="en-GB"/>
              <a:t>Specific career lectures from companies such as McCain Foods and Ag Colleges for KS4/5 students </a:t>
            </a:r>
          </a:p>
        </p:txBody>
      </p:sp>
      <p:sp>
        <p:nvSpPr>
          <p:cNvPr id="64" name="Text Placeholder 63">
            <a:extLst>
              <a:ext uri="{FF2B5EF4-FFF2-40B4-BE49-F238E27FC236}">
                <a16:creationId xmlns:a16="http://schemas.microsoft.com/office/drawing/2014/main" id="{A1AC70BF-8941-481C-8D24-0B619A898EDE}"/>
              </a:ext>
            </a:extLst>
          </p:cNvPr>
          <p:cNvSpPr>
            <a:spLocks noGrp="1"/>
          </p:cNvSpPr>
          <p:nvPr>
            <p:ph type="body" sz="quarter" idx="18"/>
          </p:nvPr>
        </p:nvSpPr>
        <p:spPr>
          <a:xfrm>
            <a:off x="3537155" y="3586244"/>
            <a:ext cx="2351446" cy="491509"/>
          </a:xfrm>
        </p:spPr>
        <p:txBody>
          <a:bodyPr rtlCol="0"/>
          <a:lstStyle/>
          <a:p>
            <a:pPr rtl="0"/>
            <a:r>
              <a:rPr lang="en-GB"/>
              <a:t>Grow your Own</a:t>
            </a:r>
          </a:p>
        </p:txBody>
      </p:sp>
      <p:sp>
        <p:nvSpPr>
          <p:cNvPr id="63" name="Text Placeholder 62">
            <a:extLst>
              <a:ext uri="{FF2B5EF4-FFF2-40B4-BE49-F238E27FC236}">
                <a16:creationId xmlns:a16="http://schemas.microsoft.com/office/drawing/2014/main" id="{8D138E80-5256-446A-AE30-0A9CBCEC97CC}"/>
              </a:ext>
            </a:extLst>
          </p:cNvPr>
          <p:cNvSpPr>
            <a:spLocks noGrp="1"/>
          </p:cNvSpPr>
          <p:nvPr>
            <p:ph type="body" sz="quarter" idx="17"/>
          </p:nvPr>
        </p:nvSpPr>
        <p:spPr>
          <a:xfrm>
            <a:off x="3506048" y="4655866"/>
            <a:ext cx="2351446" cy="1704547"/>
          </a:xfrm>
        </p:spPr>
        <p:txBody>
          <a:bodyPr rtlCol="0"/>
          <a:lstStyle/>
          <a:p>
            <a:pPr rtl="0"/>
            <a:r>
              <a:rPr lang="en-GB"/>
              <a:t>Year 7 and 8 will now be growing their own fruit and veg and micro greens that they can take home as well use in class (microgreens) </a:t>
            </a:r>
          </a:p>
        </p:txBody>
      </p:sp>
      <p:sp>
        <p:nvSpPr>
          <p:cNvPr id="77" name="Text Placeholder 76">
            <a:extLst>
              <a:ext uri="{FF2B5EF4-FFF2-40B4-BE49-F238E27FC236}">
                <a16:creationId xmlns:a16="http://schemas.microsoft.com/office/drawing/2014/main" id="{F8450002-65CC-44ED-9FA3-79F17962B3B5}"/>
              </a:ext>
            </a:extLst>
          </p:cNvPr>
          <p:cNvSpPr>
            <a:spLocks noGrp="1"/>
          </p:cNvSpPr>
          <p:nvPr>
            <p:ph type="body" sz="quarter" idx="20"/>
          </p:nvPr>
        </p:nvSpPr>
        <p:spPr>
          <a:xfrm>
            <a:off x="6303400" y="3608439"/>
            <a:ext cx="2351446" cy="491509"/>
          </a:xfrm>
        </p:spPr>
        <p:txBody>
          <a:bodyPr rtlCol="0"/>
          <a:lstStyle/>
          <a:p>
            <a:pPr rtl="0"/>
            <a:r>
              <a:rPr lang="en-GB"/>
              <a:t>Food testing</a:t>
            </a:r>
          </a:p>
        </p:txBody>
      </p:sp>
      <p:sp>
        <p:nvSpPr>
          <p:cNvPr id="76" name="Text Placeholder 75">
            <a:extLst>
              <a:ext uri="{FF2B5EF4-FFF2-40B4-BE49-F238E27FC236}">
                <a16:creationId xmlns:a16="http://schemas.microsoft.com/office/drawing/2014/main" id="{C5E5A4C4-6086-4F2D-BF5F-1A909411BAA3}"/>
              </a:ext>
            </a:extLst>
          </p:cNvPr>
          <p:cNvSpPr>
            <a:spLocks noGrp="1"/>
          </p:cNvSpPr>
          <p:nvPr>
            <p:ph type="body" sz="quarter" idx="19"/>
          </p:nvPr>
        </p:nvSpPr>
        <p:spPr>
          <a:xfrm>
            <a:off x="6303400" y="4655866"/>
            <a:ext cx="2351446" cy="1704547"/>
          </a:xfrm>
        </p:spPr>
        <p:txBody>
          <a:bodyPr rtlCol="0"/>
          <a:lstStyle/>
          <a:p>
            <a:pPr rtl="0"/>
            <a:r>
              <a:rPr lang="en-GB"/>
              <a:t>Working with a local food testing centre to conduct food testing experiments with Year 9</a:t>
            </a:r>
          </a:p>
        </p:txBody>
      </p:sp>
      <p:sp>
        <p:nvSpPr>
          <p:cNvPr id="79" name="Text Placeholder 78">
            <a:extLst>
              <a:ext uri="{FF2B5EF4-FFF2-40B4-BE49-F238E27FC236}">
                <a16:creationId xmlns:a16="http://schemas.microsoft.com/office/drawing/2014/main" id="{3ECFAB54-2FAE-44AC-A18F-60ABE9A74175}"/>
              </a:ext>
            </a:extLst>
          </p:cNvPr>
          <p:cNvSpPr>
            <a:spLocks noGrp="1"/>
          </p:cNvSpPr>
          <p:nvPr>
            <p:ph type="body" sz="quarter" idx="22"/>
          </p:nvPr>
        </p:nvSpPr>
        <p:spPr>
          <a:xfrm>
            <a:off x="9002354" y="3844905"/>
            <a:ext cx="2351446" cy="491509"/>
          </a:xfrm>
        </p:spPr>
        <p:txBody>
          <a:bodyPr rtlCol="0"/>
          <a:lstStyle/>
          <a:p>
            <a:pPr rtl="0"/>
            <a:r>
              <a:rPr lang="en-GB"/>
              <a:t>Hands on Bakery Practical's</a:t>
            </a:r>
          </a:p>
        </p:txBody>
      </p:sp>
      <p:sp>
        <p:nvSpPr>
          <p:cNvPr id="78" name="Text Placeholder 77">
            <a:extLst>
              <a:ext uri="{FF2B5EF4-FFF2-40B4-BE49-F238E27FC236}">
                <a16:creationId xmlns:a16="http://schemas.microsoft.com/office/drawing/2014/main" id="{DF2F3071-377B-4538-8351-AE48F52BD1CC}"/>
              </a:ext>
            </a:extLst>
          </p:cNvPr>
          <p:cNvSpPr>
            <a:spLocks noGrp="1"/>
          </p:cNvSpPr>
          <p:nvPr>
            <p:ph type="body" sz="quarter" idx="21"/>
          </p:nvPr>
        </p:nvSpPr>
        <p:spPr>
          <a:xfrm>
            <a:off x="9002354" y="4742933"/>
            <a:ext cx="2351446" cy="1704547"/>
          </a:xfrm>
        </p:spPr>
        <p:txBody>
          <a:bodyPr rtlCol="0"/>
          <a:lstStyle/>
          <a:p>
            <a:pPr rtl="0"/>
            <a:r>
              <a:rPr lang="en-GB"/>
              <a:t>For KS4/5 FPN students practical sessions from professional bakers</a:t>
            </a:r>
          </a:p>
        </p:txBody>
      </p:sp>
      <p:sp>
        <p:nvSpPr>
          <p:cNvPr id="28" name="Slide Number Placeholder 27">
            <a:extLst>
              <a:ext uri="{FF2B5EF4-FFF2-40B4-BE49-F238E27FC236}">
                <a16:creationId xmlns:a16="http://schemas.microsoft.com/office/drawing/2014/main" id="{657CD656-D89A-42CD-A918-0CA133A22C45}"/>
              </a:ext>
            </a:extLst>
          </p:cNvPr>
          <p:cNvSpPr>
            <a:spLocks noGrp="1"/>
          </p:cNvSpPr>
          <p:nvPr>
            <p:ph type="sldNum" sz="quarter" idx="4"/>
          </p:nvPr>
        </p:nvSpPr>
        <p:spPr>
          <a:xfrm>
            <a:off x="8610600" y="6356350"/>
            <a:ext cx="27432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GB" sz="1200" b="0" i="0" u="none" strike="noStrike" kern="1200" cap="none" spc="100" normalizeH="0" baseline="0" noProof="0" smtClean="0">
                <a:ln>
                  <a:noFill/>
                </a:ln>
                <a:solidFill>
                  <a:srgbClr val="E7E6E6">
                    <a:lumMod val="50000"/>
                  </a:srgbClr>
                </a:solidFill>
                <a:effectLst/>
                <a:uLnTx/>
                <a:uFillTx/>
                <a:latin typeface="Tenorite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00" normalizeH="0" baseline="0" noProof="0">
              <a:ln>
                <a:noFill/>
              </a:ln>
              <a:solidFill>
                <a:srgbClr val="E7E6E6">
                  <a:lumMod val="50000"/>
                </a:srgbClr>
              </a:solidFill>
              <a:effectLst/>
              <a:uLnTx/>
              <a:uFillTx/>
              <a:latin typeface="Tenorite "/>
              <a:ea typeface="+mn-ea"/>
              <a:cs typeface="+mn-cs"/>
            </a:endParaRPr>
          </a:p>
        </p:txBody>
      </p:sp>
    </p:spTree>
    <p:extLst>
      <p:ext uri="{BB962C8B-B14F-4D97-AF65-F5344CB8AC3E}">
        <p14:creationId xmlns:p14="http://schemas.microsoft.com/office/powerpoint/2010/main" val="288355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1000"/>
                                        <p:tgtEl>
                                          <p:spTgt spid="62">
                                            <p:txEl>
                                              <p:pRg st="0" end="0"/>
                                            </p:txEl>
                                          </p:spTgt>
                                        </p:tgtEl>
                                      </p:cBhvr>
                                    </p:animEffect>
                                    <p:anim calcmode="lin" valueType="num">
                                      <p:cBhvr>
                                        <p:cTn id="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
                                            <p:txEl>
                                              <p:pRg st="0" end="0"/>
                                            </p:txEl>
                                          </p:spTgt>
                                        </p:tgtEl>
                                        <p:attrNameLst>
                                          <p:attrName>style.visibility</p:attrName>
                                        </p:attrNameLst>
                                      </p:cBhvr>
                                      <p:to>
                                        <p:strVal val="visible"/>
                                      </p:to>
                                    </p:set>
                                    <p:animEffect transition="in" filter="fade">
                                      <p:cBhvr>
                                        <p:cTn id="14" dur="1000"/>
                                        <p:tgtEl>
                                          <p:spTgt spid="61">
                                            <p:txEl>
                                              <p:pRg st="0" end="0"/>
                                            </p:txEl>
                                          </p:spTgt>
                                        </p:tgtEl>
                                      </p:cBhvr>
                                    </p:animEffect>
                                    <p:anim calcmode="lin" valueType="num">
                                      <p:cBhvr>
                                        <p:cTn id="15"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4">
                                            <p:txEl>
                                              <p:pRg st="0" end="0"/>
                                            </p:txEl>
                                          </p:spTgt>
                                        </p:tgtEl>
                                        <p:attrNameLst>
                                          <p:attrName>style.visibility</p:attrName>
                                        </p:attrNameLst>
                                      </p:cBhvr>
                                      <p:to>
                                        <p:strVal val="visible"/>
                                      </p:to>
                                    </p:set>
                                    <p:animEffect transition="in" filter="fade">
                                      <p:cBhvr>
                                        <p:cTn id="21" dur="1000"/>
                                        <p:tgtEl>
                                          <p:spTgt spid="64">
                                            <p:txEl>
                                              <p:pRg st="0" end="0"/>
                                            </p:txEl>
                                          </p:spTgt>
                                        </p:tgtEl>
                                      </p:cBhvr>
                                    </p:animEffect>
                                    <p:anim calcmode="lin" valueType="num">
                                      <p:cBhvr>
                                        <p:cTn id="22"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3">
                                            <p:txEl>
                                              <p:pRg st="0" end="0"/>
                                            </p:txEl>
                                          </p:spTgt>
                                        </p:tgtEl>
                                        <p:attrNameLst>
                                          <p:attrName>style.visibility</p:attrName>
                                        </p:attrNameLst>
                                      </p:cBhvr>
                                      <p:to>
                                        <p:strVal val="visible"/>
                                      </p:to>
                                    </p:set>
                                    <p:animEffect transition="in" filter="fade">
                                      <p:cBhvr>
                                        <p:cTn id="28" dur="1000"/>
                                        <p:tgtEl>
                                          <p:spTgt spid="63">
                                            <p:txEl>
                                              <p:pRg st="0" end="0"/>
                                            </p:txEl>
                                          </p:spTgt>
                                        </p:tgtEl>
                                      </p:cBhvr>
                                    </p:animEffect>
                                    <p:anim calcmode="lin" valueType="num">
                                      <p:cBhvr>
                                        <p:cTn id="29"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7">
                                            <p:txEl>
                                              <p:pRg st="0" end="0"/>
                                            </p:txEl>
                                          </p:spTgt>
                                        </p:tgtEl>
                                        <p:attrNameLst>
                                          <p:attrName>style.visibility</p:attrName>
                                        </p:attrNameLst>
                                      </p:cBhvr>
                                      <p:to>
                                        <p:strVal val="visible"/>
                                      </p:to>
                                    </p:set>
                                    <p:animEffect transition="in" filter="fade">
                                      <p:cBhvr>
                                        <p:cTn id="35" dur="1000"/>
                                        <p:tgtEl>
                                          <p:spTgt spid="77">
                                            <p:txEl>
                                              <p:pRg st="0" end="0"/>
                                            </p:txEl>
                                          </p:spTgt>
                                        </p:tgtEl>
                                      </p:cBhvr>
                                    </p:animEffect>
                                    <p:anim calcmode="lin" valueType="num">
                                      <p:cBhvr>
                                        <p:cTn id="36" dur="10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6">
                                            <p:txEl>
                                              <p:pRg st="0" end="0"/>
                                            </p:txEl>
                                          </p:spTgt>
                                        </p:tgtEl>
                                        <p:attrNameLst>
                                          <p:attrName>style.visibility</p:attrName>
                                        </p:attrNameLst>
                                      </p:cBhvr>
                                      <p:to>
                                        <p:strVal val="visible"/>
                                      </p:to>
                                    </p:set>
                                    <p:animEffect transition="in" filter="fade">
                                      <p:cBhvr>
                                        <p:cTn id="42" dur="1000"/>
                                        <p:tgtEl>
                                          <p:spTgt spid="76">
                                            <p:txEl>
                                              <p:pRg st="0" end="0"/>
                                            </p:txEl>
                                          </p:spTgt>
                                        </p:tgtEl>
                                      </p:cBhvr>
                                    </p:animEffect>
                                    <p:anim calcmode="lin" valueType="num">
                                      <p:cBhvr>
                                        <p:cTn id="43" dur="10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9">
                                            <p:txEl>
                                              <p:pRg st="0" end="0"/>
                                            </p:txEl>
                                          </p:spTgt>
                                        </p:tgtEl>
                                        <p:attrNameLst>
                                          <p:attrName>style.visibility</p:attrName>
                                        </p:attrNameLst>
                                      </p:cBhvr>
                                      <p:to>
                                        <p:strVal val="visible"/>
                                      </p:to>
                                    </p:set>
                                    <p:animEffect transition="in" filter="fade">
                                      <p:cBhvr>
                                        <p:cTn id="49" dur="1000"/>
                                        <p:tgtEl>
                                          <p:spTgt spid="79">
                                            <p:txEl>
                                              <p:pRg st="0" end="0"/>
                                            </p:txEl>
                                          </p:spTgt>
                                        </p:tgtEl>
                                      </p:cBhvr>
                                    </p:animEffect>
                                    <p:anim calcmode="lin" valueType="num">
                                      <p:cBhvr>
                                        <p:cTn id="50"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8">
                                            <p:txEl>
                                              <p:pRg st="0" end="0"/>
                                            </p:txEl>
                                          </p:spTgt>
                                        </p:tgtEl>
                                        <p:attrNameLst>
                                          <p:attrName>style.visibility</p:attrName>
                                        </p:attrNameLst>
                                      </p:cBhvr>
                                      <p:to>
                                        <p:strVal val="visible"/>
                                      </p:to>
                                    </p:set>
                                    <p:animEffect transition="in" filter="fade">
                                      <p:cBhvr>
                                        <p:cTn id="56" dur="1000"/>
                                        <p:tgtEl>
                                          <p:spTgt spid="78">
                                            <p:txEl>
                                              <p:pRg st="0" end="0"/>
                                            </p:txEl>
                                          </p:spTgt>
                                        </p:tgtEl>
                                      </p:cBhvr>
                                    </p:animEffect>
                                    <p:anim calcmode="lin" valueType="num">
                                      <p:cBhvr>
                                        <p:cTn id="57" dur="10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P spid="61" grpId="0" build="p"/>
      <p:bldP spid="64" grpId="0" build="p"/>
      <p:bldP spid="63" grpId="0" build="p"/>
      <p:bldP spid="77" grpId="0" build="p"/>
      <p:bldP spid="76" grpId="0" build="p"/>
      <p:bldP spid="79" grpId="0" build="p"/>
      <p:bldP spid="7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445_TF16411175_Win32" id="{3E63FBEE-0B20-49DB-A864-9F83A265D51A}" vid="{7B842A89-1C44-4E10-8740-538BAD770647}"/>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ad97cfe-a968-427f-b02b-893e6ba0355a">
      <UserInfo>
        <DisplayName>Claire Theobald</DisplayName>
        <AccountId>23</AccountId>
        <AccountType/>
      </UserInfo>
      <UserInfo>
        <DisplayName>Ewen Trafford</DisplayName>
        <AccountId>42</AccountId>
        <AccountType/>
      </UserInfo>
    </SharedWithUsers>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68EEA6-2408-41C8-960A-9EFEB6F29CD4}">
  <ds:schemaRefs>
    <ds:schemaRef ds:uri="http://schemas.microsoft.com/sharepoint/v3/contenttype/forms"/>
  </ds:schemaRefs>
</ds:datastoreItem>
</file>

<file path=customXml/itemProps2.xml><?xml version="1.0" encoding="utf-8"?>
<ds:datastoreItem xmlns:ds="http://schemas.openxmlformats.org/officeDocument/2006/customXml" ds:itemID="{93F2A33C-42EB-4739-B4BA-5B611C937FE4}">
  <ds:schemaRefs>
    <ds:schemaRef ds:uri="79831e4c-bd95-4b56-8744-b5a4e29a34fc"/>
    <ds:schemaRef ds:uri="c53071f4-7f44-43fd-895c-8e7b6a3746b0"/>
    <ds:schemaRef ds:uri="d90c4025-dae8-4795-a38e-e68263826da8"/>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F8884E-23D6-4536-90B1-54DF80B9E877}">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324</TotalTime>
  <Words>1782</Words>
  <Application>Microsoft Office PowerPoint</Application>
  <PresentationFormat>Widescreen</PresentationFormat>
  <Paragraphs>213</Paragraphs>
  <Slides>28</Slides>
  <Notes>21</Notes>
  <HiddenSlides>0</HiddenSlides>
  <MMClips>1</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28</vt:i4>
      </vt:variant>
    </vt:vector>
  </HeadingPairs>
  <TitlesOfParts>
    <vt:vector size="49" baseType="lpstr">
      <vt:lpstr>arial</vt:lpstr>
      <vt:lpstr>arial</vt:lpstr>
      <vt:lpstr>Calibri</vt:lpstr>
      <vt:lpstr>Calibri Light</vt:lpstr>
      <vt:lpstr>Cedarville Cursive</vt:lpstr>
      <vt:lpstr>Century Gothic</vt:lpstr>
      <vt:lpstr>Courier New</vt:lpstr>
      <vt:lpstr>museo500-regular</vt:lpstr>
      <vt:lpstr>Roboto</vt:lpstr>
      <vt:lpstr>Symbol</vt:lpstr>
      <vt:lpstr>Tenorite </vt:lpstr>
      <vt:lpstr>Tenorite Bold</vt:lpstr>
      <vt:lpstr>Times New Roman</vt:lpstr>
      <vt:lpstr>Office Theme</vt:lpstr>
      <vt:lpstr>Custom Design</vt:lpstr>
      <vt:lpstr>1_Custom Design</vt:lpstr>
      <vt:lpstr>3_Custom Design</vt:lpstr>
      <vt:lpstr>4_Custom Design</vt:lpstr>
      <vt:lpstr>2_Custom Design</vt:lpstr>
      <vt:lpstr>1_Office Theme</vt:lpstr>
      <vt:lpstr>2_Office Theme</vt:lpstr>
      <vt:lpstr>Bringing where food comes from  to life   28/02/2024 </vt:lpstr>
      <vt:lpstr>Bringing where food comes from to life </vt:lpstr>
      <vt:lpstr>What we will be covering</vt:lpstr>
      <vt:lpstr>Bringing Where Food Comes from To Life</vt:lpstr>
      <vt:lpstr>Today’s Topics of Conversation</vt:lpstr>
      <vt:lpstr>Immersive Food &amp; Farming in School </vt:lpstr>
      <vt:lpstr>PowerPoint Presentation</vt:lpstr>
      <vt:lpstr>The eight Gatsby Benchmarks of Good Career Guidance are:  1. A stable careers programme 2. Learning from career and labour market information 3. Addressing the needs of each pupil 4. Linking curriculum learning to careers 5. Encounters with employers and employees 6. Experiences of workplaces 7. Encounters with further and higher education 8. Personal guidance </vt:lpstr>
      <vt:lpstr>How are we developing it for next year</vt:lpstr>
      <vt:lpstr>School Farm Visits and hands on Experiences for Pupils, Supporting Cross-Curricular Learning and overall Wellbeing </vt:lpstr>
      <vt:lpstr>Personal Experience and the Benefits to Students</vt:lpstr>
      <vt:lpstr>Open Farm Sunday</vt:lpstr>
      <vt:lpstr>CEVAS Countryside Education Visits Accreditation Scheme</vt:lpstr>
      <vt:lpstr>Where can you go for Links and Ideas? </vt:lpstr>
      <vt:lpstr>Any Questions?</vt:lpstr>
      <vt:lpstr>Joshua Piggott</vt:lpstr>
      <vt:lpstr>PowerPoint Presentation</vt:lpstr>
      <vt:lpstr>PowerPoint Presentation</vt:lpstr>
      <vt:lpstr>PowerPoint Presentation</vt:lpstr>
      <vt:lpstr>PowerPoint Presentation</vt:lpstr>
      <vt:lpstr>PowerPoint Presentation</vt:lpstr>
      <vt:lpstr>PowerPoint Presentation</vt:lpstr>
      <vt:lpstr>Food – a fact of life resources</vt:lpstr>
      <vt:lpstr>Farmer Time video here</vt:lpstr>
      <vt:lpstr>Keep up to date with our free resources and training  </vt:lpstr>
      <vt:lpstr>More training …</vt:lpstr>
      <vt:lpstr>More training…</vt:lpstr>
      <vt:lpstr>Bringing where food comes from to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Ewen Trafford</cp:lastModifiedBy>
  <cp:revision>3</cp:revision>
  <dcterms:created xsi:type="dcterms:W3CDTF">2018-10-10T09:22:08Z</dcterms:created>
  <dcterms:modified xsi:type="dcterms:W3CDTF">2024-03-04T15:58:18Z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ies>
</file>