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50" r:id="rId5"/>
    <p:sldMasterId id="2147483652" r:id="rId6"/>
    <p:sldMasterId id="2147483656" r:id="rId7"/>
  </p:sldMasterIdLst>
  <p:sldIdLst>
    <p:sldId id="256" r:id="rId8"/>
    <p:sldId id="262" r:id="rId9"/>
    <p:sldId id="263" r:id="rId10"/>
    <p:sldId id="264" r:id="rId11"/>
    <p:sldId id="265" r:id="rId12"/>
    <p:sldId id="266" r:id="rId13"/>
    <p:sldId id="267" r:id="rId14"/>
    <p:sldId id="268" r:id="rId15"/>
    <p:sldId id="269" r:id="rId16"/>
    <p:sldId id="270" r:id="rId17"/>
    <p:sldId id="275" r:id="rId18"/>
    <p:sldId id="276" r:id="rId19"/>
    <p:sldId id="277" r:id="rId20"/>
    <p:sldId id="271" r:id="rId21"/>
    <p:sldId id="272" r:id="rId22"/>
    <p:sldId id="273" r:id="rId23"/>
    <p:sldId id="274" r:id="rId24"/>
    <p:sldId id="261"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2E67415-79AE-456B-A61C-9E90E9C7FC46}">
          <p14:sldIdLst>
            <p14:sldId id="256"/>
          </p14:sldIdLst>
        </p14:section>
        <p14:section name="Untitled Section" id="{B1F88F9F-E340-4B6B-AC63-B928E86AF2BC}">
          <p14:sldIdLst>
            <p14:sldId id="262"/>
            <p14:sldId id="263"/>
            <p14:sldId id="264"/>
            <p14:sldId id="265"/>
            <p14:sldId id="266"/>
            <p14:sldId id="267"/>
            <p14:sldId id="268"/>
            <p14:sldId id="269"/>
            <p14:sldId id="270"/>
            <p14:sldId id="275"/>
            <p14:sldId id="276"/>
            <p14:sldId id="277"/>
            <p14:sldId id="271"/>
            <p14:sldId id="272"/>
            <p14:sldId id="273"/>
            <p14:sldId id="274"/>
            <p14:sldId id="261"/>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F9F3F"/>
    <a:srgbClr val="FCE3C2"/>
    <a:srgbClr val="F9D4B6"/>
    <a:srgbClr val="EDAD80"/>
    <a:srgbClr val="E46B2F"/>
    <a:srgbClr val="ED6B1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75"/>
    <p:restoredTop sz="94655"/>
  </p:normalViewPr>
  <p:slideViewPr>
    <p:cSldViewPr snapToGrid="0" snapToObjects="1">
      <p:cViewPr varScale="1">
        <p:scale>
          <a:sx n="162" d="100"/>
          <a:sy n="162" d="100"/>
        </p:scale>
        <p:origin x="340" y="9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wen Trafford" userId="e520b4bf-a196-48b7-bc10-b1590a457daa" providerId="ADAL" clId="{46C322E7-191F-426D-96DD-B04F5256496C}"/>
    <pc:docChg chg="undo custSel modSld">
      <pc:chgData name="Ewen Trafford" userId="e520b4bf-a196-48b7-bc10-b1590a457daa" providerId="ADAL" clId="{46C322E7-191F-426D-96DD-B04F5256496C}" dt="2024-08-29T08:29:52.289" v="152" actId="20577"/>
      <pc:docMkLst>
        <pc:docMk/>
      </pc:docMkLst>
      <pc:sldChg chg="modSp mod">
        <pc:chgData name="Ewen Trafford" userId="e520b4bf-a196-48b7-bc10-b1590a457daa" providerId="ADAL" clId="{46C322E7-191F-426D-96DD-B04F5256496C}" dt="2024-08-29T08:27:56.406" v="121" actId="20577"/>
        <pc:sldMkLst>
          <pc:docMk/>
          <pc:sldMk cId="774722249" sldId="263"/>
        </pc:sldMkLst>
        <pc:spChg chg="mod">
          <ac:chgData name="Ewen Trafford" userId="e520b4bf-a196-48b7-bc10-b1590a457daa" providerId="ADAL" clId="{46C322E7-191F-426D-96DD-B04F5256496C}" dt="2024-08-29T08:27:56.406" v="121" actId="20577"/>
          <ac:spMkLst>
            <pc:docMk/>
            <pc:sldMk cId="774722249" sldId="263"/>
            <ac:spMk id="3" creationId="{00000000-0000-0000-0000-000000000000}"/>
          </ac:spMkLst>
        </pc:spChg>
        <pc:spChg chg="mod">
          <ac:chgData name="Ewen Trafford" userId="e520b4bf-a196-48b7-bc10-b1590a457daa" providerId="ADAL" clId="{46C322E7-191F-426D-96DD-B04F5256496C}" dt="2024-08-29T08:27:51.681" v="120" actId="14100"/>
          <ac:spMkLst>
            <pc:docMk/>
            <pc:sldMk cId="774722249" sldId="263"/>
            <ac:spMk id="5" creationId="{00000000-0000-0000-0000-000000000000}"/>
          </ac:spMkLst>
        </pc:spChg>
      </pc:sldChg>
      <pc:sldChg chg="modSp mod">
        <pc:chgData name="Ewen Trafford" userId="e520b4bf-a196-48b7-bc10-b1590a457daa" providerId="ADAL" clId="{46C322E7-191F-426D-96DD-B04F5256496C}" dt="2024-08-29T08:29:52.289" v="152" actId="20577"/>
        <pc:sldMkLst>
          <pc:docMk/>
          <pc:sldMk cId="3824878103" sldId="277"/>
        </pc:sldMkLst>
        <pc:spChg chg="mod">
          <ac:chgData name="Ewen Trafford" userId="e520b4bf-a196-48b7-bc10-b1590a457daa" providerId="ADAL" clId="{46C322E7-191F-426D-96DD-B04F5256496C}" dt="2024-08-29T08:29:52.289" v="152" actId="20577"/>
          <ac:spMkLst>
            <pc:docMk/>
            <pc:sldMk cId="3824878103" sldId="277"/>
            <ac:spMk id="3" creationId="{00000000-0000-0000-0000-000000000000}"/>
          </ac:spMkLst>
        </pc:spChg>
      </pc:sldChg>
    </pc:docChg>
  </pc:docChgLst>
  <pc:docChgLst>
    <pc:chgData name="Alex White" userId="57e9160509e0eb1c" providerId="LiveId" clId="{9596A886-ECDD-4660-BD6E-88AD283A2C89}"/>
    <pc:docChg chg="addSld modSld">
      <pc:chgData name="Alex White" userId="57e9160509e0eb1c" providerId="LiveId" clId="{9596A886-ECDD-4660-BD6E-88AD283A2C89}" dt="2024-06-18T08:52:54.423" v="175"/>
      <pc:docMkLst>
        <pc:docMk/>
      </pc:docMkLst>
      <pc:sldChg chg="modSp mod">
        <pc:chgData name="Alex White" userId="57e9160509e0eb1c" providerId="LiveId" clId="{9596A886-ECDD-4660-BD6E-88AD283A2C89}" dt="2024-06-18T08:37:07.718" v="170" actId="20577"/>
        <pc:sldMkLst>
          <pc:docMk/>
          <pc:sldMk cId="1468329456" sldId="262"/>
        </pc:sldMkLst>
        <pc:spChg chg="mod">
          <ac:chgData name="Alex White" userId="57e9160509e0eb1c" providerId="LiveId" clId="{9596A886-ECDD-4660-BD6E-88AD283A2C89}" dt="2024-06-18T08:37:07.718" v="170" actId="20577"/>
          <ac:spMkLst>
            <pc:docMk/>
            <pc:sldMk cId="1468329456" sldId="262"/>
            <ac:spMk id="3" creationId="{00000000-0000-0000-0000-000000000000}"/>
          </ac:spMkLst>
        </pc:spChg>
      </pc:sldChg>
      <pc:sldChg chg="modSp mod">
        <pc:chgData name="Alex White" userId="57e9160509e0eb1c" providerId="LiveId" clId="{9596A886-ECDD-4660-BD6E-88AD283A2C89}" dt="2024-06-04T15:26:36.477" v="25" actId="20577"/>
        <pc:sldMkLst>
          <pc:docMk/>
          <pc:sldMk cId="774722249" sldId="263"/>
        </pc:sldMkLst>
        <pc:spChg chg="mod">
          <ac:chgData name="Alex White" userId="57e9160509e0eb1c" providerId="LiveId" clId="{9596A886-ECDD-4660-BD6E-88AD283A2C89}" dt="2024-06-04T15:26:22.190" v="16" actId="20577"/>
          <ac:spMkLst>
            <pc:docMk/>
            <pc:sldMk cId="774722249" sldId="263"/>
            <ac:spMk id="3" creationId="{00000000-0000-0000-0000-000000000000}"/>
          </ac:spMkLst>
        </pc:spChg>
        <pc:spChg chg="mod">
          <ac:chgData name="Alex White" userId="57e9160509e0eb1c" providerId="LiveId" clId="{9596A886-ECDD-4660-BD6E-88AD283A2C89}" dt="2024-06-04T15:26:36.477" v="25" actId="20577"/>
          <ac:spMkLst>
            <pc:docMk/>
            <pc:sldMk cId="774722249" sldId="263"/>
            <ac:spMk id="5" creationId="{00000000-0000-0000-0000-000000000000}"/>
          </ac:spMkLst>
        </pc:spChg>
      </pc:sldChg>
      <pc:sldChg chg="modSp mod">
        <pc:chgData name="Alex White" userId="57e9160509e0eb1c" providerId="LiveId" clId="{9596A886-ECDD-4660-BD6E-88AD283A2C89}" dt="2024-06-04T15:27:14.358" v="29" actId="1076"/>
        <pc:sldMkLst>
          <pc:docMk/>
          <pc:sldMk cId="3013377911" sldId="264"/>
        </pc:sldMkLst>
        <pc:spChg chg="mod">
          <ac:chgData name="Alex White" userId="57e9160509e0eb1c" providerId="LiveId" clId="{9596A886-ECDD-4660-BD6E-88AD283A2C89}" dt="2024-06-04T15:27:14.358" v="29" actId="1076"/>
          <ac:spMkLst>
            <pc:docMk/>
            <pc:sldMk cId="3013377911" sldId="264"/>
            <ac:spMk id="5" creationId="{00000000-0000-0000-0000-000000000000}"/>
          </ac:spMkLst>
        </pc:spChg>
      </pc:sldChg>
      <pc:sldChg chg="modSp mod">
        <pc:chgData name="Alex White" userId="57e9160509e0eb1c" providerId="LiveId" clId="{9596A886-ECDD-4660-BD6E-88AD283A2C89}" dt="2024-06-04T15:27:28.841" v="31" actId="403"/>
        <pc:sldMkLst>
          <pc:docMk/>
          <pc:sldMk cId="416154067" sldId="267"/>
        </pc:sldMkLst>
        <pc:spChg chg="mod">
          <ac:chgData name="Alex White" userId="57e9160509e0eb1c" providerId="LiveId" clId="{9596A886-ECDD-4660-BD6E-88AD283A2C89}" dt="2024-06-04T15:27:28.841" v="31" actId="403"/>
          <ac:spMkLst>
            <pc:docMk/>
            <pc:sldMk cId="416154067" sldId="267"/>
            <ac:spMk id="5" creationId="{00000000-0000-0000-0000-000000000000}"/>
          </ac:spMkLst>
        </pc:spChg>
        <pc:spChg chg="mod">
          <ac:chgData name="Alex White" userId="57e9160509e0eb1c" providerId="LiveId" clId="{9596A886-ECDD-4660-BD6E-88AD283A2C89}" dt="2024-06-04T15:27:28.841" v="31" actId="403"/>
          <ac:spMkLst>
            <pc:docMk/>
            <pc:sldMk cId="416154067" sldId="267"/>
            <ac:spMk id="7" creationId="{00000000-0000-0000-0000-000000000000}"/>
          </ac:spMkLst>
        </pc:spChg>
        <pc:spChg chg="mod">
          <ac:chgData name="Alex White" userId="57e9160509e0eb1c" providerId="LiveId" clId="{9596A886-ECDD-4660-BD6E-88AD283A2C89}" dt="2024-06-04T15:27:28.841" v="31" actId="403"/>
          <ac:spMkLst>
            <pc:docMk/>
            <pc:sldMk cId="416154067" sldId="267"/>
            <ac:spMk id="9" creationId="{00000000-0000-0000-0000-000000000000}"/>
          </ac:spMkLst>
        </pc:spChg>
      </pc:sldChg>
      <pc:sldChg chg="modSp mod">
        <pc:chgData name="Alex White" userId="57e9160509e0eb1c" providerId="LiveId" clId="{9596A886-ECDD-4660-BD6E-88AD283A2C89}" dt="2024-06-04T15:27:40.146" v="33" actId="20577"/>
        <pc:sldMkLst>
          <pc:docMk/>
          <pc:sldMk cId="122412463" sldId="269"/>
        </pc:sldMkLst>
        <pc:spChg chg="mod">
          <ac:chgData name="Alex White" userId="57e9160509e0eb1c" providerId="LiveId" clId="{9596A886-ECDD-4660-BD6E-88AD283A2C89}" dt="2024-06-04T15:27:40.146" v="33" actId="20577"/>
          <ac:spMkLst>
            <pc:docMk/>
            <pc:sldMk cId="122412463" sldId="269"/>
            <ac:spMk id="3" creationId="{00000000-0000-0000-0000-000000000000}"/>
          </ac:spMkLst>
        </pc:spChg>
      </pc:sldChg>
      <pc:sldChg chg="modSp add mod">
        <pc:chgData name="Alex White" userId="57e9160509e0eb1c" providerId="LiveId" clId="{9596A886-ECDD-4660-BD6E-88AD283A2C89}" dt="2024-06-18T08:33:33.160" v="35" actId="21"/>
        <pc:sldMkLst>
          <pc:docMk/>
          <pc:sldMk cId="3747112668" sldId="275"/>
        </pc:sldMkLst>
        <pc:spChg chg="mod">
          <ac:chgData name="Alex White" userId="57e9160509e0eb1c" providerId="LiveId" clId="{9596A886-ECDD-4660-BD6E-88AD283A2C89}" dt="2024-06-18T08:33:33.160" v="35" actId="21"/>
          <ac:spMkLst>
            <pc:docMk/>
            <pc:sldMk cId="3747112668" sldId="275"/>
            <ac:spMk id="3" creationId="{00000000-0000-0000-0000-000000000000}"/>
          </ac:spMkLst>
        </pc:spChg>
      </pc:sldChg>
      <pc:sldChg chg="addSp modSp add mod">
        <pc:chgData name="Alex White" userId="57e9160509e0eb1c" providerId="LiveId" clId="{9596A886-ECDD-4660-BD6E-88AD283A2C89}" dt="2024-06-18T08:52:54.423" v="175"/>
        <pc:sldMkLst>
          <pc:docMk/>
          <pc:sldMk cId="195064419" sldId="276"/>
        </pc:sldMkLst>
        <pc:spChg chg="mod">
          <ac:chgData name="Alex White" userId="57e9160509e0eb1c" providerId="LiveId" clId="{9596A886-ECDD-4660-BD6E-88AD283A2C89}" dt="2024-06-18T08:33:38.778" v="38" actId="20577"/>
          <ac:spMkLst>
            <pc:docMk/>
            <pc:sldMk cId="195064419" sldId="276"/>
            <ac:spMk id="3" creationId="{00000000-0000-0000-0000-000000000000}"/>
          </ac:spMkLst>
        </pc:spChg>
        <pc:picChg chg="add mod">
          <ac:chgData name="Alex White" userId="57e9160509e0eb1c" providerId="LiveId" clId="{9596A886-ECDD-4660-BD6E-88AD283A2C89}" dt="2024-06-18T08:52:54.423" v="175"/>
          <ac:picMkLst>
            <pc:docMk/>
            <pc:sldMk cId="195064419" sldId="276"/>
            <ac:picMk id="4" creationId="{88162AA8-D066-90FC-969B-9373C45F8A1A}"/>
          </ac:picMkLst>
        </pc:picChg>
      </pc:sldChg>
      <pc:sldChg chg="addSp modSp add mod">
        <pc:chgData name="Alex White" userId="57e9160509e0eb1c" providerId="LiveId" clId="{9596A886-ECDD-4660-BD6E-88AD283A2C89}" dt="2024-06-18T08:52:44.643" v="174" actId="1076"/>
        <pc:sldMkLst>
          <pc:docMk/>
          <pc:sldMk cId="3824878103" sldId="277"/>
        </pc:sldMkLst>
        <pc:picChg chg="add mod">
          <ac:chgData name="Alex White" userId="57e9160509e0eb1c" providerId="LiveId" clId="{9596A886-ECDD-4660-BD6E-88AD283A2C89}" dt="2024-06-18T08:52:44.643" v="174" actId="1076"/>
          <ac:picMkLst>
            <pc:docMk/>
            <pc:sldMk cId="3824878103" sldId="277"/>
            <ac:picMk id="4" creationId="{BBD3428F-1060-E277-E339-951D6D592DCA}"/>
          </ac:picMkLst>
        </pc:picChg>
      </pc:sldChg>
    </pc:docChg>
  </pc:docChgLst>
  <pc:docChgLst>
    <pc:chgData name="Alexander White" userId="3da70261-e0e7-408d-aace-eb577feade9e" providerId="ADAL" clId="{7AB5EC0D-C961-4E42-9E1A-924293B4BF86}"/>
    <pc:docChg chg="undo custSel modSld modMainMaster">
      <pc:chgData name="Alexander White" userId="3da70261-e0e7-408d-aace-eb577feade9e" providerId="ADAL" clId="{7AB5EC0D-C961-4E42-9E1A-924293B4BF86}" dt="2024-05-22T13:29:39.463" v="19" actId="14100"/>
      <pc:docMkLst>
        <pc:docMk/>
      </pc:docMkLst>
      <pc:sldChg chg="addSp modSp">
        <pc:chgData name="Alexander White" userId="3da70261-e0e7-408d-aace-eb577feade9e" providerId="ADAL" clId="{7AB5EC0D-C961-4E42-9E1A-924293B4BF86}" dt="2024-05-20T09:51:51.663" v="18"/>
        <pc:sldMkLst>
          <pc:docMk/>
          <pc:sldMk cId="2302005153" sldId="261"/>
        </pc:sldMkLst>
        <pc:spChg chg="add mod">
          <ac:chgData name="Alexander White" userId="3da70261-e0e7-408d-aace-eb577feade9e" providerId="ADAL" clId="{7AB5EC0D-C961-4E42-9E1A-924293B4BF86}" dt="2024-05-20T09:51:51.663" v="18"/>
          <ac:spMkLst>
            <pc:docMk/>
            <pc:sldMk cId="2302005153" sldId="261"/>
            <ac:spMk id="4" creationId="{71E15658-C0C0-3886-220D-B66FF6D7B300}"/>
          </ac:spMkLst>
        </pc:spChg>
      </pc:sldChg>
      <pc:sldChg chg="modSp mod">
        <pc:chgData name="Alexander White" userId="3da70261-e0e7-408d-aace-eb577feade9e" providerId="ADAL" clId="{7AB5EC0D-C961-4E42-9E1A-924293B4BF86}" dt="2024-05-22T13:29:39.463" v="19" actId="14100"/>
        <pc:sldMkLst>
          <pc:docMk/>
          <pc:sldMk cId="774722249" sldId="263"/>
        </pc:sldMkLst>
        <pc:spChg chg="mod">
          <ac:chgData name="Alexander White" userId="3da70261-e0e7-408d-aace-eb577feade9e" providerId="ADAL" clId="{7AB5EC0D-C961-4E42-9E1A-924293B4BF86}" dt="2024-05-22T13:29:39.463" v="19" actId="14100"/>
          <ac:spMkLst>
            <pc:docMk/>
            <pc:sldMk cId="774722249" sldId="263"/>
            <ac:spMk id="3" creationId="{00000000-0000-0000-0000-000000000000}"/>
          </ac:spMkLst>
        </pc:spChg>
      </pc:sldChg>
      <pc:sldMasterChg chg="modSp mod">
        <pc:chgData name="Alexander White" userId="3da70261-e0e7-408d-aace-eb577feade9e" providerId="ADAL" clId="{7AB5EC0D-C961-4E42-9E1A-924293B4BF86}" dt="2024-05-20T09:50:46.809" v="3" actId="20577"/>
        <pc:sldMasterMkLst>
          <pc:docMk/>
          <pc:sldMasterMk cId="1328885048" sldId="2147483648"/>
        </pc:sldMasterMkLst>
        <pc:spChg chg="mod">
          <ac:chgData name="Alexander White" userId="3da70261-e0e7-408d-aace-eb577feade9e" providerId="ADAL" clId="{7AB5EC0D-C961-4E42-9E1A-924293B4BF86}" dt="2024-05-20T09:50:46.809" v="3" actId="20577"/>
          <ac:spMkLst>
            <pc:docMk/>
            <pc:sldMasterMk cId="1328885048" sldId="2147483648"/>
            <ac:spMk id="9" creationId="{00000000-0000-0000-0000-000000000000}"/>
          </ac:spMkLst>
        </pc:spChg>
      </pc:sldMasterChg>
      <pc:sldMasterChg chg="modSp mod">
        <pc:chgData name="Alexander White" userId="3da70261-e0e7-408d-aace-eb577feade9e" providerId="ADAL" clId="{7AB5EC0D-C961-4E42-9E1A-924293B4BF86}" dt="2024-05-20T09:50:53.112" v="7" actId="20577"/>
        <pc:sldMasterMkLst>
          <pc:docMk/>
          <pc:sldMasterMk cId="1498317190" sldId="2147483650"/>
        </pc:sldMasterMkLst>
        <pc:spChg chg="mod">
          <ac:chgData name="Alexander White" userId="3da70261-e0e7-408d-aace-eb577feade9e" providerId="ADAL" clId="{7AB5EC0D-C961-4E42-9E1A-924293B4BF86}" dt="2024-05-20T09:50:53.112" v="7" actId="20577"/>
          <ac:spMkLst>
            <pc:docMk/>
            <pc:sldMasterMk cId="1498317190" sldId="2147483650"/>
            <ac:spMk id="9" creationId="{00000000-0000-0000-0000-000000000000}"/>
          </ac:spMkLst>
        </pc:spChg>
      </pc:sldMasterChg>
      <pc:sldMasterChg chg="modSp mod">
        <pc:chgData name="Alexander White" userId="3da70261-e0e7-408d-aace-eb577feade9e" providerId="ADAL" clId="{7AB5EC0D-C961-4E42-9E1A-924293B4BF86}" dt="2024-05-20T09:51:14.337" v="11" actId="20577"/>
        <pc:sldMasterMkLst>
          <pc:docMk/>
          <pc:sldMasterMk cId="1822393236" sldId="2147483652"/>
        </pc:sldMasterMkLst>
        <pc:spChg chg="mod">
          <ac:chgData name="Alexander White" userId="3da70261-e0e7-408d-aace-eb577feade9e" providerId="ADAL" clId="{7AB5EC0D-C961-4E42-9E1A-924293B4BF86}" dt="2024-05-20T09:51:14.337" v="11" actId="20577"/>
          <ac:spMkLst>
            <pc:docMk/>
            <pc:sldMasterMk cId="1822393236" sldId="2147483652"/>
            <ac:spMk id="9" creationId="{00000000-0000-0000-0000-000000000000}"/>
          </ac:spMkLst>
        </pc:spChg>
      </pc:sldMasterChg>
      <pc:sldMasterChg chg="modSp mod">
        <pc:chgData name="Alexander White" userId="3da70261-e0e7-408d-aace-eb577feade9e" providerId="ADAL" clId="{7AB5EC0D-C961-4E42-9E1A-924293B4BF86}" dt="2024-05-20T09:51:22.446" v="17" actId="20577"/>
        <pc:sldMasterMkLst>
          <pc:docMk/>
          <pc:sldMasterMk cId="1788143608" sldId="2147483656"/>
        </pc:sldMasterMkLst>
        <pc:spChg chg="mod">
          <ac:chgData name="Alexander White" userId="3da70261-e0e7-408d-aace-eb577feade9e" providerId="ADAL" clId="{7AB5EC0D-C961-4E42-9E1A-924293B4BF86}" dt="2024-05-20T09:51:22.446" v="17" actId="20577"/>
          <ac:spMkLst>
            <pc:docMk/>
            <pc:sldMasterMk cId="1788143608" sldId="2147483656"/>
            <ac:spMk id="8" creationId="{00000000-0000-0000-0000-000000000000}"/>
          </ac:spMkLst>
        </pc:spChg>
        <pc:picChg chg="mod">
          <ac:chgData name="Alexander White" userId="3da70261-e0e7-408d-aace-eb577feade9e" providerId="ADAL" clId="{7AB5EC0D-C961-4E42-9E1A-924293B4BF86}" dt="2024-05-20T09:51:18.385" v="13" actId="1076"/>
          <ac:picMkLst>
            <pc:docMk/>
            <pc:sldMasterMk cId="1788143608" sldId="2147483656"/>
            <ac:picMk id="7" creationId="{00000000-0000-0000-0000-000000000000}"/>
          </ac:picMkLst>
        </pc:pic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2452" y="3531477"/>
            <a:ext cx="9144000" cy="733096"/>
          </a:xfrm>
          <a:prstGeom prst="rect">
            <a:avLst/>
          </a:prstGeom>
        </p:spPr>
        <p:txBody>
          <a:bodyPr lIns="0" tIns="0" rIns="0" bIns="0" anchor="t"/>
          <a:lstStyle>
            <a:lvl1pPr algn="l">
              <a:defRPr sz="4400" b="1" i="0" baseline="0">
                <a:solidFill>
                  <a:schemeClr val="bg1"/>
                </a:solidFill>
                <a:latin typeface="Arial" charset="0"/>
                <a:ea typeface="Arial" charset="0"/>
                <a:cs typeface="Arial" charset="0"/>
              </a:defRPr>
            </a:lvl1pPr>
          </a:lstStyle>
          <a:p>
            <a:r>
              <a:rPr lang="en-US" dirty="0"/>
              <a:t>Title</a:t>
            </a:r>
          </a:p>
        </p:txBody>
      </p:sp>
    </p:spTree>
    <p:extLst>
      <p:ext uri="{BB962C8B-B14F-4D97-AF65-F5344CB8AC3E}">
        <p14:creationId xmlns:p14="http://schemas.microsoft.com/office/powerpoint/2010/main" val="7410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53512" y="587760"/>
            <a:ext cx="9144000" cy="635491"/>
          </a:xfrm>
          <a:prstGeom prst="rect">
            <a:avLst/>
          </a:prstGeom>
        </p:spPr>
        <p:txBody>
          <a:bodyPr lIns="0" tIns="0" rIns="0" bIns="0" anchor="t"/>
          <a:lstStyle>
            <a:lvl1pPr algn="l">
              <a:defRPr sz="4000" b="1" i="0">
                <a:solidFill>
                  <a:srgbClr val="EF9F3F"/>
                </a:solidFill>
                <a:latin typeface="Arial" charset="0"/>
                <a:ea typeface="Arial" charset="0"/>
                <a:cs typeface="Arial" charset="0"/>
              </a:defRPr>
            </a:lvl1pPr>
          </a:lstStyle>
          <a:p>
            <a:r>
              <a:rPr lang="en-US" dirty="0"/>
              <a:t>Section Title</a:t>
            </a:r>
          </a:p>
        </p:txBody>
      </p:sp>
      <p:sp>
        <p:nvSpPr>
          <p:cNvPr id="3" name="Subtitle 2"/>
          <p:cNvSpPr>
            <a:spLocks noGrp="1"/>
          </p:cNvSpPr>
          <p:nvPr>
            <p:ph type="subTitle" idx="1" hasCustomPrompt="1"/>
          </p:nvPr>
        </p:nvSpPr>
        <p:spPr>
          <a:xfrm>
            <a:off x="1153512" y="3065488"/>
            <a:ext cx="9144000" cy="3087973"/>
          </a:xfrm>
          <a:prstGeom prst="rect">
            <a:avLst/>
          </a:prstGeom>
        </p:spPr>
        <p:txBody>
          <a:bodyPr lIns="0" tIns="0" rIns="0" bIns="0"/>
          <a:lstStyle>
            <a:lvl1pPr marL="285750" indent="-285750" algn="l">
              <a:buFont typeface="Arial" charset="0"/>
              <a:buChar char="•"/>
              <a:defRPr sz="18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a:t>
            </a:r>
          </a:p>
        </p:txBody>
      </p:sp>
    </p:spTree>
    <p:extLst>
      <p:ext uri="{BB962C8B-B14F-4D97-AF65-F5344CB8AC3E}">
        <p14:creationId xmlns:p14="http://schemas.microsoft.com/office/powerpoint/2010/main" val="823767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69274" y="1563798"/>
            <a:ext cx="9720000" cy="720000"/>
          </a:xfrm>
          <a:prstGeom prst="rect">
            <a:avLst/>
          </a:prstGeom>
        </p:spPr>
        <p:txBody>
          <a:bodyPr lIns="0" tIns="0" rIns="0" bIns="0" anchor="t"/>
          <a:lstStyle>
            <a:lvl1pPr algn="l">
              <a:defRPr sz="3400" b="1" i="0">
                <a:solidFill>
                  <a:srgbClr val="EF9F3F"/>
                </a:solidFill>
                <a:latin typeface="Arial" charset="0"/>
                <a:ea typeface="Arial" charset="0"/>
                <a:cs typeface="Arial" charset="0"/>
              </a:defRPr>
            </a:lvl1pPr>
          </a:lstStyle>
          <a:p>
            <a:r>
              <a:rPr lang="en-US" dirty="0"/>
              <a:t>Heading</a:t>
            </a:r>
          </a:p>
        </p:txBody>
      </p:sp>
      <p:sp>
        <p:nvSpPr>
          <p:cNvPr id="3" name="Subtitle 2"/>
          <p:cNvSpPr>
            <a:spLocks noGrp="1"/>
          </p:cNvSpPr>
          <p:nvPr>
            <p:ph type="subTitle" idx="1" hasCustomPrompt="1"/>
          </p:nvPr>
        </p:nvSpPr>
        <p:spPr>
          <a:xfrm>
            <a:off x="1169276" y="2571092"/>
            <a:ext cx="9720000" cy="3600000"/>
          </a:xfrm>
          <a:prstGeom prst="rect">
            <a:avLst/>
          </a:prstGeom>
        </p:spPr>
        <p:txBody>
          <a:bodyPr lIns="0" tIns="0" rIns="0" bIns="0" numCol="1" anchor="t"/>
          <a:lstStyle>
            <a:lvl1pPr marL="285750" indent="-285750" algn="l">
              <a:buSzPct val="90000"/>
              <a:buFont typeface="Arial" charset="0"/>
              <a:buChar char="•"/>
              <a:defRPr sz="1800" b="0" i="0">
                <a:solidFill>
                  <a:schemeClr val="tx1"/>
                </a:solidFill>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Text here</a:t>
            </a:r>
          </a:p>
        </p:txBody>
      </p:sp>
    </p:spTree>
    <p:extLst>
      <p:ext uri="{BB962C8B-B14F-4D97-AF65-F5344CB8AC3E}">
        <p14:creationId xmlns:p14="http://schemas.microsoft.com/office/powerpoint/2010/main" val="15513439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2" name="Rectangle 11"/>
          <p:cNvSpPr/>
          <p:nvPr userDrawn="1"/>
        </p:nvSpPr>
        <p:spPr>
          <a:xfrm>
            <a:off x="6209274" y="2571092"/>
            <a:ext cx="4680000" cy="3600000"/>
          </a:xfrm>
          <a:prstGeom prst="rect">
            <a:avLst/>
          </a:prstGeom>
          <a:solidFill>
            <a:srgbClr val="FCE3C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3" name="Text Placeholder 2"/>
          <p:cNvSpPr>
            <a:spLocks noGrp="1"/>
          </p:cNvSpPr>
          <p:nvPr>
            <p:ph type="body" idx="1" hasCustomPrompt="1"/>
          </p:nvPr>
        </p:nvSpPr>
        <p:spPr>
          <a:xfrm>
            <a:off x="1169276" y="2571092"/>
            <a:ext cx="4680000" cy="3600000"/>
          </a:xfrm>
          <a:prstGeom prst="rect">
            <a:avLst/>
          </a:prstGeom>
        </p:spPr>
        <p:txBody>
          <a:bodyPr lIns="0" tIns="0" rIns="0" bIns="0" anchor="t">
            <a:normAutofit/>
          </a:bodyPr>
          <a:lstStyle>
            <a:lvl1pPr marL="285750" indent="-285750">
              <a:buSzPct val="90000"/>
              <a:buFont typeface="Arial" charset="0"/>
              <a:buChar char="•"/>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5" name="Text Placeholder 4"/>
          <p:cNvSpPr>
            <a:spLocks noGrp="1"/>
          </p:cNvSpPr>
          <p:nvPr>
            <p:ph type="body" sz="quarter" idx="3" hasCustomPrompt="1"/>
          </p:nvPr>
        </p:nvSpPr>
        <p:spPr>
          <a:xfrm>
            <a:off x="6398461" y="2760281"/>
            <a:ext cx="4320000" cy="3240000"/>
          </a:xfrm>
          <a:prstGeom prst="rect">
            <a:avLst/>
          </a:prstGeom>
        </p:spPr>
        <p:txBody>
          <a:bodyPr lIns="0" tIns="0" rIns="0" bIns="0" anchor="t">
            <a:normAutofit/>
          </a:bodyPr>
          <a:lstStyle>
            <a:lvl1pPr marL="0" indent="0">
              <a:buNone/>
              <a:defRPr sz="1800" b="0" i="0">
                <a:latin typeface="Arial" charset="0"/>
                <a:ea typeface="Arial" charset="0"/>
                <a:cs typeface="Arial"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Body text</a:t>
            </a:r>
          </a:p>
        </p:txBody>
      </p:sp>
      <p:sp>
        <p:nvSpPr>
          <p:cNvPr id="13" name="Title 1"/>
          <p:cNvSpPr>
            <a:spLocks noGrp="1"/>
          </p:cNvSpPr>
          <p:nvPr>
            <p:ph type="title" hasCustomPrompt="1"/>
          </p:nvPr>
        </p:nvSpPr>
        <p:spPr>
          <a:xfrm>
            <a:off x="1169276" y="1563798"/>
            <a:ext cx="9720000" cy="720000"/>
          </a:xfrm>
          <a:prstGeom prst="rect">
            <a:avLst/>
          </a:prstGeom>
        </p:spPr>
        <p:txBody>
          <a:bodyPr lIns="0" tIns="0" rIns="0" bIns="0"/>
          <a:lstStyle>
            <a:lvl1pPr>
              <a:defRPr sz="3400" b="1" i="0">
                <a:solidFill>
                  <a:srgbClr val="EF9F3F"/>
                </a:solidFill>
                <a:latin typeface="Arial" charset="0"/>
                <a:ea typeface="Arial" charset="0"/>
                <a:cs typeface="Arial" charset="0"/>
              </a:defRPr>
            </a:lvl1pPr>
          </a:lstStyle>
          <a:p>
            <a:r>
              <a:rPr lang="en-US" dirty="0"/>
              <a:t>Heading</a:t>
            </a:r>
          </a:p>
        </p:txBody>
      </p:sp>
    </p:spTree>
    <p:extLst>
      <p:ext uri="{BB962C8B-B14F-4D97-AF65-F5344CB8AC3E}">
        <p14:creationId xmlns:p14="http://schemas.microsoft.com/office/powerpoint/2010/main" val="2800079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hyperlink" Target="http://www.foodafactoflife.org.uk/"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hyperlink" Target="http://www.foodafactoflife.org.uk/"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4" Type="http://schemas.openxmlformats.org/officeDocument/2006/relationships/hyperlink" Target="http://www.foodafactoflife.org.uk/"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theme" Target="../theme/theme4.xml"/><Relationship Id="rId1" Type="http://schemas.openxmlformats.org/officeDocument/2006/relationships/slideLayout" Target="../slideLayouts/slideLayout4.xml"/><Relationship Id="rId4" Type="http://schemas.openxmlformats.org/officeDocument/2006/relationships/hyperlink" Target="http://www.foodafactoflife.org.uk/"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pic>
        <p:nvPicPr>
          <p:cNvPr id="8" name="Picture 7"/>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9439453" y="358589"/>
            <a:ext cx="2044335" cy="1435165"/>
          </a:xfrm>
          <a:prstGeom prst="rect">
            <a:avLst/>
          </a:prstGeom>
        </p:spPr>
      </p:pic>
      <p:sp>
        <p:nvSpPr>
          <p:cNvPr id="9" name="TextBox 8"/>
          <p:cNvSpPr txBox="1"/>
          <p:nvPr userDrawn="1"/>
        </p:nvSpPr>
        <p:spPr>
          <a:xfrm>
            <a:off x="1220615"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5"/>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a:t>
            </a:r>
            <a:r>
              <a:rPr lang="en-US" sz="900" b="0" i="0" baseline="0" dirty="0">
                <a:solidFill>
                  <a:schemeClr val="tx1"/>
                </a:solidFill>
                <a:latin typeface="Arial" charset="0"/>
                <a:ea typeface="Arial" charset="0"/>
                <a:cs typeface="Arial" charset="0"/>
              </a:rPr>
              <a:t> Food – </a:t>
            </a:r>
            <a:r>
              <a:rPr lang="en-US" sz="900" b="0" i="0" dirty="0">
                <a:solidFill>
                  <a:schemeClr val="tx1"/>
                </a:solidFill>
                <a:latin typeface="Arial" charset="0"/>
                <a:ea typeface="Arial" charset="0"/>
                <a:cs typeface="Arial" charset="0"/>
              </a:rPr>
              <a:t>a fact of life 2024</a:t>
            </a:r>
          </a:p>
        </p:txBody>
      </p:sp>
    </p:spTree>
    <p:extLst>
      <p:ext uri="{BB962C8B-B14F-4D97-AF65-F5344CB8AC3E}">
        <p14:creationId xmlns:p14="http://schemas.microsoft.com/office/powerpoint/2010/main" val="1328885048"/>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498317190"/>
      </p:ext>
    </p:extLst>
  </p:cSld>
  <p:clrMap bg1="lt1" tx1="dk1" bg2="lt2" tx2="dk2" accent1="accent1" accent2="accent2" accent3="accent3" accent4="accent4" accent5="accent5" accent6="accent6" hlink="hlink" folHlink="folHlink"/>
  <p:sldLayoutIdLst>
    <p:sldLayoutId id="214748365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9" name="TextBox 8"/>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822393236"/>
      </p:ext>
    </p:extLst>
  </p:cSld>
  <p:clrMap bg1="lt1" tx1="dk1" bg2="lt2" tx2="dk2" accent1="accent1" accent2="accent2" accent3="accent3" accent4="accent4" accent5="accent5" accent6="accent6" hlink="hlink" folHlink="folHlink"/>
  <p:sldLayoutIdLst>
    <p:sldLayoutId id="2147483653"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8" name="TextBox 7"/>
          <p:cNvSpPr txBox="1"/>
          <p:nvPr userDrawn="1"/>
        </p:nvSpPr>
        <p:spPr>
          <a:xfrm>
            <a:off x="1156447" y="6539528"/>
            <a:ext cx="10721788" cy="138499"/>
          </a:xfrm>
          <a:prstGeom prst="rect">
            <a:avLst/>
          </a:prstGeom>
          <a:noFill/>
        </p:spPr>
        <p:txBody>
          <a:bodyPr wrap="square" lIns="0" tIns="0" rIns="0" bIns="0" rtlCol="0">
            <a:spAutoFit/>
          </a:bodyPr>
          <a:lstStyle/>
          <a:p>
            <a:pPr algn="r"/>
            <a:r>
              <a:rPr lang="en-US" sz="900" b="0" i="0" dirty="0">
                <a:solidFill>
                  <a:schemeClr val="tx1"/>
                </a:solidFill>
                <a:latin typeface="Arial" charset="0"/>
                <a:ea typeface="Arial" charset="0"/>
                <a:cs typeface="Arial" charset="0"/>
                <a:hlinkClick r:id="rId4"/>
              </a:rPr>
              <a:t>www.foodafactoflife.org.uk</a:t>
            </a:r>
            <a:r>
              <a:rPr lang="en-US" sz="900" b="0" i="0" baseline="0" dirty="0">
                <a:solidFill>
                  <a:schemeClr val="tx1"/>
                </a:solidFill>
                <a:latin typeface="Arial" charset="0"/>
                <a:ea typeface="Arial" charset="0"/>
                <a:cs typeface="Arial" charset="0"/>
              </a:rPr>
              <a:t>    </a:t>
            </a:r>
            <a:r>
              <a:rPr lang="en-US" sz="900" b="0" i="0" dirty="0">
                <a:solidFill>
                  <a:schemeClr val="tx1"/>
                </a:solidFill>
                <a:latin typeface="Arial" charset="0"/>
                <a:ea typeface="Arial" charset="0"/>
                <a:cs typeface="Arial" charset="0"/>
              </a:rPr>
              <a:t>© Food – a fact of life 2024</a:t>
            </a:r>
          </a:p>
        </p:txBody>
      </p:sp>
    </p:spTree>
    <p:extLst>
      <p:ext uri="{BB962C8B-B14F-4D97-AF65-F5344CB8AC3E}">
        <p14:creationId xmlns:p14="http://schemas.microsoft.com/office/powerpoint/2010/main" val="1788143608"/>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hyperlink" Target="https://foodfoundation.org.uk/sites/default/files/2024-02/Food%20Waste%20report.pdf" TargetMode="Externa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25.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hyperlink" Target="https://www.foodafactoflife.org.uk/whole-school/whole-school-approach/guidelines-for-school-education-resources-about-food/"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overnment/statistics/family-food-202021/family-food-202021#chart-11-uk-average-expenditure-on-food-and-drink-in-current-prices-per-person-per-week-202021chart11" TargetMode="External"/><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www.food.gov.uk/research/food-and-you/food-and-you-wave-four" TargetMode="External"/><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3.xml"/><Relationship Id="rId4" Type="http://schemas.openxmlformats.org/officeDocument/2006/relationships/image" Target="../media/image12.jpeg"/></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economy of food</a:t>
            </a:r>
            <a:endParaRPr lang="en-US" dirty="0"/>
          </a:p>
        </p:txBody>
      </p:sp>
    </p:spTree>
    <p:extLst>
      <p:ext uri="{BB962C8B-B14F-4D97-AF65-F5344CB8AC3E}">
        <p14:creationId xmlns:p14="http://schemas.microsoft.com/office/powerpoint/2010/main" val="19551663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Shop smart</a:t>
            </a:r>
            <a:endParaRPr lang="en-GB" dirty="0"/>
          </a:p>
        </p:txBody>
      </p:sp>
      <p:sp>
        <p:nvSpPr>
          <p:cNvPr id="3" name="Subtitle 2"/>
          <p:cNvSpPr>
            <a:spLocks noGrp="1"/>
          </p:cNvSpPr>
          <p:nvPr>
            <p:ph type="subTitle" idx="1"/>
          </p:nvPr>
        </p:nvSpPr>
        <p:spPr>
          <a:xfrm>
            <a:off x="1169276" y="2571092"/>
            <a:ext cx="7256267" cy="3600000"/>
          </a:xfrm>
        </p:spPr>
        <p:txBody>
          <a:bodyPr/>
          <a:lstStyle/>
          <a:p>
            <a:pPr marL="0" indent="0">
              <a:buNone/>
            </a:pPr>
            <a:r>
              <a:rPr lang="en-GB" sz="2000" dirty="0">
                <a:latin typeface="Arial" panose="020B0604020202020204" pitchFamily="34" charset="0"/>
                <a:cs typeface="Arial" panose="020B0604020202020204" pitchFamily="34" charset="0"/>
              </a:rPr>
              <a:t>Take time to plan your meals and then compile a shopping list of everything you need.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Products such as canned tomatoes, beans, pulses, rice, pasta, oatmeal and barley are lower cost items. They can be used to bulk up meals and make them go further. </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686799" y="3967075"/>
            <a:ext cx="3309257" cy="2204017"/>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601200" y="1705678"/>
            <a:ext cx="2153488" cy="2153488"/>
          </a:xfrm>
          <a:prstGeom prst="rect">
            <a:avLst/>
          </a:prstGeom>
        </p:spPr>
      </p:pic>
    </p:spTree>
    <p:extLst>
      <p:ext uri="{BB962C8B-B14F-4D97-AF65-F5344CB8AC3E}">
        <p14:creationId xmlns:p14="http://schemas.microsoft.com/office/powerpoint/2010/main" val="103931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Cost and availability of ingredients</a:t>
            </a:r>
          </a:p>
        </p:txBody>
      </p:sp>
      <p:sp>
        <p:nvSpPr>
          <p:cNvPr id="3" name="Subtitle 2"/>
          <p:cNvSpPr>
            <a:spLocks noGrp="1"/>
          </p:cNvSpPr>
          <p:nvPr>
            <p:ph type="subTitle" idx="1"/>
          </p:nvPr>
        </p:nvSpPr>
        <p:spPr>
          <a:xfrm>
            <a:off x="1169276" y="2571092"/>
            <a:ext cx="6407181" cy="3600000"/>
          </a:xfrm>
        </p:spPr>
        <p:txBody>
          <a:bodyPr/>
          <a:lstStyle/>
          <a:p>
            <a:pPr marL="0" indent="0">
              <a:buNone/>
            </a:pPr>
            <a:r>
              <a:rPr lang="en-US" sz="2000" dirty="0">
                <a:latin typeface="Arial"/>
                <a:cs typeface="Arial"/>
              </a:rPr>
              <a:t>The amount of money available may impact the type and quantity of ingredients bought and selected. If buying for a special occasion or celebratory meal, consumers may wish to spend more on ingredients or buy something required for a particular recipe.</a:t>
            </a:r>
          </a:p>
          <a:p>
            <a:pPr marL="0" indent="0">
              <a:buNone/>
            </a:pPr>
            <a:endParaRPr lang="en-US" sz="2000" dirty="0">
              <a:latin typeface="Arial"/>
              <a:cs typeface="Arial"/>
            </a:endParaRPr>
          </a:p>
          <a:p>
            <a:pPr marL="0" indent="0">
              <a:buNone/>
            </a:pPr>
            <a:r>
              <a:rPr lang="en-US" sz="2000" dirty="0">
                <a:latin typeface="Arial"/>
                <a:cs typeface="Arial"/>
              </a:rPr>
              <a:t>The availability of food can also influence the ingredients selected, e.g. fresh vegetables from a local market or frozen vegetables from a supermarket. </a:t>
            </a:r>
            <a:endParaRPr lang="en-GB" sz="20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96944" y="2686141"/>
            <a:ext cx="3728356" cy="2481180"/>
          </a:xfrm>
          <a:prstGeom prst="rect">
            <a:avLst/>
          </a:prstGeom>
        </p:spPr>
      </p:pic>
    </p:spTree>
    <p:extLst>
      <p:ext uri="{BB962C8B-B14F-4D97-AF65-F5344CB8AC3E}">
        <p14:creationId xmlns:p14="http://schemas.microsoft.com/office/powerpoint/2010/main" val="3747112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Eating local produce</a:t>
            </a:r>
          </a:p>
        </p:txBody>
      </p:sp>
      <p:sp>
        <p:nvSpPr>
          <p:cNvPr id="3" name="Subtitle 2"/>
          <p:cNvSpPr>
            <a:spLocks noGrp="1"/>
          </p:cNvSpPr>
          <p:nvPr>
            <p:ph type="subTitle" idx="1"/>
          </p:nvPr>
        </p:nvSpPr>
        <p:spPr>
          <a:xfrm>
            <a:off x="1169276" y="2571092"/>
            <a:ext cx="6407181" cy="3600000"/>
          </a:xfrm>
        </p:spPr>
        <p:txBody>
          <a:bodyPr/>
          <a:lstStyle/>
          <a:p>
            <a:pPr marL="0" indent="0">
              <a:buNone/>
            </a:pPr>
            <a:r>
              <a:rPr lang="en-US" sz="2000" dirty="0">
                <a:latin typeface="Arial"/>
                <a:cs typeface="Arial"/>
              </a:rPr>
              <a:t>Many people wish to eat local produce, but this can cost them more. </a:t>
            </a:r>
            <a:r>
              <a:rPr lang="en-GB" sz="2000" dirty="0">
                <a:latin typeface="Arial"/>
                <a:cs typeface="Arial"/>
              </a:rPr>
              <a:t>Consuming seasonal produce that is locally grown food means people can eat food that does not have to travel long distances to reach your plate. </a:t>
            </a:r>
          </a:p>
          <a:p>
            <a:pPr marL="0" indent="0">
              <a:buNone/>
            </a:pPr>
            <a:endParaRPr lang="en-GB" sz="2000" dirty="0">
              <a:latin typeface="Arial"/>
              <a:cs typeface="Arial"/>
            </a:endParaRPr>
          </a:p>
          <a:p>
            <a:pPr marL="0" indent="0">
              <a:buNone/>
            </a:pPr>
            <a:r>
              <a:rPr lang="en-GB" sz="2000" dirty="0">
                <a:latin typeface="Arial"/>
                <a:cs typeface="Arial"/>
              </a:rPr>
              <a:t>This practice also supports local farmers and the regional economy, helping to sustain agricultural livelihoods and reduce the carbon footprint associated with food transportation.</a:t>
            </a:r>
          </a:p>
          <a:p>
            <a:pPr marL="0" indent="0">
              <a:buNone/>
            </a:pPr>
            <a:endParaRPr lang="en-GB" sz="2000" dirty="0">
              <a:latin typeface="Arial"/>
              <a:cs typeface="Arial"/>
            </a:endParaRPr>
          </a:p>
          <a:p>
            <a:pPr marL="0" indent="0">
              <a:buNone/>
            </a:pPr>
            <a:r>
              <a:rPr lang="en-GB" sz="2000" dirty="0">
                <a:latin typeface="Arial"/>
                <a:cs typeface="Arial"/>
              </a:rPr>
              <a:t>Ensuring that the carbon footprint of the produce is reduced is another key consideration for shoppers.</a:t>
            </a:r>
            <a:endParaRPr lang="en-GB" sz="2000" dirty="0"/>
          </a:p>
        </p:txBody>
      </p:sp>
      <p:pic>
        <p:nvPicPr>
          <p:cNvPr id="4" name="Picture 3">
            <a:extLst>
              <a:ext uri="{FF2B5EF4-FFF2-40B4-BE49-F238E27FC236}">
                <a16:creationId xmlns:a16="http://schemas.microsoft.com/office/drawing/2014/main" id="{88162AA8-D066-90FC-969B-9373C45F8A1A}"/>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81257" y="2804675"/>
            <a:ext cx="4049486" cy="2697021"/>
          </a:xfrm>
          <a:prstGeom prst="rect">
            <a:avLst/>
          </a:prstGeom>
        </p:spPr>
      </p:pic>
    </p:spTree>
    <p:extLst>
      <p:ext uri="{BB962C8B-B14F-4D97-AF65-F5344CB8AC3E}">
        <p14:creationId xmlns:p14="http://schemas.microsoft.com/office/powerpoint/2010/main" val="1950644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Food waste</a:t>
            </a:r>
          </a:p>
        </p:txBody>
      </p:sp>
      <p:sp>
        <p:nvSpPr>
          <p:cNvPr id="3" name="Subtitle 2"/>
          <p:cNvSpPr>
            <a:spLocks noGrp="1"/>
          </p:cNvSpPr>
          <p:nvPr>
            <p:ph type="subTitle" idx="1"/>
          </p:nvPr>
        </p:nvSpPr>
        <p:spPr>
          <a:xfrm>
            <a:off x="1169276" y="2571092"/>
            <a:ext cx="6907924" cy="3600000"/>
          </a:xfrm>
        </p:spPr>
        <p:txBody>
          <a:bodyPr/>
          <a:lstStyle/>
          <a:p>
            <a:pPr marL="0" indent="0">
              <a:buNone/>
            </a:pPr>
            <a:r>
              <a:rPr lang="en-US" sz="2000" dirty="0">
                <a:latin typeface="Arial"/>
                <a:cs typeface="Arial"/>
              </a:rPr>
              <a:t>Another consideration people have when selecting ingredients is ensuring food is not wasted in the production or processing of food.</a:t>
            </a:r>
          </a:p>
          <a:p>
            <a:pPr marL="0" indent="0">
              <a:buNone/>
            </a:pPr>
            <a:endParaRPr lang="en-US" sz="2000" dirty="0">
              <a:latin typeface="Arial"/>
              <a:cs typeface="Arial"/>
            </a:endParaRPr>
          </a:p>
          <a:p>
            <a:pPr marL="0" indent="0">
              <a:spcBef>
                <a:spcPct val="50000"/>
              </a:spcBef>
              <a:buNone/>
            </a:pPr>
            <a:r>
              <a:rPr lang="en-US" sz="2000" dirty="0">
                <a:latin typeface="Arial"/>
                <a:cs typeface="Arial"/>
              </a:rPr>
              <a:t>It is estimated that the 10.4-13mn tons of food waste produced annually costs the UK £19 billion a year.</a:t>
            </a:r>
          </a:p>
          <a:p>
            <a:pPr marL="0" indent="0">
              <a:buNone/>
            </a:pPr>
            <a:endParaRPr lang="en-US" sz="2000" dirty="0">
              <a:latin typeface="Arial"/>
              <a:cs typeface="Arial"/>
            </a:endParaRPr>
          </a:p>
          <a:p>
            <a:pPr marL="0" indent="0">
              <a:buNone/>
            </a:pPr>
            <a:r>
              <a:rPr lang="en-GB" sz="2000" dirty="0"/>
              <a:t>Addressing food waste requires concerted efforts across the supply chain, from producers to consumers, to implement more efficient practices and encourage behavioural changes towards more sustainable consumption.</a:t>
            </a:r>
            <a:endParaRPr lang="en-US" sz="2000" dirty="0"/>
          </a:p>
          <a:p>
            <a:endParaRPr lang="en-GB" sz="2000" dirty="0"/>
          </a:p>
        </p:txBody>
      </p:sp>
      <p:sp>
        <p:nvSpPr>
          <p:cNvPr id="6" name="TextBox 5">
            <a:extLst>
              <a:ext uri="{FF2B5EF4-FFF2-40B4-BE49-F238E27FC236}">
                <a16:creationId xmlns:a16="http://schemas.microsoft.com/office/drawing/2014/main" id="{AFF72277-6EC8-055C-0BF0-832FC194FC59}"/>
              </a:ext>
            </a:extLst>
          </p:cNvPr>
          <p:cNvSpPr txBox="1"/>
          <p:nvPr/>
        </p:nvSpPr>
        <p:spPr>
          <a:xfrm>
            <a:off x="9174480" y="5986426"/>
            <a:ext cx="2505814" cy="369332"/>
          </a:xfrm>
          <a:prstGeom prst="rect">
            <a:avLst/>
          </a:prstGeom>
          <a:noFill/>
        </p:spPr>
        <p:txBody>
          <a:bodyPr wrap="none" rtlCol="0">
            <a:spAutoFit/>
          </a:bodyPr>
          <a:lstStyle/>
          <a:p>
            <a:r>
              <a:rPr lang="en-GB" dirty="0">
                <a:latin typeface="Arial" panose="020B0604020202020204" pitchFamily="34" charset="0"/>
                <a:cs typeface="Arial" panose="020B0604020202020204" pitchFamily="34" charset="0"/>
                <a:hlinkClick r:id="rId2"/>
              </a:rPr>
              <a:t>Food Foundation 2024</a:t>
            </a:r>
            <a:endParaRPr lang="en-GB"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BBD3428F-1060-E277-E339-951D6D592DC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364403" y="2403626"/>
            <a:ext cx="3534964" cy="2654758"/>
          </a:xfrm>
          <a:prstGeom prst="rect">
            <a:avLst/>
          </a:prstGeom>
        </p:spPr>
      </p:pic>
    </p:spTree>
    <p:extLst>
      <p:ext uri="{BB962C8B-B14F-4D97-AF65-F5344CB8AC3E}">
        <p14:creationId xmlns:p14="http://schemas.microsoft.com/office/powerpoint/2010/main" val="38248781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One pot cooking</a:t>
            </a:r>
            <a:endParaRPr lang="en-GB" dirty="0"/>
          </a:p>
        </p:txBody>
      </p:sp>
      <p:sp>
        <p:nvSpPr>
          <p:cNvPr id="3" name="Subtitle 2"/>
          <p:cNvSpPr>
            <a:spLocks noGrp="1"/>
          </p:cNvSpPr>
          <p:nvPr>
            <p:ph type="subTitle" idx="1"/>
          </p:nvPr>
        </p:nvSpPr>
        <p:spPr>
          <a:xfrm>
            <a:off x="1169276" y="2571092"/>
            <a:ext cx="7408667" cy="3600000"/>
          </a:xfrm>
        </p:spPr>
        <p:txBody>
          <a:bodyPr/>
          <a:lstStyle/>
          <a:p>
            <a:pPr marL="0" indent="0">
              <a:buNone/>
            </a:pPr>
            <a:r>
              <a:rPr lang="en-GB" sz="2000" dirty="0">
                <a:latin typeface="Arial" panose="020B0604020202020204" pitchFamily="34" charset="0"/>
                <a:cs typeface="Arial" panose="020B0604020202020204" pitchFamily="34" charset="0"/>
              </a:rPr>
              <a:t>Save time, heat energy and washing up by cooking ‘one-pot’ meals.</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Cheaper cuts of meat can be cooked slowly for a tasty economical meal.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Add root vegetables to make casseroles go further. </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577943" y="1733438"/>
            <a:ext cx="3502701" cy="2332854"/>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789590" y="4120159"/>
            <a:ext cx="3079407" cy="2050933"/>
          </a:xfrm>
          <a:prstGeom prst="rect">
            <a:avLst/>
          </a:prstGeom>
        </p:spPr>
      </p:pic>
    </p:spTree>
    <p:extLst>
      <p:ext uri="{BB962C8B-B14F-4D97-AF65-F5344CB8AC3E}">
        <p14:creationId xmlns:p14="http://schemas.microsoft.com/office/powerpoint/2010/main" val="8342116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latin typeface="Arial" panose="020B0604020202020204" pitchFamily="34" charset="0"/>
                <a:cs typeface="Arial" panose="020B0604020202020204" pitchFamily="34" charset="0"/>
              </a:rPr>
              <a:t>Fake-</a:t>
            </a:r>
            <a:r>
              <a:rPr lang="en-US" dirty="0" err="1">
                <a:latin typeface="Arial" panose="020B0604020202020204" pitchFamily="34" charset="0"/>
                <a:cs typeface="Arial" panose="020B0604020202020204" pitchFamily="34" charset="0"/>
              </a:rPr>
              <a:t>aways</a:t>
            </a:r>
            <a:r>
              <a:rPr lang="en-US" dirty="0">
                <a:latin typeface="Arial" panose="020B0604020202020204" pitchFamily="34" charset="0"/>
                <a:cs typeface="Arial" panose="020B0604020202020204" pitchFamily="34" charset="0"/>
              </a:rPr>
              <a:t>!</a:t>
            </a:r>
            <a:endParaRPr lang="en-GB" dirty="0"/>
          </a:p>
        </p:txBody>
      </p:sp>
      <p:sp>
        <p:nvSpPr>
          <p:cNvPr id="3" name="Subtitle 2"/>
          <p:cNvSpPr>
            <a:spLocks noGrp="1"/>
          </p:cNvSpPr>
          <p:nvPr>
            <p:ph type="subTitle" idx="1"/>
          </p:nvPr>
        </p:nvSpPr>
        <p:spPr>
          <a:xfrm>
            <a:off x="1169276" y="2571092"/>
            <a:ext cx="7060324" cy="3600000"/>
          </a:xfrm>
        </p:spPr>
        <p:txBody>
          <a:bodyPr/>
          <a:lstStyle/>
          <a:p>
            <a:pPr marL="0" indent="0">
              <a:buNone/>
            </a:pPr>
            <a:r>
              <a:rPr lang="en-US" sz="2000" dirty="0">
                <a:latin typeface="Arial" panose="020B0604020202020204" pitchFamily="34" charset="0"/>
                <a:cs typeface="Arial" panose="020B0604020202020204" pitchFamily="34" charset="0"/>
              </a:rPr>
              <a:t>Instead of getting a take-away or having fast food delivered, why not make your own ‘fake-away’?</a:t>
            </a:r>
          </a:p>
          <a:p>
            <a:endParaRPr lang="en-US"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Burgers, kebabs, chicken nuggets and chips, and curries are all dishes you can make at home for far less money.</a:t>
            </a:r>
          </a:p>
          <a:p>
            <a:endParaRPr lang="en-US" sz="2000" dirty="0">
              <a:latin typeface="Arial" panose="020B0604020202020204" pitchFamily="34" charset="0"/>
              <a:cs typeface="Arial" panose="020B0604020202020204" pitchFamily="34" charset="0"/>
            </a:endParaRPr>
          </a:p>
          <a:p>
            <a:pPr marL="0" indent="0">
              <a:buNone/>
            </a:pPr>
            <a:r>
              <a:rPr lang="en-US" sz="2000" dirty="0" err="1">
                <a:latin typeface="Arial" panose="020B0604020202020204" pitchFamily="34" charset="0"/>
                <a:cs typeface="Arial" panose="020B0604020202020204" pitchFamily="34" charset="0"/>
              </a:rPr>
              <a:t>Aso</a:t>
            </a:r>
            <a:r>
              <a:rPr lang="en-US" sz="2000" dirty="0">
                <a:latin typeface="Arial" panose="020B0604020202020204" pitchFamily="34" charset="0"/>
                <a:cs typeface="Arial" panose="020B0604020202020204" pitchFamily="34" charset="0"/>
              </a:rPr>
              <a:t>, home-made versions of take-away dishes often contain far less salt, fat and sugar and taste just as delicious!</a:t>
            </a:r>
            <a:endParaRPr lang="en-GB" sz="2000" dirty="0">
              <a:latin typeface="Arial" panose="020B0604020202020204" pitchFamily="34" charset="0"/>
              <a:cs typeface="Arial" panose="020B0604020202020204" pitchFamily="34" charset="0"/>
            </a:endParaRPr>
          </a:p>
          <a:p>
            <a:pPr marL="0" indent="0">
              <a:buNone/>
            </a:pPr>
            <a:endParaRPr lang="en-GB" dirty="0"/>
          </a:p>
        </p:txBody>
      </p:sp>
      <p:pic>
        <p:nvPicPr>
          <p:cNvPr id="4" name="Picture 3" descr="http://www.simplybeefandlamb.co.uk/sites/default/files/styles/recipe-lead/public/recipes/Classic-Burger-Step-4_-2295.jpg?itok=yr68PJr9"/>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139643" y="2283798"/>
            <a:ext cx="2769328" cy="14168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90807" y="3886200"/>
            <a:ext cx="2667000" cy="2000250"/>
          </a:xfrm>
          <a:prstGeom prst="rect">
            <a:avLst/>
          </a:prstGeom>
        </p:spPr>
      </p:pic>
    </p:spTree>
    <p:extLst>
      <p:ext uri="{BB962C8B-B14F-4D97-AF65-F5344CB8AC3E}">
        <p14:creationId xmlns:p14="http://schemas.microsoft.com/office/powerpoint/2010/main" val="3522921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What’s left?</a:t>
            </a:r>
            <a:endParaRPr lang="en-GB" dirty="0"/>
          </a:p>
        </p:txBody>
      </p:sp>
      <p:sp>
        <p:nvSpPr>
          <p:cNvPr id="3" name="Subtitle 2"/>
          <p:cNvSpPr>
            <a:spLocks noGrp="1"/>
          </p:cNvSpPr>
          <p:nvPr>
            <p:ph type="subTitle" idx="1"/>
          </p:nvPr>
        </p:nvSpPr>
        <p:spPr>
          <a:xfrm>
            <a:off x="1169276" y="2571092"/>
            <a:ext cx="7278038" cy="3600000"/>
          </a:xfrm>
        </p:spPr>
        <p:txBody>
          <a:bodyPr/>
          <a:lstStyle/>
          <a:p>
            <a:pPr marL="0" indent="0">
              <a:buNone/>
            </a:pPr>
            <a:r>
              <a:rPr lang="en-GB" sz="2000" dirty="0">
                <a:latin typeface="Arial" panose="020B0604020202020204" pitchFamily="34" charset="0"/>
                <a:cs typeface="Arial" panose="020B0604020202020204" pitchFamily="34" charset="0"/>
              </a:rPr>
              <a:t>Using leftovers is a great way to save money and reduce food waste.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Use leftover cooked meat in a curry or risotto.</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Leftover potatoes could be used to make fishcakes.</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Suggest one other idea for using up leftovers.</a:t>
            </a:r>
            <a:endParaRPr lang="en-GB" sz="2000" b="1" dirty="0">
              <a:latin typeface="Arial" panose="020B0604020202020204" pitchFamily="34" charset="0"/>
              <a:cs typeface="Arial" panose="020B0604020202020204" pitchFamily="34" charset="0"/>
            </a:endParaRPr>
          </a:p>
          <a:p>
            <a:endParaRPr lang="en-GB" dirty="0"/>
          </a:p>
        </p:txBody>
      </p:sp>
      <p:pic>
        <p:nvPicPr>
          <p:cNvPr id="4" name="Picture 2" descr="C:\Users\Jenny\AppData\Local\Microsoft\Windows\INetCache\IE\0RYEYTLC\fish_cakes_MM_042[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9481457" y="3642739"/>
            <a:ext cx="2209800" cy="220980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DSC00727"/>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9221900" y="1621203"/>
            <a:ext cx="2728913" cy="18997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12827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Why do food prices change?</a:t>
            </a:r>
            <a:endParaRPr lang="en-GB" dirty="0"/>
          </a:p>
        </p:txBody>
      </p:sp>
      <p:sp>
        <p:nvSpPr>
          <p:cNvPr id="3" name="Subtitle 2"/>
          <p:cNvSpPr>
            <a:spLocks noGrp="1"/>
          </p:cNvSpPr>
          <p:nvPr>
            <p:ph type="subTitle" idx="1"/>
          </p:nvPr>
        </p:nvSpPr>
        <p:spPr>
          <a:xfrm>
            <a:off x="1169276" y="2571092"/>
            <a:ext cx="6428953" cy="3600000"/>
          </a:xfrm>
        </p:spPr>
        <p:txBody>
          <a:bodyPr/>
          <a:lstStyle/>
          <a:p>
            <a:pPr marL="0" indent="0">
              <a:buNone/>
            </a:pPr>
            <a:r>
              <a:rPr lang="en-GB" sz="2000" dirty="0">
                <a:latin typeface="Arial" panose="020B0604020202020204" pitchFamily="34" charset="0"/>
                <a:cs typeface="Arial" panose="020B0604020202020204" pitchFamily="34" charset="0"/>
              </a:rPr>
              <a:t>Food prices can and do change throughout the year. This may be due to a variety of reasons:</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climate and weather patterns; </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agricultural costs increase;</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fuel prices go up;</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consumer demand;</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seasonality.</a:t>
            </a:r>
          </a:p>
          <a:p>
            <a:endParaRPr lang="en-GB"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Suggest other things that might cause the prices of food to rise or fall.</a:t>
            </a:r>
          </a:p>
          <a:p>
            <a:pPr marL="0" indent="0">
              <a:buNone/>
            </a:pPr>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881257" y="2804675"/>
            <a:ext cx="4049486" cy="2697021"/>
          </a:xfrm>
          <a:prstGeom prst="rect">
            <a:avLst/>
          </a:prstGeom>
        </p:spPr>
      </p:pic>
    </p:spTree>
    <p:extLst>
      <p:ext uri="{BB962C8B-B14F-4D97-AF65-F5344CB8AC3E}">
        <p14:creationId xmlns:p14="http://schemas.microsoft.com/office/powerpoint/2010/main" val="1702884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The economy of food</a:t>
            </a:r>
          </a:p>
        </p:txBody>
      </p:sp>
      <p:sp>
        <p:nvSpPr>
          <p:cNvPr id="3" name="Subtitle 2"/>
          <p:cNvSpPr>
            <a:spLocks noGrp="1"/>
          </p:cNvSpPr>
          <p:nvPr>
            <p:ph type="subTitle" idx="1"/>
          </p:nvPr>
        </p:nvSpPr>
        <p:spPr/>
        <p:txBody>
          <a:bodyPr/>
          <a:lstStyle/>
          <a:p>
            <a:pPr marL="0" indent="0" algn="ctr">
              <a:buNone/>
            </a:pPr>
            <a:r>
              <a:rPr lang="en-GB" sz="3600" dirty="0"/>
              <a:t>For further information, go to:</a:t>
            </a:r>
          </a:p>
          <a:p>
            <a:pPr marL="0" indent="0" algn="ctr">
              <a:buNone/>
            </a:pPr>
            <a:r>
              <a:rPr lang="en-GB" sz="3600" dirty="0"/>
              <a:t>www.foodafactoflife.org.uk</a:t>
            </a:r>
          </a:p>
        </p:txBody>
      </p:sp>
      <p:sp>
        <p:nvSpPr>
          <p:cNvPr id="4" name="TextBox 3">
            <a:extLst>
              <a:ext uri="{FF2B5EF4-FFF2-40B4-BE49-F238E27FC236}">
                <a16:creationId xmlns:a16="http://schemas.microsoft.com/office/drawing/2014/main" id="{71E15658-C0C0-3886-220D-B66FF6D7B300}"/>
              </a:ext>
            </a:extLst>
          </p:cNvPr>
          <p:cNvSpPr txBox="1"/>
          <p:nvPr/>
        </p:nvSpPr>
        <p:spPr>
          <a:xfrm>
            <a:off x="393116" y="6175629"/>
            <a:ext cx="9904396" cy="307777"/>
          </a:xfrm>
          <a:prstGeom prst="rect">
            <a:avLst/>
          </a:prstGeom>
          <a:noFill/>
        </p:spPr>
        <p:txBody>
          <a:bodyPr wrap="square" rtlCol="0">
            <a:spAutoFit/>
          </a:bodyPr>
          <a:lstStyle/>
          <a:p>
            <a:r>
              <a:rPr lang="en-GB" sz="1400" dirty="0">
                <a:latin typeface="Arial" panose="020B0604020202020204" pitchFamily="34" charset="0"/>
                <a:cs typeface="Arial" panose="020B0604020202020204" pitchFamily="34" charset="0"/>
              </a:rPr>
              <a:t>This resource meets the</a:t>
            </a:r>
            <a:r>
              <a:rPr lang="en-GB" sz="1400" b="1" dirty="0">
                <a:latin typeface="Arial" panose="020B0604020202020204" pitchFamily="34" charset="0"/>
                <a:cs typeface="Arial" panose="020B0604020202020204" pitchFamily="34" charset="0"/>
              </a:rPr>
              <a:t> </a:t>
            </a:r>
            <a:r>
              <a:rPr lang="en-GB" sz="1400" b="1" i="1" u="sng" dirty="0">
                <a:latin typeface="Arial" panose="020B0604020202020204" pitchFamily="34" charset="0"/>
                <a:cs typeface="Arial" panose="020B0604020202020204" pitchFamily="34" charset="0"/>
                <a:hlinkClick r:id="rId2"/>
              </a:rPr>
              <a:t>Guidelines for producers and users of school education resources about food</a:t>
            </a:r>
            <a:r>
              <a:rPr lang="en-GB" sz="1400" b="1" i="1" dirty="0">
                <a:latin typeface="Arial" panose="020B0604020202020204" pitchFamily="34" charset="0"/>
                <a:cs typeface="Arial" panose="020B0604020202020204" pitchFamily="34" charset="0"/>
              </a:rPr>
              <a:t>.</a:t>
            </a:r>
            <a:endParaRPr lang="en-GB"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02005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Factors affecting food choice</a:t>
            </a:r>
            <a:endParaRPr lang="en-GB" dirty="0"/>
          </a:p>
        </p:txBody>
      </p:sp>
      <p:sp>
        <p:nvSpPr>
          <p:cNvPr id="3" name="Subtitle 2"/>
          <p:cNvSpPr>
            <a:spLocks noGrp="1"/>
          </p:cNvSpPr>
          <p:nvPr>
            <p:ph type="subTitle" idx="1"/>
          </p:nvPr>
        </p:nvSpPr>
        <p:spPr>
          <a:xfrm>
            <a:off x="1169276" y="2571092"/>
            <a:ext cx="6254781" cy="3600000"/>
          </a:xfrm>
        </p:spPr>
        <p:txBody>
          <a:bodyPr/>
          <a:lstStyle/>
          <a:p>
            <a:pPr marL="0" indent="0">
              <a:buNone/>
            </a:pPr>
            <a:r>
              <a:rPr lang="en-GB" altLang="en-US" sz="2000" dirty="0">
                <a:latin typeface="Arial" panose="020B0604020202020204" pitchFamily="34" charset="0"/>
                <a:ea typeface="ヒラギノ角ゴ Pro W3" charset="-128"/>
                <a:cs typeface="Arial" panose="020B0604020202020204" pitchFamily="34" charset="0"/>
              </a:rPr>
              <a:t>All around the world, people choose to eat different food for many different reasons.</a:t>
            </a:r>
          </a:p>
          <a:p>
            <a:endParaRPr lang="en-GB" sz="2000" dirty="0">
              <a:latin typeface="Arial" panose="020B0604020202020204" pitchFamily="34" charset="0"/>
              <a:ea typeface="ヒラギノ角ゴ Pro W3" charset="-128"/>
              <a:cs typeface="Arial" panose="020B0604020202020204" pitchFamily="34" charset="0"/>
            </a:endParaRPr>
          </a:p>
          <a:p>
            <a:pPr marL="0" indent="0">
              <a:buNone/>
            </a:pPr>
            <a:r>
              <a:rPr lang="en-GB" sz="2000" dirty="0">
                <a:latin typeface="Arial" panose="020B0604020202020204" pitchFamily="34" charset="0"/>
                <a:ea typeface="ヒラギノ角ゴ Pro W3" charset="-128"/>
                <a:cs typeface="Arial" panose="020B0604020202020204" pitchFamily="34" charset="0"/>
              </a:rPr>
              <a:t>One very important factor for most people is the cost of the food. Knowing about food and where it comes from can help keep cost down. </a:t>
            </a:r>
            <a:endParaRPr lang="en-GB" sz="2000" dirty="0">
              <a:latin typeface="Arial" panose="020B0604020202020204" pitchFamily="34" charset="0"/>
              <a:cs typeface="Arial" panose="020B0604020202020204" pitchFamily="34" charset="0"/>
            </a:endParaRPr>
          </a:p>
          <a:p>
            <a:pPr marL="0" indent="0">
              <a:buNone/>
            </a:pPr>
            <a:endParaRPr lang="en-GB" dirty="0"/>
          </a:p>
          <a:p>
            <a:pPr marL="0" indent="0">
              <a:buNone/>
            </a:pPr>
            <a:r>
              <a:rPr lang="en-GB" sz="2000" dirty="0"/>
              <a:t>In order to have food security, people need to have enough money for sufficient, safe, and nutritious food that meets their dietary needs and food preferences for an active and healthy life.</a:t>
            </a:r>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7698498" y="2786743"/>
            <a:ext cx="4319330" cy="1984850"/>
          </a:xfrm>
          <a:prstGeom prst="rect">
            <a:avLst/>
          </a:prstGeom>
        </p:spPr>
      </p:pic>
    </p:spTree>
    <p:extLst>
      <p:ext uri="{BB962C8B-B14F-4D97-AF65-F5344CB8AC3E}">
        <p14:creationId xmlns:p14="http://schemas.microsoft.com/office/powerpoint/2010/main" val="1468329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Cooking on a budget</a:t>
            </a:r>
            <a:endParaRPr lang="en-GB" dirty="0"/>
          </a:p>
        </p:txBody>
      </p:sp>
      <p:sp>
        <p:nvSpPr>
          <p:cNvPr id="3" name="Subtitle 2"/>
          <p:cNvSpPr>
            <a:spLocks noGrp="1"/>
          </p:cNvSpPr>
          <p:nvPr>
            <p:ph type="subTitle" idx="1"/>
          </p:nvPr>
        </p:nvSpPr>
        <p:spPr>
          <a:xfrm>
            <a:off x="1169276" y="2571092"/>
            <a:ext cx="6119030" cy="3600000"/>
          </a:xfrm>
        </p:spPr>
        <p:txBody>
          <a:bodyPr/>
          <a:lstStyle/>
          <a:p>
            <a:pPr marL="0" indent="0">
              <a:buNone/>
            </a:pPr>
            <a:r>
              <a:rPr lang="en-GB" sz="2000" dirty="0">
                <a:latin typeface="Arial" panose="020B0604020202020204" pitchFamily="34" charset="0"/>
                <a:cs typeface="Arial" panose="020B0604020202020204" pitchFamily="34" charset="0"/>
              </a:rPr>
              <a:t>There are many things that we can do to spend money wisely on food. </a:t>
            </a:r>
          </a:p>
          <a:p>
            <a:endParaRPr lang="en-GB" sz="2000" dirty="0">
              <a:latin typeface="Arial" panose="020B0604020202020204" pitchFamily="34" charset="0"/>
              <a:cs typeface="Arial" panose="020B0604020202020204" pitchFamily="34" charset="0"/>
            </a:endParaRPr>
          </a:p>
          <a:p>
            <a:pPr marL="0" indent="0">
              <a:buNone/>
            </a:pPr>
            <a:r>
              <a:rPr lang="en-US" sz="2000" dirty="0">
                <a:latin typeface="Arial" panose="020B0604020202020204" pitchFamily="34" charset="0"/>
                <a:cs typeface="Arial" panose="020B0604020202020204" pitchFamily="34" charset="0"/>
              </a:rPr>
              <a:t>In 2020/21 the amount the average UK household </a:t>
            </a:r>
            <a:r>
              <a:rPr lang="en-GB" sz="2000" dirty="0">
                <a:latin typeface="Arial" panose="020B0604020202020204" pitchFamily="34" charset="0"/>
                <a:cs typeface="Arial" panose="020B0604020202020204" pitchFamily="34" charset="0"/>
              </a:rPr>
              <a:t>spent on food and drink purchases was £39.71 per person per week.</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However, by 2024, the average had risen to £63.50.</a:t>
            </a:r>
          </a:p>
        </p:txBody>
      </p:sp>
      <p:pic>
        <p:nvPicPr>
          <p:cNvPr id="4" name="Picture 2" descr="C:\Users\Jenny\AppData\Local\Microsoft\Windows\INetCache\IE\W52D0TNO\04_28_41_web[1].jp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8686800" y="2283798"/>
            <a:ext cx="3352800" cy="223520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p:cNvSpPr txBox="1"/>
          <p:nvPr/>
        </p:nvSpPr>
        <p:spPr>
          <a:xfrm>
            <a:off x="8045150" y="5524761"/>
            <a:ext cx="3994450" cy="646331"/>
          </a:xfrm>
          <a:prstGeom prst="rect">
            <a:avLst/>
          </a:prstGeom>
          <a:noFill/>
        </p:spPr>
        <p:txBody>
          <a:bodyPr wrap="square" rtlCol="0">
            <a:spAutoFit/>
          </a:bodyPr>
          <a:lstStyle/>
          <a:p>
            <a:r>
              <a:rPr lang="en-GB" u="sng" dirty="0">
                <a:hlinkClick r:id="rId3"/>
              </a:rPr>
              <a:t>Sources: Family Food Survey 2020-2021</a:t>
            </a:r>
            <a:r>
              <a:rPr lang="en-GB" u="sng" dirty="0"/>
              <a:t>, Living Costs and Food survey 2024</a:t>
            </a:r>
            <a:endParaRPr lang="en-GB" dirty="0"/>
          </a:p>
        </p:txBody>
      </p:sp>
    </p:spTree>
    <p:extLst>
      <p:ext uri="{BB962C8B-B14F-4D97-AF65-F5344CB8AC3E}">
        <p14:creationId xmlns:p14="http://schemas.microsoft.com/office/powerpoint/2010/main" val="7747222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Cooking on a budget</a:t>
            </a:r>
            <a:endParaRPr lang="en-GB" dirty="0"/>
          </a:p>
        </p:txBody>
      </p:sp>
      <p:sp>
        <p:nvSpPr>
          <p:cNvPr id="3" name="Subtitle 2"/>
          <p:cNvSpPr>
            <a:spLocks noGrp="1"/>
          </p:cNvSpPr>
          <p:nvPr>
            <p:ph type="subTitle" idx="1"/>
          </p:nvPr>
        </p:nvSpPr>
        <p:spPr>
          <a:xfrm>
            <a:off x="1169276" y="2571092"/>
            <a:ext cx="6907924" cy="3600000"/>
          </a:xfrm>
        </p:spPr>
        <p:txBody>
          <a:bodyPr/>
          <a:lstStyle/>
          <a:p>
            <a:pPr marL="0" indent="0">
              <a:buNone/>
            </a:pPr>
            <a:r>
              <a:rPr lang="en-GB" sz="2000" dirty="0">
                <a:solidFill>
                  <a:srgbClr val="000000"/>
                </a:solidFill>
                <a:latin typeface="Arial" panose="020B0604020202020204" pitchFamily="34" charset="0"/>
                <a:cs typeface="Arial" panose="020B0604020202020204" pitchFamily="34" charset="0"/>
              </a:rPr>
              <a:t>43% of respondents to the Food Standards Agency’s Food and You research (April 2018) reported making at least one change in their buying or eating arrangements in the last 12 months for financial reasons, including:</a:t>
            </a:r>
          </a:p>
          <a:p>
            <a:r>
              <a:rPr lang="en-GB" sz="2000" dirty="0">
                <a:solidFill>
                  <a:srgbClr val="000000"/>
                </a:solidFill>
                <a:latin typeface="Arial" panose="020B0604020202020204" pitchFamily="34" charset="0"/>
                <a:cs typeface="Arial" panose="020B0604020202020204" pitchFamily="34" charset="0"/>
              </a:rPr>
              <a:t>20% who bought items on special offer more; </a:t>
            </a:r>
          </a:p>
          <a:p>
            <a:r>
              <a:rPr lang="en-GB" sz="2000" dirty="0">
                <a:solidFill>
                  <a:srgbClr val="000000"/>
                </a:solidFill>
                <a:latin typeface="Arial" panose="020B0604020202020204" pitchFamily="34" charset="0"/>
                <a:cs typeface="Arial" panose="020B0604020202020204" pitchFamily="34" charset="0"/>
              </a:rPr>
              <a:t>18% who had changed where they shopped for cheaper alternatives;</a:t>
            </a:r>
          </a:p>
          <a:p>
            <a:r>
              <a:rPr lang="en-GB" sz="2000" dirty="0">
                <a:solidFill>
                  <a:srgbClr val="000000"/>
                </a:solidFill>
                <a:latin typeface="Arial" panose="020B0604020202020204" pitchFamily="34" charset="0"/>
                <a:cs typeface="Arial" panose="020B0604020202020204" pitchFamily="34" charset="0"/>
              </a:rPr>
              <a:t>17% who said they ate out less.</a:t>
            </a:r>
            <a:endParaRPr lang="en-GB" sz="2000" dirty="0">
              <a:latin typeface="Arial" panose="020B0604020202020204" pitchFamily="34" charset="0"/>
              <a:cs typeface="Arial" panose="020B0604020202020204" pitchFamily="34" charset="0"/>
            </a:endParaRP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We need to make informed choices to achieve a balanced and varied diet. </a:t>
            </a:r>
          </a:p>
          <a:p>
            <a:endParaRPr lang="en-GB" dirty="0"/>
          </a:p>
        </p:txBody>
      </p:sp>
      <p:pic>
        <p:nvPicPr>
          <p:cNvPr id="4" name="Picture 2" descr="Image result for 2 for 1 offers"/>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9481458" y="2057400"/>
            <a:ext cx="2133600" cy="2143125"/>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511702" y="5971037"/>
            <a:ext cx="3514087" cy="400110"/>
          </a:xfrm>
          <a:prstGeom prst="rect">
            <a:avLst/>
          </a:prstGeom>
        </p:spPr>
        <p:txBody>
          <a:bodyPr wrap="square">
            <a:spAutoFit/>
          </a:bodyPr>
          <a:lstStyle/>
          <a:p>
            <a:r>
              <a:rPr lang="en-GB" sz="2000" dirty="0">
                <a:latin typeface="Arial" panose="020B0604020202020204" pitchFamily="34" charset="0"/>
                <a:cs typeface="Arial" panose="020B0604020202020204" pitchFamily="34" charset="0"/>
                <a:hlinkClick r:id="rId3"/>
              </a:rPr>
              <a:t>Food and You wave four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1337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Eat the seasons</a:t>
            </a:r>
            <a:endParaRPr lang="en-GB" dirty="0"/>
          </a:p>
        </p:txBody>
      </p:sp>
      <p:sp>
        <p:nvSpPr>
          <p:cNvPr id="3" name="Subtitle 2"/>
          <p:cNvSpPr>
            <a:spLocks noGrp="1"/>
          </p:cNvSpPr>
          <p:nvPr>
            <p:ph type="subTitle" idx="1"/>
          </p:nvPr>
        </p:nvSpPr>
        <p:spPr>
          <a:xfrm>
            <a:off x="1169276" y="2571092"/>
            <a:ext cx="7408667" cy="3600000"/>
          </a:xfrm>
        </p:spPr>
        <p:txBody>
          <a:bodyPr/>
          <a:lstStyle/>
          <a:p>
            <a:pPr marL="0" indent="0">
              <a:buNone/>
            </a:pPr>
            <a:r>
              <a:rPr lang="en-GB" sz="2000" dirty="0">
                <a:latin typeface="Arial" panose="020B0604020202020204" pitchFamily="34" charset="0"/>
                <a:cs typeface="Arial" panose="020B0604020202020204" pitchFamily="34" charset="0"/>
              </a:rPr>
              <a:t>Buying and eating food that is in season means that it:</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is fresh;</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the best flavour, texture and colour;</a:t>
            </a:r>
          </a:p>
          <a:p>
            <a:pPr marL="457200" indent="-457200">
              <a:buFont typeface="Arial" panose="020B0604020202020204" pitchFamily="34" charset="0"/>
              <a:buChar char="•"/>
            </a:pPr>
            <a:r>
              <a:rPr lang="en-GB" sz="2000" dirty="0">
                <a:latin typeface="Arial" panose="020B0604020202020204" pitchFamily="34" charset="0"/>
                <a:cs typeface="Arial" panose="020B0604020202020204" pitchFamily="34" charset="0"/>
              </a:rPr>
              <a:t>has optimum nutritional value.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Seasonal food is readily available which usually means it is cheaper to buy.</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If the food has been grown or reared locally, travelling and storage costs are reduced. </a:t>
            </a:r>
          </a:p>
          <a:p>
            <a:pPr marL="0" indent="0">
              <a:buNone/>
            </a:pPr>
            <a:endParaRPr lang="en-GB" dirty="0"/>
          </a:p>
        </p:txBody>
      </p:sp>
      <p:pic>
        <p:nvPicPr>
          <p:cNvPr id="5" name="Picture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51370" y="2283798"/>
            <a:ext cx="3788229" cy="2841172"/>
          </a:xfrm>
          <a:prstGeom prst="rect">
            <a:avLst/>
          </a:prstGeom>
        </p:spPr>
      </p:pic>
    </p:spTree>
    <p:extLst>
      <p:ext uri="{BB962C8B-B14F-4D97-AF65-F5344CB8AC3E}">
        <p14:creationId xmlns:p14="http://schemas.microsoft.com/office/powerpoint/2010/main" val="1183689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 the seasons</a:t>
            </a:r>
          </a:p>
        </p:txBody>
      </p:sp>
      <p:sp>
        <p:nvSpPr>
          <p:cNvPr id="3" name="Subtitle 2"/>
          <p:cNvSpPr>
            <a:spLocks noGrp="1"/>
          </p:cNvSpPr>
          <p:nvPr>
            <p:ph type="subTitle" idx="1"/>
          </p:nvPr>
        </p:nvSpPr>
        <p:spPr>
          <a:xfrm>
            <a:off x="1169275" y="2571092"/>
            <a:ext cx="8177303" cy="3600000"/>
          </a:xfrm>
        </p:spPr>
        <p:txBody>
          <a:bodyPr/>
          <a:lstStyle/>
          <a:p>
            <a:pPr marL="0" indent="0">
              <a:buNone/>
            </a:pPr>
            <a:r>
              <a:rPr lang="en-GB" sz="2000" dirty="0">
                <a:latin typeface="Arial" panose="020B0604020202020204" pitchFamily="34" charset="0"/>
                <a:cs typeface="Arial" panose="020B0604020202020204" pitchFamily="34" charset="0"/>
              </a:rPr>
              <a:t>Using food in season is easy to do:</a:t>
            </a:r>
          </a:p>
          <a:p>
            <a:endParaRPr lang="en-GB" sz="2000" dirty="0">
              <a:latin typeface="Arial" panose="020B0604020202020204" pitchFamily="34" charset="0"/>
              <a:cs typeface="Arial" panose="020B0604020202020204" pitchFamily="34" charset="0"/>
            </a:endParaRPr>
          </a:p>
          <a:p>
            <a:r>
              <a:rPr lang="en-GB" sz="2000" dirty="0">
                <a:latin typeface="Arial" panose="020B0604020202020204" pitchFamily="34" charset="0"/>
                <a:cs typeface="Arial" panose="020B0604020202020204" pitchFamily="34" charset="0"/>
              </a:rPr>
              <a:t>use seasonal ingredients to change the flavour and texture of recipes;</a:t>
            </a:r>
          </a:p>
          <a:p>
            <a:r>
              <a:rPr lang="en-GB" sz="2000" dirty="0">
                <a:latin typeface="Arial" panose="020B0604020202020204" pitchFamily="34" charset="0"/>
                <a:cs typeface="Arial" panose="020B0604020202020204" pitchFamily="34" charset="0"/>
              </a:rPr>
              <a:t>combine seasonal fresh fruit and vegetables in main meals as they are often cheaper. </a:t>
            </a:r>
          </a:p>
          <a:p>
            <a:pPr marL="0" indent="0">
              <a:buNone/>
            </a:pPr>
            <a:endParaRPr lang="en-US" sz="2000" dirty="0">
              <a:latin typeface="Arial" panose="020B0604020202020204" pitchFamily="34" charset="0"/>
              <a:cs typeface="Arial" panose="020B0604020202020204" pitchFamily="34" charset="0"/>
            </a:endParaRPr>
          </a:p>
          <a:p>
            <a:pPr marL="0" indent="0">
              <a:buNone/>
            </a:pPr>
            <a:r>
              <a:rPr lang="en-GB" sz="2000" b="1" dirty="0">
                <a:latin typeface="Arial" panose="020B0604020202020204" pitchFamily="34" charset="0"/>
                <a:cs typeface="Arial" panose="020B0604020202020204" pitchFamily="34" charset="0"/>
              </a:rPr>
              <a:t>Name two examples of food currently in season. </a:t>
            </a:r>
          </a:p>
          <a:p>
            <a:pPr marL="0" indent="0">
              <a:buNone/>
            </a:pPr>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Remember that it is not just fruit and vegetables that are seasonal – meat and fish can be too!</a:t>
            </a:r>
          </a:p>
          <a:p>
            <a:endParaRPr lang="en-GB"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411892" y="3309257"/>
            <a:ext cx="2627708" cy="1675677"/>
          </a:xfrm>
          <a:prstGeom prst="rect">
            <a:avLst/>
          </a:prstGeom>
        </p:spPr>
      </p:pic>
    </p:spTree>
    <p:extLst>
      <p:ext uri="{BB962C8B-B14F-4D97-AF65-F5344CB8AC3E}">
        <p14:creationId xmlns:p14="http://schemas.microsoft.com/office/powerpoint/2010/main" val="3542139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Eat the seasons</a:t>
            </a: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957943" y="2283798"/>
            <a:ext cx="3810000" cy="2362646"/>
          </a:xfrm>
          <a:prstGeom prst="rect">
            <a:avLst/>
          </a:prstGeom>
        </p:spPr>
      </p:pic>
      <p:sp>
        <p:nvSpPr>
          <p:cNvPr id="5" name="TextBox 4"/>
          <p:cNvSpPr txBox="1"/>
          <p:nvPr/>
        </p:nvSpPr>
        <p:spPr>
          <a:xfrm>
            <a:off x="1545771" y="4985657"/>
            <a:ext cx="2852057" cy="400110"/>
          </a:xfrm>
          <a:prstGeom prst="rect">
            <a:avLst/>
          </a:prstGeom>
          <a:noFill/>
          <a:ln>
            <a:solidFill>
              <a:srgbClr val="EF9F3F"/>
            </a:solidFill>
          </a:ln>
        </p:spPr>
        <p:txBody>
          <a:bodyPr wrap="square" rtlCol="0">
            <a:spAutoFit/>
          </a:bodyPr>
          <a:lstStyle/>
          <a:p>
            <a:r>
              <a:rPr lang="en-US" sz="2000" dirty="0">
                <a:latin typeface="Arial" panose="020B0604020202020204" pitchFamily="34" charset="0"/>
                <a:cs typeface="Arial" panose="020B0604020202020204" pitchFamily="34" charset="0"/>
              </a:rPr>
              <a:t>Leeks: October - May</a:t>
            </a:r>
            <a:endParaRPr lang="en-GB" sz="2000"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319075" y="2464013"/>
            <a:ext cx="3106468" cy="2002216"/>
          </a:xfrm>
          <a:prstGeom prst="rect">
            <a:avLst/>
          </a:prstGeom>
        </p:spPr>
      </p:pic>
      <p:sp>
        <p:nvSpPr>
          <p:cNvPr id="7" name="TextBox 6"/>
          <p:cNvSpPr txBox="1"/>
          <p:nvPr/>
        </p:nvSpPr>
        <p:spPr>
          <a:xfrm>
            <a:off x="5144904" y="4985657"/>
            <a:ext cx="3041153" cy="707886"/>
          </a:xfrm>
          <a:prstGeom prst="rect">
            <a:avLst/>
          </a:prstGeom>
          <a:noFill/>
          <a:ln>
            <a:solidFill>
              <a:srgbClr val="EF9F3F"/>
            </a:solidFill>
          </a:ln>
        </p:spPr>
        <p:txBody>
          <a:bodyPr wrap="square" rtlCol="0">
            <a:spAutoFit/>
          </a:bodyPr>
          <a:lstStyle/>
          <a:p>
            <a:r>
              <a:rPr lang="en-US" sz="2000" dirty="0">
                <a:latin typeface="Arial" panose="020B0604020202020204" pitchFamily="34" charset="0"/>
                <a:cs typeface="Arial" panose="020B0604020202020204" pitchFamily="34" charset="0"/>
              </a:rPr>
              <a:t>Cockles: September - April</a:t>
            </a:r>
            <a:endParaRPr lang="en-GB" sz="2000" dirty="0">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425543" y="2283798"/>
            <a:ext cx="3627211" cy="2362646"/>
          </a:xfrm>
          <a:prstGeom prst="rect">
            <a:avLst/>
          </a:prstGeom>
        </p:spPr>
      </p:pic>
      <p:sp>
        <p:nvSpPr>
          <p:cNvPr id="9" name="TextBox 8"/>
          <p:cNvSpPr txBox="1"/>
          <p:nvPr/>
        </p:nvSpPr>
        <p:spPr>
          <a:xfrm>
            <a:off x="8718571" y="4985657"/>
            <a:ext cx="3041153" cy="707886"/>
          </a:xfrm>
          <a:prstGeom prst="rect">
            <a:avLst/>
          </a:prstGeom>
          <a:noFill/>
          <a:ln>
            <a:solidFill>
              <a:srgbClr val="EF9F3F"/>
            </a:solidFill>
          </a:ln>
        </p:spPr>
        <p:txBody>
          <a:bodyPr wrap="square" rtlCol="0">
            <a:spAutoFit/>
          </a:bodyPr>
          <a:lstStyle/>
          <a:p>
            <a:r>
              <a:rPr lang="en-US" sz="2000" dirty="0">
                <a:latin typeface="Arial" panose="020B0604020202020204" pitchFamily="34" charset="0"/>
                <a:cs typeface="Arial" panose="020B0604020202020204" pitchFamily="34" charset="0"/>
              </a:rPr>
              <a:t>Pears: mid August - October </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154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Stock up</a:t>
            </a:r>
          </a:p>
        </p:txBody>
      </p:sp>
      <p:sp>
        <p:nvSpPr>
          <p:cNvPr id="3" name="Subtitle 2"/>
          <p:cNvSpPr>
            <a:spLocks noGrp="1"/>
          </p:cNvSpPr>
          <p:nvPr>
            <p:ph type="subTitle" idx="1"/>
          </p:nvPr>
        </p:nvSpPr>
        <p:spPr>
          <a:xfrm>
            <a:off x="1169276" y="2571092"/>
            <a:ext cx="7212724" cy="3600000"/>
          </a:xfrm>
        </p:spPr>
        <p:txBody>
          <a:bodyPr/>
          <a:lstStyle/>
          <a:p>
            <a:pPr marL="0" indent="0">
              <a:buNone/>
            </a:pPr>
            <a:r>
              <a:rPr lang="en-GB" sz="2000" dirty="0">
                <a:latin typeface="Arial" panose="020B0604020202020204" pitchFamily="34" charset="0"/>
                <a:cs typeface="Arial" panose="020B0604020202020204" pitchFamily="34" charset="0"/>
              </a:rPr>
              <a:t>When you go shopping see what’s on special offer and stock up on food with a long shelf-life.</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Check the price difference between value brands and premium products. </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Check out the price per 100g or per 100ml when choosing food.</a:t>
            </a:r>
          </a:p>
          <a:p>
            <a:endParaRPr lang="en-GB"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728803" y="2718080"/>
            <a:ext cx="3339312" cy="2224034"/>
          </a:xfrm>
          <a:prstGeom prst="rect">
            <a:avLst/>
          </a:prstGeom>
        </p:spPr>
      </p:pic>
    </p:spTree>
    <p:extLst>
      <p:ext uri="{BB962C8B-B14F-4D97-AF65-F5344CB8AC3E}">
        <p14:creationId xmlns:p14="http://schemas.microsoft.com/office/powerpoint/2010/main" val="25191274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latin typeface="Arial" panose="020B0604020202020204" pitchFamily="34" charset="0"/>
                <a:cs typeface="Arial" panose="020B0604020202020204" pitchFamily="34" charset="0"/>
              </a:rPr>
              <a:t>Stock up</a:t>
            </a:r>
            <a:endParaRPr lang="en-GB" dirty="0"/>
          </a:p>
        </p:txBody>
      </p:sp>
      <p:sp>
        <p:nvSpPr>
          <p:cNvPr id="3" name="Subtitle 2"/>
          <p:cNvSpPr>
            <a:spLocks noGrp="1"/>
          </p:cNvSpPr>
          <p:nvPr>
            <p:ph type="subTitle" idx="1"/>
          </p:nvPr>
        </p:nvSpPr>
        <p:spPr>
          <a:xfrm>
            <a:off x="1169276" y="2571092"/>
            <a:ext cx="6559581" cy="3600000"/>
          </a:xfrm>
        </p:spPr>
        <p:txBody>
          <a:bodyPr/>
          <a:lstStyle/>
          <a:p>
            <a:pPr marL="0" indent="0">
              <a:buNone/>
            </a:pPr>
            <a:r>
              <a:rPr lang="en-GB" sz="2000" dirty="0">
                <a:latin typeface="Arial" panose="020B0604020202020204" pitchFamily="34" charset="0"/>
                <a:cs typeface="Arial" panose="020B0604020202020204" pitchFamily="34" charset="0"/>
              </a:rPr>
              <a:t>Check the frozen and canned vegetable section and buy items that are cheaper, so you always have a variety in the freezer and the cupboard.</a:t>
            </a:r>
          </a:p>
          <a:p>
            <a:endParaRPr lang="en-GB" sz="2000" dirty="0">
              <a:latin typeface="Arial" panose="020B0604020202020204" pitchFamily="34" charset="0"/>
              <a:cs typeface="Arial" panose="020B0604020202020204" pitchFamily="34" charset="0"/>
            </a:endParaRPr>
          </a:p>
          <a:p>
            <a:pPr marL="0" indent="0">
              <a:buNone/>
            </a:pPr>
            <a:r>
              <a:rPr lang="en-GB" sz="2000" dirty="0">
                <a:latin typeface="Arial" panose="020B0604020202020204" pitchFamily="34" charset="0"/>
                <a:cs typeface="Arial" panose="020B0604020202020204" pitchFamily="34" charset="0"/>
              </a:rPr>
              <a:t>Bulk buy meat and fish and freeze in smaller portions until you are ready to use them. </a:t>
            </a:r>
          </a:p>
          <a:p>
            <a:endParaRPr lang="en-GB" sz="2000" dirty="0"/>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209006" y="1563798"/>
            <a:ext cx="3982994" cy="2878336"/>
          </a:xfrm>
          <a:prstGeom prst="rect">
            <a:avLst/>
          </a:prstGeo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8917011" y="4371092"/>
            <a:ext cx="2948418" cy="1963693"/>
          </a:xfrm>
          <a:prstGeom prst="rect">
            <a:avLst/>
          </a:prstGeom>
        </p:spPr>
      </p:pic>
    </p:spTree>
    <p:extLst>
      <p:ext uri="{BB962C8B-B14F-4D97-AF65-F5344CB8AC3E}">
        <p14:creationId xmlns:p14="http://schemas.microsoft.com/office/powerpoint/2010/main" val="1224124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5B78CA333243439763E4169A5FEB7F" ma:contentTypeVersion="19" ma:contentTypeDescription="Create a new document." ma:contentTypeScope="" ma:versionID="d67e542ccfc98f8766c03bca3df5dec6">
  <xsd:schema xmlns:xsd="http://www.w3.org/2001/XMLSchema" xmlns:xs="http://www.w3.org/2001/XMLSchema" xmlns:p="http://schemas.microsoft.com/office/2006/metadata/properties" xmlns:ns2="c53071f4-7f44-43fd-895c-8e7b6a3746b0" xmlns:ns3="ead97cfe-a968-427f-b02b-893e6ba0355a" targetNamespace="http://schemas.microsoft.com/office/2006/metadata/properties" ma:root="true" ma:fieldsID="2465a60b32c7e66e77d39dce70c70dd6" ns2:_="" ns3:_="">
    <xsd:import namespace="c53071f4-7f44-43fd-895c-8e7b6a3746b0"/>
    <xsd:import namespace="ead97cfe-a968-427f-b02b-893e6ba0355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_Flow_SignoffStatu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3071f4-7f44-43fd-895c-8e7b6a3746b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Flow_SignoffStatus" ma:index="21" nillable="true" ma:displayName="Sign-off status" ma:internalName="Sign_x002d_off_x0020_status">
      <xsd:simpleType>
        <xsd:restriction base="dms:Text"/>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a407c16c-d400-4155-af4b-d0582c07d4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5"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ad97cfe-a968-427f-b02b-893e6ba0355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7b8b45f8-435e-402c-b129-c8853cba6318}" ma:internalName="TaxCatchAll" ma:showField="CatchAllData" ma:web="ead97cfe-a968-427f-b02b-893e6ba035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ead97cfe-a968-427f-b02b-893e6ba0355a" xsi:nil="true"/>
    <_Flow_SignoffStatus xmlns="c53071f4-7f44-43fd-895c-8e7b6a3746b0" xsi:nil="true"/>
    <lcf76f155ced4ddcb4097134ff3c332f xmlns="c53071f4-7f44-43fd-895c-8e7b6a3746b0">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E63E31C-888A-453E-B63A-84CD6EE7F9E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3071f4-7f44-43fd-895c-8e7b6a3746b0"/>
    <ds:schemaRef ds:uri="ead97cfe-a968-427f-b02b-893e6ba035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293015-3887-44E8-8364-4C18E8B73B07}">
  <ds:schemaRefs>
    <ds:schemaRef ds:uri="http://schemas.microsoft.com/office/2006/metadata/properties"/>
    <ds:schemaRef ds:uri="http://schemas.microsoft.com/office/infopath/2007/PartnerControls"/>
    <ds:schemaRef ds:uri="ead97cfe-a968-427f-b02b-893e6ba0355a"/>
    <ds:schemaRef ds:uri="c53071f4-7f44-43fd-895c-8e7b6a3746b0"/>
  </ds:schemaRefs>
</ds:datastoreItem>
</file>

<file path=customXml/itemProps3.xml><?xml version="1.0" encoding="utf-8"?>
<ds:datastoreItem xmlns:ds="http://schemas.openxmlformats.org/officeDocument/2006/customXml" ds:itemID="{484DC968-0477-4483-90DB-09AF8A5B9C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29</TotalTime>
  <Words>1034</Words>
  <Application>Microsoft Office PowerPoint</Application>
  <PresentationFormat>Widescreen</PresentationFormat>
  <Paragraphs>108</Paragraphs>
  <Slides>18</Slides>
  <Notes>0</Notes>
  <HiddenSlides>0</HiddenSlides>
  <MMClips>0</MMClips>
  <ScaleCrop>false</ScaleCrop>
  <HeadingPairs>
    <vt:vector size="6" baseType="variant">
      <vt:variant>
        <vt:lpstr>Fonts Used</vt:lpstr>
      </vt:variant>
      <vt:variant>
        <vt:i4>1</vt:i4>
      </vt:variant>
      <vt:variant>
        <vt:lpstr>Theme</vt:lpstr>
      </vt:variant>
      <vt:variant>
        <vt:i4>4</vt:i4>
      </vt:variant>
      <vt:variant>
        <vt:lpstr>Slide Titles</vt:lpstr>
      </vt:variant>
      <vt:variant>
        <vt:i4>18</vt:i4>
      </vt:variant>
    </vt:vector>
  </HeadingPairs>
  <TitlesOfParts>
    <vt:vector size="23" baseType="lpstr">
      <vt:lpstr>Arial</vt:lpstr>
      <vt:lpstr>Office Theme</vt:lpstr>
      <vt:lpstr>Custom Design</vt:lpstr>
      <vt:lpstr>1_Custom Design</vt:lpstr>
      <vt:lpstr>3_Custom Design</vt:lpstr>
      <vt:lpstr>The economy of food</vt:lpstr>
      <vt:lpstr>Factors affecting food choice</vt:lpstr>
      <vt:lpstr>Cooking on a budget</vt:lpstr>
      <vt:lpstr>Cooking on a budget</vt:lpstr>
      <vt:lpstr>Eat the seasons</vt:lpstr>
      <vt:lpstr>Eat the seasons</vt:lpstr>
      <vt:lpstr>Eat the seasons</vt:lpstr>
      <vt:lpstr>Stock up</vt:lpstr>
      <vt:lpstr>Stock up</vt:lpstr>
      <vt:lpstr>Shop smart</vt:lpstr>
      <vt:lpstr>Cost and availability of ingredients</vt:lpstr>
      <vt:lpstr>Eating local produce</vt:lpstr>
      <vt:lpstr>Food waste</vt:lpstr>
      <vt:lpstr>One pot cooking</vt:lpstr>
      <vt:lpstr>Fake-aways!</vt:lpstr>
      <vt:lpstr>What’s left?</vt:lpstr>
      <vt:lpstr>Why do food prices change?</vt:lpstr>
      <vt:lpstr>The economy of food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Glenn Carter</dc:creator>
  <cp:lastModifiedBy>Ewen Trafford</cp:lastModifiedBy>
  <cp:revision>42</cp:revision>
  <dcterms:created xsi:type="dcterms:W3CDTF">2018-10-10T09:22:08Z</dcterms:created>
  <dcterms:modified xsi:type="dcterms:W3CDTF">2024-08-29T08:29:55Z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0x010100BD5B78CA333243439763E4169A5FEB7F</vt:lpwstr>
  </property>
  <property fmtid="{D5CDD505-2E9C-101B-9397-08002B2CF9AE}" pid="3" name="MediaServiceImageTags">
    <vt:lpwstr/>
  </property>
</Properties>
</file>