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19"/>
  </p:notesMasterIdLst>
  <p:sldIdLst>
    <p:sldId id="256" r:id="rId5"/>
    <p:sldId id="284" r:id="rId6"/>
    <p:sldId id="268" r:id="rId7"/>
    <p:sldId id="269" r:id="rId8"/>
    <p:sldId id="281" r:id="rId9"/>
    <p:sldId id="270" r:id="rId10"/>
    <p:sldId id="271" r:id="rId11"/>
    <p:sldId id="283" r:id="rId12"/>
    <p:sldId id="272" r:id="rId13"/>
    <p:sldId id="282" r:id="rId14"/>
    <p:sldId id="285" r:id="rId15"/>
    <p:sldId id="286" r:id="rId16"/>
    <p:sldId id="287"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15" clrIdx="0">
    <p:extLst>
      <p:ext uri="{19B8F6BF-5375-455C-9EA6-DF929625EA0E}">
        <p15:presenceInfo xmlns:p15="http://schemas.microsoft.com/office/powerpoint/2012/main" userId="Ewen Trafford" providerId="None"/>
      </p:ext>
    </p:extLst>
  </p:cmAuthor>
  <p:cmAuthor id="2" name="Boardroom " initials="B" lastIdx="1" clrIdx="1">
    <p:extLst>
      <p:ext uri="{19B8F6BF-5375-455C-9EA6-DF929625EA0E}">
        <p15:presenceInfo xmlns:p15="http://schemas.microsoft.com/office/powerpoint/2012/main" userId="Boardroom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C1AFF-37BF-4AA3-AC18-16CF6BD868B4}" v="1" dt="2024-02-15T10:50:34.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79" d="100"/>
          <a:sy n="79" d="100"/>
        </p:scale>
        <p:origin x="8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hite" userId="57e9160509e0eb1c" providerId="LiveId" clId="{B77C1AFF-37BF-4AA3-AC18-16CF6BD868B4}"/>
    <pc:docChg chg="addSld modSld">
      <pc:chgData name="Alex White" userId="57e9160509e0eb1c" providerId="LiveId" clId="{B77C1AFF-37BF-4AA3-AC18-16CF6BD868B4}" dt="2024-02-15T10:51:16.527" v="10" actId="14100"/>
      <pc:docMkLst>
        <pc:docMk/>
      </pc:docMkLst>
      <pc:sldChg chg="modSp mod">
        <pc:chgData name="Alex White" userId="57e9160509e0eb1c" providerId="LiveId" clId="{B77C1AFF-37BF-4AA3-AC18-16CF6BD868B4}" dt="2024-02-15T10:48:31.010" v="2" actId="1076"/>
        <pc:sldMkLst>
          <pc:docMk/>
          <pc:sldMk cId="3880068645" sldId="282"/>
        </pc:sldMkLst>
        <pc:spChg chg="mod">
          <ac:chgData name="Alex White" userId="57e9160509e0eb1c" providerId="LiveId" clId="{B77C1AFF-37BF-4AA3-AC18-16CF6BD868B4}" dt="2024-02-15T10:48:31.010" v="2" actId="1076"/>
          <ac:spMkLst>
            <pc:docMk/>
            <pc:sldMk cId="3880068645" sldId="282"/>
            <ac:spMk id="3" creationId="{00000000-0000-0000-0000-000000000000}"/>
          </ac:spMkLst>
        </pc:spChg>
      </pc:sldChg>
      <pc:sldChg chg="modSp mod">
        <pc:chgData name="Alex White" userId="57e9160509e0eb1c" providerId="LiveId" clId="{B77C1AFF-37BF-4AA3-AC18-16CF6BD868B4}" dt="2024-02-15T10:51:04.132" v="9" actId="1076"/>
        <pc:sldMkLst>
          <pc:docMk/>
          <pc:sldMk cId="35702503" sldId="286"/>
        </pc:sldMkLst>
        <pc:spChg chg="mod">
          <ac:chgData name="Alex White" userId="57e9160509e0eb1c" providerId="LiveId" clId="{B77C1AFF-37BF-4AA3-AC18-16CF6BD868B4}" dt="2024-02-15T10:51:04.132" v="9" actId="1076"/>
          <ac:spMkLst>
            <pc:docMk/>
            <pc:sldMk cId="35702503" sldId="286"/>
            <ac:spMk id="4" creationId="{00000000-0000-0000-0000-000000000000}"/>
          </ac:spMkLst>
        </pc:spChg>
      </pc:sldChg>
      <pc:sldChg chg="modSp add mod">
        <pc:chgData name="Alex White" userId="57e9160509e0eb1c" providerId="LiveId" clId="{B77C1AFF-37BF-4AA3-AC18-16CF6BD868B4}" dt="2024-02-15T10:51:16.527" v="10" actId="14100"/>
        <pc:sldMkLst>
          <pc:docMk/>
          <pc:sldMk cId="3068747759" sldId="287"/>
        </pc:sldMkLst>
        <pc:spChg chg="mod">
          <ac:chgData name="Alex White" userId="57e9160509e0eb1c" providerId="LiveId" clId="{B77C1AFF-37BF-4AA3-AC18-16CF6BD868B4}" dt="2024-02-15T10:51:16.527" v="10" actId="14100"/>
          <ac:spMkLst>
            <pc:docMk/>
            <pc:sldMk cId="3068747759" sldId="287"/>
            <ac:spMk id="4" creationId="{EC559844-AFC3-1753-E04D-F4CBBD51783F}"/>
          </ac:spMkLst>
        </pc:spChg>
      </pc:sldChg>
    </pc:docChg>
  </pc:docChgLst>
  <pc:docChgLst>
    <pc:chgData name="Alexander White" userId="3da70261-e0e7-408d-aace-eb577feade9e" providerId="ADAL" clId="{7886C302-390C-43C8-94FB-F99AFBA62388}"/>
    <pc:docChg chg="modMainMaster">
      <pc:chgData name="Alexander White" userId="3da70261-e0e7-408d-aace-eb577feade9e" providerId="ADAL" clId="{7886C302-390C-43C8-94FB-F99AFBA62388}" dt="2024-02-05T09:23:01.953" v="3"/>
      <pc:docMkLst>
        <pc:docMk/>
      </pc:docMkLst>
      <pc:sldMasterChg chg="modSp mod">
        <pc:chgData name="Alexander White" userId="3da70261-e0e7-408d-aace-eb577feade9e" providerId="ADAL" clId="{7886C302-390C-43C8-94FB-F99AFBA62388}" dt="2024-02-05T09:22:44.121" v="0"/>
        <pc:sldMasterMkLst>
          <pc:docMk/>
          <pc:sldMasterMk cId="1328885048" sldId="2147483648"/>
        </pc:sldMasterMkLst>
        <pc:spChg chg="mod">
          <ac:chgData name="Alexander White" userId="3da70261-e0e7-408d-aace-eb577feade9e" providerId="ADAL" clId="{7886C302-390C-43C8-94FB-F99AFBA62388}" dt="2024-02-05T09:22:44.121" v="0"/>
          <ac:spMkLst>
            <pc:docMk/>
            <pc:sldMasterMk cId="1328885048" sldId="2147483648"/>
            <ac:spMk id="9" creationId="{00000000-0000-0000-0000-000000000000}"/>
          </ac:spMkLst>
        </pc:spChg>
      </pc:sldMasterChg>
      <pc:sldMasterChg chg="modSp mod">
        <pc:chgData name="Alexander White" userId="3da70261-e0e7-408d-aace-eb577feade9e" providerId="ADAL" clId="{7886C302-390C-43C8-94FB-F99AFBA62388}" dt="2024-02-05T09:22:50.232" v="1"/>
        <pc:sldMasterMkLst>
          <pc:docMk/>
          <pc:sldMasterMk cId="1498317190" sldId="2147483650"/>
        </pc:sldMasterMkLst>
        <pc:spChg chg="mod">
          <ac:chgData name="Alexander White" userId="3da70261-e0e7-408d-aace-eb577feade9e" providerId="ADAL" clId="{7886C302-390C-43C8-94FB-F99AFBA62388}" dt="2024-02-05T09:22:50.232" v="1"/>
          <ac:spMkLst>
            <pc:docMk/>
            <pc:sldMasterMk cId="1498317190" sldId="2147483650"/>
            <ac:spMk id="9" creationId="{00000000-0000-0000-0000-000000000000}"/>
          </ac:spMkLst>
        </pc:spChg>
      </pc:sldMasterChg>
      <pc:sldMasterChg chg="modSp mod">
        <pc:chgData name="Alexander White" userId="3da70261-e0e7-408d-aace-eb577feade9e" providerId="ADAL" clId="{7886C302-390C-43C8-94FB-F99AFBA62388}" dt="2024-02-05T09:22:55.287" v="2"/>
        <pc:sldMasterMkLst>
          <pc:docMk/>
          <pc:sldMasterMk cId="1822393236" sldId="2147483652"/>
        </pc:sldMasterMkLst>
        <pc:spChg chg="mod">
          <ac:chgData name="Alexander White" userId="3da70261-e0e7-408d-aace-eb577feade9e" providerId="ADAL" clId="{7886C302-390C-43C8-94FB-F99AFBA62388}" dt="2024-02-05T09:22:55.287" v="2"/>
          <ac:spMkLst>
            <pc:docMk/>
            <pc:sldMasterMk cId="1822393236" sldId="2147483652"/>
            <ac:spMk id="9" creationId="{00000000-0000-0000-0000-000000000000}"/>
          </ac:spMkLst>
        </pc:spChg>
      </pc:sldMasterChg>
      <pc:sldMasterChg chg="modSp mod">
        <pc:chgData name="Alexander White" userId="3da70261-e0e7-408d-aace-eb577feade9e" providerId="ADAL" clId="{7886C302-390C-43C8-94FB-F99AFBA62388}" dt="2024-02-05T09:23:01.953" v="3"/>
        <pc:sldMasterMkLst>
          <pc:docMk/>
          <pc:sldMasterMk cId="1788143608" sldId="2147483656"/>
        </pc:sldMasterMkLst>
        <pc:spChg chg="mod">
          <ac:chgData name="Alexander White" userId="3da70261-e0e7-408d-aace-eb577feade9e" providerId="ADAL" clId="{7886C302-390C-43C8-94FB-F99AFBA62388}" dt="2024-02-05T09:23:01.953" v="3"/>
          <ac:spMkLst>
            <pc:docMk/>
            <pc:sldMasterMk cId="1788143608" sldId="2147483656"/>
            <ac:spMk id="8" creationId="{00000000-0000-0000-0000-000000000000}"/>
          </ac:spMkLst>
        </pc:spChg>
      </pc:sldMasterChg>
    </pc:docChg>
  </pc:docChgLst>
  <pc:docChgLst>
    <pc:chgData name="Elsa Healey" userId="778e3f2e-0753-4d59-888a-acc79321a416" providerId="ADAL" clId="{175BCE95-A0A0-43D6-B5EE-F4C854C2D507}"/>
    <pc:docChg chg="addSld delSld modSld">
      <pc:chgData name="Elsa Healey" userId="778e3f2e-0753-4d59-888a-acc79321a416" providerId="ADAL" clId="{175BCE95-A0A0-43D6-B5EE-F4C854C2D507}" dt="2022-09-07T08:42:05.214" v="43" actId="47"/>
      <pc:docMkLst>
        <pc:docMk/>
      </pc:docMkLst>
      <pc:sldChg chg="modSp mod">
        <pc:chgData name="Elsa Healey" userId="778e3f2e-0753-4d59-888a-acc79321a416" providerId="ADAL" clId="{175BCE95-A0A0-43D6-B5EE-F4C854C2D507}" dt="2022-09-06T07:41:48.318" v="1" actId="207"/>
        <pc:sldMkLst>
          <pc:docMk/>
          <pc:sldMk cId="3227605947" sldId="272"/>
        </pc:sldMkLst>
        <pc:spChg chg="mod">
          <ac:chgData name="Elsa Healey" userId="778e3f2e-0753-4d59-888a-acc79321a416" providerId="ADAL" clId="{175BCE95-A0A0-43D6-B5EE-F4C854C2D507}" dt="2022-09-06T07:41:48.318" v="1" actId="207"/>
          <ac:spMkLst>
            <pc:docMk/>
            <pc:sldMk cId="3227605947" sldId="272"/>
            <ac:spMk id="3" creationId="{00000000-0000-0000-0000-000000000000}"/>
          </ac:spMkLst>
        </pc:spChg>
      </pc:sldChg>
      <pc:sldChg chg="modSp mod">
        <pc:chgData name="Elsa Healey" userId="778e3f2e-0753-4d59-888a-acc79321a416" providerId="ADAL" clId="{175BCE95-A0A0-43D6-B5EE-F4C854C2D507}" dt="2022-09-06T07:41:42.603" v="0" actId="207"/>
        <pc:sldMkLst>
          <pc:docMk/>
          <pc:sldMk cId="3025504415" sldId="283"/>
        </pc:sldMkLst>
        <pc:spChg chg="mod">
          <ac:chgData name="Elsa Healey" userId="778e3f2e-0753-4d59-888a-acc79321a416" providerId="ADAL" clId="{175BCE95-A0A0-43D6-B5EE-F4C854C2D507}" dt="2022-09-06T07:41:42.603" v="0" actId="207"/>
          <ac:spMkLst>
            <pc:docMk/>
            <pc:sldMk cId="3025504415" sldId="283"/>
            <ac:spMk id="4" creationId="{00000000-0000-0000-0000-000000000000}"/>
          </ac:spMkLst>
        </pc:spChg>
      </pc:sldChg>
      <pc:sldChg chg="modSp mod">
        <pc:chgData name="Elsa Healey" userId="778e3f2e-0753-4d59-888a-acc79321a416" providerId="ADAL" clId="{175BCE95-A0A0-43D6-B5EE-F4C854C2D507}" dt="2022-09-07T08:42:00.589" v="42" actId="948"/>
        <pc:sldMkLst>
          <pc:docMk/>
          <pc:sldMk cId="35702503" sldId="286"/>
        </pc:sldMkLst>
        <pc:spChg chg="mod">
          <ac:chgData name="Elsa Healey" userId="778e3f2e-0753-4d59-888a-acc79321a416" providerId="ADAL" clId="{175BCE95-A0A0-43D6-B5EE-F4C854C2D507}" dt="2022-09-07T08:42:00.589" v="42" actId="948"/>
          <ac:spMkLst>
            <pc:docMk/>
            <pc:sldMk cId="35702503" sldId="286"/>
            <ac:spMk id="4" creationId="{00000000-0000-0000-0000-000000000000}"/>
          </ac:spMkLst>
        </pc:spChg>
      </pc:sldChg>
      <pc:sldChg chg="modSp new del mod">
        <pc:chgData name="Elsa Healey" userId="778e3f2e-0753-4d59-888a-acc79321a416" providerId="ADAL" clId="{175BCE95-A0A0-43D6-B5EE-F4C854C2D507}" dt="2022-09-07T08:42:05.214" v="43" actId="47"/>
        <pc:sldMkLst>
          <pc:docMk/>
          <pc:sldMk cId="434050600" sldId="287"/>
        </pc:sldMkLst>
        <pc:spChg chg="mod">
          <ac:chgData name="Elsa Healey" userId="778e3f2e-0753-4d59-888a-acc79321a416" providerId="ADAL" clId="{175BCE95-A0A0-43D6-B5EE-F4C854C2D507}" dt="2022-09-07T08:40:59.443" v="38" actId="20577"/>
          <ac:spMkLst>
            <pc:docMk/>
            <pc:sldMk cId="434050600" sldId="287"/>
            <ac:spMk id="2" creationId="{05307819-F6B2-DCBD-0D7F-8FB9BCFCD8A3}"/>
          </ac:spMkLst>
        </pc:spChg>
        <pc:spChg chg="mod">
          <ac:chgData name="Elsa Healey" userId="778e3f2e-0753-4d59-888a-acc79321a416" providerId="ADAL" clId="{175BCE95-A0A0-43D6-B5EE-F4C854C2D507}" dt="2022-09-07T08:41:37.734" v="39" actId="21"/>
          <ac:spMkLst>
            <pc:docMk/>
            <pc:sldMk cId="434050600" sldId="287"/>
            <ac:spMk id="3" creationId="{5F2A6178-CBAE-1D4E-1910-615F2F54FF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052DC-672F-4FA7-B81F-8839B9D294D8}" type="datetimeFigureOut">
              <a:rPr lang="en-GB" smtClean="0"/>
              <a:t>15/02/2024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02075-2B6F-478B-99F8-15B7E99F2F09}" type="slidenum">
              <a:rPr lang="en-GB" smtClean="0"/>
              <a:t>‹#›</a:t>
            </a:fld>
            <a:endParaRPr lang="en-GB"/>
          </a:p>
        </p:txBody>
      </p:sp>
    </p:spTree>
    <p:extLst>
      <p:ext uri="{BB962C8B-B14F-4D97-AF65-F5344CB8AC3E}">
        <p14:creationId xmlns:p14="http://schemas.microsoft.com/office/powerpoint/2010/main" val="160394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a:t>
            </a:r>
            <a:r>
              <a:rPr lang="en-US" sz="900" b="0" i="0">
                <a:solidFill>
                  <a:schemeClr val="tx1"/>
                </a:solidFill>
                <a:latin typeface="Arial" charset="0"/>
                <a:ea typeface="Arial" charset="0"/>
                <a:cs typeface="Arial" charset="0"/>
              </a:rPr>
              <a:t>life 2024</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foodsafety/areas_work/food-technology/faq-genetically-modified-food/en/" TargetMode="External"/><Relationship Id="rId2" Type="http://schemas.openxmlformats.org/officeDocument/2006/relationships/hyperlink" Target="http://nuffieldbioethics.org/wp-content/uploads/GM-Crops-Discussion-Paper-2003.pdf"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www.food.gov.uk/safety-hygiene/genetically-modified-foods" TargetMode="External"/><Relationship Id="rId4" Type="http://schemas.openxmlformats.org/officeDocument/2006/relationships/hyperlink" Target="https://www.efsa.europa.eu/en/topics/topic/gmo"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food.gov.uk/safety-hygiene/genetically-modified-food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Genetic modification and </a:t>
            </a:r>
            <a:br>
              <a:rPr lang="en-GB" dirty="0"/>
            </a:br>
            <a:r>
              <a:rPr lang="en-GB" dirty="0"/>
              <a:t>gene editing</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84" t="7407" r="21591" b="8642"/>
          <a:stretch/>
        </p:blipFill>
        <p:spPr>
          <a:xfrm>
            <a:off x="6125158" y="1909482"/>
            <a:ext cx="5977942" cy="3641287"/>
          </a:xfrm>
          <a:prstGeom prst="rect">
            <a:avLst/>
          </a:prstGeom>
        </p:spPr>
      </p:pic>
      <p:sp>
        <p:nvSpPr>
          <p:cNvPr id="2" name="Title 1"/>
          <p:cNvSpPr>
            <a:spLocks noGrp="1"/>
          </p:cNvSpPr>
          <p:nvPr>
            <p:ph type="ctrTitle"/>
          </p:nvPr>
        </p:nvSpPr>
        <p:spPr>
          <a:noFill/>
        </p:spPr>
        <p:txBody>
          <a:bodyPr/>
          <a:lstStyle/>
          <a:p>
            <a:r>
              <a:rPr lang="en-GB" dirty="0"/>
              <a:t>Gene editing</a:t>
            </a:r>
          </a:p>
        </p:txBody>
      </p:sp>
      <p:sp>
        <p:nvSpPr>
          <p:cNvPr id="4" name="Subtitle 2"/>
          <p:cNvSpPr>
            <a:spLocks noGrp="1"/>
          </p:cNvSpPr>
          <p:nvPr>
            <p:ph type="subTitle" idx="1"/>
          </p:nvPr>
        </p:nvSpPr>
        <p:spPr>
          <a:xfrm>
            <a:off x="1169276" y="2571092"/>
            <a:ext cx="4727760" cy="3600000"/>
          </a:xfrm>
        </p:spPr>
        <p:txBody>
          <a:bodyPr/>
          <a:lstStyle/>
          <a:p>
            <a:pPr marL="0" indent="0">
              <a:buNone/>
            </a:pPr>
            <a:r>
              <a:rPr lang="en-GB" sz="2000" dirty="0"/>
              <a:t>Recent advances in science now allow for a new way to modify genes.</a:t>
            </a:r>
            <a:br>
              <a:rPr lang="en-GB" sz="2000" dirty="0"/>
            </a:br>
            <a:br>
              <a:rPr lang="en-GB" sz="2000" dirty="0"/>
            </a:br>
            <a:r>
              <a:rPr lang="en-GB" sz="2000" dirty="0"/>
              <a:t>This technology is known as gene editing. </a:t>
            </a:r>
            <a:br>
              <a:rPr lang="en-GB" sz="2000" dirty="0"/>
            </a:br>
            <a:br>
              <a:rPr lang="en-GB" sz="2000" dirty="0"/>
            </a:br>
            <a:r>
              <a:rPr lang="en-GB" sz="2000" dirty="0"/>
              <a:t>Gene editing allows for specific and targeted changes to an organism’s DNA.</a:t>
            </a:r>
            <a:br>
              <a:rPr lang="en-GB" sz="2000" dirty="0"/>
            </a:br>
            <a:br>
              <a:rPr lang="en-GB" sz="2000" dirty="0"/>
            </a:br>
            <a:r>
              <a:rPr lang="en-GB" sz="2000" dirty="0"/>
              <a:t>Gene editing is very similar to the </a:t>
            </a:r>
            <a:br>
              <a:rPr lang="en-GB" sz="2000" dirty="0"/>
            </a:br>
            <a:r>
              <a:rPr lang="en-GB" sz="2000" dirty="0"/>
              <a:t>‘cut and paste’ function on a computer. </a:t>
            </a:r>
            <a:br>
              <a:rPr lang="en-GB" sz="2000" dirty="0"/>
            </a:br>
            <a:r>
              <a:rPr lang="en-GB" sz="2000" dirty="0"/>
              <a:t>A specialised protein is used to cut the DNA, and the desired replacement piece of DNA can be inserted into the cut. </a:t>
            </a:r>
            <a:br>
              <a:rPr lang="en-GB" sz="2000" dirty="0"/>
            </a:br>
            <a:br>
              <a:rPr lang="en-GB" sz="2000" dirty="0"/>
            </a:br>
            <a:endParaRPr lang="en-GB" sz="2000" dirty="0"/>
          </a:p>
          <a:p>
            <a:endParaRPr lang="en-US" sz="2000" dirty="0"/>
          </a:p>
        </p:txBody>
      </p:sp>
      <p:sp>
        <p:nvSpPr>
          <p:cNvPr id="3" name="TextBox 2"/>
          <p:cNvSpPr txBox="1"/>
          <p:nvPr/>
        </p:nvSpPr>
        <p:spPr>
          <a:xfrm>
            <a:off x="6622392" y="5777235"/>
            <a:ext cx="4983474" cy="646331"/>
          </a:xfrm>
          <a:prstGeom prst="rect">
            <a:avLst/>
          </a:prstGeom>
          <a:solidFill>
            <a:srgbClr val="263B83"/>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This diagram shows an example of one kind of gene editing (CRISPR/Cas9)</a:t>
            </a:r>
          </a:p>
        </p:txBody>
      </p:sp>
    </p:spTree>
    <p:extLst>
      <p:ext uri="{BB962C8B-B14F-4D97-AF65-F5344CB8AC3E}">
        <p14:creationId xmlns:p14="http://schemas.microsoft.com/office/powerpoint/2010/main" val="388006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421"/>
          <a:stretch/>
        </p:blipFill>
        <p:spPr>
          <a:xfrm>
            <a:off x="8498542" y="2401417"/>
            <a:ext cx="3576917" cy="3044642"/>
          </a:xfrm>
          <a:prstGeom prst="rect">
            <a:avLst/>
          </a:prstGeom>
        </p:spPr>
      </p:pic>
      <p:sp>
        <p:nvSpPr>
          <p:cNvPr id="2" name="Title 1"/>
          <p:cNvSpPr>
            <a:spLocks noGrp="1"/>
          </p:cNvSpPr>
          <p:nvPr>
            <p:ph type="ctrTitle"/>
          </p:nvPr>
        </p:nvSpPr>
        <p:spPr/>
        <p:txBody>
          <a:bodyPr/>
          <a:lstStyle/>
          <a:p>
            <a:r>
              <a:rPr lang="en-GB" dirty="0"/>
              <a:t>Different types of gene alterations</a:t>
            </a:r>
          </a:p>
        </p:txBody>
      </p:sp>
      <p:sp>
        <p:nvSpPr>
          <p:cNvPr id="4" name="Subtitle 2"/>
          <p:cNvSpPr>
            <a:spLocks noGrp="1"/>
          </p:cNvSpPr>
          <p:nvPr>
            <p:ph type="subTitle" idx="1"/>
          </p:nvPr>
        </p:nvSpPr>
        <p:spPr>
          <a:xfrm>
            <a:off x="1169275" y="2571092"/>
            <a:ext cx="7584760" cy="3600000"/>
          </a:xfrm>
        </p:spPr>
        <p:txBody>
          <a:bodyPr/>
          <a:lstStyle/>
          <a:p>
            <a:pPr marL="0" indent="0">
              <a:buNone/>
            </a:pPr>
            <a:r>
              <a:rPr lang="en-GB" sz="2000" dirty="0"/>
              <a:t>Genes can be altered in different ways to produce different effects. These include:</a:t>
            </a:r>
          </a:p>
          <a:p>
            <a:r>
              <a:rPr lang="en-GB" sz="2000" dirty="0"/>
              <a:t>Gene knockout – a gene is made completely inactive.</a:t>
            </a:r>
          </a:p>
          <a:p>
            <a:r>
              <a:rPr lang="en-GB" sz="2000" dirty="0"/>
              <a:t>Gene knock-in – a gene is replaced by another one.</a:t>
            </a:r>
          </a:p>
          <a:p>
            <a:r>
              <a:rPr lang="en-GB" sz="2000" dirty="0"/>
              <a:t>Gene knockdown (or gene silencing) – a gene is made </a:t>
            </a:r>
            <a:br>
              <a:rPr lang="en-GB" sz="2000" dirty="0"/>
            </a:br>
            <a:r>
              <a:rPr lang="en-GB" sz="2000" dirty="0"/>
              <a:t>partially inactive. </a:t>
            </a:r>
          </a:p>
          <a:p>
            <a:pPr marL="0" indent="0">
              <a:buNone/>
            </a:pPr>
            <a:r>
              <a:rPr lang="en-GB" sz="2000" dirty="0"/>
              <a:t>A food example of gene knockdown is a ‘</a:t>
            </a:r>
            <a:r>
              <a:rPr lang="en-GB" sz="2000" dirty="0" err="1"/>
              <a:t>nonbrowning</a:t>
            </a:r>
            <a:r>
              <a:rPr lang="en-GB" sz="2000" dirty="0"/>
              <a:t> apple’, which produces lower amounts of an enzyme that causes browning when the fruit is cut or bruised.</a:t>
            </a:r>
          </a:p>
          <a:p>
            <a:pPr marL="0" indent="0">
              <a:buNone/>
            </a:pPr>
            <a:r>
              <a:rPr lang="en-GB" sz="2000" dirty="0"/>
              <a:t>There are currently very few food products available that use gene editing, due to the new technologies still being perfected, consumer concerns and legal and financial barriers to creating these foods.</a:t>
            </a:r>
            <a:br>
              <a:rPr lang="en-GB" sz="2000" dirty="0"/>
            </a:br>
            <a:br>
              <a:rPr lang="en-GB" sz="2000" dirty="0"/>
            </a:br>
            <a:endParaRPr lang="en-GB" sz="2000" dirty="0"/>
          </a:p>
          <a:p>
            <a:pPr marL="0" indent="0">
              <a:buNone/>
            </a:pPr>
            <a:endParaRPr lang="en-US" sz="2000" dirty="0"/>
          </a:p>
        </p:txBody>
      </p:sp>
    </p:spTree>
    <p:extLst>
      <p:ext uri="{BB962C8B-B14F-4D97-AF65-F5344CB8AC3E}">
        <p14:creationId xmlns:p14="http://schemas.microsoft.com/office/powerpoint/2010/main" val="14399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p>
        </p:txBody>
      </p:sp>
      <p:sp>
        <p:nvSpPr>
          <p:cNvPr id="4" name="Subtitle 2"/>
          <p:cNvSpPr>
            <a:spLocks noGrp="1"/>
          </p:cNvSpPr>
          <p:nvPr>
            <p:ph type="subTitle" idx="1"/>
          </p:nvPr>
        </p:nvSpPr>
        <p:spPr>
          <a:xfrm>
            <a:off x="1169274" y="2593445"/>
            <a:ext cx="6408573" cy="3600000"/>
          </a:xfrm>
        </p:spPr>
        <p:txBody>
          <a:bodyPr/>
          <a:lstStyle/>
          <a:p>
            <a:pPr>
              <a:spcBef>
                <a:spcPts val="600"/>
              </a:spcBef>
            </a:pPr>
            <a:r>
              <a:rPr lang="en-GB" sz="2000" dirty="0"/>
              <a:t>Genetic modification provides a method for making desirable changes to a crop more rapidly than conventional selective breeding.</a:t>
            </a:r>
          </a:p>
          <a:p>
            <a:pPr>
              <a:spcBef>
                <a:spcPts val="600"/>
              </a:spcBef>
            </a:pPr>
            <a:r>
              <a:rPr lang="en-GB" sz="2000" dirty="0"/>
              <a:t>Genetically modified foods (GMFs) may have useful functions such as drought resistance, having higher nutrient content or pest and herbicide resistance, which can be particularly important in developing countries.</a:t>
            </a:r>
          </a:p>
          <a:p>
            <a:pPr>
              <a:spcBef>
                <a:spcPts val="600"/>
              </a:spcBef>
            </a:pPr>
            <a:r>
              <a:rPr lang="en-GB" sz="2000" dirty="0"/>
              <a:t>Criticisms of GMFs include concerns about health risks, concerns about harm to other species where new crops are planted, religious or moral objections and concerns about how farmers may be affected.</a:t>
            </a:r>
          </a:p>
          <a:p>
            <a:pPr marL="0" indent="0">
              <a:buNone/>
            </a:pPr>
            <a:br>
              <a:rPr lang="en-GB" sz="2000" dirty="0"/>
            </a:br>
            <a:br>
              <a:rPr lang="en-GB" sz="2000" dirty="0"/>
            </a:br>
            <a:endParaRPr lang="en-GB" sz="2000" dirty="0"/>
          </a:p>
          <a:p>
            <a:pPr marL="0" indent="0">
              <a:buNone/>
            </a:pPr>
            <a:endParaRPr lang="en-US" sz="2000" dirty="0"/>
          </a:p>
        </p:txBody>
      </p:sp>
    </p:spTree>
    <p:extLst>
      <p:ext uri="{BB962C8B-B14F-4D97-AF65-F5344CB8AC3E}">
        <p14:creationId xmlns:p14="http://schemas.microsoft.com/office/powerpoint/2010/main" val="3570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76441-BCFE-FC98-470F-F364C8CC7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08E34-7F8C-1F19-CB83-275199F3FB4B}"/>
              </a:ext>
            </a:extLst>
          </p:cNvPr>
          <p:cNvSpPr>
            <a:spLocks noGrp="1"/>
          </p:cNvSpPr>
          <p:nvPr>
            <p:ph type="ctrTitle"/>
          </p:nvPr>
        </p:nvSpPr>
        <p:spPr/>
        <p:txBody>
          <a:bodyPr/>
          <a:lstStyle/>
          <a:p>
            <a:r>
              <a:rPr lang="en-GB" dirty="0"/>
              <a:t>Summary</a:t>
            </a:r>
          </a:p>
        </p:txBody>
      </p:sp>
      <p:sp>
        <p:nvSpPr>
          <p:cNvPr id="4" name="Subtitle 2">
            <a:extLst>
              <a:ext uri="{FF2B5EF4-FFF2-40B4-BE49-F238E27FC236}">
                <a16:creationId xmlns:a16="http://schemas.microsoft.com/office/drawing/2014/main" id="{EC559844-AFC3-1753-E04D-F4CBBD51783F}"/>
              </a:ext>
            </a:extLst>
          </p:cNvPr>
          <p:cNvSpPr>
            <a:spLocks noGrp="1"/>
          </p:cNvSpPr>
          <p:nvPr>
            <p:ph type="subTitle" idx="1"/>
          </p:nvPr>
        </p:nvSpPr>
        <p:spPr>
          <a:xfrm>
            <a:off x="1169275" y="2573990"/>
            <a:ext cx="5990282" cy="3600000"/>
          </a:xfrm>
        </p:spPr>
        <p:txBody>
          <a:bodyPr/>
          <a:lstStyle/>
          <a:p>
            <a:pPr>
              <a:spcBef>
                <a:spcPts val="600"/>
              </a:spcBef>
            </a:pPr>
            <a:r>
              <a:rPr lang="en-GB" sz="2000" dirty="0"/>
              <a:t>To date, no health risks have been identified from any available GMFs.</a:t>
            </a:r>
          </a:p>
          <a:p>
            <a:pPr>
              <a:spcBef>
                <a:spcPts val="600"/>
              </a:spcBef>
            </a:pPr>
            <a:r>
              <a:rPr lang="en-GB" sz="2000" dirty="0"/>
              <a:t>Foods containing GMOs must be labelled in the UK.</a:t>
            </a:r>
          </a:p>
          <a:p>
            <a:pPr>
              <a:spcBef>
                <a:spcPts val="600"/>
              </a:spcBef>
            </a:pPr>
            <a:r>
              <a:rPr lang="en-GB" sz="2000" dirty="0"/>
              <a:t>In the UK, no GM food crops or animals are currently grown commercially.</a:t>
            </a:r>
          </a:p>
          <a:p>
            <a:pPr>
              <a:spcBef>
                <a:spcPts val="600"/>
              </a:spcBef>
            </a:pPr>
            <a:r>
              <a:rPr lang="en-GB" sz="2000" dirty="0"/>
              <a:t>Gene editing is a new approach for modifying genes that is more specific and targeted than genetic modification techniques.</a:t>
            </a:r>
          </a:p>
          <a:p>
            <a:pPr>
              <a:spcBef>
                <a:spcPts val="600"/>
              </a:spcBef>
            </a:pPr>
            <a:r>
              <a:rPr lang="en-GB" sz="2000" dirty="0"/>
              <a:t>Gene technology is not static – it is advancing all the time.</a:t>
            </a:r>
          </a:p>
          <a:p>
            <a:pPr marL="0" indent="0">
              <a:buNone/>
            </a:pPr>
            <a:br>
              <a:rPr lang="en-GB" sz="2000" dirty="0"/>
            </a:br>
            <a:br>
              <a:rPr lang="en-GB" sz="2000" dirty="0"/>
            </a:br>
            <a:endParaRPr lang="en-GB" sz="2000" dirty="0"/>
          </a:p>
          <a:p>
            <a:pPr marL="0" indent="0">
              <a:buNone/>
            </a:pPr>
            <a:endParaRPr lang="en-US" sz="2000" dirty="0"/>
          </a:p>
        </p:txBody>
      </p:sp>
    </p:spTree>
    <p:extLst>
      <p:ext uri="{BB962C8B-B14F-4D97-AF65-F5344CB8AC3E}">
        <p14:creationId xmlns:p14="http://schemas.microsoft.com/office/powerpoint/2010/main" val="306874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Genetic modification and </a:t>
            </a:r>
            <a:br>
              <a:rPr lang="en-GB" dirty="0"/>
            </a:br>
            <a:r>
              <a:rPr lang="en-GB" dirty="0"/>
              <a:t>gene editing</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5" name="TextBox 3">
            <a:extLst>
              <a:ext uri="{FF2B5EF4-FFF2-40B4-BE49-F238E27FC236}">
                <a16:creationId xmlns:a16="http://schemas.microsoft.com/office/drawing/2014/main" id="{3D7CBF16-376B-412B-D3C5-38F02FA04E57}"/>
              </a:ext>
            </a:extLst>
          </p:cNvPr>
          <p:cNvSpPr txBox="1"/>
          <p:nvPr/>
        </p:nvSpPr>
        <p:spPr>
          <a:xfrm>
            <a:off x="451470" y="6017203"/>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Genes</a:t>
            </a:r>
          </a:p>
        </p:txBody>
      </p:sp>
      <p:sp>
        <p:nvSpPr>
          <p:cNvPr id="4" name="Subtitle 2"/>
          <p:cNvSpPr>
            <a:spLocks noGrp="1"/>
          </p:cNvSpPr>
          <p:nvPr>
            <p:ph type="subTitle" idx="1"/>
          </p:nvPr>
        </p:nvSpPr>
        <p:spPr>
          <a:xfrm>
            <a:off x="1169276" y="2571092"/>
            <a:ext cx="7208914" cy="3600000"/>
          </a:xfrm>
        </p:spPr>
        <p:txBody>
          <a:bodyPr/>
          <a:lstStyle/>
          <a:p>
            <a:pPr marL="0" indent="0">
              <a:buNone/>
            </a:pPr>
            <a:r>
              <a:rPr lang="en-GB" sz="2000" dirty="0"/>
              <a:t>Every cell in plants and animals contains genes.</a:t>
            </a:r>
            <a:br>
              <a:rPr lang="en-GB" sz="2000" dirty="0"/>
            </a:br>
            <a:br>
              <a:rPr lang="en-GB" sz="2000" dirty="0"/>
            </a:br>
            <a:r>
              <a:rPr lang="en-GB" sz="2000" dirty="0"/>
              <a:t>A gene is a segment of DNA that acts as a piece of ‘code’ for producing important molecules in an organism.</a:t>
            </a:r>
            <a:br>
              <a:rPr lang="en-GB" sz="2000" dirty="0"/>
            </a:br>
            <a:br>
              <a:rPr lang="en-GB" sz="2000" dirty="0"/>
            </a:br>
            <a:r>
              <a:rPr lang="en-GB" sz="2000" dirty="0"/>
              <a:t>They are inherited from each parent and passed on to future generations. They carry information about physical characteristics and ‘qualities’.</a:t>
            </a:r>
            <a:br>
              <a:rPr lang="en-GB" sz="2000" dirty="0"/>
            </a:br>
            <a:br>
              <a:rPr lang="en-GB" sz="2000" dirty="0"/>
            </a:br>
            <a:endParaRPr lang="en-GB" sz="2000" dirty="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190" y="2149328"/>
            <a:ext cx="3415866" cy="3415866"/>
          </a:xfrm>
          <a:prstGeom prst="rect">
            <a:avLst/>
          </a:prstGeom>
        </p:spPr>
      </p:pic>
    </p:spTree>
    <p:extLst>
      <p:ext uri="{BB962C8B-B14F-4D97-AF65-F5344CB8AC3E}">
        <p14:creationId xmlns:p14="http://schemas.microsoft.com/office/powerpoint/2010/main" val="288661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Genetics and selective breeding</a:t>
            </a:r>
          </a:p>
        </p:txBody>
      </p:sp>
      <p:sp>
        <p:nvSpPr>
          <p:cNvPr id="3" name="Subtitle 2"/>
          <p:cNvSpPr>
            <a:spLocks noGrp="1"/>
          </p:cNvSpPr>
          <p:nvPr>
            <p:ph type="subTitle" idx="1"/>
          </p:nvPr>
        </p:nvSpPr>
        <p:spPr>
          <a:xfrm>
            <a:off x="1169276" y="2571092"/>
            <a:ext cx="7208914" cy="3600000"/>
          </a:xfrm>
        </p:spPr>
        <p:txBody>
          <a:bodyPr/>
          <a:lstStyle/>
          <a:p>
            <a:pPr marL="0" indent="0">
              <a:lnSpc>
                <a:spcPct val="100000"/>
              </a:lnSpc>
              <a:buNone/>
            </a:pPr>
            <a:r>
              <a:rPr lang="en-GB" sz="2000" dirty="0"/>
              <a:t>Historically, plants or animals with a desirable characteristic were bred together, to try and enhance these genetic qualities. This is known as ‘selective breeding’.</a:t>
            </a:r>
            <a:br>
              <a:rPr lang="en-GB" sz="2000" dirty="0"/>
            </a:br>
            <a:br>
              <a:rPr lang="en-GB" sz="2000" dirty="0"/>
            </a:br>
            <a:r>
              <a:rPr lang="en-GB" sz="2000" dirty="0"/>
              <a:t>This process is slow, and so plant and animal breeders have had to work through many generations, waiting for years for noticeable changes (e.g. cross-breeding pigs to produce pork with more muscle and less fat).</a:t>
            </a:r>
            <a:br>
              <a:rPr lang="en-GB" sz="2000" dirty="0"/>
            </a:br>
            <a:br>
              <a:rPr lang="en-GB" sz="2000" dirty="0"/>
            </a:br>
            <a:r>
              <a:rPr lang="en-GB" sz="2000" dirty="0"/>
              <a:t>Many of our modern crops are very different from the wild varieties they were originally bred from (e.g. corn, wheat, and fruit such as apples, pears, bananas and watermelons).</a:t>
            </a:r>
          </a:p>
          <a:p>
            <a:endParaRPr lang="en-GB" sz="2000" dirty="0"/>
          </a:p>
          <a:p>
            <a:endParaRPr lang="en-US" sz="2000" dirty="0"/>
          </a:p>
        </p:txBody>
      </p:sp>
      <p:pic>
        <p:nvPicPr>
          <p:cNvPr id="1026" name="Picture 2" descr="Photo of two cross-sectional halves of seed-filled frui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7" b="89754" l="4883" r="97852">
                        <a14:foregroundMark x1="11621" y1="46044" x2="32422" y2="52399"/>
                        <a14:foregroundMark x1="49121" y1="47471" x2="49121" y2="51621"/>
                        <a14:foregroundMark x1="22168" y1="74708" x2="22168" y2="74708"/>
                        <a14:foregroundMark x1="17871" y1="73022" x2="17871" y2="73022"/>
                        <a14:foregroundMark x1="14844" y1="70169" x2="14844" y2="70169"/>
                        <a14:foregroundMark x1="71191" y1="27497" x2="71191" y2="27497"/>
                        <a14:foregroundMark x1="69629" y1="27237" x2="69629" y2="27237"/>
                      </a14:backgroundRemoval>
                    </a14:imgEffect>
                  </a14:imgLayer>
                </a14:imgProps>
              </a:ext>
              <a:ext uri="{28A0092B-C50C-407E-A947-70E740481C1C}">
                <a14:useLocalDpi xmlns:a14="http://schemas.microsoft.com/office/drawing/2010/main" val="0"/>
              </a:ext>
            </a:extLst>
          </a:blip>
          <a:srcRect l="5566" t="26813" r="3516" b="22409"/>
          <a:stretch>
            <a:fillRect/>
          </a:stretch>
        </p:blipFill>
        <p:spPr bwMode="auto">
          <a:xfrm>
            <a:off x="8582951" y="1735455"/>
            <a:ext cx="3291208" cy="1383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5744" b="89929" l="8333" r="90000"/>
                    </a14:imgEffect>
                  </a14:imgLayer>
                </a14:imgProps>
              </a:ext>
              <a:ext uri="{28A0092B-C50C-407E-A947-70E740481C1C}">
                <a14:useLocalDpi xmlns:a14="http://schemas.microsoft.com/office/drawing/2010/main" val="0"/>
              </a:ext>
            </a:extLst>
          </a:blip>
          <a:srcRect l="11750" t="7547" r="14250" b="10566"/>
          <a:stretch>
            <a:fillRect/>
          </a:stretch>
        </p:blipFill>
        <p:spPr>
          <a:xfrm>
            <a:off x="8818854" y="3335462"/>
            <a:ext cx="2819402" cy="2065302"/>
          </a:xfrm>
          <a:prstGeom prst="rect">
            <a:avLst/>
          </a:prstGeom>
        </p:spPr>
      </p:pic>
      <p:sp>
        <p:nvSpPr>
          <p:cNvPr id="7" name="TextBox 6"/>
          <p:cNvSpPr txBox="1"/>
          <p:nvPr/>
        </p:nvSpPr>
        <p:spPr>
          <a:xfrm>
            <a:off x="8500351" y="5458697"/>
            <a:ext cx="3452839" cy="830997"/>
          </a:xfrm>
          <a:prstGeom prst="rect">
            <a:avLst/>
          </a:prstGeom>
          <a:solidFill>
            <a:srgbClr val="263B83"/>
          </a:solid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Modern bananas have been bred to be much sweeter and have smaller seeds.</a:t>
            </a:r>
          </a:p>
        </p:txBody>
      </p:sp>
    </p:spTree>
    <p:extLst>
      <p:ext uri="{BB962C8B-B14F-4D97-AF65-F5344CB8AC3E}">
        <p14:creationId xmlns:p14="http://schemas.microsoft.com/office/powerpoint/2010/main" val="32276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Deoxyribonucleic acid (DNA)</a:t>
            </a:r>
          </a:p>
        </p:txBody>
      </p:sp>
      <p:sp>
        <p:nvSpPr>
          <p:cNvPr id="3" name="Subtitle 2"/>
          <p:cNvSpPr>
            <a:spLocks noGrp="1"/>
          </p:cNvSpPr>
          <p:nvPr>
            <p:ph type="subTitle" idx="1"/>
          </p:nvPr>
        </p:nvSpPr>
        <p:spPr>
          <a:xfrm>
            <a:off x="1169276" y="2571092"/>
            <a:ext cx="8340484" cy="3600000"/>
          </a:xfrm>
        </p:spPr>
        <p:txBody>
          <a:bodyPr/>
          <a:lstStyle/>
          <a:p>
            <a:pPr marL="0" indent="0">
              <a:buNone/>
            </a:pPr>
            <a:r>
              <a:rPr lang="en-GB" sz="2000" dirty="0"/>
              <a:t>These days, scientists are able to identify genes which control particular characteristics. These discoveries offer a quicker and more exact way to improve crops and livestock.</a:t>
            </a:r>
            <a:br>
              <a:rPr lang="en-GB" sz="2000" dirty="0"/>
            </a:br>
            <a:br>
              <a:rPr lang="en-GB" sz="2000" dirty="0"/>
            </a:br>
            <a:r>
              <a:rPr lang="en-GB" sz="2000" dirty="0"/>
              <a:t>Understanding the nature of deoxyribonucleic acid (DNA) has paved the way for genetic modification. </a:t>
            </a:r>
            <a:br>
              <a:rPr lang="en-GB" sz="2000" dirty="0"/>
            </a:br>
            <a:br>
              <a:rPr lang="en-GB" sz="2000" dirty="0"/>
            </a:br>
            <a:r>
              <a:rPr lang="en-GB" sz="2000" dirty="0"/>
              <a:t>This is the process by which biotechnologists can alter DNA sequences, to produce a crop, for example, with additional or improved characteristics. </a:t>
            </a:r>
            <a:br>
              <a:rPr lang="en-GB" sz="2000" dirty="0"/>
            </a:br>
            <a:br>
              <a:rPr lang="en-GB" sz="2000" dirty="0"/>
            </a:br>
            <a:r>
              <a:rPr lang="en-GB" sz="2000" dirty="0"/>
              <a:t>For example, ‘Golden Rice’ is a genetically modified rice crop that contains vitamin A, in order to combat deficiencies that can be a serious problem in some countries.</a:t>
            </a:r>
          </a:p>
          <a:p>
            <a:pPr marL="0" indent="0">
              <a:buNone/>
            </a:pPr>
            <a:endParaRPr lang="en-GB" sz="2000" dirty="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308" y="2045970"/>
            <a:ext cx="3747932" cy="3747932"/>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14" t="2154" r="6364" b="876"/>
          <a:stretch/>
        </p:blipFill>
        <p:spPr>
          <a:xfrm>
            <a:off x="5262879" y="2283798"/>
            <a:ext cx="6868223" cy="4057812"/>
          </a:xfrm>
          <a:prstGeom prst="rect">
            <a:avLst/>
          </a:prstGeom>
        </p:spPr>
      </p:pic>
      <p:sp>
        <p:nvSpPr>
          <p:cNvPr id="2" name="Title 1"/>
          <p:cNvSpPr>
            <a:spLocks noGrp="1"/>
          </p:cNvSpPr>
          <p:nvPr>
            <p:ph type="ctrTitle"/>
          </p:nvPr>
        </p:nvSpPr>
        <p:spPr>
          <a:noFill/>
        </p:spPr>
        <p:txBody>
          <a:bodyPr/>
          <a:lstStyle/>
          <a:p>
            <a:r>
              <a:rPr lang="en-GB" dirty="0"/>
              <a:t>How does genetic modification work?</a:t>
            </a:r>
          </a:p>
        </p:txBody>
      </p:sp>
      <p:sp>
        <p:nvSpPr>
          <p:cNvPr id="4" name="Subtitle 2"/>
          <p:cNvSpPr>
            <a:spLocks noGrp="1"/>
          </p:cNvSpPr>
          <p:nvPr>
            <p:ph type="subTitle" idx="1"/>
          </p:nvPr>
        </p:nvSpPr>
        <p:spPr>
          <a:xfrm>
            <a:off x="1169276" y="2571092"/>
            <a:ext cx="4093603" cy="3600000"/>
          </a:xfrm>
        </p:spPr>
        <p:txBody>
          <a:bodyPr/>
          <a:lstStyle/>
          <a:p>
            <a:pPr marL="0" indent="0">
              <a:buNone/>
            </a:pPr>
            <a:r>
              <a:rPr lang="en-GB" sz="2000" dirty="0"/>
              <a:t>First, a gene of interest is selected. </a:t>
            </a:r>
            <a:br>
              <a:rPr lang="en-GB" sz="2000" dirty="0"/>
            </a:br>
            <a:br>
              <a:rPr lang="en-GB" sz="2000" dirty="0"/>
            </a:br>
            <a:r>
              <a:rPr lang="en-GB" sz="2000" dirty="0"/>
              <a:t>This is then transferred to a plant cell, usually through one of two main methods:</a:t>
            </a:r>
          </a:p>
          <a:p>
            <a:r>
              <a:rPr lang="en-GB" sz="2000" dirty="0"/>
              <a:t>being fired from a device known as a ‘gene gun’ into the cell;</a:t>
            </a:r>
          </a:p>
          <a:p>
            <a:r>
              <a:rPr lang="en-GB" sz="2000" dirty="0"/>
              <a:t>being inserted into a specialised piece of DNA in bacteria that are capable of transferring this information to plants (see image).</a:t>
            </a:r>
          </a:p>
          <a:p>
            <a:endParaRPr lang="en-US" sz="2000" dirty="0"/>
          </a:p>
        </p:txBody>
      </p:sp>
    </p:spTree>
    <p:extLst>
      <p:ext uri="{BB962C8B-B14F-4D97-AF65-F5344CB8AC3E}">
        <p14:creationId xmlns:p14="http://schemas.microsoft.com/office/powerpoint/2010/main" val="169218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Improving crops and livestock</a:t>
            </a:r>
          </a:p>
        </p:txBody>
      </p:sp>
      <p:sp>
        <p:nvSpPr>
          <p:cNvPr id="3" name="Subtitle 2"/>
          <p:cNvSpPr>
            <a:spLocks noGrp="1"/>
          </p:cNvSpPr>
          <p:nvPr>
            <p:ph type="subTitle" idx="1"/>
          </p:nvPr>
        </p:nvSpPr>
        <p:spPr>
          <a:xfrm>
            <a:off x="1169275" y="2283798"/>
            <a:ext cx="4750757" cy="3887294"/>
          </a:xfrm>
        </p:spPr>
        <p:txBody>
          <a:bodyPr/>
          <a:lstStyle/>
          <a:p>
            <a:pPr marL="0" indent="0">
              <a:buNone/>
            </a:pPr>
            <a:r>
              <a:rPr lang="en-GB" sz="2000" dirty="0"/>
              <a:t>Improving varieties of crops or livestock by introducing and modifying specific genes is faster and more accurate than traditional breeding. </a:t>
            </a:r>
            <a:br>
              <a:rPr lang="en-GB" sz="2000" dirty="0"/>
            </a:br>
            <a:br>
              <a:rPr lang="en-GB" sz="2000" dirty="0"/>
            </a:br>
            <a:r>
              <a:rPr lang="en-GB" sz="2000" dirty="0"/>
              <a:t>If the gene can be identified and modified, the following changes may be possible:</a:t>
            </a:r>
          </a:p>
          <a:p>
            <a:pPr marL="0" indent="0">
              <a:buNone/>
            </a:pPr>
            <a:r>
              <a:rPr lang="en-GB" sz="2000" dirty="0"/>
              <a:t>• plant crops may have a longer shelf-life, be more resistant to pests, disease or drought, be more nutritious, have a better taste or give a higher yield;</a:t>
            </a:r>
          </a:p>
          <a:p>
            <a:pPr marL="0" indent="0">
              <a:buNone/>
            </a:pPr>
            <a:r>
              <a:rPr lang="en-GB" sz="2000" dirty="0"/>
              <a:t>• animals may be made more resistant to disease, produce less fatty meat, grow faster or be more fertile.</a:t>
            </a:r>
          </a:p>
          <a:p>
            <a:pPr marL="0" indent="0">
              <a:buNone/>
            </a:pP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14" r="4545"/>
          <a:stretch/>
        </p:blipFill>
        <p:spPr>
          <a:xfrm>
            <a:off x="6022480" y="2283798"/>
            <a:ext cx="6070460" cy="3887294"/>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Concerns about genetic modification</a:t>
            </a:r>
          </a:p>
        </p:txBody>
      </p:sp>
      <p:sp>
        <p:nvSpPr>
          <p:cNvPr id="3" name="Subtitle 2"/>
          <p:cNvSpPr>
            <a:spLocks noGrp="1"/>
          </p:cNvSpPr>
          <p:nvPr>
            <p:ph type="subTitle" idx="1"/>
          </p:nvPr>
        </p:nvSpPr>
        <p:spPr>
          <a:xfrm>
            <a:off x="1169276" y="2571092"/>
            <a:ext cx="9206624" cy="3600000"/>
          </a:xfrm>
        </p:spPr>
        <p:txBody>
          <a:bodyPr/>
          <a:lstStyle/>
          <a:p>
            <a:pPr marL="0" indent="0">
              <a:buNone/>
            </a:pPr>
            <a:r>
              <a:rPr lang="en-GB" sz="2000" dirty="0"/>
              <a:t>A number of concerns have been raised, regarding genetic modification. </a:t>
            </a:r>
            <a:br>
              <a:rPr lang="en-GB" sz="2000" dirty="0"/>
            </a:br>
            <a:r>
              <a:rPr lang="en-GB" sz="2000" dirty="0"/>
              <a:t>These include:</a:t>
            </a:r>
          </a:p>
          <a:p>
            <a:r>
              <a:rPr lang="en-GB" sz="2000" dirty="0"/>
              <a:t>whether genetically modified foods (GMFs) pose any health risk to humans, or increased allergy risk;</a:t>
            </a:r>
          </a:p>
          <a:p>
            <a:r>
              <a:rPr lang="en-GB" sz="2000" dirty="0"/>
              <a:t>whether GMFs pose risks to the ecosystem, particularly if they cross-pollinate with other crops;</a:t>
            </a:r>
          </a:p>
          <a:p>
            <a:r>
              <a:rPr lang="en-GB" sz="2000" dirty="0"/>
              <a:t>objections on moral or religious grounds, namely that we should not interfere with nature in this ‘unnatural’ way;</a:t>
            </a:r>
          </a:p>
          <a:p>
            <a:r>
              <a:rPr lang="en-GB" sz="2000" dirty="0"/>
              <a:t>whether farmers may be negatively impacted;</a:t>
            </a:r>
          </a:p>
          <a:p>
            <a:r>
              <a:rPr lang="en-GB" sz="2000" dirty="0"/>
              <a:t>whether corporations will restrict access to crops.</a:t>
            </a:r>
            <a:br>
              <a:rPr lang="en-GB" sz="2000" dirty="0"/>
            </a:br>
            <a:br>
              <a:rPr lang="en-GB" sz="2000" dirty="0"/>
            </a:br>
            <a:endParaRPr lang="en-GB" sz="2000" dirty="0"/>
          </a:p>
          <a:p>
            <a:pPr marL="0" indent="0">
              <a:buNone/>
            </a:pPr>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GB" dirty="0"/>
              <a:t>Health and safety concerns</a:t>
            </a:r>
          </a:p>
        </p:txBody>
      </p:sp>
      <p:sp>
        <p:nvSpPr>
          <p:cNvPr id="4" name="Subtitle 2"/>
          <p:cNvSpPr>
            <a:spLocks noGrp="1"/>
          </p:cNvSpPr>
          <p:nvPr>
            <p:ph type="subTitle" idx="1"/>
          </p:nvPr>
        </p:nvSpPr>
        <p:spPr>
          <a:xfrm>
            <a:off x="1169276" y="2571092"/>
            <a:ext cx="7822324" cy="3600000"/>
          </a:xfrm>
        </p:spPr>
        <p:txBody>
          <a:bodyPr/>
          <a:lstStyle/>
          <a:p>
            <a:pPr marL="0" indent="0">
              <a:buNone/>
            </a:pPr>
            <a:r>
              <a:rPr lang="en-GB" sz="2000" dirty="0"/>
              <a:t>Because each genetically modified food (GMF) is different from the next, each new food should undergo safety assessments to weigh up both the benefits and any risks.</a:t>
            </a:r>
            <a:br>
              <a:rPr lang="en-GB" sz="2000" dirty="0"/>
            </a:br>
            <a:br>
              <a:rPr lang="en-GB" sz="2000" dirty="0"/>
            </a:br>
            <a:r>
              <a:rPr lang="en-GB" sz="2000" dirty="0"/>
              <a:t>All of the few GMFs available on the market today have been rigorously tested and been deemed safe. There is currently no evidence that any of these have caused any health issues in humans.</a:t>
            </a:r>
            <a:br>
              <a:rPr lang="en-GB" sz="2000" dirty="0"/>
            </a:br>
            <a:br>
              <a:rPr lang="en-GB" sz="2000" dirty="0"/>
            </a:br>
            <a:r>
              <a:rPr lang="en-GB" sz="2000" dirty="0"/>
              <a:t>In the UK, detailed safety assessments of GMFs are carried out by the Food Standards Agency to make sure that they are safe to consume.</a:t>
            </a:r>
          </a:p>
          <a:p>
            <a:pPr marL="0" indent="0">
              <a:buNone/>
            </a:pPr>
            <a:endParaRPr lang="en-GB" sz="2000" dirty="0"/>
          </a:p>
          <a:p>
            <a:pPr marL="0" indent="0">
              <a:buNone/>
            </a:pPr>
            <a:br>
              <a:rPr lang="en-GB" sz="2000" dirty="0"/>
            </a:br>
            <a:br>
              <a:rPr lang="en-GB" sz="2000" dirty="0"/>
            </a:br>
            <a:endParaRPr lang="en-GB" sz="2000" dirty="0"/>
          </a:p>
          <a:p>
            <a:pPr marL="0" indent="0">
              <a:buNone/>
            </a:pPr>
            <a:endParaRPr lang="en-US" sz="2000" dirty="0"/>
          </a:p>
        </p:txBody>
      </p:sp>
      <p:sp>
        <p:nvSpPr>
          <p:cNvPr id="5" name="TextBox 4"/>
          <p:cNvSpPr txBox="1"/>
          <p:nvPr/>
        </p:nvSpPr>
        <p:spPr>
          <a:xfrm>
            <a:off x="1054976" y="5801760"/>
            <a:ext cx="6273800" cy="954107"/>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Nuffield Council on Bioethics </a:t>
            </a:r>
            <a:r>
              <a:rPr lang="en-GB" sz="1400" dirty="0">
                <a:latin typeface="Arial" panose="020B0604020202020204" pitchFamily="34" charset="0"/>
                <a:cs typeface="Arial" panose="020B0604020202020204" pitchFamily="34" charset="0"/>
              </a:rPr>
              <a:t>, 2003</a:t>
            </a:r>
          </a:p>
          <a:p>
            <a:r>
              <a:rPr lang="en-GB" sz="1400" dirty="0">
                <a:latin typeface="Arial" panose="020B0604020202020204" pitchFamily="34" charset="0"/>
                <a:cs typeface="Arial" panose="020B0604020202020204" pitchFamily="34" charset="0"/>
                <a:hlinkClick r:id="rId3"/>
              </a:rPr>
              <a:t>World Health Organisation</a:t>
            </a:r>
            <a:r>
              <a:rPr lang="en-GB" sz="1400" dirty="0">
                <a:latin typeface="Arial" panose="020B0604020202020204" pitchFamily="34" charset="0"/>
                <a:cs typeface="Arial" panose="020B0604020202020204" pitchFamily="34" charset="0"/>
              </a:rPr>
              <a:t>, 2014</a:t>
            </a:r>
          </a:p>
          <a:p>
            <a:r>
              <a:rPr lang="en-GB" sz="1400" dirty="0">
                <a:latin typeface="Arial" panose="020B0604020202020204" pitchFamily="34" charset="0"/>
                <a:cs typeface="Arial" panose="020B0604020202020204" pitchFamily="34" charset="0"/>
                <a:hlinkClick r:id="rId4"/>
              </a:rPr>
              <a:t>European Food Safety Authority</a:t>
            </a:r>
            <a:r>
              <a:rPr lang="en-GB" sz="1400" dirty="0">
                <a:latin typeface="Arial" panose="020B0604020202020204" pitchFamily="34" charset="0"/>
                <a:cs typeface="Arial" panose="020B0604020202020204" pitchFamily="34" charset="0"/>
              </a:rPr>
              <a:t>, 2019</a:t>
            </a:r>
          </a:p>
          <a:p>
            <a:r>
              <a:rPr lang="en-GB" sz="1400" dirty="0">
                <a:latin typeface="Arial" panose="020B0604020202020204" pitchFamily="34" charset="0"/>
                <a:cs typeface="Arial" panose="020B0604020202020204" pitchFamily="34" charset="0"/>
                <a:hlinkClick r:id="rId5"/>
              </a:rPr>
              <a:t>Food Standards Agency</a:t>
            </a:r>
            <a:r>
              <a:rPr lang="en-GB" sz="1400" dirty="0">
                <a:latin typeface="Arial" panose="020B0604020202020204" pitchFamily="34" charset="0"/>
                <a:cs typeface="Arial" panose="020B0604020202020204" pitchFamily="34" charset="0"/>
              </a:rPr>
              <a:t>, 2018</a:t>
            </a:r>
          </a:p>
        </p:txBody>
      </p:sp>
      <p:pic>
        <p:nvPicPr>
          <p:cNvPr id="6" name="Picture 5">
            <a:extLst>
              <a:ext uri="{FF2B5EF4-FFF2-40B4-BE49-F238E27FC236}">
                <a16:creationId xmlns:a16="http://schemas.microsoft.com/office/drawing/2014/main" id="{E19050CA-E464-94DE-C22D-7B96F0EEB311}"/>
              </a:ext>
            </a:extLst>
          </p:cNvPr>
          <p:cNvPicPr>
            <a:picLocks noChangeAspect="1"/>
          </p:cNvPicPr>
          <p:nvPr/>
        </p:nvPicPr>
        <p:blipFill>
          <a:blip r:embed="rId6"/>
          <a:stretch>
            <a:fillRect/>
          </a:stretch>
        </p:blipFill>
        <p:spPr>
          <a:xfrm>
            <a:off x="9362364" y="4119030"/>
            <a:ext cx="2323194" cy="982379"/>
          </a:xfrm>
          <a:prstGeom prst="rect">
            <a:avLst/>
          </a:prstGeom>
        </p:spPr>
      </p:pic>
    </p:spTree>
    <p:extLst>
      <p:ext uri="{BB962C8B-B14F-4D97-AF65-F5344CB8AC3E}">
        <p14:creationId xmlns:p14="http://schemas.microsoft.com/office/powerpoint/2010/main" val="302550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GM labelling in the UK</a:t>
            </a:r>
          </a:p>
        </p:txBody>
      </p:sp>
      <p:sp>
        <p:nvSpPr>
          <p:cNvPr id="3" name="Subtitle 2"/>
          <p:cNvSpPr>
            <a:spLocks noGrp="1"/>
          </p:cNvSpPr>
          <p:nvPr>
            <p:ph type="subTitle" idx="1"/>
          </p:nvPr>
        </p:nvSpPr>
        <p:spPr>
          <a:xfrm>
            <a:off x="1169276" y="2283798"/>
            <a:ext cx="9720000" cy="3887294"/>
          </a:xfrm>
        </p:spPr>
        <p:txBody>
          <a:bodyPr/>
          <a:lstStyle/>
          <a:p>
            <a:pPr marL="0" indent="0">
              <a:buNone/>
            </a:pPr>
            <a:r>
              <a:rPr lang="en-GB" sz="2000" dirty="0"/>
              <a:t>Foods which have been produced from genetically modified organisms (GMOs) are likely to appear no different from food produced by traditional means.</a:t>
            </a:r>
            <a:br>
              <a:rPr lang="en-GB" sz="2000" dirty="0"/>
            </a:br>
            <a:br>
              <a:rPr lang="en-GB" sz="2000" dirty="0"/>
            </a:br>
            <a:r>
              <a:rPr lang="en-GB" sz="2000" dirty="0"/>
              <a:t>The Government has set up a series of controls to inform</a:t>
            </a:r>
            <a:r>
              <a:rPr lang="en-GB" sz="2000" dirty="0">
                <a:solidFill>
                  <a:srgbClr val="FF0000"/>
                </a:solidFill>
              </a:rPr>
              <a:t> </a:t>
            </a:r>
            <a:r>
              <a:rPr lang="en-GB" sz="2000" dirty="0"/>
              <a:t>consumers, whilst protecting the environment and people who work with GMOs.</a:t>
            </a:r>
            <a:br>
              <a:rPr lang="en-GB" sz="2000" dirty="0"/>
            </a:br>
            <a:br>
              <a:rPr lang="en-GB" sz="2000" dirty="0"/>
            </a:br>
            <a:r>
              <a:rPr lang="en-GB" sz="2000" dirty="0"/>
              <a:t>In the UK, foods that contain GMOs or ingredients produced from GMOs need to be labelled by law. </a:t>
            </a:r>
            <a:br>
              <a:rPr lang="en-GB" sz="2000" dirty="0"/>
            </a:br>
            <a:br>
              <a:rPr lang="en-GB" sz="2000" dirty="0"/>
            </a:br>
            <a:r>
              <a:rPr lang="en-GB" sz="2000" dirty="0"/>
              <a:t>Foods produced with GM technology or foods sourced from animals fed on GM feed do not currently need to be labelled.</a:t>
            </a:r>
          </a:p>
          <a:p>
            <a:pPr marL="0" indent="0">
              <a:spcBef>
                <a:spcPts val="1800"/>
              </a:spcBef>
              <a:buNone/>
            </a:pPr>
            <a:r>
              <a:rPr lang="en-GB" sz="2000" dirty="0"/>
              <a:t>No GM food crops or animals are currently grown commercially in the UK.  </a:t>
            </a:r>
            <a:endParaRPr lang="en-US" sz="2000" dirty="0"/>
          </a:p>
        </p:txBody>
      </p:sp>
      <p:sp>
        <p:nvSpPr>
          <p:cNvPr id="4" name="TextBox 4"/>
          <p:cNvSpPr txBox="1"/>
          <p:nvPr/>
        </p:nvSpPr>
        <p:spPr>
          <a:xfrm>
            <a:off x="1082548" y="6395165"/>
            <a:ext cx="6273800" cy="307777"/>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hlinkClick r:id="rId2"/>
              </a:rPr>
              <a:t>Food Standards Agency</a:t>
            </a:r>
            <a:r>
              <a:rPr lang="en-GB" sz="1400" dirty="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3227605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96123F-9C0F-4008-9816-F31A9E421395}"/>
</file>

<file path=customXml/itemProps2.xml><?xml version="1.0" encoding="utf-8"?>
<ds:datastoreItem xmlns:ds="http://schemas.openxmlformats.org/officeDocument/2006/customXml" ds:itemID="{1D1F23B2-4AD3-435F-96DF-8C35C71E9125}"/>
</file>

<file path=customXml/itemProps3.xml><?xml version="1.0" encoding="utf-8"?>
<ds:datastoreItem xmlns:ds="http://schemas.openxmlformats.org/officeDocument/2006/customXml" ds:itemID="{0B67D8CC-E9A7-488E-8171-2B38F7B21117}"/>
</file>

<file path=docProps/app.xml><?xml version="1.0" encoding="utf-8"?>
<Properties xmlns="http://schemas.openxmlformats.org/officeDocument/2006/extended-properties" xmlns:vt="http://schemas.openxmlformats.org/officeDocument/2006/docPropsVTypes">
  <TotalTime>0</TotalTime>
  <Words>1256</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Office Theme</vt:lpstr>
      <vt:lpstr>Custom Design</vt:lpstr>
      <vt:lpstr>1_Custom Design</vt:lpstr>
      <vt:lpstr>3_Custom Design</vt:lpstr>
      <vt:lpstr>Genetic modification and  gene editing</vt:lpstr>
      <vt:lpstr>Genes</vt:lpstr>
      <vt:lpstr>Genetics and selective breeding</vt:lpstr>
      <vt:lpstr>Deoxyribonucleic acid (DNA)</vt:lpstr>
      <vt:lpstr>How does genetic modification work?</vt:lpstr>
      <vt:lpstr>Improving crops and livestock</vt:lpstr>
      <vt:lpstr>Concerns about genetic modification</vt:lpstr>
      <vt:lpstr>Health and safety concerns</vt:lpstr>
      <vt:lpstr>GM labelling in the UK</vt:lpstr>
      <vt:lpstr>Gene editing</vt:lpstr>
      <vt:lpstr>Different types of gene alterations</vt:lpstr>
      <vt:lpstr>Summary</vt:lpstr>
      <vt:lpstr>Summary</vt:lpstr>
      <vt:lpstr>Genetic modification and  gene editing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99</cp:revision>
  <dcterms:created xsi:type="dcterms:W3CDTF">2018-10-10T09:22:08Z</dcterms:created>
  <dcterms:modified xsi:type="dcterms:W3CDTF">2024-02-15T10:51:21Z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